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0" d="100"/>
          <a:sy n="90" d="100"/>
        </p:scale>
        <p:origin x="81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261744d1e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261744d1e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Our preliminary research indicated that </a:t>
            </a:r>
            <a:r>
              <a:rPr lang="en">
                <a:solidFill>
                  <a:srgbClr val="212121"/>
                </a:solidFill>
                <a:highlight>
                  <a:srgbClr val="FFFFFF"/>
                </a:highlight>
              </a:rPr>
              <a:t>socio-economic, demographic and political factors impact the number of complaints filed in each state. In order to better understand this relationship, we built 3 linear regression models.</a:t>
            </a:r>
            <a:endParaRPr>
              <a:solidFill>
                <a:srgbClr val="212121"/>
              </a:solidFill>
              <a:highlight>
                <a:srgbClr val="FFFFFF"/>
              </a:highlight>
            </a:endParaRPr>
          </a:p>
          <a:p>
            <a:pPr marL="0" lvl="0" indent="0" algn="l" rtl="0">
              <a:lnSpc>
                <a:spcPct val="115000"/>
              </a:lnSpc>
              <a:spcBef>
                <a:spcPts val="0"/>
              </a:spcBef>
              <a:spcAft>
                <a:spcPts val="0"/>
              </a:spcAft>
              <a:buNone/>
            </a:pPr>
            <a:r>
              <a:rPr lang="en">
                <a:solidFill>
                  <a:srgbClr val="212121"/>
                </a:solidFill>
                <a:highlight>
                  <a:srgbClr val="FFFFFF"/>
                </a:highlight>
              </a:rPr>
              <a:t>In </a:t>
            </a:r>
            <a:r>
              <a:rPr lang="en" u="sng">
                <a:solidFill>
                  <a:srgbClr val="212121"/>
                </a:solidFill>
                <a:highlight>
                  <a:srgbClr val="FFFFFF"/>
                </a:highlight>
              </a:rPr>
              <a:t>model1</a:t>
            </a:r>
            <a:r>
              <a:rPr lang="en">
                <a:solidFill>
                  <a:srgbClr val="212121"/>
                </a:solidFill>
                <a:highlight>
                  <a:srgbClr val="FFFFFF"/>
                </a:highlight>
              </a:rPr>
              <a:t>, we used Population Estimates from the NCHS and state governor’s party affiliation for a given year to get a high-level view of any possible dependencies of the number of complaints filed with the EEOC on state demographics, leading party affiliations and state population makeup.</a:t>
            </a:r>
            <a:endParaRPr>
              <a:solidFill>
                <a:srgbClr val="212121"/>
              </a:solidFill>
              <a:highlight>
                <a:srgbClr val="FFFFFF"/>
              </a:highlight>
            </a:endParaRPr>
          </a:p>
          <a:p>
            <a:pPr marL="0" lvl="0" indent="0" algn="l" rtl="0">
              <a:lnSpc>
                <a:spcPct val="115000"/>
              </a:lnSpc>
              <a:spcBef>
                <a:spcPts val="0"/>
              </a:spcBef>
              <a:spcAft>
                <a:spcPts val="0"/>
              </a:spcAft>
              <a:buNone/>
            </a:pPr>
            <a:r>
              <a:rPr lang="en">
                <a:solidFill>
                  <a:srgbClr val="212121"/>
                </a:solidFill>
                <a:highlight>
                  <a:srgbClr val="FFFFFF"/>
                </a:highlight>
              </a:rPr>
              <a:t>This model indicated that state demographics are statistically significant while state governor’s party affiliations did not have any significance in explaining the response.</a:t>
            </a:r>
            <a:endParaRPr>
              <a:solidFill>
                <a:srgbClr val="212121"/>
              </a:solidFill>
              <a:highlight>
                <a:srgbClr val="FFFFFF"/>
              </a:highlight>
            </a:endParaRPr>
          </a:p>
          <a:p>
            <a:pPr marL="0" lvl="0" indent="0" algn="l" rtl="0">
              <a:lnSpc>
                <a:spcPct val="115000"/>
              </a:lnSpc>
              <a:spcBef>
                <a:spcPts val="0"/>
              </a:spcBef>
              <a:spcAft>
                <a:spcPts val="0"/>
              </a:spcAft>
              <a:buNone/>
            </a:pPr>
            <a:r>
              <a:rPr lang="en">
                <a:solidFill>
                  <a:srgbClr val="212121"/>
                </a:solidFill>
                <a:highlight>
                  <a:srgbClr val="FFFFFF"/>
                </a:highlight>
              </a:rPr>
              <a:t>Since our research indicated that economic conditions may play an important role in explaining the number of complaints filed, in </a:t>
            </a:r>
            <a:r>
              <a:rPr lang="en" u="sng">
                <a:solidFill>
                  <a:srgbClr val="212121"/>
                </a:solidFill>
                <a:highlight>
                  <a:srgbClr val="FFFFFF"/>
                </a:highlight>
              </a:rPr>
              <a:t>model2</a:t>
            </a:r>
            <a:r>
              <a:rPr lang="en">
                <a:solidFill>
                  <a:srgbClr val="212121"/>
                </a:solidFill>
                <a:highlight>
                  <a:srgbClr val="FFFFFF"/>
                </a:highlight>
              </a:rPr>
              <a:t> we added the State_Per_Capita_Income explanatory variable but the regression result showed no statistical significance of this variable.</a:t>
            </a:r>
            <a:endParaRPr>
              <a:solidFill>
                <a:srgbClr val="212121"/>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
                <a:solidFill>
                  <a:srgbClr val="212121"/>
                </a:solidFill>
                <a:highlight>
                  <a:srgbClr val="FFFFFF"/>
                </a:highlight>
              </a:rPr>
              <a:t>So in </a:t>
            </a:r>
            <a:r>
              <a:rPr lang="en" u="sng">
                <a:solidFill>
                  <a:srgbClr val="212121"/>
                </a:solidFill>
                <a:highlight>
                  <a:srgbClr val="FFFFFF"/>
                </a:highlight>
              </a:rPr>
              <a:t>model3,</a:t>
            </a:r>
            <a:r>
              <a:rPr lang="en">
                <a:solidFill>
                  <a:srgbClr val="212121"/>
                </a:solidFill>
                <a:highlight>
                  <a:srgbClr val="FFFFFF"/>
                </a:highlight>
              </a:rPr>
              <a:t> we kept only the statistically significant features and compared its performance to that of the other models.</a:t>
            </a:r>
            <a:endParaRPr>
              <a:solidFill>
                <a:srgbClr val="212121"/>
              </a:solidFill>
              <a:highlight>
                <a:srgbClr val="FFFFFF"/>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261744d1e4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261744d1e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35000"/>
              </a:lnSpc>
              <a:spcBef>
                <a:spcPts val="1200"/>
              </a:spcBef>
              <a:spcAft>
                <a:spcPts val="0"/>
              </a:spcAft>
              <a:buNone/>
            </a:pPr>
            <a:r>
              <a:rPr lang="en">
                <a:solidFill>
                  <a:srgbClr val="212121"/>
                </a:solidFill>
                <a:highlight>
                  <a:srgbClr val="FFFFFF"/>
                </a:highlight>
              </a:rPr>
              <a:t>To evaluate the performance of these models on our dataset, we measured how well the predictions made by each model matched the observed data. For this purpose, we used 10-fold cross-validation and compared their RMSE, R-Squared, Adjusted R-Squared and MAE.</a:t>
            </a:r>
            <a:endParaRPr>
              <a:solidFill>
                <a:srgbClr val="212121"/>
              </a:solidFill>
              <a:highlight>
                <a:srgbClr val="FFFFFF"/>
              </a:highlight>
            </a:endParaRPr>
          </a:p>
          <a:p>
            <a:pPr marL="0" lvl="0" indent="0" algn="l" rtl="0">
              <a:lnSpc>
                <a:spcPct val="135000"/>
              </a:lnSpc>
              <a:spcBef>
                <a:spcPts val="1200"/>
              </a:spcBef>
              <a:spcAft>
                <a:spcPts val="600"/>
              </a:spcAft>
              <a:buClr>
                <a:schemeClr val="dk1"/>
              </a:buClr>
              <a:buSzPts val="1100"/>
              <a:buFont typeface="Arial"/>
              <a:buNone/>
            </a:pPr>
            <a:r>
              <a:rPr lang="en">
                <a:solidFill>
                  <a:srgbClr val="212121"/>
                </a:solidFill>
                <a:highlight>
                  <a:srgbClr val="FFFFFF"/>
                </a:highlight>
              </a:rPr>
              <a:t>The highest R-Squared and Adjusted R-Squared and the lowest RMSE and MAE justified the use of model3 in our analysis.</a:t>
            </a:r>
            <a:endParaRPr>
              <a:solidFill>
                <a:srgbClr val="212121"/>
              </a:solidFill>
              <a:highlight>
                <a:srgbClr val="FFFFFF"/>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260f91997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260f91997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26235f0c1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126235f0c1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121279e507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121279e507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Team 10 has been hired by a national law firm looking to expand upon its practice by opening up a regional or state-specific office with the primary focus on workplace discrimination lawsuit resolution. The firm has enough capital and resources to open up a law firm of any size, anywhere within the country but lacks an understanding of where would be the best location. They want to open up a location that will have the opportunity to have an outsized impact on the community that it serves, not necessarily just a location that handles the most cases. </a:t>
            </a:r>
            <a:endParaRPr>
              <a:solidFill>
                <a:schemeClr val="dk1"/>
              </a:solidFill>
            </a:endParaRPr>
          </a:p>
          <a:p>
            <a:pPr marL="0" lvl="0" indent="0" algn="l" rtl="0">
              <a:spcBef>
                <a:spcPts val="0"/>
              </a:spcBef>
              <a:spcAft>
                <a:spcPts val="0"/>
              </a:spcAft>
              <a:buClr>
                <a:schemeClr val="dk1"/>
              </a:buClr>
              <a:buSzPts val="1100"/>
              <a:buFont typeface="Arial"/>
              <a:buNone/>
            </a:pPr>
            <a:r>
              <a:rPr lang="en" u="sng">
                <a:solidFill>
                  <a:schemeClr val="dk1"/>
                </a:solidFill>
              </a:rPr>
              <a:t>The problem statement for the firm is that they lack a fundamental understanding of the current landscape of discriminatory practices throughout the nation and do not know where would be the best location to open up their first discrimination practice office.</a:t>
            </a:r>
            <a:r>
              <a:rPr lang="en">
                <a:solidFill>
                  <a:schemeClr val="dk1"/>
                </a:solidFill>
              </a:rPr>
              <a:t> The firm may have the right business acumen and talent when it comes to actually running a law firm, but they need team 10 to help guide them in terms of identifying where an outsized market opportunity exists for them. </a:t>
            </a:r>
            <a:endParaRPr u="sng">
              <a:solidFill>
                <a:schemeClr val="dk1"/>
              </a:solidFill>
            </a:endParaRPr>
          </a:p>
          <a:p>
            <a:pPr marL="0" lvl="0" indent="0" algn="l" rtl="0">
              <a:lnSpc>
                <a:spcPct val="115000"/>
              </a:lnSpc>
              <a:spcBef>
                <a:spcPts val="1800"/>
              </a:spcBef>
              <a:spcAft>
                <a:spcPts val="0"/>
              </a:spcAft>
              <a:buClr>
                <a:schemeClr val="dk1"/>
              </a:buClr>
              <a:buSzPts val="1100"/>
              <a:buFont typeface="Arial"/>
              <a:buNone/>
            </a:pPr>
            <a:r>
              <a:rPr lang="en" sz="1500">
                <a:solidFill>
                  <a:schemeClr val="dk1"/>
                </a:solidFill>
              </a:rPr>
              <a:t>Objectives</a:t>
            </a:r>
            <a:endParaRPr sz="1500">
              <a:solidFill>
                <a:schemeClr val="dk1"/>
              </a:solidFill>
            </a:endParaRPr>
          </a:p>
          <a:p>
            <a:pPr marL="0" lvl="0" indent="0" algn="l" rtl="0">
              <a:spcBef>
                <a:spcPts val="600"/>
              </a:spcBef>
              <a:spcAft>
                <a:spcPts val="0"/>
              </a:spcAft>
              <a:buClr>
                <a:schemeClr val="dk1"/>
              </a:buClr>
              <a:buSzPts val="1100"/>
              <a:buFont typeface="Arial"/>
              <a:buNone/>
            </a:pPr>
            <a:r>
              <a:rPr lang="en">
                <a:solidFill>
                  <a:schemeClr val="dk1"/>
                </a:solidFill>
              </a:rPr>
              <a:t>They have multiple competitors within the nation already with established discrimination practices and want to make sure that the first office that they open up is in the optimal location. From an economic standpoint, the office should be opened in a location that has a large volume of discriminatory lawsuits being filed in order to support the firm financially. This does not mean that the firm wants to open up a location that handles the most volume, but rather that there is enough volume to support their venture. From a talent standpoint, the law firm would also like to understand whether or not they should be hiring lawyers with a specific law specialty to support their office opening. From a corporate social responsibility standpoint, leadership at the firm is suspicious that there may be certain regions and states within the country that have suppressed volumes of discrimination being filed &amp; would like to understand whether or not opening up an office in that region or state would make sense for a secondary opening. Additionally, as noted above, the firm would be interested in making an outsized social impact with its first opening. Put a different way, leadership has shared with us that one of its objectives is to make sure that the community that it initially serves has an outsized volume of discriminatory lawsuits.  </a:t>
            </a:r>
            <a:endParaRPr>
              <a:solidFill>
                <a:schemeClr val="dk1"/>
              </a:solidFill>
            </a:endParaRPr>
          </a:p>
          <a:p>
            <a:pPr marL="0" lvl="0" indent="45720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To expand upon the talent question - there are multiple different discrimination laws within the United States. The firm is keenly aware of this and wants to make sure that its talent hiring for the new location is appropriately tailored to the volumes they anticipate working on. They also would love to understand what states have abnormally high proportions of certain discriminatory laws being filed - to understand whether or not they should instead focus on specific subsections of discriminatory law in the United States. </a:t>
            </a:r>
            <a:endParaRPr>
              <a:solidFill>
                <a:schemeClr val="dk1"/>
              </a:solidFill>
            </a:endParaRPr>
          </a:p>
          <a:p>
            <a:pPr marL="0" lvl="0" indent="0" algn="l" rtl="0">
              <a:spcBef>
                <a:spcPts val="0"/>
              </a:spcBef>
              <a:spcAft>
                <a:spcPts val="0"/>
              </a:spcAft>
              <a:buClr>
                <a:schemeClr val="dk1"/>
              </a:buClr>
              <a:buSzPts val="1100"/>
              <a:buFont typeface="Arial"/>
              <a:buNone/>
            </a:pPr>
            <a:endParaRPr u="sng">
              <a:solidFill>
                <a:schemeClr val="dk1"/>
              </a:solidFill>
            </a:endParaRPr>
          </a:p>
          <a:p>
            <a:pPr marL="0" lvl="0" indent="0" algn="l" rtl="0">
              <a:spcBef>
                <a:spcPts val="0"/>
              </a:spcBef>
              <a:spcAft>
                <a:spcPts val="0"/>
              </a:spcAft>
              <a:buClr>
                <a:schemeClr val="dk1"/>
              </a:buClr>
              <a:buSzPts val="1100"/>
              <a:buFont typeface="Arial"/>
              <a:buNone/>
            </a:pPr>
            <a:r>
              <a:rPr lang="en" u="sng">
                <a:solidFill>
                  <a:schemeClr val="dk1"/>
                </a:solidFill>
              </a:rPr>
              <a:t>To summarize the team 10’s objectives as they relate to the law firm: </a:t>
            </a:r>
            <a:endParaRPr u="sng">
              <a:solidFill>
                <a:schemeClr val="dk1"/>
              </a:solidFill>
            </a:endParaRPr>
          </a:p>
          <a:p>
            <a:pPr marL="457200" lvl="0" indent="-298450" algn="l" rtl="0">
              <a:spcBef>
                <a:spcPts val="0"/>
              </a:spcBef>
              <a:spcAft>
                <a:spcPts val="0"/>
              </a:spcAft>
              <a:buClr>
                <a:schemeClr val="dk1"/>
              </a:buClr>
              <a:buSzPts val="1100"/>
              <a:buAutoNum type="arabicPeriod"/>
            </a:pPr>
            <a:r>
              <a:rPr lang="en">
                <a:solidFill>
                  <a:schemeClr val="dk1"/>
                </a:solidFill>
              </a:rPr>
              <a:t>To identify the most attractive region or state to open up an office, both in the current and near term. This could be based on the level of disproportionate claims being filed in one state. </a:t>
            </a:r>
            <a:endParaRPr>
              <a:solidFill>
                <a:schemeClr val="dk1"/>
              </a:solidFill>
            </a:endParaRPr>
          </a:p>
          <a:p>
            <a:pPr marL="457200" lvl="0" indent="-298450" algn="l" rtl="0">
              <a:spcBef>
                <a:spcPts val="0"/>
              </a:spcBef>
              <a:spcAft>
                <a:spcPts val="0"/>
              </a:spcAft>
              <a:buClr>
                <a:schemeClr val="dk1"/>
              </a:buClr>
              <a:buSzPts val="1100"/>
              <a:buAutoNum type="arabicPeriod"/>
            </a:pPr>
            <a:r>
              <a:rPr lang="en">
                <a:solidFill>
                  <a:schemeClr val="dk1"/>
                </a:solidFill>
              </a:rPr>
              <a:t>To identify what specific discrimination law will be the primary focus of this office.</a:t>
            </a:r>
            <a:endParaRPr>
              <a:solidFill>
                <a:schemeClr val="dk1"/>
              </a:solidFill>
            </a:endParaRPr>
          </a:p>
          <a:p>
            <a:pPr marL="457200" lvl="0" indent="-298450" algn="l" rtl="0">
              <a:spcBef>
                <a:spcPts val="0"/>
              </a:spcBef>
              <a:spcAft>
                <a:spcPts val="0"/>
              </a:spcAft>
              <a:buClr>
                <a:schemeClr val="dk1"/>
              </a:buClr>
              <a:buSzPts val="1100"/>
              <a:buAutoNum type="arabicPeriod"/>
            </a:pPr>
            <a:r>
              <a:rPr lang="en">
                <a:solidFill>
                  <a:schemeClr val="dk1"/>
                </a:solidFill>
              </a:rPr>
              <a:t>To identify any states or regions in which discriminatory lawsuits are abnormally low as targets for secondary office openings.</a:t>
            </a:r>
            <a:endParaRPr>
              <a:solidFill>
                <a:schemeClr val="dk1"/>
              </a:solidFill>
            </a:endParaRPr>
          </a:p>
          <a:p>
            <a:pPr marL="457200" lvl="0" indent="-298450" algn="l" rtl="0">
              <a:spcBef>
                <a:spcPts val="0"/>
              </a:spcBef>
              <a:spcAft>
                <a:spcPts val="0"/>
              </a:spcAft>
              <a:buClr>
                <a:schemeClr val="dk1"/>
              </a:buClr>
              <a:buSzPts val="1100"/>
              <a:buAutoNum type="arabicPeriod"/>
            </a:pPr>
            <a:r>
              <a:rPr lang="en">
                <a:solidFill>
                  <a:schemeClr val="dk1"/>
                </a:solidFill>
              </a:rPr>
              <a:t>(If possible) Quantify the impact of the implemented state legislature to identify proactive opportunities for secondary office openings.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As trusted consultants to the national law firm in question, team 10 has been given quite a large amount of autonomy in determining the best way to answer the questions. We will approach the question from multiple different avenues, to account for the broad scope of the question that we have been hired to solve.  </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236b760ac1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236b760ac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21279e507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21279e507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have researched available literature and articles, using Georgia Tech Library and couldn’t locate studies or papers that would cover similar problem statement or research. However, we did find a few interesting articles which showed that EEOC claims could be influenced by many different factors. For example, article from 2020 states that US economic conditions do affect number of discrimination cases filed (if people don’t that the market has sufficient job opportunities, then they are less likely to file a case). Social movements, like “me too”, also could result into more cases being filed. According to another article, states specific laws also have influence over volume of charges being filed, especially ones for sexual orientation and gender identity. Priorities set by government have impact as well, for example emphasis on hiring people with disabilities by certain presidents led to spike in disabilities cases being files. Finally, EEOC condition itself could be another factor, budget and staffing of EEOC does fluctuate, sometimes unfavorably, and its responsibilities grow from year to year. All of these are important factors that could be used further for our models enhancements.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25ba1f075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25ba1f075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2646a6f699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2646a6f699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 1: </a:t>
            </a:r>
            <a:r>
              <a:rPr lang="en">
                <a:solidFill>
                  <a:srgbClr val="212121"/>
                </a:solidFill>
                <a:highlight>
                  <a:srgbClr val="FFFFFF"/>
                </a:highlight>
              </a:rPr>
              <a:t>The first model we developed, regressed Total_Charges (total number of dicrimination charges filed with the EEOC for a given year) on State, Year, State_Population, Gov_Party (political party affiliation of the state governor for each year) and population estimates of White, Black, Native American, Asian and Hispanic male and female residents for a given year.</a:t>
            </a:r>
            <a:endParaRPr>
              <a:solidFill>
                <a:srgbClr val="212121"/>
              </a:solidFill>
              <a:highlight>
                <a:srgbClr val="FFFFFF"/>
              </a:highlight>
            </a:endParaRPr>
          </a:p>
          <a:p>
            <a:pPr marL="0" lvl="0" indent="0" algn="just" rtl="0">
              <a:spcBef>
                <a:spcPts val="0"/>
              </a:spcBef>
              <a:spcAft>
                <a:spcPts val="0"/>
              </a:spcAft>
              <a:buClr>
                <a:schemeClr val="dk1"/>
              </a:buClr>
              <a:buSzPts val="1100"/>
              <a:buFont typeface="Arial"/>
              <a:buNone/>
            </a:pPr>
            <a:endParaRPr>
              <a:solidFill>
                <a:srgbClr val="212121"/>
              </a:solidFill>
              <a:highlight>
                <a:srgbClr val="FFFFFF"/>
              </a:highlight>
            </a:endParaRPr>
          </a:p>
          <a:p>
            <a:pPr marL="0" lvl="0" indent="0" algn="just" rtl="0">
              <a:spcBef>
                <a:spcPts val="0"/>
              </a:spcBef>
              <a:spcAft>
                <a:spcPts val="0"/>
              </a:spcAft>
              <a:buClr>
                <a:schemeClr val="dk1"/>
              </a:buClr>
              <a:buSzPts val="1100"/>
              <a:buFont typeface="Arial"/>
              <a:buNone/>
            </a:pPr>
            <a:r>
              <a:rPr lang="en">
                <a:solidFill>
                  <a:srgbClr val="212121"/>
                </a:solidFill>
                <a:highlight>
                  <a:srgbClr val="FFFFFF"/>
                </a:highlight>
              </a:rPr>
              <a:t>The summary of the model showed that the population estimates of White, Native American, Asian and Hispanic residents of a state are statistically significant in explaining the number of complaints filed with the EEOC. However, the state governor's party affiliation does not seem to add any value in terms of explaining the response.</a:t>
            </a:r>
            <a:endParaRPr>
              <a:solidFill>
                <a:srgbClr val="212121"/>
              </a:solidFill>
              <a:highlight>
                <a:srgbClr val="FFFFFF"/>
              </a:highlight>
            </a:endParaRPr>
          </a:p>
          <a:p>
            <a:pPr marL="0" lvl="0" indent="0" algn="l" rtl="0">
              <a:spcBef>
                <a:spcPts val="0"/>
              </a:spcBef>
              <a:spcAft>
                <a:spcPts val="0"/>
              </a:spcAft>
              <a:buNone/>
            </a:pPr>
            <a:endParaRPr/>
          </a:p>
          <a:p>
            <a:pPr marL="0" lvl="0" indent="0" algn="l" rtl="0">
              <a:spcBef>
                <a:spcPts val="0"/>
              </a:spcBef>
              <a:spcAft>
                <a:spcPts val="0"/>
              </a:spcAft>
              <a:buNone/>
            </a:pPr>
            <a:r>
              <a:rPr lang="en"/>
              <a:t>Model 2:</a:t>
            </a:r>
            <a:r>
              <a:rPr lang="en">
                <a:solidFill>
                  <a:srgbClr val="212121"/>
                </a:solidFill>
                <a:highlight>
                  <a:srgbClr val="FFFFFF"/>
                </a:highlight>
              </a:rPr>
              <a:t> We kept the demographic factors in order to explain our response and explored other variables which may have an impact on the number of complaints filed. From the US Bureau of Economic Analysis, we pulled each state's per capita income for a given year and combined it with our dataset. This enabled us to introduce an additional explanatory State_Per_Capita_Income to our linear regression model.</a:t>
            </a:r>
            <a:endParaRPr>
              <a:solidFill>
                <a:srgbClr val="212121"/>
              </a:solidFill>
              <a:highlight>
                <a:srgbClr val="FFFFFF"/>
              </a:highlight>
            </a:endParaRPr>
          </a:p>
          <a:p>
            <a:pPr marL="0" lvl="0" indent="0" algn="l" rtl="0">
              <a:spcBef>
                <a:spcPts val="0"/>
              </a:spcBef>
              <a:spcAft>
                <a:spcPts val="0"/>
              </a:spcAft>
              <a:buNone/>
            </a:pPr>
            <a:endParaRPr>
              <a:solidFill>
                <a:srgbClr val="212121"/>
              </a:solidFill>
              <a:highlight>
                <a:srgbClr val="FFFFFF"/>
              </a:highlight>
            </a:endParaRPr>
          </a:p>
          <a:p>
            <a:pPr marL="0" lvl="0" indent="0" algn="just" rtl="0">
              <a:spcBef>
                <a:spcPts val="0"/>
              </a:spcBef>
              <a:spcAft>
                <a:spcPts val="0"/>
              </a:spcAft>
              <a:buClr>
                <a:schemeClr val="dk1"/>
              </a:buClr>
              <a:buSzPts val="1100"/>
              <a:buFont typeface="Arial"/>
              <a:buNone/>
            </a:pPr>
            <a:r>
              <a:rPr lang="en">
                <a:solidFill>
                  <a:srgbClr val="212121"/>
                </a:solidFill>
                <a:highlight>
                  <a:srgbClr val="FFFFFF"/>
                </a:highlight>
              </a:rPr>
              <a:t>The new factor (State_Per_Capita_Income) did not seem to add any significant explanatory value to our model. We intend to explore more socio-economic and political factors to further refine this model and work on how we can make it better by handling common problems (if present) in fitting linear regression models taught in Module 1 Lesson 8 &amp; 9. </a:t>
            </a:r>
            <a:endParaRPr>
              <a:solidFill>
                <a:srgbClr val="212121"/>
              </a:solidFill>
              <a:highlight>
                <a:srgbClr val="FFFFFF"/>
              </a:highlight>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25f2c66de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25f2c66de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Before building out any models we wanted to do some more exploratory data analysis. Here we're visualizing number of cases reported for each state normalized for 100,000 people. It's interesting to note that New York, Michigan are consistently the top reported states. While states like North Carolina and Ohio seem to change.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25f2c66ded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25f2c66de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We wanted to see why New York was considered an outlier and so we plotted total cases vs. year from the last decade. It turns out there's a sharp decline around 2016 for New York. We wanted to see if other states followed this strend. So grouping by region, we plotted the same charts. Here you can see, while the trend line differs from region to region, all regions seem to have a declining rate in reporting.</a:t>
            </a:r>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25f2c66ded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25f2c66ded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After looking at time and geographical location, we would like to see if any demographic factors such as race or gender correlate to the number of cases reported. Some things about this correlation plot are expected: races seem to be correlated regardless of gender (where there is a high white female population, there is also a high white male population.) Similarly all types of reporting seem highly correlated (where there's high reporting of one type of discrimination, others are also likely to be reported).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journals.sagepub.com/doi/pdf/10.1177/0160449X19897403" TargetMode="External"/><Relationship Id="rId7"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hyperlink" Target="https://www.vox.com/policy-and-politics/2019/2/28/18241973/workplace-discrimination-cpi-investigation-eeoc" TargetMode="External"/><Relationship Id="rId5" Type="http://schemas.openxmlformats.org/officeDocument/2006/relationships/hyperlink" Target="https://journals.sagepub.com/doi/pdf/10.1177/0734371X20942811" TargetMode="External"/><Relationship Id="rId4" Type="http://schemas.openxmlformats.org/officeDocument/2006/relationships/hyperlink" Target="https://www.tandfonline.com/doi/pdf/10.1080/00918369.2019.1603494?needAccess=true"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eeoc.gov/statistics/enforcement/charges-by-state" TargetMode="External"/><Relationship Id="rId7" Type="http://schemas.openxmlformats.org/officeDocument/2006/relationships/hyperlink" Target="https://www.bea.gov/"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hyperlink" Target="https://www.census.gov/data/tables/time-series/demo/popest/2010s-state-total.html" TargetMode="External"/><Relationship Id="rId5" Type="http://schemas.openxmlformats.org/officeDocument/2006/relationships/hyperlink" Target="https://www.nga.org/governors/" TargetMode="External"/><Relationship Id="rId4" Type="http://schemas.openxmlformats.org/officeDocument/2006/relationships/hyperlink" Target="https://www.cdc.gov/nchs/nvss/bridged_race/data_documentation.ht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56" name="Google Shape;56;p13"/>
          <p:cNvPicPr preferRelativeResize="0"/>
          <p:nvPr/>
        </p:nvPicPr>
        <p:blipFill>
          <a:blip r:embed="rId3">
            <a:alphaModFix/>
          </a:blip>
          <a:stretch>
            <a:fillRect/>
          </a:stretch>
        </p:blipFill>
        <p:spPr>
          <a:xfrm>
            <a:off x="0" y="0"/>
            <a:ext cx="9144003" cy="5143501"/>
          </a:xfrm>
          <a:prstGeom prst="rect">
            <a:avLst/>
          </a:prstGeom>
          <a:noFill/>
          <a:ln>
            <a:noFill/>
          </a:ln>
        </p:spPr>
      </p:pic>
      <p:sp>
        <p:nvSpPr>
          <p:cNvPr id="57" name="Google Shape;57;p13"/>
          <p:cNvSpPr/>
          <p:nvPr/>
        </p:nvSpPr>
        <p:spPr>
          <a:xfrm>
            <a:off x="0" y="3709050"/>
            <a:ext cx="6081300" cy="945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3"/>
          <p:cNvSpPr txBox="1"/>
          <p:nvPr/>
        </p:nvSpPr>
        <p:spPr>
          <a:xfrm>
            <a:off x="147083" y="3830600"/>
            <a:ext cx="62565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dirty="0"/>
              <a:t>Workplace Discrimination in the US</a:t>
            </a:r>
            <a:endParaRPr sz="1800" b="1" dirty="0"/>
          </a:p>
          <a:p>
            <a:pPr marL="0" lvl="0" indent="0" algn="l" rtl="0">
              <a:spcBef>
                <a:spcPts val="0"/>
              </a:spcBef>
              <a:spcAft>
                <a:spcPts val="0"/>
              </a:spcAft>
              <a:buNone/>
            </a:pPr>
            <a:r>
              <a:rPr lang="en" sz="1600" b="1" i="1" dirty="0"/>
              <a:t>Project Final Report, Team 10</a:t>
            </a:r>
            <a:endParaRPr sz="1600" b="1"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Approach / Methodology: Data Modeling</a:t>
            </a:r>
            <a:endParaRPr/>
          </a:p>
        </p:txBody>
      </p:sp>
      <p:sp>
        <p:nvSpPr>
          <p:cNvPr id="152" name="Google Shape;152;p22"/>
          <p:cNvSpPr txBox="1"/>
          <p:nvPr/>
        </p:nvSpPr>
        <p:spPr>
          <a:xfrm>
            <a:off x="308875" y="1181800"/>
            <a:ext cx="8520600" cy="1140282"/>
          </a:xfrm>
          <a:prstGeom prst="rect">
            <a:avLst/>
          </a:prstGeom>
          <a:solidFill>
            <a:schemeClr val="lt2"/>
          </a:solidFill>
          <a:ln w="9525" cap="flat" cmpd="sng">
            <a:solidFill>
              <a:srgbClr val="666666"/>
            </a:solidFill>
            <a:prstDash val="solid"/>
            <a:round/>
            <a:headEnd type="none" w="sm" len="sm"/>
            <a:tailEnd type="none" w="sm" len="sm"/>
          </a:ln>
        </p:spPr>
        <p:txBody>
          <a:bodyPr spcFirstLastPara="1" wrap="square" lIns="91425" tIns="91425" rIns="91425" bIns="91425" anchor="t" anchorCtr="0">
            <a:spAutoFit/>
          </a:bodyPr>
          <a:lstStyle/>
          <a:p>
            <a:pPr marL="0" lvl="0" indent="0" algn="just" rtl="0">
              <a:lnSpc>
                <a:spcPct val="135000"/>
              </a:lnSpc>
              <a:buClr>
                <a:schemeClr val="dk1"/>
              </a:buClr>
              <a:buSzPts val="1100"/>
              <a:buFont typeface="Arial"/>
              <a:buNone/>
            </a:pPr>
            <a:r>
              <a:rPr lang="en" sz="1150" dirty="0">
                <a:solidFill>
                  <a:schemeClr val="accent2"/>
                </a:solidFill>
                <a:highlight>
                  <a:schemeClr val="lt2"/>
                </a:highlight>
                <a:latin typeface="Courier New"/>
                <a:ea typeface="Courier New"/>
                <a:cs typeface="Courier New"/>
                <a:sym typeface="Courier New"/>
              </a:rPr>
              <a:t>model1 &lt;- lm(Total_Charges ~ Year + State + Gov_Party + State_Population + White_Male_Pop + White_Female_Pop + Black_Male_Pop + Black_Female_Pop + Native_American_Male_Pop + Native_American_Female_Pop + Asian_Male_Pop + Asian_Female_Pop + Hispanic_Male_Pop + Hispanic_Female_Pop, data)</a:t>
            </a:r>
            <a:endParaRPr sz="1500" dirty="0">
              <a:highlight>
                <a:schemeClr val="lt2"/>
              </a:highlight>
            </a:endParaRPr>
          </a:p>
        </p:txBody>
      </p:sp>
      <p:sp>
        <p:nvSpPr>
          <p:cNvPr id="153" name="Google Shape;153;p22"/>
          <p:cNvSpPr txBox="1"/>
          <p:nvPr/>
        </p:nvSpPr>
        <p:spPr>
          <a:xfrm>
            <a:off x="311700" y="2418891"/>
            <a:ext cx="8520600" cy="1140282"/>
          </a:xfrm>
          <a:prstGeom prst="rect">
            <a:avLst/>
          </a:prstGeom>
          <a:solidFill>
            <a:schemeClr val="lt2"/>
          </a:solidFill>
          <a:ln w="9525" cap="flat" cmpd="sng">
            <a:solidFill>
              <a:srgbClr val="666666"/>
            </a:solidFill>
            <a:prstDash val="solid"/>
            <a:round/>
            <a:headEnd type="none" w="sm" len="sm"/>
            <a:tailEnd type="none" w="sm" len="sm"/>
          </a:ln>
        </p:spPr>
        <p:txBody>
          <a:bodyPr spcFirstLastPara="1" wrap="square" lIns="91425" tIns="91425" rIns="91425" bIns="91425" anchor="t" anchorCtr="0">
            <a:spAutoFit/>
          </a:bodyPr>
          <a:lstStyle/>
          <a:p>
            <a:pPr marL="0" lvl="0" indent="0" algn="just" rtl="0">
              <a:lnSpc>
                <a:spcPct val="135000"/>
              </a:lnSpc>
              <a:buNone/>
            </a:pPr>
            <a:r>
              <a:rPr lang="en" sz="1150" dirty="0">
                <a:solidFill>
                  <a:schemeClr val="accent2"/>
                </a:solidFill>
                <a:highlight>
                  <a:schemeClr val="lt2"/>
                </a:highlight>
                <a:latin typeface="Courier New"/>
                <a:ea typeface="Courier New"/>
                <a:cs typeface="Courier New"/>
                <a:sym typeface="Courier New"/>
              </a:rPr>
              <a:t>model2 &lt;- lm(Total_Charges ~ Year + State + State_Population + State_Per_Capita_Income + White_Male_Pop + White_Female_Pop + Black_Male_Pop + Black_Female_Pop + Native_American_Male_Pop + Native_American_Female_Pop + Asian_Male_Pop +  Asian_Female_Pop  + Hispanic_Male_Pop + Hispanic_Female_Pop, data)</a:t>
            </a:r>
            <a:endParaRPr sz="1250" dirty="0">
              <a:highlight>
                <a:schemeClr val="lt2"/>
              </a:highlight>
            </a:endParaRPr>
          </a:p>
        </p:txBody>
      </p:sp>
      <p:sp>
        <p:nvSpPr>
          <p:cNvPr id="154" name="Google Shape;154;p22"/>
          <p:cNvSpPr txBox="1"/>
          <p:nvPr/>
        </p:nvSpPr>
        <p:spPr>
          <a:xfrm>
            <a:off x="308875" y="3672023"/>
            <a:ext cx="8520600" cy="1140282"/>
          </a:xfrm>
          <a:prstGeom prst="rect">
            <a:avLst/>
          </a:prstGeom>
          <a:solidFill>
            <a:schemeClr val="lt2"/>
          </a:solidFill>
          <a:ln w="9525" cap="flat" cmpd="sng">
            <a:solidFill>
              <a:srgbClr val="666666"/>
            </a:solidFill>
            <a:prstDash val="solid"/>
            <a:round/>
            <a:headEnd type="none" w="sm" len="sm"/>
            <a:tailEnd type="none" w="sm" len="sm"/>
          </a:ln>
        </p:spPr>
        <p:txBody>
          <a:bodyPr spcFirstLastPara="1" wrap="square" lIns="91425" tIns="91425" rIns="91425" bIns="91425" anchor="t" anchorCtr="0">
            <a:spAutoFit/>
          </a:bodyPr>
          <a:lstStyle/>
          <a:p>
            <a:pPr marL="0" lvl="0" indent="0" algn="just" rtl="0">
              <a:lnSpc>
                <a:spcPct val="135000"/>
              </a:lnSpc>
              <a:buNone/>
            </a:pPr>
            <a:r>
              <a:rPr lang="en" sz="1150" dirty="0">
                <a:solidFill>
                  <a:schemeClr val="accent2"/>
                </a:solidFill>
                <a:highlight>
                  <a:schemeClr val="lt2"/>
                </a:highlight>
                <a:latin typeface="Courier New"/>
                <a:ea typeface="Courier New"/>
                <a:cs typeface="Courier New"/>
                <a:sym typeface="Courier New"/>
              </a:rPr>
              <a:t>model3 &lt;- lm(Total_Charges ~ Year + State +  State_Population + White_Male_Pop + White_Female_Pop + Black_Male_Pop + Black_Female_Pop + Native_American_Male_Pop + Native_American_Female_Pop + Asian_Male_Pop + Asian_Female_Pop + Hispanic_Male_Pop + Hispanic_Female_Pop, data)</a:t>
            </a:r>
            <a:endParaRPr sz="1350" dirty="0">
              <a:highlight>
                <a:schemeClr val="lt2"/>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Approach / Methodology: Model Selection and Goodness of Fit</a:t>
            </a:r>
            <a:endParaRPr/>
          </a:p>
        </p:txBody>
      </p:sp>
      <p:pic>
        <p:nvPicPr>
          <p:cNvPr id="160" name="Google Shape;160;p23"/>
          <p:cNvPicPr preferRelativeResize="0"/>
          <p:nvPr/>
        </p:nvPicPr>
        <p:blipFill rotWithShape="1">
          <a:blip r:embed="rId3">
            <a:alphaModFix/>
          </a:blip>
          <a:srcRect b="-5730"/>
          <a:stretch/>
        </p:blipFill>
        <p:spPr>
          <a:xfrm>
            <a:off x="995925" y="1617975"/>
            <a:ext cx="7152150" cy="1488925"/>
          </a:xfrm>
          <a:prstGeom prst="rect">
            <a:avLst/>
          </a:prstGeom>
          <a:noFill/>
          <a:ln>
            <a:noFill/>
          </a:ln>
        </p:spPr>
      </p:pic>
      <p:sp>
        <p:nvSpPr>
          <p:cNvPr id="161" name="Google Shape;161;p23"/>
          <p:cNvSpPr txBox="1"/>
          <p:nvPr/>
        </p:nvSpPr>
        <p:spPr>
          <a:xfrm>
            <a:off x="546450" y="3419675"/>
            <a:ext cx="8051100" cy="740100"/>
          </a:xfrm>
          <a:prstGeom prst="rect">
            <a:avLst/>
          </a:prstGeom>
          <a:solidFill>
            <a:srgbClr val="003057"/>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solidFill>
                  <a:schemeClr val="lt1"/>
                </a:solidFill>
              </a:rPr>
              <a:t>model3 gives the highest R-Squared and Adjusted R-Squared and the lowest Root Mean Square Error and Mean Absolute Error after cross-validation.</a:t>
            </a:r>
            <a:endParaRPr dirty="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Interpretation of Results</a:t>
            </a:r>
            <a:endParaRPr/>
          </a:p>
        </p:txBody>
      </p:sp>
      <p:sp>
        <p:nvSpPr>
          <p:cNvPr id="167" name="Google Shape;167;p24"/>
          <p:cNvSpPr txBox="1"/>
          <p:nvPr/>
        </p:nvSpPr>
        <p:spPr>
          <a:xfrm>
            <a:off x="311700" y="1159075"/>
            <a:ext cx="2451000" cy="740100"/>
          </a:xfrm>
          <a:prstGeom prst="rect">
            <a:avLst/>
          </a:prstGeom>
          <a:solidFill>
            <a:srgbClr val="00305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Exploratory Data Analysis</a:t>
            </a:r>
            <a:endParaRPr>
              <a:solidFill>
                <a:schemeClr val="lt1"/>
              </a:solidFill>
            </a:endParaRPr>
          </a:p>
        </p:txBody>
      </p:sp>
      <p:sp>
        <p:nvSpPr>
          <p:cNvPr id="168" name="Google Shape;168;p24"/>
          <p:cNvSpPr txBox="1"/>
          <p:nvPr/>
        </p:nvSpPr>
        <p:spPr>
          <a:xfrm>
            <a:off x="3111800" y="1159075"/>
            <a:ext cx="2451000" cy="740100"/>
          </a:xfrm>
          <a:prstGeom prst="rect">
            <a:avLst/>
          </a:prstGeom>
          <a:solidFill>
            <a:srgbClr val="00305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Linear Regression</a:t>
            </a:r>
            <a:endParaRPr>
              <a:solidFill>
                <a:schemeClr val="lt1"/>
              </a:solidFill>
            </a:endParaRPr>
          </a:p>
        </p:txBody>
      </p:sp>
      <p:sp>
        <p:nvSpPr>
          <p:cNvPr id="169" name="Google Shape;169;p24"/>
          <p:cNvSpPr txBox="1"/>
          <p:nvPr/>
        </p:nvSpPr>
        <p:spPr>
          <a:xfrm>
            <a:off x="5911900" y="1159075"/>
            <a:ext cx="2451000" cy="740100"/>
          </a:xfrm>
          <a:prstGeom prst="rect">
            <a:avLst/>
          </a:prstGeom>
          <a:solidFill>
            <a:srgbClr val="00305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Difference in Difference</a:t>
            </a:r>
            <a:endParaRPr>
              <a:solidFill>
                <a:schemeClr val="lt1"/>
              </a:solidFill>
            </a:endParaRPr>
          </a:p>
        </p:txBody>
      </p:sp>
      <p:sp>
        <p:nvSpPr>
          <p:cNvPr id="170" name="Google Shape;170;p24"/>
          <p:cNvSpPr txBox="1"/>
          <p:nvPr/>
        </p:nvSpPr>
        <p:spPr>
          <a:xfrm>
            <a:off x="5911900" y="2040525"/>
            <a:ext cx="2451000" cy="28173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100" dirty="0">
                <a:solidFill>
                  <a:schemeClr val="dk1"/>
                </a:solidFill>
              </a:rPr>
              <a:t>Provided insight into:</a:t>
            </a:r>
            <a:endParaRPr sz="1100" dirty="0">
              <a:solidFill>
                <a:schemeClr val="dk1"/>
              </a:solidFill>
            </a:endParaRPr>
          </a:p>
          <a:p>
            <a:pPr marL="457200" lvl="0" indent="-298450" algn="just" rtl="0">
              <a:spcBef>
                <a:spcPts val="0"/>
              </a:spcBef>
              <a:spcAft>
                <a:spcPts val="0"/>
              </a:spcAft>
              <a:buClr>
                <a:schemeClr val="dk1"/>
              </a:buClr>
              <a:buSzPts val="1100"/>
              <a:buChar char="-"/>
            </a:pPr>
            <a:r>
              <a:rPr lang="en" sz="1100" dirty="0">
                <a:solidFill>
                  <a:schemeClr val="dk1"/>
                </a:solidFill>
              </a:rPr>
              <a:t>Case study of Missouri law on reporting climate</a:t>
            </a:r>
            <a:endParaRPr sz="1100" dirty="0">
              <a:solidFill>
                <a:schemeClr val="dk1"/>
              </a:solidFill>
            </a:endParaRPr>
          </a:p>
          <a:p>
            <a:pPr marL="0" lvl="0" indent="0" algn="just" rtl="0">
              <a:spcBef>
                <a:spcPts val="0"/>
              </a:spcBef>
              <a:spcAft>
                <a:spcPts val="0"/>
              </a:spcAft>
              <a:buNone/>
            </a:pPr>
            <a:endParaRPr sz="1100" dirty="0">
              <a:solidFill>
                <a:schemeClr val="dk1"/>
              </a:solidFill>
            </a:endParaRPr>
          </a:p>
          <a:p>
            <a:pPr marL="0" lvl="0" indent="0" algn="just" rtl="0">
              <a:spcBef>
                <a:spcPts val="0"/>
              </a:spcBef>
              <a:spcAft>
                <a:spcPts val="0"/>
              </a:spcAft>
              <a:buNone/>
            </a:pPr>
            <a:r>
              <a:rPr lang="en" sz="1100" dirty="0">
                <a:solidFill>
                  <a:schemeClr val="dk1"/>
                </a:solidFill>
              </a:rPr>
              <a:t>Provided methodology for:</a:t>
            </a:r>
            <a:endParaRPr sz="1100" dirty="0">
              <a:solidFill>
                <a:schemeClr val="dk1"/>
              </a:solidFill>
            </a:endParaRPr>
          </a:p>
          <a:p>
            <a:pPr marL="457200" lvl="0" indent="-298450" algn="just" rtl="0">
              <a:spcBef>
                <a:spcPts val="0"/>
              </a:spcBef>
              <a:spcAft>
                <a:spcPts val="0"/>
              </a:spcAft>
              <a:buClr>
                <a:schemeClr val="dk1"/>
              </a:buClr>
              <a:buSzPts val="1100"/>
              <a:buChar char="-"/>
            </a:pPr>
            <a:r>
              <a:rPr lang="en" sz="1100" dirty="0">
                <a:solidFill>
                  <a:schemeClr val="dk1"/>
                </a:solidFill>
              </a:rPr>
              <a:t>Testing additional laws impacts</a:t>
            </a:r>
            <a:endParaRPr sz="1100" dirty="0">
              <a:solidFill>
                <a:schemeClr val="dk1"/>
              </a:solidFill>
            </a:endParaRPr>
          </a:p>
        </p:txBody>
      </p:sp>
      <p:sp>
        <p:nvSpPr>
          <p:cNvPr id="171" name="Google Shape;171;p24"/>
          <p:cNvSpPr txBox="1"/>
          <p:nvPr/>
        </p:nvSpPr>
        <p:spPr>
          <a:xfrm>
            <a:off x="3111800" y="2040525"/>
            <a:ext cx="2451000" cy="8868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100" dirty="0">
                <a:solidFill>
                  <a:schemeClr val="dk1"/>
                </a:solidFill>
              </a:rPr>
              <a:t>Leveraged to test hypotheses concerning:</a:t>
            </a:r>
            <a:endParaRPr sz="1100" dirty="0">
              <a:solidFill>
                <a:schemeClr val="dk1"/>
              </a:solidFill>
            </a:endParaRPr>
          </a:p>
          <a:p>
            <a:pPr marL="457200" lvl="0" indent="-298450" algn="just" rtl="0">
              <a:spcBef>
                <a:spcPts val="0"/>
              </a:spcBef>
              <a:spcAft>
                <a:spcPts val="0"/>
              </a:spcAft>
              <a:buClr>
                <a:schemeClr val="dk1"/>
              </a:buClr>
              <a:buSzPts val="1100"/>
              <a:buChar char="-"/>
            </a:pPr>
            <a:r>
              <a:rPr lang="en" sz="1100" dirty="0">
                <a:solidFill>
                  <a:schemeClr val="dk1"/>
                </a:solidFill>
              </a:rPr>
              <a:t>Regional Reporting Impact [rejected]</a:t>
            </a:r>
            <a:endParaRPr sz="1100" dirty="0">
              <a:solidFill>
                <a:schemeClr val="dk1"/>
              </a:solidFill>
            </a:endParaRPr>
          </a:p>
          <a:p>
            <a:pPr marL="457200" lvl="0" indent="-298450" algn="just" rtl="0">
              <a:spcBef>
                <a:spcPts val="0"/>
              </a:spcBef>
              <a:spcAft>
                <a:spcPts val="0"/>
              </a:spcAft>
              <a:buClr>
                <a:schemeClr val="dk1"/>
              </a:buClr>
              <a:buSzPts val="1100"/>
              <a:buChar char="-"/>
            </a:pPr>
            <a:r>
              <a:rPr lang="en" sz="1100" dirty="0">
                <a:solidFill>
                  <a:schemeClr val="dk1"/>
                </a:solidFill>
              </a:rPr>
              <a:t>State Reporting Impact [confirmed]</a:t>
            </a:r>
            <a:endParaRPr sz="1100" dirty="0">
              <a:solidFill>
                <a:schemeClr val="dk1"/>
              </a:solidFill>
            </a:endParaRPr>
          </a:p>
          <a:p>
            <a:pPr marL="457200" lvl="0" indent="-298450" algn="just" rtl="0">
              <a:spcBef>
                <a:spcPts val="0"/>
              </a:spcBef>
              <a:spcAft>
                <a:spcPts val="0"/>
              </a:spcAft>
              <a:buClr>
                <a:schemeClr val="dk1"/>
              </a:buClr>
              <a:buSzPts val="1100"/>
              <a:buChar char="-"/>
            </a:pPr>
            <a:r>
              <a:rPr lang="en" sz="1100" dirty="0">
                <a:solidFill>
                  <a:schemeClr val="dk1"/>
                </a:solidFill>
              </a:rPr>
              <a:t>Government/Political climates Impact [rejected]</a:t>
            </a:r>
            <a:endParaRPr sz="1100" dirty="0">
              <a:solidFill>
                <a:schemeClr val="dk1"/>
              </a:solidFill>
            </a:endParaRPr>
          </a:p>
          <a:p>
            <a:pPr marL="457200" lvl="0" indent="-298450" algn="just" rtl="0">
              <a:spcBef>
                <a:spcPts val="0"/>
              </a:spcBef>
              <a:spcAft>
                <a:spcPts val="0"/>
              </a:spcAft>
              <a:buClr>
                <a:schemeClr val="dk1"/>
              </a:buClr>
              <a:buSzPts val="1100"/>
              <a:buChar char="-"/>
            </a:pPr>
            <a:r>
              <a:rPr lang="en" sz="1100" dirty="0">
                <a:solidFill>
                  <a:schemeClr val="dk1"/>
                </a:solidFill>
              </a:rPr>
              <a:t>Demographic Population [partially confirmed] </a:t>
            </a:r>
            <a:endParaRPr sz="1100" dirty="0">
              <a:solidFill>
                <a:schemeClr val="dk1"/>
              </a:solidFill>
            </a:endParaRPr>
          </a:p>
        </p:txBody>
      </p:sp>
      <p:sp>
        <p:nvSpPr>
          <p:cNvPr id="172" name="Google Shape;172;p24"/>
          <p:cNvSpPr txBox="1"/>
          <p:nvPr/>
        </p:nvSpPr>
        <p:spPr>
          <a:xfrm>
            <a:off x="311700" y="2040525"/>
            <a:ext cx="2451000" cy="8868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100" dirty="0">
                <a:solidFill>
                  <a:schemeClr val="dk1"/>
                </a:solidFill>
              </a:rPr>
              <a:t>Gave us insight into various high-level trends and considerations in our conclusions including: </a:t>
            </a:r>
            <a:endParaRPr sz="1100" dirty="0">
              <a:solidFill>
                <a:schemeClr val="dk1"/>
              </a:solidFill>
            </a:endParaRPr>
          </a:p>
          <a:p>
            <a:pPr marL="457200" lvl="0" indent="-298450" algn="just" rtl="0">
              <a:spcBef>
                <a:spcPts val="0"/>
              </a:spcBef>
              <a:spcAft>
                <a:spcPts val="0"/>
              </a:spcAft>
              <a:buClr>
                <a:schemeClr val="dk1"/>
              </a:buClr>
              <a:buSzPts val="1100"/>
              <a:buChar char="-"/>
            </a:pPr>
            <a:r>
              <a:rPr lang="en" sz="1100" dirty="0">
                <a:solidFill>
                  <a:schemeClr val="dk1"/>
                </a:solidFill>
              </a:rPr>
              <a:t>Overall Reporting Landscape</a:t>
            </a:r>
            <a:endParaRPr sz="1100" dirty="0">
              <a:solidFill>
                <a:schemeClr val="dk1"/>
              </a:solidFill>
            </a:endParaRPr>
          </a:p>
          <a:p>
            <a:pPr marL="457200" lvl="0" indent="-298450" algn="just" rtl="0">
              <a:spcBef>
                <a:spcPts val="0"/>
              </a:spcBef>
              <a:spcAft>
                <a:spcPts val="0"/>
              </a:spcAft>
              <a:buClr>
                <a:schemeClr val="dk1"/>
              </a:buClr>
              <a:buSzPts val="1100"/>
              <a:buChar char="-"/>
            </a:pPr>
            <a:r>
              <a:rPr lang="en" sz="1100" dirty="0">
                <a:solidFill>
                  <a:schemeClr val="dk1"/>
                </a:solidFill>
              </a:rPr>
              <a:t>State Reporting Trends</a:t>
            </a:r>
            <a:endParaRPr sz="1100" dirty="0">
              <a:solidFill>
                <a:schemeClr val="dk1"/>
              </a:solidFill>
            </a:endParaRPr>
          </a:p>
          <a:p>
            <a:pPr marL="457200" lvl="0" indent="-298450" algn="just" rtl="0">
              <a:spcBef>
                <a:spcPts val="0"/>
              </a:spcBef>
              <a:spcAft>
                <a:spcPts val="0"/>
              </a:spcAft>
              <a:buClr>
                <a:schemeClr val="dk1"/>
              </a:buClr>
              <a:buSzPts val="1100"/>
              <a:buChar char="-"/>
            </a:pPr>
            <a:r>
              <a:rPr lang="en" sz="1100" dirty="0">
                <a:solidFill>
                  <a:schemeClr val="dk1"/>
                </a:solidFill>
              </a:rPr>
              <a:t>Regional Reporting Trends </a:t>
            </a:r>
            <a:endParaRPr sz="1100" dirty="0">
              <a:solidFill>
                <a:schemeClr val="dk1"/>
              </a:solidFill>
            </a:endParaRPr>
          </a:p>
          <a:p>
            <a:pPr marL="457200" lvl="0" indent="-298450" algn="just" rtl="0">
              <a:spcBef>
                <a:spcPts val="0"/>
              </a:spcBef>
              <a:spcAft>
                <a:spcPts val="0"/>
              </a:spcAft>
              <a:buClr>
                <a:schemeClr val="dk1"/>
              </a:buClr>
              <a:buSzPts val="1100"/>
              <a:buChar char="-"/>
            </a:pPr>
            <a:r>
              <a:rPr lang="en" sz="1100" dirty="0">
                <a:solidFill>
                  <a:schemeClr val="dk1"/>
                </a:solidFill>
              </a:rPr>
              <a:t>Yearly Reporting Trends </a:t>
            </a:r>
            <a:endParaRPr sz="1100" dirty="0">
              <a:solidFill>
                <a:schemeClr val="dk1"/>
              </a:solidFill>
            </a:endParaRPr>
          </a:p>
        </p:txBody>
      </p:sp>
      <p:sp>
        <p:nvSpPr>
          <p:cNvPr id="173" name="Google Shape;173;p24"/>
          <p:cNvSpPr txBox="1"/>
          <p:nvPr/>
        </p:nvSpPr>
        <p:spPr>
          <a:xfrm>
            <a:off x="311700" y="4117725"/>
            <a:ext cx="8051100" cy="740100"/>
          </a:xfrm>
          <a:prstGeom prst="rect">
            <a:avLst/>
          </a:prstGeom>
          <a:solidFill>
            <a:srgbClr val="00305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We deprioritized logistic regression as we did not have case-level data</a:t>
            </a:r>
            <a:endParaRPr>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Recommendations</a:t>
            </a:r>
            <a:endParaRPr/>
          </a:p>
        </p:txBody>
      </p:sp>
      <p:sp>
        <p:nvSpPr>
          <p:cNvPr id="179" name="Google Shape;179;p25"/>
          <p:cNvSpPr txBox="1"/>
          <p:nvPr/>
        </p:nvSpPr>
        <p:spPr>
          <a:xfrm>
            <a:off x="311700" y="1159075"/>
            <a:ext cx="2451000" cy="740100"/>
          </a:xfrm>
          <a:prstGeom prst="rect">
            <a:avLst/>
          </a:prstGeom>
          <a:solidFill>
            <a:srgbClr val="00305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States to Consider</a:t>
            </a:r>
            <a:endParaRPr>
              <a:solidFill>
                <a:schemeClr val="lt1"/>
              </a:solidFill>
            </a:endParaRPr>
          </a:p>
        </p:txBody>
      </p:sp>
      <p:sp>
        <p:nvSpPr>
          <p:cNvPr id="180" name="Google Shape;180;p25"/>
          <p:cNvSpPr txBox="1"/>
          <p:nvPr/>
        </p:nvSpPr>
        <p:spPr>
          <a:xfrm>
            <a:off x="3111800" y="1159075"/>
            <a:ext cx="2451000" cy="740100"/>
          </a:xfrm>
          <a:prstGeom prst="rect">
            <a:avLst/>
          </a:prstGeom>
          <a:solidFill>
            <a:srgbClr val="00305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Law to Practice</a:t>
            </a:r>
            <a:endParaRPr>
              <a:solidFill>
                <a:schemeClr val="lt1"/>
              </a:solidFill>
            </a:endParaRPr>
          </a:p>
        </p:txBody>
      </p:sp>
      <p:sp>
        <p:nvSpPr>
          <p:cNvPr id="181" name="Google Shape;181;p25"/>
          <p:cNvSpPr txBox="1"/>
          <p:nvPr/>
        </p:nvSpPr>
        <p:spPr>
          <a:xfrm>
            <a:off x="5911900" y="1159075"/>
            <a:ext cx="2451000" cy="740100"/>
          </a:xfrm>
          <a:prstGeom prst="rect">
            <a:avLst/>
          </a:prstGeom>
          <a:solidFill>
            <a:srgbClr val="00305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Awareness of Laws</a:t>
            </a:r>
            <a:endParaRPr>
              <a:solidFill>
                <a:schemeClr val="lt1"/>
              </a:solidFill>
            </a:endParaRPr>
          </a:p>
        </p:txBody>
      </p:sp>
      <p:sp>
        <p:nvSpPr>
          <p:cNvPr id="182" name="Google Shape;182;p25"/>
          <p:cNvSpPr txBox="1"/>
          <p:nvPr/>
        </p:nvSpPr>
        <p:spPr>
          <a:xfrm>
            <a:off x="3111800" y="2040525"/>
            <a:ext cx="2451000" cy="8868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900" dirty="0">
                <a:solidFill>
                  <a:schemeClr val="dk1"/>
                </a:solidFill>
              </a:rPr>
              <a:t>We believe that the law firm should focus primarily on </a:t>
            </a:r>
            <a:r>
              <a:rPr lang="en" sz="900" b="1" dirty="0">
                <a:solidFill>
                  <a:schemeClr val="dk1"/>
                </a:solidFill>
              </a:rPr>
              <a:t>retaliation and age related discrimination.</a:t>
            </a:r>
            <a:r>
              <a:rPr lang="en" sz="900" baseline="30000" dirty="0">
                <a:solidFill>
                  <a:schemeClr val="dk1"/>
                </a:solidFill>
              </a:rPr>
              <a:t>3</a:t>
            </a:r>
            <a:r>
              <a:rPr lang="en" sz="900" b="1" dirty="0">
                <a:solidFill>
                  <a:schemeClr val="dk1"/>
                </a:solidFill>
              </a:rPr>
              <a:t> </a:t>
            </a:r>
            <a:endParaRPr sz="900" b="1" dirty="0">
              <a:solidFill>
                <a:schemeClr val="dk1"/>
              </a:solidFill>
            </a:endParaRPr>
          </a:p>
        </p:txBody>
      </p:sp>
      <p:sp>
        <p:nvSpPr>
          <p:cNvPr id="183" name="Google Shape;183;p25"/>
          <p:cNvSpPr txBox="1"/>
          <p:nvPr/>
        </p:nvSpPr>
        <p:spPr>
          <a:xfrm>
            <a:off x="311700" y="2040525"/>
            <a:ext cx="2451000" cy="8868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900" dirty="0">
                <a:solidFill>
                  <a:schemeClr val="dk1"/>
                </a:solidFill>
              </a:rPr>
              <a:t>We recommend that the firm considers</a:t>
            </a:r>
            <a:r>
              <a:rPr lang="en" sz="900" baseline="30000" dirty="0">
                <a:solidFill>
                  <a:schemeClr val="dk1"/>
                </a:solidFill>
              </a:rPr>
              <a:t>1</a:t>
            </a:r>
            <a:r>
              <a:rPr lang="en" sz="900" dirty="0">
                <a:solidFill>
                  <a:schemeClr val="dk1"/>
                </a:solidFill>
              </a:rPr>
              <a:t>: </a:t>
            </a:r>
            <a:endParaRPr sz="900" dirty="0">
              <a:solidFill>
                <a:schemeClr val="dk1"/>
              </a:solidFill>
            </a:endParaRPr>
          </a:p>
          <a:p>
            <a:pPr marL="457200" lvl="0" indent="-285750" algn="just" rtl="0">
              <a:spcBef>
                <a:spcPts val="0"/>
              </a:spcBef>
              <a:spcAft>
                <a:spcPts val="0"/>
              </a:spcAft>
              <a:buClr>
                <a:schemeClr val="dk1"/>
              </a:buClr>
              <a:buSzPts val="900"/>
              <a:buChar char="-"/>
            </a:pPr>
            <a:r>
              <a:rPr lang="en" sz="900" b="1" dirty="0">
                <a:solidFill>
                  <a:schemeClr val="dk1"/>
                </a:solidFill>
              </a:rPr>
              <a:t>New York</a:t>
            </a:r>
            <a:endParaRPr sz="900" b="1" dirty="0">
              <a:solidFill>
                <a:schemeClr val="dk1"/>
              </a:solidFill>
            </a:endParaRPr>
          </a:p>
          <a:p>
            <a:pPr marL="457200" lvl="0" indent="-285750" algn="just" rtl="0">
              <a:spcBef>
                <a:spcPts val="0"/>
              </a:spcBef>
              <a:spcAft>
                <a:spcPts val="0"/>
              </a:spcAft>
              <a:buClr>
                <a:schemeClr val="dk1"/>
              </a:buClr>
              <a:buSzPts val="900"/>
              <a:buChar char="-"/>
            </a:pPr>
            <a:r>
              <a:rPr lang="en" sz="900" b="1" dirty="0">
                <a:solidFill>
                  <a:schemeClr val="dk1"/>
                </a:solidFill>
              </a:rPr>
              <a:t>Michigan</a:t>
            </a:r>
            <a:endParaRPr sz="900" b="1" dirty="0">
              <a:solidFill>
                <a:schemeClr val="dk1"/>
              </a:solidFill>
            </a:endParaRPr>
          </a:p>
          <a:p>
            <a:pPr marL="457200" lvl="0" indent="-285750" algn="just" rtl="0">
              <a:spcBef>
                <a:spcPts val="0"/>
              </a:spcBef>
              <a:spcAft>
                <a:spcPts val="0"/>
              </a:spcAft>
              <a:buClr>
                <a:schemeClr val="dk1"/>
              </a:buClr>
              <a:buSzPts val="900"/>
              <a:buChar char="-"/>
            </a:pPr>
            <a:r>
              <a:rPr lang="en" sz="900" b="1" dirty="0">
                <a:solidFill>
                  <a:schemeClr val="dk1"/>
                </a:solidFill>
              </a:rPr>
              <a:t>North Carolina</a:t>
            </a:r>
            <a:endParaRPr sz="900" b="1" dirty="0">
              <a:solidFill>
                <a:schemeClr val="dk1"/>
              </a:solidFill>
            </a:endParaRPr>
          </a:p>
          <a:p>
            <a:pPr marL="457200" lvl="0" indent="-285750" algn="just" rtl="0">
              <a:spcBef>
                <a:spcPts val="0"/>
              </a:spcBef>
              <a:spcAft>
                <a:spcPts val="0"/>
              </a:spcAft>
              <a:buClr>
                <a:schemeClr val="dk1"/>
              </a:buClr>
              <a:buSzPts val="900"/>
              <a:buChar char="-"/>
            </a:pPr>
            <a:r>
              <a:rPr lang="en" sz="900" b="1" dirty="0">
                <a:solidFill>
                  <a:schemeClr val="dk1"/>
                </a:solidFill>
              </a:rPr>
              <a:t>Ohio</a:t>
            </a:r>
            <a:endParaRPr sz="900" b="1" dirty="0">
              <a:solidFill>
                <a:schemeClr val="dk1"/>
              </a:solidFill>
            </a:endParaRPr>
          </a:p>
          <a:p>
            <a:pPr marL="0" lvl="0" indent="0" algn="just" rtl="0">
              <a:spcBef>
                <a:spcPts val="0"/>
              </a:spcBef>
              <a:spcAft>
                <a:spcPts val="0"/>
              </a:spcAft>
              <a:buNone/>
            </a:pPr>
            <a:endParaRPr sz="900" dirty="0">
              <a:solidFill>
                <a:schemeClr val="dk1"/>
              </a:solidFill>
            </a:endParaRPr>
          </a:p>
          <a:p>
            <a:pPr marL="0" lvl="0" indent="0" algn="just" rtl="0">
              <a:spcBef>
                <a:spcPts val="0"/>
              </a:spcBef>
              <a:spcAft>
                <a:spcPts val="0"/>
              </a:spcAft>
              <a:buNone/>
            </a:pPr>
            <a:r>
              <a:rPr lang="en" sz="900" dirty="0">
                <a:solidFill>
                  <a:schemeClr val="dk1"/>
                </a:solidFill>
              </a:rPr>
              <a:t>For secondary openings, we recommend the firm considers</a:t>
            </a:r>
            <a:r>
              <a:rPr lang="en" sz="900" baseline="30000" dirty="0">
                <a:solidFill>
                  <a:schemeClr val="dk1"/>
                </a:solidFill>
              </a:rPr>
              <a:t>2</a:t>
            </a:r>
            <a:r>
              <a:rPr lang="en" sz="900" dirty="0">
                <a:solidFill>
                  <a:schemeClr val="dk1"/>
                </a:solidFill>
              </a:rPr>
              <a:t>: </a:t>
            </a:r>
            <a:endParaRPr sz="900" dirty="0">
              <a:solidFill>
                <a:schemeClr val="dk1"/>
              </a:solidFill>
            </a:endParaRPr>
          </a:p>
          <a:p>
            <a:pPr marL="457200" lvl="0" indent="-285750" algn="just" rtl="0">
              <a:spcBef>
                <a:spcPts val="0"/>
              </a:spcBef>
              <a:spcAft>
                <a:spcPts val="0"/>
              </a:spcAft>
              <a:buClr>
                <a:schemeClr val="dk1"/>
              </a:buClr>
              <a:buSzPts val="900"/>
              <a:buChar char="-"/>
            </a:pPr>
            <a:r>
              <a:rPr lang="en" sz="900" b="1" dirty="0">
                <a:solidFill>
                  <a:schemeClr val="dk1"/>
                </a:solidFill>
              </a:rPr>
              <a:t>Minnesota </a:t>
            </a:r>
            <a:endParaRPr sz="900" b="1" dirty="0">
              <a:solidFill>
                <a:schemeClr val="dk1"/>
              </a:solidFill>
            </a:endParaRPr>
          </a:p>
          <a:p>
            <a:pPr marL="457200" lvl="0" indent="-285750" algn="just" rtl="0">
              <a:spcBef>
                <a:spcPts val="0"/>
              </a:spcBef>
              <a:spcAft>
                <a:spcPts val="0"/>
              </a:spcAft>
              <a:buClr>
                <a:schemeClr val="dk1"/>
              </a:buClr>
              <a:buSzPts val="900"/>
              <a:buChar char="-"/>
            </a:pPr>
            <a:r>
              <a:rPr lang="en" sz="900" b="1" dirty="0">
                <a:solidFill>
                  <a:schemeClr val="dk1"/>
                </a:solidFill>
              </a:rPr>
              <a:t>Mississippi</a:t>
            </a:r>
            <a:endParaRPr sz="900" b="1" dirty="0">
              <a:solidFill>
                <a:schemeClr val="dk1"/>
              </a:solidFill>
            </a:endParaRPr>
          </a:p>
        </p:txBody>
      </p:sp>
      <p:sp>
        <p:nvSpPr>
          <p:cNvPr id="184" name="Google Shape;184;p25"/>
          <p:cNvSpPr txBox="1"/>
          <p:nvPr/>
        </p:nvSpPr>
        <p:spPr>
          <a:xfrm>
            <a:off x="5911900" y="2040525"/>
            <a:ext cx="2451000" cy="28173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900" dirty="0">
                <a:solidFill>
                  <a:schemeClr val="dk1"/>
                </a:solidFill>
              </a:rPr>
              <a:t>We believe that the firm </a:t>
            </a:r>
            <a:r>
              <a:rPr lang="en" sz="900" b="1" dirty="0">
                <a:solidFill>
                  <a:schemeClr val="dk1"/>
                </a:solidFill>
              </a:rPr>
              <a:t>needs to be constantly aware of new legislation</a:t>
            </a:r>
            <a:r>
              <a:rPr lang="en" sz="900" baseline="30000" dirty="0">
                <a:solidFill>
                  <a:schemeClr val="dk1"/>
                </a:solidFill>
              </a:rPr>
              <a:t>4</a:t>
            </a:r>
            <a:r>
              <a:rPr lang="en" sz="900" dirty="0">
                <a:solidFill>
                  <a:schemeClr val="dk1"/>
                </a:solidFill>
              </a:rPr>
              <a:t> being passed in the state. </a:t>
            </a:r>
            <a:endParaRPr sz="900" dirty="0">
              <a:solidFill>
                <a:schemeClr val="dk1"/>
              </a:solidFill>
            </a:endParaRPr>
          </a:p>
          <a:p>
            <a:pPr marL="0" lvl="0" indent="0" algn="just" rtl="0">
              <a:spcBef>
                <a:spcPts val="0"/>
              </a:spcBef>
              <a:spcAft>
                <a:spcPts val="0"/>
              </a:spcAft>
              <a:buNone/>
            </a:pPr>
            <a:endParaRPr sz="900" dirty="0">
              <a:solidFill>
                <a:schemeClr val="dk1"/>
              </a:solidFill>
            </a:endParaRPr>
          </a:p>
          <a:p>
            <a:pPr marL="0" lvl="0" indent="0" algn="just" rtl="0">
              <a:spcBef>
                <a:spcPts val="0"/>
              </a:spcBef>
              <a:spcAft>
                <a:spcPts val="0"/>
              </a:spcAft>
              <a:buNone/>
            </a:pPr>
            <a:r>
              <a:rPr lang="en" sz="900" dirty="0">
                <a:solidFill>
                  <a:schemeClr val="dk1"/>
                </a:solidFill>
              </a:rPr>
              <a:t>Legislature could inform decisions to:</a:t>
            </a:r>
            <a:endParaRPr sz="900" dirty="0">
              <a:solidFill>
                <a:schemeClr val="dk1"/>
              </a:solidFill>
            </a:endParaRPr>
          </a:p>
          <a:p>
            <a:pPr marL="457200" lvl="0" indent="-285750" algn="just" rtl="0">
              <a:spcBef>
                <a:spcPts val="0"/>
              </a:spcBef>
              <a:spcAft>
                <a:spcPts val="0"/>
              </a:spcAft>
              <a:buClr>
                <a:schemeClr val="dk1"/>
              </a:buClr>
              <a:buSzPts val="900"/>
              <a:buChar char="-"/>
            </a:pPr>
            <a:r>
              <a:rPr lang="en" sz="900" dirty="0">
                <a:solidFill>
                  <a:schemeClr val="dk1"/>
                </a:solidFill>
              </a:rPr>
              <a:t>Open a new office</a:t>
            </a:r>
            <a:endParaRPr sz="900" dirty="0">
              <a:solidFill>
                <a:schemeClr val="dk1"/>
              </a:solidFill>
            </a:endParaRPr>
          </a:p>
          <a:p>
            <a:pPr marL="457200" lvl="0" indent="-285750" algn="just" rtl="0">
              <a:spcBef>
                <a:spcPts val="0"/>
              </a:spcBef>
              <a:spcAft>
                <a:spcPts val="0"/>
              </a:spcAft>
              <a:buClr>
                <a:schemeClr val="dk1"/>
              </a:buClr>
              <a:buSzPts val="900"/>
              <a:buChar char="-"/>
            </a:pPr>
            <a:r>
              <a:rPr lang="en" sz="900" dirty="0">
                <a:solidFill>
                  <a:schemeClr val="dk1"/>
                </a:solidFill>
              </a:rPr>
              <a:t>Keep a particular office open</a:t>
            </a:r>
            <a:endParaRPr sz="900" dirty="0">
              <a:solidFill>
                <a:schemeClr val="dk1"/>
              </a:solidFill>
            </a:endParaRPr>
          </a:p>
          <a:p>
            <a:pPr marL="457200" lvl="0" indent="-285750" algn="just" rtl="0">
              <a:spcBef>
                <a:spcPts val="0"/>
              </a:spcBef>
              <a:spcAft>
                <a:spcPts val="0"/>
              </a:spcAft>
              <a:buClr>
                <a:schemeClr val="dk1"/>
              </a:buClr>
              <a:buSzPts val="900"/>
              <a:buChar char="-"/>
            </a:pPr>
            <a:r>
              <a:rPr lang="en" sz="900" dirty="0">
                <a:solidFill>
                  <a:schemeClr val="dk1"/>
                </a:solidFill>
              </a:rPr>
              <a:t>Close down an existing office</a:t>
            </a:r>
            <a:endParaRPr sz="900" dirty="0">
              <a:solidFill>
                <a:schemeClr val="dk1"/>
              </a:solidFill>
            </a:endParaRPr>
          </a:p>
          <a:p>
            <a:pPr marL="0" lvl="0" indent="0" algn="just" rtl="0">
              <a:spcBef>
                <a:spcPts val="0"/>
              </a:spcBef>
              <a:spcAft>
                <a:spcPts val="0"/>
              </a:spcAft>
              <a:buNone/>
            </a:pPr>
            <a:endParaRPr sz="900" dirty="0">
              <a:solidFill>
                <a:schemeClr val="dk1"/>
              </a:solidFill>
            </a:endParaRPr>
          </a:p>
          <a:p>
            <a:pPr marL="0" lvl="0" indent="0" algn="just" rtl="0">
              <a:spcBef>
                <a:spcPts val="0"/>
              </a:spcBef>
              <a:spcAft>
                <a:spcPts val="0"/>
              </a:spcAft>
              <a:buNone/>
            </a:pPr>
            <a:r>
              <a:rPr lang="en" sz="900" b="1" dirty="0">
                <a:solidFill>
                  <a:schemeClr val="dk1"/>
                </a:solidFill>
              </a:rPr>
              <a:t>Use our model to test other states laws </a:t>
            </a:r>
            <a:r>
              <a:rPr lang="en" sz="900" dirty="0">
                <a:solidFill>
                  <a:schemeClr val="dk1"/>
                </a:solidFill>
              </a:rPr>
              <a:t>for impact. </a:t>
            </a:r>
            <a:endParaRPr sz="900" dirty="0">
              <a:solidFill>
                <a:schemeClr val="dk1"/>
              </a:solidFill>
            </a:endParaRPr>
          </a:p>
        </p:txBody>
      </p:sp>
      <p:sp>
        <p:nvSpPr>
          <p:cNvPr id="185" name="Google Shape;185;p25"/>
          <p:cNvSpPr txBox="1"/>
          <p:nvPr/>
        </p:nvSpPr>
        <p:spPr>
          <a:xfrm>
            <a:off x="311700" y="4581925"/>
            <a:ext cx="4165500" cy="37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a:solidFill>
                  <a:schemeClr val="dk1"/>
                </a:solidFill>
              </a:rPr>
              <a:t>1: These states correspond with the highest coefficients in our linear regression modeling</a:t>
            </a:r>
            <a:endParaRPr sz="700">
              <a:solidFill>
                <a:schemeClr val="dk1"/>
              </a:solidFill>
            </a:endParaRPr>
          </a:p>
          <a:p>
            <a:pPr marL="0" lvl="0" indent="0" algn="l" rtl="0">
              <a:spcBef>
                <a:spcPts val="0"/>
              </a:spcBef>
              <a:spcAft>
                <a:spcPts val="0"/>
              </a:spcAft>
              <a:buNone/>
            </a:pPr>
            <a:r>
              <a:rPr lang="en" sz="700">
                <a:solidFill>
                  <a:schemeClr val="dk1"/>
                </a:solidFill>
              </a:rPr>
              <a:t>2: These states correspond to our lowest coefficients in our linear regression modeling      </a:t>
            </a:r>
            <a:endParaRPr sz="700">
              <a:solidFill>
                <a:schemeClr val="dk1"/>
              </a:solidFill>
            </a:endParaRPr>
          </a:p>
        </p:txBody>
      </p:sp>
      <p:sp>
        <p:nvSpPr>
          <p:cNvPr id="186" name="Google Shape;186;p25"/>
          <p:cNvSpPr txBox="1"/>
          <p:nvPr/>
        </p:nvSpPr>
        <p:spPr>
          <a:xfrm>
            <a:off x="4666800" y="4581925"/>
            <a:ext cx="4165500" cy="37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a:solidFill>
                  <a:schemeClr val="dk1"/>
                </a:solidFill>
              </a:rPr>
              <a:t>3: These are the highest per capita reports in the recommended states </a:t>
            </a:r>
            <a:endParaRPr sz="700">
              <a:solidFill>
                <a:schemeClr val="dk1"/>
              </a:solidFill>
            </a:endParaRPr>
          </a:p>
          <a:p>
            <a:pPr marL="0" lvl="0" indent="0" algn="l" rtl="0">
              <a:spcBef>
                <a:spcPts val="0"/>
              </a:spcBef>
              <a:spcAft>
                <a:spcPts val="0"/>
              </a:spcAft>
              <a:buNone/>
            </a:pPr>
            <a:r>
              <a:rPr lang="en" sz="700">
                <a:solidFill>
                  <a:schemeClr val="dk1"/>
                </a:solidFill>
              </a:rPr>
              <a:t>4: These are based on the conclusion within the difference in difference analysis</a:t>
            </a:r>
            <a:endParaRPr sz="7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Introduction, Problem Statement and Objectives </a:t>
            </a:r>
            <a:endParaRPr dirty="0"/>
          </a:p>
        </p:txBody>
      </p:sp>
      <p:sp>
        <p:nvSpPr>
          <p:cNvPr id="64" name="Google Shape;64;p14"/>
          <p:cNvSpPr txBox="1"/>
          <p:nvPr/>
        </p:nvSpPr>
        <p:spPr>
          <a:xfrm>
            <a:off x="5128275" y="1964325"/>
            <a:ext cx="3234600" cy="2817300"/>
          </a:xfrm>
          <a:prstGeom prst="rect">
            <a:avLst/>
          </a:prstGeom>
          <a:noFill/>
          <a:ln>
            <a:noFill/>
          </a:ln>
        </p:spPr>
        <p:txBody>
          <a:bodyPr spcFirstLastPara="1" wrap="square" lIns="91425" tIns="91425" rIns="91425" bIns="91425" anchor="t" anchorCtr="0">
            <a:noAutofit/>
          </a:bodyPr>
          <a:lstStyle/>
          <a:p>
            <a:pPr marL="228600" lvl="2" indent="-228600" algn="just">
              <a:buClr>
                <a:schemeClr val="dk1"/>
              </a:buClr>
              <a:buSzPts val="1100"/>
              <a:buFont typeface="+mj-lt"/>
              <a:buAutoNum type="arabicPeriod"/>
            </a:pPr>
            <a:r>
              <a:rPr lang="en" sz="1100" dirty="0">
                <a:solidFill>
                  <a:schemeClr val="dk1"/>
                </a:solidFill>
              </a:rPr>
              <a:t>Identifying the most attractive region or state to open up an office, both in the current and near term. This could be based on the level of disproportionate claims being filed in one state.</a:t>
            </a:r>
            <a:endParaRPr sz="1100" dirty="0">
              <a:solidFill>
                <a:schemeClr val="dk1"/>
              </a:solidFill>
            </a:endParaRPr>
          </a:p>
          <a:p>
            <a:pPr marL="228600" lvl="2" indent="-228600" algn="just">
              <a:buFont typeface="+mj-lt"/>
              <a:buAutoNum type="arabicPeriod"/>
            </a:pPr>
            <a:endParaRPr sz="1100" dirty="0">
              <a:solidFill>
                <a:schemeClr val="dk1"/>
              </a:solidFill>
            </a:endParaRPr>
          </a:p>
          <a:p>
            <a:pPr marL="228600" lvl="2" indent="-228600" algn="just">
              <a:buClr>
                <a:schemeClr val="dk1"/>
              </a:buClr>
              <a:buSzPts val="1100"/>
              <a:buFont typeface="+mj-lt"/>
              <a:buAutoNum type="arabicPeriod"/>
            </a:pPr>
            <a:r>
              <a:rPr lang="en" sz="1100" dirty="0">
                <a:solidFill>
                  <a:schemeClr val="dk1"/>
                </a:solidFill>
              </a:rPr>
              <a:t>Identifying  any states or regions in which discriminatory lawsuits are abnormally low as targets for secondary office openings.</a:t>
            </a:r>
            <a:endParaRPr sz="1100" dirty="0">
              <a:solidFill>
                <a:schemeClr val="dk1"/>
              </a:solidFill>
            </a:endParaRPr>
          </a:p>
          <a:p>
            <a:pPr marL="228600" lvl="2" indent="-228600" algn="just">
              <a:buFont typeface="+mj-lt"/>
              <a:buAutoNum type="arabicPeriod"/>
            </a:pPr>
            <a:endParaRPr sz="1100" dirty="0">
              <a:solidFill>
                <a:schemeClr val="dk1"/>
              </a:solidFill>
            </a:endParaRPr>
          </a:p>
          <a:p>
            <a:pPr marL="228600" lvl="2" indent="-228600" algn="just">
              <a:buClr>
                <a:schemeClr val="dk1"/>
              </a:buClr>
              <a:buSzPts val="1100"/>
              <a:buFont typeface="+mj-lt"/>
              <a:buAutoNum type="arabicPeriod"/>
            </a:pPr>
            <a:r>
              <a:rPr lang="en" sz="1100" dirty="0">
                <a:solidFill>
                  <a:schemeClr val="dk1"/>
                </a:solidFill>
              </a:rPr>
              <a:t>Identifying what specific discrimination law will be the primary focus of this office.</a:t>
            </a:r>
            <a:endParaRPr sz="1100" dirty="0">
              <a:solidFill>
                <a:schemeClr val="dk1"/>
              </a:solidFill>
            </a:endParaRPr>
          </a:p>
          <a:p>
            <a:pPr marL="228600" lvl="2" indent="-228600" algn="just">
              <a:buFont typeface="+mj-lt"/>
              <a:buAutoNum type="arabicPeriod"/>
            </a:pPr>
            <a:endParaRPr sz="1100" dirty="0">
              <a:solidFill>
                <a:schemeClr val="dk1"/>
              </a:solidFill>
            </a:endParaRPr>
          </a:p>
          <a:p>
            <a:pPr marL="228600" lvl="2" indent="-228600" algn="just">
              <a:buClr>
                <a:schemeClr val="dk1"/>
              </a:buClr>
              <a:buSzPts val="1100"/>
              <a:buFont typeface="+mj-lt"/>
              <a:buAutoNum type="arabicPeriod"/>
            </a:pPr>
            <a:r>
              <a:rPr lang="en" sz="1100" dirty="0">
                <a:solidFill>
                  <a:schemeClr val="dk1"/>
                </a:solidFill>
              </a:rPr>
              <a:t>(If possible) Quantifying the impact of the implemented state legislature to identify proactive opportunities for secondary office openings. </a:t>
            </a:r>
            <a:endParaRPr sz="1100" dirty="0">
              <a:solidFill>
                <a:schemeClr val="dk1"/>
              </a:solidFill>
            </a:endParaRPr>
          </a:p>
        </p:txBody>
      </p:sp>
      <p:sp>
        <p:nvSpPr>
          <p:cNvPr id="65" name="Google Shape;65;p14"/>
          <p:cNvSpPr txBox="1"/>
          <p:nvPr/>
        </p:nvSpPr>
        <p:spPr>
          <a:xfrm>
            <a:off x="753000" y="3554600"/>
            <a:ext cx="2897100" cy="122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chemeClr val="dk1"/>
                </a:solidFill>
              </a:rPr>
              <a:t>We have been hired by a discrimination law firm that is looking to open up an office in a specific region or state within the US, but is unsure how to determine where the best location would be for its offices.</a:t>
            </a:r>
            <a:endParaRPr sz="1100" u="sng" dirty="0">
              <a:solidFill>
                <a:schemeClr val="dk1"/>
              </a:solidFill>
            </a:endParaRPr>
          </a:p>
        </p:txBody>
      </p:sp>
      <p:sp>
        <p:nvSpPr>
          <p:cNvPr id="66" name="Google Shape;66;p14"/>
          <p:cNvSpPr txBox="1"/>
          <p:nvPr/>
        </p:nvSpPr>
        <p:spPr>
          <a:xfrm>
            <a:off x="753000" y="1159075"/>
            <a:ext cx="2897100" cy="740100"/>
          </a:xfrm>
          <a:prstGeom prst="rect">
            <a:avLst/>
          </a:prstGeom>
          <a:solidFill>
            <a:srgbClr val="00305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rPr>
              <a:t>Introduction</a:t>
            </a:r>
            <a:endParaRPr dirty="0">
              <a:solidFill>
                <a:schemeClr val="lt1"/>
              </a:solidFill>
            </a:endParaRPr>
          </a:p>
        </p:txBody>
      </p:sp>
      <p:sp>
        <p:nvSpPr>
          <p:cNvPr id="67" name="Google Shape;67;p14"/>
          <p:cNvSpPr txBox="1"/>
          <p:nvPr/>
        </p:nvSpPr>
        <p:spPr>
          <a:xfrm>
            <a:off x="753000" y="2709950"/>
            <a:ext cx="2897100" cy="740100"/>
          </a:xfrm>
          <a:prstGeom prst="rect">
            <a:avLst/>
          </a:prstGeom>
          <a:solidFill>
            <a:srgbClr val="00305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rPr>
              <a:t>Problem Statement</a:t>
            </a:r>
            <a:endParaRPr dirty="0">
              <a:solidFill>
                <a:schemeClr val="lt1"/>
              </a:solidFill>
            </a:endParaRPr>
          </a:p>
        </p:txBody>
      </p:sp>
      <p:sp>
        <p:nvSpPr>
          <p:cNvPr id="68" name="Google Shape;68;p14"/>
          <p:cNvSpPr txBox="1"/>
          <p:nvPr/>
        </p:nvSpPr>
        <p:spPr>
          <a:xfrm>
            <a:off x="5128275" y="1159075"/>
            <a:ext cx="3234600" cy="740100"/>
          </a:xfrm>
          <a:prstGeom prst="rect">
            <a:avLst/>
          </a:prstGeom>
          <a:solidFill>
            <a:srgbClr val="00305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rPr>
              <a:t>Objectives</a:t>
            </a:r>
            <a:endParaRPr dirty="0">
              <a:solidFill>
                <a:schemeClr val="lt1"/>
              </a:solidFill>
            </a:endParaRPr>
          </a:p>
        </p:txBody>
      </p:sp>
      <p:sp>
        <p:nvSpPr>
          <p:cNvPr id="69" name="Google Shape;69;p14"/>
          <p:cNvSpPr txBox="1"/>
          <p:nvPr/>
        </p:nvSpPr>
        <p:spPr>
          <a:xfrm>
            <a:off x="753000" y="1916113"/>
            <a:ext cx="2897100" cy="74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chemeClr val="dk1"/>
                </a:solidFill>
              </a:rPr>
              <a:t>Team 10 is a group of data science consultants specializing in law practice across the United States.</a:t>
            </a:r>
            <a:endParaRPr sz="1100" u="sng" dirty="0">
              <a:solidFill>
                <a:schemeClr val="dk1"/>
              </a:solidFill>
            </a:endParaRPr>
          </a:p>
        </p:txBody>
      </p:sp>
      <p:sp>
        <p:nvSpPr>
          <p:cNvPr id="70" name="Google Shape;70;p14"/>
          <p:cNvSpPr/>
          <p:nvPr/>
        </p:nvSpPr>
        <p:spPr>
          <a:xfrm>
            <a:off x="3788287" y="2571750"/>
            <a:ext cx="1201800" cy="569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11700" y="209889"/>
            <a:ext cx="8520600" cy="572700"/>
          </a:xfrm>
          <a:prstGeom prst="rect">
            <a:avLst/>
          </a:prstGeom>
        </p:spPr>
        <p:txBody>
          <a:bodyPr spcFirstLastPara="1" wrap="square" lIns="91425" tIns="91425" rIns="91425" bIns="91425" anchor="t" anchorCtr="0">
            <a:normAutofit fontScale="90000"/>
          </a:bodyPr>
          <a:lstStyle/>
          <a:p>
            <a:pPr marL="0" lvl="0" indent="0" algn="just" rtl="0">
              <a:spcBef>
                <a:spcPts val="0"/>
              </a:spcBef>
              <a:spcAft>
                <a:spcPts val="0"/>
              </a:spcAft>
              <a:buNone/>
            </a:pPr>
            <a:r>
              <a:rPr lang="en" dirty="0"/>
              <a:t>Objectives &amp; Approach</a:t>
            </a:r>
            <a:endParaRPr dirty="0"/>
          </a:p>
        </p:txBody>
      </p:sp>
      <p:grpSp>
        <p:nvGrpSpPr>
          <p:cNvPr id="76" name="Google Shape;76;p15"/>
          <p:cNvGrpSpPr/>
          <p:nvPr/>
        </p:nvGrpSpPr>
        <p:grpSpPr>
          <a:xfrm>
            <a:off x="615615" y="690511"/>
            <a:ext cx="7814777" cy="3977897"/>
            <a:chOff x="603950" y="988275"/>
            <a:chExt cx="6617645" cy="3869550"/>
          </a:xfrm>
        </p:grpSpPr>
        <p:sp>
          <p:nvSpPr>
            <p:cNvPr id="80" name="Google Shape;80;p15"/>
            <p:cNvSpPr txBox="1"/>
            <p:nvPr/>
          </p:nvSpPr>
          <p:spPr>
            <a:xfrm>
              <a:off x="4641895" y="2040525"/>
              <a:ext cx="2579700" cy="28173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 sz="1100" dirty="0">
                  <a:solidFill>
                    <a:schemeClr val="dk1"/>
                  </a:solidFill>
                </a:rPr>
                <a:t>Regression Model -&gt; state used as a categorical predictor variable</a:t>
              </a:r>
            </a:p>
            <a:p>
              <a:pPr marL="0" lvl="0" indent="0" algn="just" rtl="0">
                <a:lnSpc>
                  <a:spcPct val="100000"/>
                </a:lnSpc>
                <a:spcBef>
                  <a:spcPts val="0"/>
                </a:spcBef>
                <a:spcAft>
                  <a:spcPts val="0"/>
                </a:spcAft>
                <a:buNone/>
              </a:pPr>
              <a:endParaRPr lang="en" sz="1100" dirty="0">
                <a:solidFill>
                  <a:schemeClr val="dk1"/>
                </a:solidFill>
              </a:endParaRPr>
            </a:p>
            <a:p>
              <a:pPr marL="171450" lvl="0" indent="-171450" algn="just" rtl="0">
                <a:lnSpc>
                  <a:spcPct val="100000"/>
                </a:lnSpc>
                <a:spcBef>
                  <a:spcPts val="0"/>
                </a:spcBef>
                <a:spcAft>
                  <a:spcPts val="0"/>
                </a:spcAft>
                <a:buFont typeface="Arial" panose="020B0604020202020204" pitchFamily="34" charset="0"/>
                <a:buChar char="•"/>
              </a:pPr>
              <a:r>
                <a:rPr lang="en" sz="1100" dirty="0">
                  <a:solidFill>
                    <a:schemeClr val="dk1"/>
                  </a:solidFill>
                </a:rPr>
                <a:t>Also look into other factors to understand the trend like major political party and state per capita income</a:t>
              </a:r>
              <a:endParaRPr sz="1100" dirty="0">
                <a:solidFill>
                  <a:schemeClr val="dk1"/>
                </a:solidFill>
              </a:endParaRPr>
            </a:p>
            <a:p>
              <a:pPr marL="91440" lvl="0" indent="0" algn="just" rtl="0">
                <a:lnSpc>
                  <a:spcPct val="100000"/>
                </a:lnSpc>
                <a:spcBef>
                  <a:spcPts val="0"/>
                </a:spcBef>
                <a:spcAft>
                  <a:spcPts val="0"/>
                </a:spcAft>
                <a:buNone/>
              </a:pPr>
              <a:endParaRPr sz="1100" u="sng" dirty="0">
                <a:solidFill>
                  <a:schemeClr val="dk1"/>
                </a:solidFill>
              </a:endParaRPr>
            </a:p>
            <a:p>
              <a:pPr marL="0" lvl="0" indent="0" algn="just" rtl="0">
                <a:lnSpc>
                  <a:spcPct val="100000"/>
                </a:lnSpc>
                <a:spcBef>
                  <a:spcPts val="0"/>
                </a:spcBef>
                <a:spcAft>
                  <a:spcPts val="0"/>
                </a:spcAft>
                <a:buNone/>
              </a:pPr>
              <a:r>
                <a:rPr lang="en" sz="1100" dirty="0">
                  <a:solidFill>
                    <a:schemeClr val="dk1"/>
                  </a:solidFill>
                </a:rPr>
                <a:t>Exploratory Data Analysis (How many cases of each discrimination type split out by per capita in each state?)</a:t>
              </a:r>
              <a:endParaRPr sz="1100" dirty="0">
                <a:solidFill>
                  <a:schemeClr val="dk1"/>
                </a:solidFill>
              </a:endParaRPr>
            </a:p>
            <a:p>
              <a:pPr marL="0" lvl="0" indent="0" algn="just" rtl="0">
                <a:lnSpc>
                  <a:spcPct val="100000"/>
                </a:lnSpc>
                <a:spcBef>
                  <a:spcPts val="0"/>
                </a:spcBef>
                <a:spcAft>
                  <a:spcPts val="0"/>
                </a:spcAft>
                <a:buNone/>
              </a:pPr>
              <a:endParaRPr sz="1100" u="sng" dirty="0">
                <a:solidFill>
                  <a:schemeClr val="dk1"/>
                </a:solidFill>
              </a:endParaRPr>
            </a:p>
            <a:p>
              <a:pPr marL="0" lvl="0" indent="0" algn="just" rtl="0">
                <a:lnSpc>
                  <a:spcPct val="100000"/>
                </a:lnSpc>
                <a:spcBef>
                  <a:spcPts val="0"/>
                </a:spcBef>
                <a:spcAft>
                  <a:spcPts val="0"/>
                </a:spcAft>
                <a:buNone/>
              </a:pPr>
              <a:r>
                <a:rPr lang="en" sz="1100" dirty="0">
                  <a:solidFill>
                    <a:schemeClr val="dk1"/>
                  </a:solidFill>
                </a:rPr>
                <a:t>Difference-in-Difference Estimator for charges before/after legislation</a:t>
              </a:r>
              <a:endParaRPr sz="1100" dirty="0">
                <a:solidFill>
                  <a:schemeClr val="dk1"/>
                </a:solidFill>
              </a:endParaRPr>
            </a:p>
          </p:txBody>
        </p:sp>
        <p:sp>
          <p:nvSpPr>
            <p:cNvPr id="81" name="Google Shape;81;p15"/>
            <p:cNvSpPr txBox="1"/>
            <p:nvPr/>
          </p:nvSpPr>
          <p:spPr>
            <a:xfrm>
              <a:off x="673850" y="1159075"/>
              <a:ext cx="2493300" cy="740100"/>
            </a:xfrm>
            <a:prstGeom prst="rect">
              <a:avLst/>
            </a:prstGeom>
            <a:solidFill>
              <a:srgbClr val="00305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rPr>
                <a:t>Objectives</a:t>
              </a:r>
              <a:endParaRPr dirty="0">
                <a:solidFill>
                  <a:schemeClr val="lt1"/>
                </a:solidFill>
              </a:endParaRPr>
            </a:p>
          </p:txBody>
        </p:sp>
        <p:sp>
          <p:nvSpPr>
            <p:cNvPr id="82" name="Google Shape;82;p15"/>
            <p:cNvSpPr txBox="1"/>
            <p:nvPr/>
          </p:nvSpPr>
          <p:spPr>
            <a:xfrm>
              <a:off x="4641900" y="1159075"/>
              <a:ext cx="2451000" cy="740100"/>
            </a:xfrm>
            <a:prstGeom prst="rect">
              <a:avLst/>
            </a:prstGeom>
            <a:solidFill>
              <a:srgbClr val="00305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rPr>
                <a:t>Statistical Tools and Models</a:t>
              </a:r>
              <a:endParaRPr dirty="0">
                <a:solidFill>
                  <a:schemeClr val="lt1"/>
                </a:solidFill>
              </a:endParaRPr>
            </a:p>
          </p:txBody>
        </p:sp>
        <p:sp>
          <p:nvSpPr>
            <p:cNvPr id="83" name="Google Shape;83;p15"/>
            <p:cNvSpPr txBox="1"/>
            <p:nvPr/>
          </p:nvSpPr>
          <p:spPr>
            <a:xfrm>
              <a:off x="603950" y="1731573"/>
              <a:ext cx="2493300" cy="2895300"/>
            </a:xfrm>
            <a:prstGeom prst="rect">
              <a:avLst/>
            </a:prstGeom>
            <a:noFill/>
            <a:ln>
              <a:noFill/>
            </a:ln>
          </p:spPr>
          <p:txBody>
            <a:bodyPr spcFirstLastPara="1" wrap="square" lIns="91425" tIns="91425" rIns="91425" bIns="91425" anchor="t" anchorCtr="0">
              <a:noAutofit/>
            </a:bodyPr>
            <a:lstStyle/>
            <a:p>
              <a:pPr marL="228600" lvl="0" indent="-228600" algn="just" rtl="0">
                <a:lnSpc>
                  <a:spcPct val="100000"/>
                </a:lnSpc>
                <a:spcBef>
                  <a:spcPts val="0"/>
                </a:spcBef>
                <a:spcAft>
                  <a:spcPts val="0"/>
                </a:spcAft>
                <a:buClr>
                  <a:schemeClr val="dk1"/>
                </a:buClr>
                <a:buSzPts val="900"/>
                <a:buFont typeface="+mj-lt"/>
                <a:buAutoNum type="arabicPeriod"/>
              </a:pPr>
              <a:endParaRPr lang="en-US" sz="1100" dirty="0">
                <a:solidFill>
                  <a:schemeClr val="dk1"/>
                </a:solidFill>
              </a:endParaRPr>
            </a:p>
            <a:p>
              <a:pPr marL="228600" lvl="0" indent="-228600" algn="just" rtl="0">
                <a:lnSpc>
                  <a:spcPct val="100000"/>
                </a:lnSpc>
                <a:spcBef>
                  <a:spcPts val="0"/>
                </a:spcBef>
                <a:spcAft>
                  <a:spcPts val="0"/>
                </a:spcAft>
                <a:buClr>
                  <a:schemeClr val="dk1"/>
                </a:buClr>
                <a:buSzPts val="900"/>
                <a:buFont typeface="+mj-lt"/>
                <a:buAutoNum type="arabicPeriod"/>
              </a:pPr>
              <a:r>
                <a:rPr lang="en-US" sz="1100" dirty="0">
                  <a:solidFill>
                    <a:schemeClr val="dk1"/>
                  </a:solidFill>
                </a:rPr>
                <a:t>Identifying the most attractive region or state to open up an office, both in the current and near term. This could be based on the level of disproportionate claims being filed in one state.</a:t>
              </a:r>
            </a:p>
            <a:p>
              <a:pPr marL="228600" lvl="0" indent="-228600" algn="just" rtl="0">
                <a:lnSpc>
                  <a:spcPct val="100000"/>
                </a:lnSpc>
                <a:spcBef>
                  <a:spcPts val="0"/>
                </a:spcBef>
                <a:spcAft>
                  <a:spcPts val="0"/>
                </a:spcAft>
                <a:buFont typeface="+mj-lt"/>
                <a:buAutoNum type="arabicPeriod"/>
              </a:pPr>
              <a:endParaRPr sz="1100" dirty="0">
                <a:solidFill>
                  <a:schemeClr val="dk1"/>
                </a:solidFill>
              </a:endParaRPr>
            </a:p>
            <a:p>
              <a:pPr marL="228600" lvl="0" indent="-228600" algn="just" rtl="0">
                <a:lnSpc>
                  <a:spcPct val="100000"/>
                </a:lnSpc>
                <a:spcBef>
                  <a:spcPts val="0"/>
                </a:spcBef>
                <a:spcAft>
                  <a:spcPts val="0"/>
                </a:spcAft>
                <a:buClr>
                  <a:schemeClr val="dk1"/>
                </a:buClr>
                <a:buSzPts val="1100"/>
                <a:buFont typeface="+mj-lt"/>
                <a:buAutoNum type="arabicPeriod"/>
              </a:pPr>
              <a:r>
                <a:rPr lang="en" sz="1100" dirty="0">
                  <a:solidFill>
                    <a:schemeClr val="tx1"/>
                  </a:solidFill>
                </a:rPr>
                <a:t>Identifying</a:t>
              </a:r>
              <a:r>
                <a:rPr lang="en" sz="1100" dirty="0">
                  <a:solidFill>
                    <a:schemeClr val="dk1"/>
                  </a:solidFill>
                </a:rPr>
                <a:t>  any states or regions in which discriminatory lawsuits are abnormally low as targets for secondary office openings.</a:t>
              </a:r>
              <a:endParaRPr sz="1100" dirty="0">
                <a:solidFill>
                  <a:schemeClr val="dk1"/>
                </a:solidFill>
              </a:endParaRPr>
            </a:p>
            <a:p>
              <a:pPr marL="685800" lvl="0" indent="-228600" algn="just" rtl="0">
                <a:lnSpc>
                  <a:spcPct val="100000"/>
                </a:lnSpc>
                <a:spcBef>
                  <a:spcPts val="0"/>
                </a:spcBef>
                <a:spcAft>
                  <a:spcPts val="0"/>
                </a:spcAft>
                <a:buFont typeface="+mj-lt"/>
                <a:buAutoNum type="arabicPeriod"/>
              </a:pPr>
              <a:endParaRPr sz="1100" dirty="0">
                <a:solidFill>
                  <a:schemeClr val="dk1"/>
                </a:solidFill>
              </a:endParaRPr>
            </a:p>
            <a:p>
              <a:pPr marL="228600" lvl="0" indent="-228600" algn="just" rtl="0">
                <a:lnSpc>
                  <a:spcPct val="100000"/>
                </a:lnSpc>
                <a:spcBef>
                  <a:spcPts val="0"/>
                </a:spcBef>
                <a:spcAft>
                  <a:spcPts val="0"/>
                </a:spcAft>
                <a:buClr>
                  <a:schemeClr val="dk1"/>
                </a:buClr>
                <a:buSzPts val="1100"/>
                <a:buFont typeface="+mj-lt"/>
                <a:buAutoNum type="arabicPeriod"/>
              </a:pPr>
              <a:r>
                <a:rPr lang="en" sz="1100" dirty="0">
                  <a:solidFill>
                    <a:schemeClr val="dk1"/>
                  </a:solidFill>
                </a:rPr>
                <a:t>Identifying what specific discrimination law will be the primary focus of this office.</a:t>
              </a:r>
              <a:endParaRPr sz="1100" dirty="0">
                <a:solidFill>
                  <a:schemeClr val="dk1"/>
                </a:solidFill>
              </a:endParaRPr>
            </a:p>
            <a:p>
              <a:pPr marL="685800" lvl="0" indent="-228600" algn="just" rtl="0">
                <a:lnSpc>
                  <a:spcPct val="100000"/>
                </a:lnSpc>
                <a:spcBef>
                  <a:spcPts val="0"/>
                </a:spcBef>
                <a:spcAft>
                  <a:spcPts val="0"/>
                </a:spcAft>
                <a:buFont typeface="+mj-lt"/>
                <a:buAutoNum type="arabicPeriod"/>
              </a:pPr>
              <a:endParaRPr sz="1100" dirty="0">
                <a:solidFill>
                  <a:schemeClr val="dk1"/>
                </a:solidFill>
              </a:endParaRPr>
            </a:p>
            <a:p>
              <a:pPr marL="228600" lvl="0" indent="-228600" algn="just" rtl="0">
                <a:lnSpc>
                  <a:spcPct val="100000"/>
                </a:lnSpc>
                <a:spcBef>
                  <a:spcPts val="0"/>
                </a:spcBef>
                <a:spcAft>
                  <a:spcPts val="0"/>
                </a:spcAft>
                <a:buClr>
                  <a:schemeClr val="dk1"/>
                </a:buClr>
                <a:buSzPts val="1100"/>
                <a:buFont typeface="+mj-lt"/>
                <a:buAutoNum type="arabicPeriod"/>
              </a:pPr>
              <a:r>
                <a:rPr lang="en" sz="1100" dirty="0">
                  <a:solidFill>
                    <a:schemeClr val="dk1"/>
                  </a:solidFill>
                </a:rPr>
                <a:t>(If possible) Quantifying the impact of the implemented state legislature to identify proactive opportunities for secondary office openings. </a:t>
              </a:r>
              <a:endParaRPr sz="1100" dirty="0">
                <a:solidFill>
                  <a:schemeClr val="dk1"/>
                </a:solidFill>
              </a:endParaRPr>
            </a:p>
            <a:p>
              <a:pPr marL="0" lvl="0" indent="0" algn="l" rtl="0">
                <a:lnSpc>
                  <a:spcPct val="100000"/>
                </a:lnSpc>
                <a:spcBef>
                  <a:spcPts val="0"/>
                </a:spcBef>
                <a:spcAft>
                  <a:spcPts val="0"/>
                </a:spcAft>
                <a:buNone/>
              </a:pPr>
              <a:endParaRPr sz="1100" dirty="0">
                <a:solidFill>
                  <a:schemeClr val="dk1"/>
                </a:solidFill>
              </a:endParaRPr>
            </a:p>
          </p:txBody>
        </p:sp>
        <p:sp>
          <p:nvSpPr>
            <p:cNvPr id="84" name="Google Shape;84;p15"/>
            <p:cNvSpPr/>
            <p:nvPr/>
          </p:nvSpPr>
          <p:spPr>
            <a:xfrm>
              <a:off x="3374100" y="1250175"/>
              <a:ext cx="1197900" cy="5538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txBox="1"/>
            <p:nvPr/>
          </p:nvSpPr>
          <p:spPr>
            <a:xfrm>
              <a:off x="3569344" y="988275"/>
              <a:ext cx="995700" cy="17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i="1" dirty="0"/>
                <a:t>Solved by</a:t>
              </a:r>
              <a:endParaRPr sz="1000" i="1" dirty="0"/>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Articles / Research</a:t>
            </a:r>
            <a:endParaRPr/>
          </a:p>
        </p:txBody>
      </p:sp>
      <p:sp>
        <p:nvSpPr>
          <p:cNvPr id="91" name="Google Shape;91;p16"/>
          <p:cNvSpPr txBox="1">
            <a:spLocks noGrp="1"/>
          </p:cNvSpPr>
          <p:nvPr>
            <p:ph type="body" idx="1"/>
          </p:nvPr>
        </p:nvSpPr>
        <p:spPr>
          <a:xfrm>
            <a:off x="141576" y="1017725"/>
            <a:ext cx="6163200" cy="3877500"/>
          </a:xfrm>
          <a:prstGeom prst="rect">
            <a:avLst/>
          </a:prstGeom>
        </p:spPr>
        <p:txBody>
          <a:bodyPr spcFirstLastPara="1" wrap="square" lIns="91425" tIns="91425" rIns="91425" bIns="91425" anchor="t" anchorCtr="0">
            <a:normAutofit/>
          </a:bodyPr>
          <a:lstStyle/>
          <a:p>
            <a:pPr marL="457200" lvl="0" indent="-322580" algn="just" rtl="0">
              <a:lnSpc>
                <a:spcPct val="105000"/>
              </a:lnSpc>
              <a:spcBef>
                <a:spcPts val="0"/>
              </a:spcBef>
              <a:spcAft>
                <a:spcPts val="0"/>
              </a:spcAft>
              <a:buSzPct val="100000"/>
              <a:buChar char="●"/>
            </a:pPr>
            <a:r>
              <a:rPr lang="en" sz="1100" dirty="0">
                <a:solidFill>
                  <a:schemeClr val="tx1"/>
                </a:solidFill>
              </a:rPr>
              <a:t>Articles/studies with identical or very similar problem statement couldn’t be located</a:t>
            </a:r>
            <a:endParaRPr sz="1100" dirty="0">
              <a:solidFill>
                <a:schemeClr val="tx1"/>
              </a:solidFill>
            </a:endParaRPr>
          </a:p>
          <a:p>
            <a:pPr marL="457200" lvl="0" indent="-322580" algn="just" rtl="0">
              <a:lnSpc>
                <a:spcPct val="105000"/>
              </a:lnSpc>
              <a:spcBef>
                <a:spcPts val="0"/>
              </a:spcBef>
              <a:spcAft>
                <a:spcPts val="0"/>
              </a:spcAft>
              <a:buSzPct val="100000"/>
              <a:buChar char="●"/>
            </a:pPr>
            <a:r>
              <a:rPr lang="en" sz="1100" dirty="0">
                <a:solidFill>
                  <a:schemeClr val="tx1"/>
                </a:solidFill>
              </a:rPr>
              <a:t>There’re a few articles showing that EEOC claims could be influenced by variety of factors, such as:</a:t>
            </a:r>
            <a:endParaRPr sz="1100" dirty="0">
              <a:solidFill>
                <a:schemeClr val="tx1"/>
              </a:solidFill>
            </a:endParaRPr>
          </a:p>
          <a:p>
            <a:pPr marL="914400" lvl="1" indent="-310832" algn="just" rtl="0">
              <a:lnSpc>
                <a:spcPct val="105000"/>
              </a:lnSpc>
              <a:spcBef>
                <a:spcPts val="0"/>
              </a:spcBef>
              <a:spcAft>
                <a:spcPts val="0"/>
              </a:spcAft>
              <a:buSzPct val="116666"/>
              <a:buChar char="○"/>
            </a:pPr>
            <a:r>
              <a:rPr lang="en" sz="1100" dirty="0">
                <a:solidFill>
                  <a:schemeClr val="tx1"/>
                </a:solidFill>
              </a:rPr>
              <a:t>US </a:t>
            </a:r>
            <a:r>
              <a:rPr lang="en" sz="1100" u="sng" dirty="0">
                <a:solidFill>
                  <a:schemeClr val="tx1"/>
                </a:solidFill>
              </a:rPr>
              <a:t>economic conditions</a:t>
            </a:r>
            <a:r>
              <a:rPr lang="en" sz="1100" dirty="0">
                <a:solidFill>
                  <a:schemeClr val="tx1"/>
                </a:solidFill>
              </a:rPr>
              <a:t> (</a:t>
            </a:r>
            <a:r>
              <a:rPr lang="en" sz="1100" u="sng" dirty="0">
                <a:solidFill>
                  <a:srgbClr val="1155CC"/>
                </a:solidFill>
                <a:hlinkClick r:id="rId3">
                  <a:extLst>
                    <a:ext uri="{A12FA001-AC4F-418D-AE19-62706E023703}">
                      <ahyp:hlinkClr xmlns:ahyp="http://schemas.microsoft.com/office/drawing/2018/hyperlinkcolor" val="tx"/>
                    </a:ext>
                  </a:extLst>
                </a:hlinkClick>
              </a:rPr>
              <a:t>Rusty Juban and Laura Gardner, 2020</a:t>
            </a:r>
            <a:r>
              <a:rPr lang="en" sz="1100" dirty="0">
                <a:solidFill>
                  <a:schemeClr val="tx1"/>
                </a:solidFill>
              </a:rPr>
              <a:t>) (economy improves → number of discrimination cases filed decrease)</a:t>
            </a:r>
            <a:endParaRPr sz="1100" dirty="0">
              <a:solidFill>
                <a:schemeClr val="tx1"/>
              </a:solidFill>
            </a:endParaRPr>
          </a:p>
          <a:p>
            <a:pPr marL="914400" lvl="1" indent="-299085" algn="just" rtl="0">
              <a:lnSpc>
                <a:spcPct val="105000"/>
              </a:lnSpc>
              <a:spcBef>
                <a:spcPts val="0"/>
              </a:spcBef>
              <a:spcAft>
                <a:spcPts val="0"/>
              </a:spcAft>
              <a:buSzPct val="100000"/>
              <a:buChar char="○"/>
            </a:pPr>
            <a:r>
              <a:rPr lang="en" sz="1100" u="sng" dirty="0">
                <a:solidFill>
                  <a:schemeClr val="tx1"/>
                </a:solidFill>
              </a:rPr>
              <a:t>Movements and social contagions</a:t>
            </a:r>
            <a:r>
              <a:rPr lang="en" sz="1100" dirty="0">
                <a:solidFill>
                  <a:schemeClr val="tx1"/>
                </a:solidFill>
              </a:rPr>
              <a:t> (“Me Too” movement → increase in sex related discriminations charges)</a:t>
            </a:r>
            <a:endParaRPr sz="1100" dirty="0">
              <a:solidFill>
                <a:schemeClr val="tx1"/>
              </a:solidFill>
            </a:endParaRPr>
          </a:p>
          <a:p>
            <a:pPr marL="914400" lvl="1" indent="-310832" algn="just" rtl="0">
              <a:lnSpc>
                <a:spcPct val="105000"/>
              </a:lnSpc>
              <a:spcBef>
                <a:spcPts val="0"/>
              </a:spcBef>
              <a:spcAft>
                <a:spcPts val="0"/>
              </a:spcAft>
              <a:buSzPct val="116666"/>
              <a:buChar char="○"/>
            </a:pPr>
            <a:r>
              <a:rPr lang="en" sz="1100" u="sng" dirty="0">
                <a:solidFill>
                  <a:schemeClr val="tx1"/>
                </a:solidFill>
              </a:rPr>
              <a:t>States specific laws</a:t>
            </a:r>
            <a:r>
              <a:rPr lang="en" sz="1100" dirty="0">
                <a:solidFill>
                  <a:schemeClr val="tx1"/>
                </a:solidFill>
              </a:rPr>
              <a:t> (existence of state non-discrimination laws → more charges for sexual orientation and and gender identity discriminations, </a:t>
            </a:r>
            <a:r>
              <a:rPr lang="en" sz="1100" u="sng" dirty="0">
                <a:solidFill>
                  <a:srgbClr val="1155CC"/>
                </a:solidFill>
                <a:hlinkClick r:id="rId4">
                  <a:extLst>
                    <a:ext uri="{A12FA001-AC4F-418D-AE19-62706E023703}">
                      <ahyp:hlinkClr xmlns:ahyp="http://schemas.microsoft.com/office/drawing/2018/hyperlinkcolor" val="tx"/>
                    </a:ext>
                  </a:extLst>
                </a:hlinkClick>
              </a:rPr>
              <a:t>Amanda K. Baumle, M.V. Lee Badgett, and Steven Boutcherr, 2020</a:t>
            </a:r>
            <a:r>
              <a:rPr lang="en" sz="1100" dirty="0"/>
              <a:t>)</a:t>
            </a:r>
            <a:endParaRPr sz="1100" dirty="0"/>
          </a:p>
          <a:p>
            <a:pPr marL="914400" lvl="1" indent="-310832" algn="just" rtl="0">
              <a:lnSpc>
                <a:spcPct val="105000"/>
              </a:lnSpc>
              <a:spcBef>
                <a:spcPts val="0"/>
              </a:spcBef>
              <a:spcAft>
                <a:spcPts val="0"/>
              </a:spcAft>
              <a:buSzPct val="116666"/>
              <a:buChar char="○"/>
            </a:pPr>
            <a:r>
              <a:rPr lang="en" sz="1100" u="sng" dirty="0">
                <a:solidFill>
                  <a:schemeClr val="tx1"/>
                </a:solidFill>
              </a:rPr>
              <a:t>Priorities set by president, congress and the courts</a:t>
            </a:r>
            <a:r>
              <a:rPr lang="en" sz="1100" dirty="0">
                <a:solidFill>
                  <a:schemeClr val="tx1"/>
                </a:solidFill>
              </a:rPr>
              <a:t> (emphasis of presidents on hiring people with disabilities → spike in disabilities cases, </a:t>
            </a:r>
            <a:r>
              <a:rPr lang="en" sz="1100" u="sng" dirty="0">
                <a:solidFill>
                  <a:srgbClr val="1155CC"/>
                </a:solidFill>
                <a:hlinkClick r:id="rId5">
                  <a:extLst>
                    <a:ext uri="{A12FA001-AC4F-418D-AE19-62706E023703}">
                      <ahyp:hlinkClr xmlns:ahyp="http://schemas.microsoft.com/office/drawing/2018/hyperlinkcolor" val="tx"/>
                    </a:ext>
                  </a:extLst>
                </a:hlinkClick>
              </a:rPr>
              <a:t>Alan H. Kennedy, Sebawit G. Bishu, 2022</a:t>
            </a:r>
            <a:r>
              <a:rPr lang="en" sz="1100" dirty="0"/>
              <a:t>)</a:t>
            </a:r>
            <a:endParaRPr sz="1100" dirty="0"/>
          </a:p>
          <a:p>
            <a:pPr marL="457200" lvl="0" indent="-334327" algn="just" rtl="0">
              <a:lnSpc>
                <a:spcPct val="105000"/>
              </a:lnSpc>
              <a:spcBef>
                <a:spcPts val="0"/>
              </a:spcBef>
              <a:spcAft>
                <a:spcPts val="0"/>
              </a:spcAft>
              <a:buSzPct val="100000"/>
              <a:buChar char="●"/>
            </a:pPr>
            <a:r>
              <a:rPr lang="en" sz="1100" dirty="0">
                <a:solidFill>
                  <a:schemeClr val="tx1"/>
                </a:solidFill>
              </a:rPr>
              <a:t>Research of various publications also show that internal conditions in EEOC could have impact too:</a:t>
            </a:r>
            <a:endParaRPr sz="1100" dirty="0">
              <a:solidFill>
                <a:schemeClr val="tx1"/>
              </a:solidFill>
            </a:endParaRPr>
          </a:p>
          <a:p>
            <a:pPr marL="914400" lvl="1" indent="-310832" algn="just" rtl="0">
              <a:lnSpc>
                <a:spcPct val="105000"/>
              </a:lnSpc>
              <a:spcBef>
                <a:spcPts val="0"/>
              </a:spcBef>
              <a:spcAft>
                <a:spcPts val="0"/>
              </a:spcAft>
              <a:buSzPct val="100000"/>
              <a:buChar char="○"/>
            </a:pPr>
            <a:r>
              <a:rPr lang="en" sz="1100" dirty="0">
                <a:solidFill>
                  <a:schemeClr val="tx1"/>
                </a:solidFill>
              </a:rPr>
              <a:t>Budget and staffing of EEOC </a:t>
            </a:r>
            <a:r>
              <a:rPr lang="en" sz="1100" u="sng" dirty="0">
                <a:solidFill>
                  <a:srgbClr val="1155CC"/>
                </a:solidFill>
                <a:hlinkClick r:id="rId6">
                  <a:extLst>
                    <a:ext uri="{A12FA001-AC4F-418D-AE19-62706E023703}">
                      <ahyp:hlinkClr xmlns:ahyp="http://schemas.microsoft.com/office/drawing/2018/hyperlinkcolor" val="tx"/>
                    </a:ext>
                  </a:extLst>
                </a:hlinkClick>
              </a:rPr>
              <a:t>fluctuates</a:t>
            </a:r>
            <a:endParaRPr sz="1100" dirty="0"/>
          </a:p>
          <a:p>
            <a:pPr marL="914400" lvl="1" indent="-310832" algn="just" rtl="0">
              <a:lnSpc>
                <a:spcPct val="105000"/>
              </a:lnSpc>
              <a:spcBef>
                <a:spcPts val="0"/>
              </a:spcBef>
              <a:spcAft>
                <a:spcPts val="0"/>
              </a:spcAft>
              <a:buSzPct val="100000"/>
              <a:buChar char="○"/>
            </a:pPr>
            <a:r>
              <a:rPr lang="en" sz="1100" dirty="0">
                <a:solidFill>
                  <a:schemeClr val="tx1"/>
                </a:solidFill>
              </a:rPr>
              <a:t>EEOC responsibilities grow</a:t>
            </a:r>
            <a:endParaRPr sz="1100" dirty="0">
              <a:solidFill>
                <a:schemeClr val="tx1"/>
              </a:solidFill>
            </a:endParaRPr>
          </a:p>
          <a:p>
            <a:pPr marL="457200" lvl="0" indent="-334327" algn="just" rtl="0">
              <a:lnSpc>
                <a:spcPct val="105000"/>
              </a:lnSpc>
              <a:spcBef>
                <a:spcPts val="0"/>
              </a:spcBef>
              <a:spcAft>
                <a:spcPts val="0"/>
              </a:spcAft>
              <a:buSzPct val="100000"/>
              <a:buChar char="●"/>
            </a:pPr>
            <a:r>
              <a:rPr lang="en" sz="1100" dirty="0">
                <a:solidFill>
                  <a:schemeClr val="tx1"/>
                </a:solidFill>
              </a:rPr>
              <a:t>All of this is important to consider for future models enhancement</a:t>
            </a:r>
            <a:endParaRPr sz="1100" dirty="0">
              <a:solidFill>
                <a:schemeClr val="tx1"/>
              </a:solidFill>
            </a:endParaRPr>
          </a:p>
        </p:txBody>
      </p:sp>
      <p:pic>
        <p:nvPicPr>
          <p:cNvPr id="92" name="Google Shape;92;p16"/>
          <p:cNvPicPr preferRelativeResize="0"/>
          <p:nvPr/>
        </p:nvPicPr>
        <p:blipFill>
          <a:blip r:embed="rId7">
            <a:alphaModFix/>
          </a:blip>
          <a:stretch>
            <a:fillRect/>
          </a:stretch>
        </p:blipFill>
        <p:spPr>
          <a:xfrm>
            <a:off x="6922863" y="1457650"/>
            <a:ext cx="1457000" cy="1457000"/>
          </a:xfrm>
          <a:prstGeom prst="rect">
            <a:avLst/>
          </a:prstGeom>
          <a:noFill/>
          <a:ln>
            <a:noFill/>
          </a:ln>
        </p:spPr>
      </p:pic>
      <p:pic>
        <p:nvPicPr>
          <p:cNvPr id="93" name="Google Shape;93;p16"/>
          <p:cNvPicPr preferRelativeResize="0"/>
          <p:nvPr/>
        </p:nvPicPr>
        <p:blipFill>
          <a:blip r:embed="rId8">
            <a:alphaModFix/>
          </a:blip>
          <a:stretch>
            <a:fillRect/>
          </a:stretch>
        </p:blipFill>
        <p:spPr>
          <a:xfrm rot="2">
            <a:off x="6363478" y="3390228"/>
            <a:ext cx="2575775" cy="1070194"/>
          </a:xfrm>
          <a:prstGeom prst="rect">
            <a:avLst/>
          </a:prstGeom>
          <a:noFill/>
          <a:ln w="9525" cap="flat" cmpd="sng">
            <a:solidFill>
              <a:srgbClr val="666666"/>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7"/>
          <p:cNvSpPr txBox="1">
            <a:spLocks noGrp="1"/>
          </p:cNvSpPr>
          <p:nvPr>
            <p:ph type="title"/>
          </p:nvPr>
        </p:nvSpPr>
        <p:spPr>
          <a:xfrm>
            <a:off x="311700" y="2241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Description of datasets</a:t>
            </a:r>
            <a:endParaRPr/>
          </a:p>
        </p:txBody>
      </p:sp>
      <p:sp>
        <p:nvSpPr>
          <p:cNvPr id="99" name="Google Shape;99;p17"/>
          <p:cNvSpPr txBox="1"/>
          <p:nvPr/>
        </p:nvSpPr>
        <p:spPr>
          <a:xfrm>
            <a:off x="311700" y="840008"/>
            <a:ext cx="33690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b="1" u="sng">
                <a:solidFill>
                  <a:schemeClr val="hlink"/>
                </a:solidFill>
                <a:hlinkClick r:id="rId3"/>
              </a:rPr>
              <a:t>U.S. Equal Opportunity Commission (EEOC)</a:t>
            </a:r>
            <a:endParaRPr sz="1100" b="1"/>
          </a:p>
          <a:p>
            <a:pPr marL="0" lvl="0" indent="0" algn="l" rtl="0">
              <a:spcBef>
                <a:spcPts val="0"/>
              </a:spcBef>
              <a:spcAft>
                <a:spcPts val="0"/>
              </a:spcAft>
              <a:buNone/>
            </a:pPr>
            <a:r>
              <a:rPr lang="en" sz="1100" b="1" u="sng">
                <a:solidFill>
                  <a:schemeClr val="hlink"/>
                </a:solidFill>
                <a:hlinkClick r:id="rId3"/>
              </a:rPr>
              <a:t>Charge Receipts</a:t>
            </a:r>
            <a:r>
              <a:rPr lang="en" sz="1100"/>
              <a:t> (</a:t>
            </a:r>
            <a:r>
              <a:rPr lang="en" sz="900" i="1"/>
              <a:t>yearly, 2009 - 2021)</a:t>
            </a:r>
            <a:endParaRPr sz="900" i="1"/>
          </a:p>
        </p:txBody>
      </p:sp>
      <p:sp>
        <p:nvSpPr>
          <p:cNvPr id="100" name="Google Shape;100;p17"/>
          <p:cNvSpPr/>
          <p:nvPr/>
        </p:nvSpPr>
        <p:spPr>
          <a:xfrm>
            <a:off x="388850" y="1370333"/>
            <a:ext cx="2933496" cy="1516644"/>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100"/>
              <a:t>For each state:</a:t>
            </a:r>
            <a:endParaRPr sz="1100"/>
          </a:p>
          <a:p>
            <a:pPr marL="457200" lvl="0" indent="-298450" algn="l" rtl="0">
              <a:spcBef>
                <a:spcPts val="0"/>
              </a:spcBef>
              <a:spcAft>
                <a:spcPts val="0"/>
              </a:spcAft>
              <a:buSzPts val="1100"/>
              <a:buChar char="➔"/>
            </a:pPr>
            <a:r>
              <a:rPr lang="en" sz="1100"/>
              <a:t>Number of total charges</a:t>
            </a:r>
            <a:endParaRPr sz="1100"/>
          </a:p>
          <a:p>
            <a:pPr marL="457200" lvl="0" indent="-298450" algn="l" rtl="0">
              <a:spcBef>
                <a:spcPts val="0"/>
              </a:spcBef>
              <a:spcAft>
                <a:spcPts val="0"/>
              </a:spcAft>
              <a:buSzPts val="1100"/>
              <a:buChar char="➔"/>
            </a:pPr>
            <a:r>
              <a:rPr lang="en" sz="1100"/>
              <a:t>Number of charges by type of discrimination (10 types listed - race, sex, national origin, religion etc.)</a:t>
            </a:r>
            <a:endParaRPr sz="1100"/>
          </a:p>
          <a:p>
            <a:pPr marL="457200" lvl="0" indent="-298450" algn="l" rtl="0">
              <a:spcBef>
                <a:spcPts val="0"/>
              </a:spcBef>
              <a:spcAft>
                <a:spcPts val="0"/>
              </a:spcAft>
              <a:buSzPts val="1100"/>
              <a:buChar char="➔"/>
            </a:pPr>
            <a:r>
              <a:rPr lang="en" sz="1100"/>
              <a:t>% of US and state charges</a:t>
            </a:r>
            <a:endParaRPr sz="1100"/>
          </a:p>
        </p:txBody>
      </p:sp>
      <p:sp>
        <p:nvSpPr>
          <p:cNvPr id="101" name="Google Shape;101;p17"/>
          <p:cNvSpPr txBox="1"/>
          <p:nvPr/>
        </p:nvSpPr>
        <p:spPr>
          <a:xfrm>
            <a:off x="3791850" y="830233"/>
            <a:ext cx="33690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b="1" u="sng">
                <a:solidFill>
                  <a:schemeClr val="hlink"/>
                </a:solidFill>
                <a:hlinkClick r:id="rId4"/>
              </a:rPr>
              <a:t>Centers for Disease Control and Prevention (CDC) population estimates</a:t>
            </a:r>
            <a:r>
              <a:rPr lang="en" sz="1100"/>
              <a:t> (</a:t>
            </a:r>
            <a:r>
              <a:rPr lang="en" sz="900" i="1"/>
              <a:t>yearly, 2010 - 2020)</a:t>
            </a:r>
            <a:endParaRPr sz="900" i="1"/>
          </a:p>
        </p:txBody>
      </p:sp>
      <p:sp>
        <p:nvSpPr>
          <p:cNvPr id="102" name="Google Shape;102;p17"/>
          <p:cNvSpPr/>
          <p:nvPr/>
        </p:nvSpPr>
        <p:spPr>
          <a:xfrm>
            <a:off x="3883700" y="1370333"/>
            <a:ext cx="3185298" cy="1516644"/>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100" dirty="0"/>
              <a:t>For each state:</a:t>
            </a:r>
            <a:endParaRPr sz="1100" dirty="0"/>
          </a:p>
          <a:p>
            <a:pPr marL="457200" lvl="0" indent="-298450" algn="l" rtl="0">
              <a:spcBef>
                <a:spcPts val="0"/>
              </a:spcBef>
              <a:spcAft>
                <a:spcPts val="0"/>
              </a:spcAft>
              <a:buSzPts val="1100"/>
              <a:buChar char="➔"/>
            </a:pPr>
            <a:r>
              <a:rPr lang="en" sz="1100" dirty="0"/>
              <a:t>Population in 10 Race and Sex categories (e.g. white male/female, black male/female etc.)</a:t>
            </a:r>
            <a:endParaRPr sz="1100" dirty="0"/>
          </a:p>
          <a:p>
            <a:pPr marL="457200" lvl="0" indent="-298450" algn="l" rtl="0">
              <a:spcBef>
                <a:spcPts val="0"/>
              </a:spcBef>
              <a:spcAft>
                <a:spcPts val="0"/>
              </a:spcAft>
              <a:buSzPts val="1100"/>
              <a:buChar char="➔"/>
            </a:pPr>
            <a:r>
              <a:rPr lang="en" sz="1100" dirty="0"/>
              <a:t>Population in Hispanic and Non-Hispanic categories</a:t>
            </a:r>
            <a:endParaRPr sz="1100" dirty="0"/>
          </a:p>
        </p:txBody>
      </p:sp>
      <p:sp>
        <p:nvSpPr>
          <p:cNvPr id="103" name="Google Shape;103;p17"/>
          <p:cNvSpPr txBox="1"/>
          <p:nvPr/>
        </p:nvSpPr>
        <p:spPr>
          <a:xfrm>
            <a:off x="3883700" y="3133658"/>
            <a:ext cx="33690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b="1" u="sng">
                <a:solidFill>
                  <a:schemeClr val="hlink"/>
                </a:solidFill>
                <a:hlinkClick r:id="rId5"/>
              </a:rPr>
              <a:t>National Governors Association</a:t>
            </a:r>
            <a:r>
              <a:rPr lang="en" sz="1100"/>
              <a:t> </a:t>
            </a:r>
            <a:endParaRPr sz="1100"/>
          </a:p>
          <a:p>
            <a:pPr marL="0" lvl="0" indent="0" algn="l" rtl="0">
              <a:spcBef>
                <a:spcPts val="0"/>
              </a:spcBef>
              <a:spcAft>
                <a:spcPts val="0"/>
              </a:spcAft>
              <a:buNone/>
            </a:pPr>
            <a:r>
              <a:rPr lang="en" sz="1100"/>
              <a:t>(</a:t>
            </a:r>
            <a:r>
              <a:rPr lang="en" sz="900" i="1"/>
              <a:t>yearly, 2009 - 2021)</a:t>
            </a:r>
            <a:endParaRPr sz="900" i="1"/>
          </a:p>
        </p:txBody>
      </p:sp>
      <p:sp>
        <p:nvSpPr>
          <p:cNvPr id="104" name="Google Shape;104;p17"/>
          <p:cNvSpPr/>
          <p:nvPr/>
        </p:nvSpPr>
        <p:spPr>
          <a:xfrm>
            <a:off x="3960850" y="3626608"/>
            <a:ext cx="2155140" cy="917298"/>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457200" lvl="0" indent="-298450" algn="l" rtl="0">
              <a:spcBef>
                <a:spcPts val="0"/>
              </a:spcBef>
              <a:spcAft>
                <a:spcPts val="0"/>
              </a:spcAft>
              <a:buSzPts val="1100"/>
              <a:buChar char="➔"/>
            </a:pPr>
            <a:r>
              <a:rPr lang="en" sz="1100"/>
              <a:t>Political party of incumbent governor for each state</a:t>
            </a:r>
            <a:endParaRPr sz="1100"/>
          </a:p>
        </p:txBody>
      </p:sp>
      <p:sp>
        <p:nvSpPr>
          <p:cNvPr id="105" name="Google Shape;105;p17"/>
          <p:cNvSpPr txBox="1"/>
          <p:nvPr/>
        </p:nvSpPr>
        <p:spPr>
          <a:xfrm>
            <a:off x="6523200" y="3133658"/>
            <a:ext cx="23274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b="1" u="sng">
                <a:solidFill>
                  <a:schemeClr val="hlink"/>
                </a:solidFill>
                <a:hlinkClick r:id="rId6"/>
              </a:rPr>
              <a:t>United States Census Bureau</a:t>
            </a:r>
            <a:r>
              <a:rPr lang="en" sz="1100"/>
              <a:t> </a:t>
            </a:r>
            <a:endParaRPr sz="1100"/>
          </a:p>
          <a:p>
            <a:pPr marL="0" lvl="0" indent="0" algn="l" rtl="0">
              <a:spcBef>
                <a:spcPts val="0"/>
              </a:spcBef>
              <a:spcAft>
                <a:spcPts val="0"/>
              </a:spcAft>
              <a:buNone/>
            </a:pPr>
            <a:r>
              <a:rPr lang="en" sz="1100"/>
              <a:t>(</a:t>
            </a:r>
            <a:r>
              <a:rPr lang="en" sz="900" i="1"/>
              <a:t>yearly, 2009 - 2021)</a:t>
            </a:r>
            <a:endParaRPr sz="900" i="1"/>
          </a:p>
        </p:txBody>
      </p:sp>
      <p:sp>
        <p:nvSpPr>
          <p:cNvPr id="106" name="Google Shape;106;p17"/>
          <p:cNvSpPr/>
          <p:nvPr/>
        </p:nvSpPr>
        <p:spPr>
          <a:xfrm>
            <a:off x="6596425" y="3626608"/>
            <a:ext cx="2078838" cy="848664"/>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457200" lvl="0" indent="-298450" algn="l" rtl="0">
              <a:spcBef>
                <a:spcPts val="0"/>
              </a:spcBef>
              <a:spcAft>
                <a:spcPts val="0"/>
              </a:spcAft>
              <a:buSzPts val="1100"/>
              <a:buChar char="➔"/>
            </a:pPr>
            <a:r>
              <a:rPr lang="en" sz="1100" dirty="0"/>
              <a:t>Population numbers for each state</a:t>
            </a:r>
            <a:endParaRPr sz="1100" dirty="0"/>
          </a:p>
        </p:txBody>
      </p:sp>
      <p:sp>
        <p:nvSpPr>
          <p:cNvPr id="107" name="Google Shape;107;p17"/>
          <p:cNvSpPr txBox="1"/>
          <p:nvPr/>
        </p:nvSpPr>
        <p:spPr>
          <a:xfrm>
            <a:off x="311700" y="3133658"/>
            <a:ext cx="28344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b="1" u="sng">
                <a:solidFill>
                  <a:schemeClr val="hlink"/>
                </a:solidFill>
                <a:hlinkClick r:id="rId7"/>
              </a:rPr>
              <a:t>Bureau of Economic Analysis</a:t>
            </a:r>
            <a:r>
              <a:rPr lang="en" sz="1100"/>
              <a:t> </a:t>
            </a:r>
            <a:endParaRPr sz="1100"/>
          </a:p>
          <a:p>
            <a:pPr marL="0" lvl="0" indent="0" algn="l" rtl="0">
              <a:spcBef>
                <a:spcPts val="0"/>
              </a:spcBef>
              <a:spcAft>
                <a:spcPts val="0"/>
              </a:spcAft>
              <a:buNone/>
            </a:pPr>
            <a:r>
              <a:rPr lang="en" sz="1100"/>
              <a:t>(</a:t>
            </a:r>
            <a:r>
              <a:rPr lang="en" sz="900" i="1"/>
              <a:t>yearly, 2009 - 2021)</a:t>
            </a:r>
            <a:endParaRPr sz="900" i="1"/>
          </a:p>
        </p:txBody>
      </p:sp>
      <p:sp>
        <p:nvSpPr>
          <p:cNvPr id="108" name="Google Shape;108;p17"/>
          <p:cNvSpPr/>
          <p:nvPr/>
        </p:nvSpPr>
        <p:spPr>
          <a:xfrm>
            <a:off x="388850" y="3656858"/>
            <a:ext cx="2933496" cy="848664"/>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457200" lvl="0" indent="-298450" algn="l" rtl="0">
              <a:spcBef>
                <a:spcPts val="0"/>
              </a:spcBef>
              <a:spcAft>
                <a:spcPts val="0"/>
              </a:spcAft>
              <a:buSzPts val="1100"/>
              <a:buChar char="➔"/>
            </a:pPr>
            <a:r>
              <a:rPr lang="en" sz="1100"/>
              <a:t>Per capita income for each state</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311700" y="2937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Approach / Methodology: Data Exploration</a:t>
            </a:r>
            <a:endParaRPr/>
          </a:p>
          <a:p>
            <a:pPr marL="0" lvl="0" indent="0" algn="l" rtl="0">
              <a:spcBef>
                <a:spcPts val="0"/>
              </a:spcBef>
              <a:spcAft>
                <a:spcPts val="0"/>
              </a:spcAft>
              <a:buClr>
                <a:schemeClr val="dk1"/>
              </a:buClr>
              <a:buSzPct val="39285"/>
              <a:buFont typeface="Arial"/>
              <a:buNone/>
            </a:pPr>
            <a:endParaRPr/>
          </a:p>
          <a:p>
            <a:pPr marL="0" lvl="0" indent="0" algn="l" rtl="0">
              <a:spcBef>
                <a:spcPts val="0"/>
              </a:spcBef>
              <a:spcAft>
                <a:spcPts val="0"/>
              </a:spcAft>
              <a:buClr>
                <a:schemeClr val="dk1"/>
              </a:buClr>
              <a:buSzPct val="39285"/>
              <a:buFont typeface="Arial"/>
              <a:buNone/>
            </a:pPr>
            <a:endParaRPr/>
          </a:p>
        </p:txBody>
      </p:sp>
      <p:sp>
        <p:nvSpPr>
          <p:cNvPr id="117" name="Google Shape;117;p18"/>
          <p:cNvSpPr txBox="1"/>
          <p:nvPr/>
        </p:nvSpPr>
        <p:spPr>
          <a:xfrm>
            <a:off x="1625850" y="1048560"/>
            <a:ext cx="5892300" cy="52319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i="1" dirty="0">
                <a:solidFill>
                  <a:schemeClr val="dk1"/>
                </a:solidFill>
              </a:rPr>
              <a:t>Top 3 states with the most discrimination complaints filed</a:t>
            </a:r>
            <a:r>
              <a:rPr lang="en-US" sz="1100" i="1" dirty="0">
                <a:solidFill>
                  <a:schemeClr val="dk1"/>
                </a:solidFill>
              </a:rPr>
              <a:t> by category per 100k people (2009-2021)</a:t>
            </a:r>
            <a:endParaRPr i="1" dirty="0"/>
          </a:p>
        </p:txBody>
      </p:sp>
      <p:pic>
        <p:nvPicPr>
          <p:cNvPr id="3" name="Picture 2">
            <a:extLst>
              <a:ext uri="{FF2B5EF4-FFF2-40B4-BE49-F238E27FC236}">
                <a16:creationId xmlns:a16="http://schemas.microsoft.com/office/drawing/2014/main" id="{D7015885-A518-456B-A9CA-DF172E359CD6}"/>
              </a:ext>
            </a:extLst>
          </p:cNvPr>
          <p:cNvPicPr>
            <a:picLocks noChangeAspect="1"/>
          </p:cNvPicPr>
          <p:nvPr/>
        </p:nvPicPr>
        <p:blipFill>
          <a:blip r:embed="rId3"/>
          <a:stretch>
            <a:fillRect/>
          </a:stretch>
        </p:blipFill>
        <p:spPr>
          <a:xfrm>
            <a:off x="1662476" y="1571750"/>
            <a:ext cx="5819048" cy="2000000"/>
          </a:xfrm>
          <a:prstGeom prst="rect">
            <a:avLst/>
          </a:prstGeom>
        </p:spPr>
      </p:pic>
      <p:sp>
        <p:nvSpPr>
          <p:cNvPr id="8" name="Google Shape;161;p23">
            <a:extLst>
              <a:ext uri="{FF2B5EF4-FFF2-40B4-BE49-F238E27FC236}">
                <a16:creationId xmlns:a16="http://schemas.microsoft.com/office/drawing/2014/main" id="{85CD8092-706D-411E-90F2-84525045B2BF}"/>
              </a:ext>
            </a:extLst>
          </p:cNvPr>
          <p:cNvSpPr txBox="1"/>
          <p:nvPr/>
        </p:nvSpPr>
        <p:spPr>
          <a:xfrm>
            <a:off x="546450" y="3816986"/>
            <a:ext cx="8051100" cy="740100"/>
          </a:xfrm>
          <a:prstGeom prst="rect">
            <a:avLst/>
          </a:prstGeom>
          <a:solidFill>
            <a:srgbClr val="003057"/>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400" dirty="0">
                <a:solidFill>
                  <a:schemeClr val="bg1"/>
                </a:solidFill>
              </a:rPr>
              <a:t>New York, Michigan, Ohio, North Carolina most frequently appear in the “top” list</a:t>
            </a:r>
            <a:endParaRPr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pic>
        <p:nvPicPr>
          <p:cNvPr id="123" name="Google Shape;123;p19"/>
          <p:cNvPicPr preferRelativeResize="0"/>
          <p:nvPr/>
        </p:nvPicPr>
        <p:blipFill>
          <a:blip r:embed="rId3">
            <a:alphaModFix/>
          </a:blip>
          <a:stretch>
            <a:fillRect/>
          </a:stretch>
        </p:blipFill>
        <p:spPr>
          <a:xfrm>
            <a:off x="2184600" y="589425"/>
            <a:ext cx="4485976" cy="4485976"/>
          </a:xfrm>
          <a:prstGeom prst="rect">
            <a:avLst/>
          </a:prstGeom>
          <a:noFill/>
          <a:ln>
            <a:noFill/>
          </a:ln>
        </p:spPr>
      </p:pic>
      <p:sp>
        <p:nvSpPr>
          <p:cNvPr id="124" name="Google Shape;124;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Approach / Methodology: Data Exploration</a:t>
            </a:r>
            <a:endParaRPr/>
          </a:p>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Approach / Methodology: Data Exploration</a:t>
            </a:r>
            <a:endParaRPr/>
          </a:p>
          <a:p>
            <a:pPr marL="0" lvl="0" indent="0" algn="l" rtl="0">
              <a:spcBef>
                <a:spcPts val="0"/>
              </a:spcBef>
              <a:spcAft>
                <a:spcPts val="0"/>
              </a:spcAft>
              <a:buNone/>
            </a:pPr>
            <a:endParaRPr/>
          </a:p>
        </p:txBody>
      </p:sp>
      <p:pic>
        <p:nvPicPr>
          <p:cNvPr id="130" name="Google Shape;130;p20"/>
          <p:cNvPicPr preferRelativeResize="0"/>
          <p:nvPr/>
        </p:nvPicPr>
        <p:blipFill>
          <a:blip r:embed="rId3">
            <a:alphaModFix/>
          </a:blip>
          <a:stretch>
            <a:fillRect/>
          </a:stretch>
        </p:blipFill>
        <p:spPr>
          <a:xfrm>
            <a:off x="674925" y="1122750"/>
            <a:ext cx="1828800" cy="1828800"/>
          </a:xfrm>
          <a:prstGeom prst="rect">
            <a:avLst/>
          </a:prstGeom>
          <a:noFill/>
          <a:ln>
            <a:noFill/>
          </a:ln>
        </p:spPr>
      </p:pic>
      <p:pic>
        <p:nvPicPr>
          <p:cNvPr id="131" name="Google Shape;131;p20"/>
          <p:cNvPicPr preferRelativeResize="0"/>
          <p:nvPr/>
        </p:nvPicPr>
        <p:blipFill>
          <a:blip r:embed="rId4">
            <a:alphaModFix/>
          </a:blip>
          <a:stretch>
            <a:fillRect/>
          </a:stretch>
        </p:blipFill>
        <p:spPr>
          <a:xfrm>
            <a:off x="4579418" y="1112566"/>
            <a:ext cx="1828800" cy="1828800"/>
          </a:xfrm>
          <a:prstGeom prst="rect">
            <a:avLst/>
          </a:prstGeom>
          <a:noFill/>
          <a:ln>
            <a:noFill/>
          </a:ln>
        </p:spPr>
      </p:pic>
      <p:pic>
        <p:nvPicPr>
          <p:cNvPr id="132" name="Google Shape;132;p20"/>
          <p:cNvPicPr preferRelativeResize="0"/>
          <p:nvPr/>
        </p:nvPicPr>
        <p:blipFill>
          <a:blip r:embed="rId5">
            <a:alphaModFix/>
          </a:blip>
          <a:stretch>
            <a:fillRect/>
          </a:stretch>
        </p:blipFill>
        <p:spPr>
          <a:xfrm>
            <a:off x="6468546" y="1112566"/>
            <a:ext cx="1828800" cy="1828800"/>
          </a:xfrm>
          <a:prstGeom prst="rect">
            <a:avLst/>
          </a:prstGeom>
          <a:noFill/>
          <a:ln>
            <a:noFill/>
          </a:ln>
        </p:spPr>
      </p:pic>
      <p:pic>
        <p:nvPicPr>
          <p:cNvPr id="133" name="Google Shape;133;p20"/>
          <p:cNvPicPr preferRelativeResize="0"/>
          <p:nvPr/>
        </p:nvPicPr>
        <p:blipFill>
          <a:blip r:embed="rId6">
            <a:alphaModFix/>
          </a:blip>
          <a:stretch>
            <a:fillRect/>
          </a:stretch>
        </p:blipFill>
        <p:spPr>
          <a:xfrm>
            <a:off x="2627175" y="1112575"/>
            <a:ext cx="1828800" cy="1828800"/>
          </a:xfrm>
          <a:prstGeom prst="rect">
            <a:avLst/>
          </a:prstGeom>
          <a:noFill/>
          <a:ln>
            <a:noFill/>
          </a:ln>
        </p:spPr>
      </p:pic>
      <p:pic>
        <p:nvPicPr>
          <p:cNvPr id="134" name="Google Shape;134;p20"/>
          <p:cNvPicPr preferRelativeResize="0"/>
          <p:nvPr/>
        </p:nvPicPr>
        <p:blipFill>
          <a:blip r:embed="rId7">
            <a:alphaModFix/>
          </a:blip>
          <a:stretch>
            <a:fillRect/>
          </a:stretch>
        </p:blipFill>
        <p:spPr>
          <a:xfrm>
            <a:off x="2631874" y="2951552"/>
            <a:ext cx="1828426" cy="1828800"/>
          </a:xfrm>
          <a:prstGeom prst="rect">
            <a:avLst/>
          </a:prstGeom>
          <a:noFill/>
          <a:ln>
            <a:noFill/>
          </a:ln>
        </p:spPr>
      </p:pic>
      <p:pic>
        <p:nvPicPr>
          <p:cNvPr id="135" name="Google Shape;135;p20"/>
          <p:cNvPicPr preferRelativeResize="0"/>
          <p:nvPr/>
        </p:nvPicPr>
        <p:blipFill>
          <a:blip r:embed="rId8">
            <a:alphaModFix/>
          </a:blip>
          <a:stretch>
            <a:fillRect/>
          </a:stretch>
        </p:blipFill>
        <p:spPr>
          <a:xfrm>
            <a:off x="4600890" y="2951552"/>
            <a:ext cx="1828426" cy="1828800"/>
          </a:xfrm>
          <a:prstGeom prst="rect">
            <a:avLst/>
          </a:prstGeom>
          <a:noFill/>
          <a:ln>
            <a:noFill/>
          </a:ln>
        </p:spPr>
      </p:pic>
      <p:pic>
        <p:nvPicPr>
          <p:cNvPr id="136" name="Google Shape;136;p20"/>
          <p:cNvPicPr preferRelativeResize="0"/>
          <p:nvPr/>
        </p:nvPicPr>
        <p:blipFill>
          <a:blip r:embed="rId9">
            <a:alphaModFix/>
          </a:blip>
          <a:stretch>
            <a:fillRect/>
          </a:stretch>
        </p:blipFill>
        <p:spPr>
          <a:xfrm>
            <a:off x="6569907" y="2951552"/>
            <a:ext cx="1785874" cy="1786237"/>
          </a:xfrm>
          <a:prstGeom prst="rect">
            <a:avLst/>
          </a:prstGeom>
          <a:noFill/>
          <a:ln>
            <a:noFill/>
          </a:ln>
        </p:spPr>
      </p:pic>
      <p:pic>
        <p:nvPicPr>
          <p:cNvPr id="137" name="Google Shape;137;p20"/>
          <p:cNvPicPr preferRelativeResize="0"/>
          <p:nvPr/>
        </p:nvPicPr>
        <p:blipFill>
          <a:blip r:embed="rId10">
            <a:alphaModFix/>
          </a:blip>
          <a:stretch>
            <a:fillRect/>
          </a:stretch>
        </p:blipFill>
        <p:spPr>
          <a:xfrm>
            <a:off x="698375" y="2951550"/>
            <a:ext cx="1828107" cy="1828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Approach / Methodology: Data Exploration</a:t>
            </a:r>
            <a:endParaRPr/>
          </a:p>
          <a:p>
            <a:pPr marL="0" lvl="0" indent="0" algn="l" rtl="0">
              <a:spcBef>
                <a:spcPts val="0"/>
              </a:spcBef>
              <a:spcAft>
                <a:spcPts val="0"/>
              </a:spcAft>
              <a:buNone/>
            </a:pPr>
            <a:endParaRPr/>
          </a:p>
        </p:txBody>
      </p:sp>
      <p:sp>
        <p:nvSpPr>
          <p:cNvPr id="144" name="Google Shape;144;p21"/>
          <p:cNvSpPr txBox="1"/>
          <p:nvPr/>
        </p:nvSpPr>
        <p:spPr>
          <a:xfrm>
            <a:off x="4864975" y="1033200"/>
            <a:ext cx="3129600" cy="1872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21"/>
          <p:cNvSpPr txBox="1"/>
          <p:nvPr/>
        </p:nvSpPr>
        <p:spPr>
          <a:xfrm>
            <a:off x="1621900" y="1302225"/>
            <a:ext cx="2451000" cy="740100"/>
          </a:xfrm>
          <a:prstGeom prst="rect">
            <a:avLst/>
          </a:prstGeom>
          <a:solidFill>
            <a:srgbClr val="00305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Correlation Heatmap</a:t>
            </a:r>
            <a:endParaRPr>
              <a:solidFill>
                <a:schemeClr val="lt1"/>
              </a:solidFill>
            </a:endParaRPr>
          </a:p>
        </p:txBody>
      </p:sp>
      <p:sp>
        <p:nvSpPr>
          <p:cNvPr id="146" name="Google Shape;146;p21"/>
          <p:cNvSpPr txBox="1"/>
          <p:nvPr/>
        </p:nvSpPr>
        <p:spPr>
          <a:xfrm>
            <a:off x="1621900" y="2183675"/>
            <a:ext cx="2451000" cy="28173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100" dirty="0">
                <a:solidFill>
                  <a:schemeClr val="dk1"/>
                </a:solidFill>
              </a:rPr>
              <a:t>Leveraged to enhance our understanding of the broad landscape of factors impacting different discrimination reporting buckets</a:t>
            </a:r>
            <a:endParaRPr sz="1100" dirty="0">
              <a:solidFill>
                <a:schemeClr val="dk1"/>
              </a:solidFill>
            </a:endParaRPr>
          </a:p>
        </p:txBody>
      </p:sp>
      <p:pic>
        <p:nvPicPr>
          <p:cNvPr id="3" name="Picture 2">
            <a:extLst>
              <a:ext uri="{FF2B5EF4-FFF2-40B4-BE49-F238E27FC236}">
                <a16:creationId xmlns:a16="http://schemas.microsoft.com/office/drawing/2014/main" id="{6F35A3D1-66CC-4139-9C2B-DBAE2503BA62}"/>
              </a:ext>
            </a:extLst>
          </p:cNvPr>
          <p:cNvPicPr>
            <a:picLocks noChangeAspect="1"/>
          </p:cNvPicPr>
          <p:nvPr/>
        </p:nvPicPr>
        <p:blipFill>
          <a:blip r:embed="rId3"/>
          <a:stretch>
            <a:fillRect/>
          </a:stretch>
        </p:blipFill>
        <p:spPr>
          <a:xfrm>
            <a:off x="4388552" y="1033200"/>
            <a:ext cx="4295104" cy="3828064"/>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2954</Words>
  <Application>Microsoft Office PowerPoint</Application>
  <PresentationFormat>On-screen Show (16:9)</PresentationFormat>
  <Paragraphs>157</Paragraphs>
  <Slides>13</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Courier New</vt:lpstr>
      <vt:lpstr>Simple Light</vt:lpstr>
      <vt:lpstr>PowerPoint Presentation</vt:lpstr>
      <vt:lpstr>Introduction, Problem Statement and Objectives </vt:lpstr>
      <vt:lpstr>Objectives &amp; Approach</vt:lpstr>
      <vt:lpstr>Articles / Research</vt:lpstr>
      <vt:lpstr>Description of datasets</vt:lpstr>
      <vt:lpstr>Approach / Methodology: Data Exploration  </vt:lpstr>
      <vt:lpstr>Approach / Methodology: Data Exploration </vt:lpstr>
      <vt:lpstr>Approach / Methodology: Data Exploration </vt:lpstr>
      <vt:lpstr>Approach / Methodology: Data Exploration </vt:lpstr>
      <vt:lpstr>Approach / Methodology: Data Modeling</vt:lpstr>
      <vt:lpstr>Approach / Methodology: Model Selection and Goodness of Fit</vt:lpstr>
      <vt:lpstr>Interpretation of Results</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Hira Tanweer</cp:lastModifiedBy>
  <cp:revision>6</cp:revision>
  <dcterms:modified xsi:type="dcterms:W3CDTF">2022-04-28T01:41:41Z</dcterms:modified>
</cp:coreProperties>
</file>