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7"/>
  </p:notesMasterIdLst>
  <p:sldIdLst>
    <p:sldId id="256" r:id="rId2"/>
    <p:sldId id="299" r:id="rId3"/>
    <p:sldId id="312" r:id="rId4"/>
    <p:sldId id="492" r:id="rId5"/>
    <p:sldId id="315" r:id="rId6"/>
    <p:sldId id="714" r:id="rId7"/>
    <p:sldId id="300" r:id="rId8"/>
    <p:sldId id="706" r:id="rId9"/>
    <p:sldId id="599" r:id="rId10"/>
    <p:sldId id="646" r:id="rId11"/>
    <p:sldId id="600" r:id="rId12"/>
    <p:sldId id="647" r:id="rId13"/>
    <p:sldId id="603" r:id="rId14"/>
    <p:sldId id="604" r:id="rId15"/>
    <p:sldId id="297" r:id="rId16"/>
    <p:sldId id="258" r:id="rId17"/>
    <p:sldId id="733" r:id="rId18"/>
    <p:sldId id="734" r:id="rId19"/>
    <p:sldId id="735" r:id="rId20"/>
    <p:sldId id="736" r:id="rId21"/>
    <p:sldId id="737" r:id="rId22"/>
    <p:sldId id="738" r:id="rId23"/>
    <p:sldId id="739" r:id="rId24"/>
    <p:sldId id="740" r:id="rId25"/>
    <p:sldId id="741" r:id="rId26"/>
    <p:sldId id="742" r:id="rId27"/>
    <p:sldId id="743" r:id="rId28"/>
    <p:sldId id="744" r:id="rId29"/>
    <p:sldId id="294" r:id="rId30"/>
    <p:sldId id="745" r:id="rId31"/>
    <p:sldId id="605" r:id="rId32"/>
    <p:sldId id="426" r:id="rId33"/>
    <p:sldId id="428" r:id="rId34"/>
    <p:sldId id="648" r:id="rId35"/>
    <p:sldId id="606" r:id="rId36"/>
    <p:sldId id="607" r:id="rId37"/>
    <p:sldId id="721" r:id="rId38"/>
    <p:sldId id="722" r:id="rId39"/>
    <p:sldId id="723" r:id="rId40"/>
    <p:sldId id="715" r:id="rId41"/>
    <p:sldId id="716" r:id="rId42"/>
    <p:sldId id="717" r:id="rId43"/>
    <p:sldId id="718" r:id="rId44"/>
    <p:sldId id="719" r:id="rId45"/>
    <p:sldId id="643" r:id="rId46"/>
    <p:sldId id="429" r:id="rId47"/>
    <p:sldId id="430" r:id="rId48"/>
    <p:sldId id="471" r:id="rId49"/>
    <p:sldId id="504" r:id="rId50"/>
    <p:sldId id="507" r:id="rId51"/>
    <p:sldId id="508" r:id="rId52"/>
    <p:sldId id="509" r:id="rId53"/>
    <p:sldId id="510" r:id="rId54"/>
    <p:sldId id="505" r:id="rId55"/>
    <p:sldId id="511" r:id="rId56"/>
    <p:sldId id="512" r:id="rId57"/>
    <p:sldId id="513" r:id="rId58"/>
    <p:sldId id="514" r:id="rId59"/>
    <p:sldId id="515" r:id="rId60"/>
    <p:sldId id="516" r:id="rId61"/>
    <p:sldId id="520" r:id="rId62"/>
    <p:sldId id="518" r:id="rId63"/>
    <p:sldId id="521" r:id="rId64"/>
    <p:sldId id="517" r:id="rId65"/>
    <p:sldId id="446" r:id="rId66"/>
    <p:sldId id="500" r:id="rId67"/>
    <p:sldId id="710" r:id="rId68"/>
    <p:sldId id="712" r:id="rId69"/>
    <p:sldId id="711" r:id="rId70"/>
    <p:sldId id="457" r:id="rId71"/>
    <p:sldId id="466" r:id="rId72"/>
    <p:sldId id="468" r:id="rId73"/>
    <p:sldId id="477" r:id="rId74"/>
    <p:sldId id="480" r:id="rId75"/>
    <p:sldId id="575" r:id="rId76"/>
    <p:sldId id="501" r:id="rId77"/>
    <p:sldId id="481" r:id="rId78"/>
    <p:sldId id="479" r:id="rId79"/>
    <p:sldId id="483" r:id="rId80"/>
    <p:sldId id="732" r:id="rId81"/>
    <p:sldId id="724" r:id="rId82"/>
    <p:sldId id="725" r:id="rId83"/>
    <p:sldId id="726" r:id="rId84"/>
    <p:sldId id="727" r:id="rId85"/>
    <p:sldId id="728" r:id="rId86"/>
    <p:sldId id="729" r:id="rId87"/>
    <p:sldId id="730" r:id="rId88"/>
    <p:sldId id="731" r:id="rId89"/>
    <p:sldId id="644" r:id="rId90"/>
    <p:sldId id="269" r:id="rId91"/>
    <p:sldId id="465" r:id="rId92"/>
    <p:sldId id="713" r:id="rId93"/>
    <p:sldId id="720" r:id="rId94"/>
    <p:sldId id="567" r:id="rId95"/>
    <p:sldId id="649" r:id="rId96"/>
    <p:sldId id="650" r:id="rId97"/>
    <p:sldId id="651" r:id="rId98"/>
    <p:sldId id="652" r:id="rId99"/>
    <p:sldId id="653" r:id="rId100"/>
    <p:sldId id="654" r:id="rId101"/>
    <p:sldId id="655" r:id="rId102"/>
    <p:sldId id="656" r:id="rId103"/>
    <p:sldId id="657" r:id="rId104"/>
    <p:sldId id="658" r:id="rId105"/>
    <p:sldId id="659" r:id="rId106"/>
    <p:sldId id="660" r:id="rId107"/>
    <p:sldId id="671" r:id="rId108"/>
    <p:sldId id="672" r:id="rId109"/>
    <p:sldId id="673" r:id="rId110"/>
    <p:sldId id="674" r:id="rId111"/>
    <p:sldId id="675" r:id="rId112"/>
    <p:sldId id="676" r:id="rId113"/>
    <p:sldId id="677" r:id="rId114"/>
    <p:sldId id="678" r:id="rId115"/>
    <p:sldId id="679" r:id="rId116"/>
    <p:sldId id="680" r:id="rId117"/>
    <p:sldId id="681" r:id="rId118"/>
    <p:sldId id="682" r:id="rId119"/>
    <p:sldId id="683" r:id="rId120"/>
    <p:sldId id="684" r:id="rId121"/>
    <p:sldId id="685" r:id="rId122"/>
    <p:sldId id="686" r:id="rId123"/>
    <p:sldId id="687" r:id="rId124"/>
    <p:sldId id="688" r:id="rId125"/>
    <p:sldId id="689" r:id="rId126"/>
    <p:sldId id="690" r:id="rId127"/>
    <p:sldId id="691" r:id="rId128"/>
    <p:sldId id="692" r:id="rId129"/>
    <p:sldId id="693" r:id="rId130"/>
    <p:sldId id="694" r:id="rId131"/>
    <p:sldId id="695" r:id="rId132"/>
    <p:sldId id="696" r:id="rId133"/>
    <p:sldId id="697" r:id="rId134"/>
    <p:sldId id="698" r:id="rId135"/>
    <p:sldId id="699" r:id="rId136"/>
    <p:sldId id="700" r:id="rId137"/>
    <p:sldId id="701" r:id="rId138"/>
    <p:sldId id="702" r:id="rId139"/>
    <p:sldId id="703" r:id="rId140"/>
    <p:sldId id="704" r:id="rId141"/>
    <p:sldId id="705" r:id="rId142"/>
    <p:sldId id="707" r:id="rId143"/>
    <p:sldId id="522" r:id="rId144"/>
    <p:sldId id="523" r:id="rId145"/>
    <p:sldId id="524" r:id="rId146"/>
    <p:sldId id="525" r:id="rId147"/>
    <p:sldId id="526" r:id="rId148"/>
    <p:sldId id="527" r:id="rId149"/>
    <p:sldId id="528" r:id="rId150"/>
    <p:sldId id="529" r:id="rId151"/>
    <p:sldId id="530" r:id="rId152"/>
    <p:sldId id="531" r:id="rId153"/>
    <p:sldId id="532" r:id="rId154"/>
    <p:sldId id="533" r:id="rId155"/>
    <p:sldId id="534" r:id="rId156"/>
    <p:sldId id="535" r:id="rId157"/>
    <p:sldId id="536" r:id="rId158"/>
    <p:sldId id="537" r:id="rId159"/>
    <p:sldId id="538" r:id="rId160"/>
    <p:sldId id="539" r:id="rId161"/>
    <p:sldId id="540" r:id="rId162"/>
    <p:sldId id="541" r:id="rId163"/>
    <p:sldId id="542" r:id="rId164"/>
    <p:sldId id="543" r:id="rId165"/>
    <p:sldId id="544" r:id="rId166"/>
    <p:sldId id="545" r:id="rId167"/>
    <p:sldId id="546" r:id="rId168"/>
    <p:sldId id="547" r:id="rId169"/>
    <p:sldId id="548" r:id="rId170"/>
    <p:sldId id="549" r:id="rId171"/>
    <p:sldId id="550" r:id="rId172"/>
    <p:sldId id="551" r:id="rId173"/>
    <p:sldId id="552" r:id="rId174"/>
    <p:sldId id="553" r:id="rId175"/>
    <p:sldId id="554" r:id="rId176"/>
    <p:sldId id="555" r:id="rId177"/>
    <p:sldId id="556" r:id="rId178"/>
    <p:sldId id="557" r:id="rId179"/>
    <p:sldId id="558" r:id="rId180"/>
    <p:sldId id="559" r:id="rId181"/>
    <p:sldId id="560" r:id="rId182"/>
    <p:sldId id="561" r:id="rId183"/>
    <p:sldId id="562" r:id="rId184"/>
    <p:sldId id="563" r:id="rId185"/>
    <p:sldId id="564" r:id="rId1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85732" autoAdjust="0"/>
  </p:normalViewPr>
  <p:slideViewPr>
    <p:cSldViewPr snapToObjects="1">
      <p:cViewPr varScale="1">
        <p:scale>
          <a:sx n="96" d="100"/>
          <a:sy n="96" d="100"/>
        </p:scale>
        <p:origin x="-19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702A4C-10BF-444A-9AFC-FD2670E66272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3D8FBA-40FA-47B8-8FAB-13091BBE5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font for the title is the STENCIL font!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FAAA22-01CA-4331-97CD-536E9F77EF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smtClean="0">
                <a:latin typeface="Arial" charset="0"/>
                <a:ea typeface="ＭＳ Ｐゴシック" pitchFamily="34" charset="-128"/>
              </a:rPr>
              <a:t>Stencils are critical to many applications (e.g. diffusion, electromagnetics, image processing)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How to deal with function template, which </a:t>
            </a:r>
            <a:r>
              <a:rPr lang="en-US" dirty="0" err="1" smtClean="0"/>
              <a:t>parametrize</a:t>
            </a:r>
            <a:r>
              <a:rPr lang="en-US" dirty="0" smtClean="0"/>
              <a:t> the types of input </a:t>
            </a:r>
            <a:r>
              <a:rPr lang="en-US" dirty="0" err="1" smtClean="0"/>
              <a:t>Pochoir_Array</a:t>
            </a:r>
            <a:r>
              <a:rPr lang="en-US" dirty="0" smtClean="0"/>
              <a:t> and </a:t>
            </a:r>
            <a:r>
              <a:rPr lang="en-US" dirty="0" err="1" smtClean="0"/>
              <a:t>Pochoir</a:t>
            </a:r>
            <a:r>
              <a:rPr lang="en-US" dirty="0" smtClean="0"/>
              <a:t> object. Then we will have no idea of &lt;type, rank, toggle&gt; pair of </a:t>
            </a:r>
            <a:r>
              <a:rPr lang="en-US" dirty="0" err="1" smtClean="0"/>
              <a:t>Pochoir_Array</a:t>
            </a:r>
            <a:r>
              <a:rPr lang="en-US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dirty="0" err="1" smtClean="0"/>
              <a:t>registerBoundaryFn</a:t>
            </a:r>
            <a:r>
              <a:rPr lang="en-US" dirty="0" smtClean="0"/>
              <a:t>(), </a:t>
            </a:r>
            <a:r>
              <a:rPr lang="en-US" dirty="0" err="1" smtClean="0"/>
              <a:t>registerArray</a:t>
            </a:r>
            <a:r>
              <a:rPr lang="en-US" dirty="0" smtClean="0"/>
              <a:t>() to know which is engaged. But even macro tricks need to know the rank of engaged </a:t>
            </a:r>
            <a:r>
              <a:rPr lang="en-US" dirty="0" err="1" smtClean="0"/>
              <a:t>Pochoir_Array</a:t>
            </a:r>
            <a:r>
              <a:rPr lang="en-US" dirty="0" smtClean="0"/>
              <a:t>. So, at least, </a:t>
            </a:r>
            <a:r>
              <a:rPr lang="en-US" dirty="0" err="1" smtClean="0"/>
              <a:t>Pochoir</a:t>
            </a:r>
            <a:r>
              <a:rPr lang="en-US" dirty="0" smtClean="0"/>
              <a:t> object can NOT be </a:t>
            </a:r>
            <a:r>
              <a:rPr lang="en-US" dirty="0" err="1" smtClean="0"/>
              <a:t>templated</a:t>
            </a:r>
            <a:r>
              <a:rPr lang="en-US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dirty="0" err="1" smtClean="0"/>
              <a:t>improv</a:t>
            </a:r>
            <a:endParaRPr lang="en-US" dirty="0" smtClean="0"/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The only thing that can be further compacted is directly associate shape and kernel with </a:t>
            </a:r>
            <a:r>
              <a:rPr lang="en-US" dirty="0" err="1" smtClean="0"/>
              <a:t>Pochoir</a:t>
            </a:r>
            <a:r>
              <a:rPr lang="en-US" dirty="0" smtClean="0"/>
              <a:t> object. But 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First, it puts a strict order between definition of shape, kernel and </a:t>
            </a:r>
            <a:r>
              <a:rPr lang="en-US" dirty="0" err="1" smtClean="0"/>
              <a:t>Pochoir</a:t>
            </a:r>
            <a:r>
              <a:rPr lang="en-US" dirty="0" smtClean="0"/>
              <a:t> object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It eliminates the flexibility of associate different shape with the same </a:t>
            </a:r>
            <a:r>
              <a:rPr lang="en-US" dirty="0" err="1" smtClean="0"/>
              <a:t>Pochoir</a:t>
            </a:r>
            <a:r>
              <a:rPr lang="en-US" dirty="0" smtClean="0"/>
              <a:t> object, and re-run it with different kernel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Pochoir</a:t>
            </a:r>
            <a:r>
              <a:rPr lang="en-US" dirty="0" smtClean="0"/>
              <a:t> object is very flexible and can be freely plugged in any stencil computation parameters and run it as long as it’s a 2D stencil.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739" lvl="1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846E32-0924-430E-88AD-C5B010BEDE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As Jim pointed out, we should include the shift in time dimension to figure out the correct slope, in case there’re multiple time steps involved in stencil computation!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7DF5C1-2C90-4D3F-9191-F0E6988A22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As Jim pointed out, we should include the shift in time dimension to figure out the correct slope, in case there’re multiple time steps involved in stencil computation!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7DF5C1-2C90-4D3F-9191-F0E6988A22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CA4D0E-05B7-439A-926E-B5EE5944A0A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CA4D0E-05B7-439A-926E-B5EE5944A0A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CA4D0E-05B7-439A-926E-B5EE5944A0A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CA4D0E-05B7-439A-926E-B5EE5944A0A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6A99B-56B1-4B89-A509-A6CD12950331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Potential operations on Dim variable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Periodic: normal modulo operation, </a:t>
            </a:r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Switch some dim variables, such as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B2A33-E82D-473C-9421-CE5891A57C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Potential operations on Dim variable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Periodic: normal modulo operation, </a:t>
            </a:r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Switch some dim variables, such as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B2A33-E82D-473C-9421-CE5891A57C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Potential operations on Dim variable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Periodic: normal modulo operation, </a:t>
            </a:r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*/.</a:t>
            </a:r>
          </a:p>
          <a:p>
            <a:pPr marL="228580" indent="-22858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dirty="0" smtClean="0"/>
              <a:t>Switch some dim variables, such as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B2A33-E82D-473C-9421-CE5891A57C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4F81BD"/>
          </a:solidFill>
          <a:ln w="25402">
            <a:solidFill>
              <a:srgbClr val="385D8A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343401"/>
            <a:ext cx="5486400" cy="40322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05A5BE-335C-49FE-8204-28CC4F0A1D4A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143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144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145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145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146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147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148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149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149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150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151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152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153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154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155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155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156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157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158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159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159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160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161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162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163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164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165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165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166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167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168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169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169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170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3D8FBA-40FA-47B8-8FAB-13091BBE5E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171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172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172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173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173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174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174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175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175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176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176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177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177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178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178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179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179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581FF2-D272-47A3-991C-68C1A50C9953}" type="slidenum">
              <a:rPr lang="en-US"/>
              <a:pPr/>
              <a:t>180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07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r>
              <a:rPr lang="en-US">
                <a:latin typeface="Calibri" pitchFamily="32" charset="0"/>
                <a:cs typeface="Arial Unicode MS" charset="0"/>
              </a:rPr>
              <a:t>Insert some performance comparison of Our best in recursive form against the static elaborated one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992" tIns="46796" rIns="89992" bIns="46796" anchor="b"/>
          <a:lstStyle/>
          <a:p>
            <a:pPr algn="r">
              <a:tabLst>
                <a:tab pos="0" algn="l"/>
                <a:tab pos="457159" algn="l"/>
                <a:tab pos="914318" algn="l"/>
                <a:tab pos="1371477" algn="l"/>
                <a:tab pos="1828637" algn="l"/>
                <a:tab pos="2285797" algn="l"/>
                <a:tab pos="2742956" algn="l"/>
                <a:tab pos="3200115" algn="l"/>
                <a:tab pos="3657274" algn="l"/>
                <a:tab pos="4114433" algn="l"/>
                <a:tab pos="4571592" algn="l"/>
                <a:tab pos="5028752" algn="l"/>
                <a:tab pos="5485911" algn="l"/>
                <a:tab pos="5943071" algn="l"/>
                <a:tab pos="6400230" algn="l"/>
                <a:tab pos="6857389" algn="l"/>
                <a:tab pos="7314548" algn="l"/>
                <a:tab pos="7771707" algn="l"/>
                <a:tab pos="8228867" algn="l"/>
                <a:tab pos="8686026" algn="l"/>
                <a:tab pos="9143185" algn="l"/>
              </a:tabLst>
            </a:pPr>
            <a:fld id="{A9B82031-91C9-4BFA-9B5D-5B41CBD1C192}" type="slidenum">
              <a:rPr lang="en-US" sz="1200">
                <a:solidFill>
                  <a:srgbClr val="000000"/>
                </a:solidFill>
              </a:rPr>
              <a:pPr algn="r">
                <a:tabLst>
                  <a:tab pos="0" algn="l"/>
                  <a:tab pos="457159" algn="l"/>
                  <a:tab pos="914318" algn="l"/>
                  <a:tab pos="1371477" algn="l"/>
                  <a:tab pos="1828637" algn="l"/>
                  <a:tab pos="2285797" algn="l"/>
                  <a:tab pos="2742956" algn="l"/>
                  <a:tab pos="3200115" algn="l"/>
                  <a:tab pos="3657274" algn="l"/>
                  <a:tab pos="4114433" algn="l"/>
                  <a:tab pos="4571592" algn="l"/>
                  <a:tab pos="5028752" algn="l"/>
                  <a:tab pos="5485911" algn="l"/>
                  <a:tab pos="5943071" algn="l"/>
                  <a:tab pos="6400230" algn="l"/>
                  <a:tab pos="6857389" algn="l"/>
                  <a:tab pos="7314548" algn="l"/>
                  <a:tab pos="7771707" algn="l"/>
                  <a:tab pos="8228867" algn="l"/>
                  <a:tab pos="8686026" algn="l"/>
                  <a:tab pos="9143185" algn="l"/>
                </a:tabLst>
              </a:pPr>
              <a:t>180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BD442-CBB8-40A2-AB45-3BED191CFCDD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EAAAC-BB9A-4417-B633-E1621707B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746A-C73F-46A8-AB29-0A8B1BA90A6E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53D4B-12C7-4859-B646-1ADC8381F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F447-36E6-4B36-A2FA-2B09A8B9A4FB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1BEE4-3F18-4881-A962-09B364A67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A9491-E174-4DE5-B33F-58A8BD707DF8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9CDCE-929E-47FE-9CC1-3988BBA8F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53F02-6501-40FD-BD44-124F55636A62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5F18-698D-4B87-BE3B-DCE92B2A6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C6D03-60AB-4DFB-B81F-0BF187C63FE7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D102A-5B79-405D-8AA0-0836BE3DD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57B62-7D51-48D3-B5A9-5B9C08C1BE93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974B4-64BD-4B5A-A8A2-58BB2253C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48E3-9AA7-4DE8-AD67-B9BAFC679762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44715-0AA2-410C-88ED-DC51ED642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25453-44C3-42A6-940E-717ECD6C98A8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1159-F40A-47BF-A039-F4709F154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B9A1-77EA-4D71-833D-490B04EBDA66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7E678-4A0D-471C-8F3A-ABAD3069D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1911A-0B65-4076-AA5A-FD395F518EE9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96F0D-2707-40D2-B16C-B550B68CB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F89E54-898F-4A59-BB9B-625A06B33E4D}" type="datetime1">
              <a:rPr lang="en-US" smtClean="0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2E5301-4F83-4C85-8931-F7B2E8846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60.xml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61.xml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82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84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sz="4800" b="1" cap="small" dirty="0" smtClean="0">
                <a:latin typeface="Stencil" pitchFamily="82" charset="0"/>
              </a:rPr>
              <a:t>The </a:t>
            </a:r>
            <a:r>
              <a:rPr lang="en-US" sz="4800" b="1" cap="small" dirty="0" err="1" smtClean="0">
                <a:solidFill>
                  <a:srgbClr val="FF0000"/>
                </a:solidFill>
                <a:latin typeface="Stencil" pitchFamily="82" charset="0"/>
              </a:rPr>
              <a:t>Pochoir</a:t>
            </a:r>
            <a:r>
              <a:rPr lang="en-US" sz="4800" b="1" cap="small" dirty="0" smtClean="0">
                <a:latin typeface="Stencil" pitchFamily="82" charset="0"/>
              </a:rPr>
              <a:t> Stencil Compiler</a:t>
            </a:r>
            <a:endParaRPr lang="en-US" sz="4000" b="1" cap="small" dirty="0" smtClean="0">
              <a:latin typeface="Stencil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239" y="3886200"/>
            <a:ext cx="6601522" cy="2160591"/>
          </a:xfrm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7030A0"/>
                </a:solidFill>
              </a:rPr>
              <a:t>Yuan Tang*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Rezaul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Chowdhury</a:t>
            </a:r>
            <a:r>
              <a:rPr lang="en-US" dirty="0" smtClean="0">
                <a:solidFill>
                  <a:schemeClr val="tx1"/>
                </a:solidFill>
              </a:rPr>
              <a:t>*, Bradley C. </a:t>
            </a:r>
            <a:r>
              <a:rPr lang="en-US" dirty="0" err="1" smtClean="0">
                <a:solidFill>
                  <a:schemeClr val="tx1"/>
                </a:solidFill>
              </a:rPr>
              <a:t>Kuszmaul</a:t>
            </a:r>
            <a:r>
              <a:rPr lang="en-US" dirty="0" smtClean="0">
                <a:solidFill>
                  <a:schemeClr val="tx1"/>
                </a:solidFill>
              </a:rPr>
              <a:t>*, Chi-Keung </a:t>
            </a:r>
            <a:r>
              <a:rPr lang="en-US" dirty="0" err="1" smtClean="0">
                <a:solidFill>
                  <a:schemeClr val="tx1"/>
                </a:solidFill>
              </a:rPr>
              <a:t>Luk</a:t>
            </a:r>
            <a:r>
              <a:rPr lang="en-US" baseline="3000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 and Charles E. </a:t>
            </a:r>
            <a:r>
              <a:rPr lang="en-US" dirty="0" err="1" smtClean="0">
                <a:solidFill>
                  <a:schemeClr val="tx1"/>
                </a:solidFill>
              </a:rPr>
              <a:t>Leiserson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MIT CSAIL* and Intel</a:t>
            </a:r>
            <a:r>
              <a:rPr lang="en-US" sz="2800" baseline="30000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†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EAAAC-BB9A-4417-B633-E1621707BA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023" y="1916151"/>
            <a:ext cx="4125952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heat_2D_P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8" y="1600199"/>
            <a:ext cx="5334001" cy="4191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3971" y="1066800"/>
            <a:ext cx="69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5-point stencil on a torus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2D Heat Equation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1219" y="5791200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Pochoir</a:t>
            </a:r>
            <a:r>
              <a:rPr lang="en-US" sz="2800" dirty="0" smtClean="0"/>
              <a:t> vs.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Parallel Loop</a:t>
            </a:r>
            <a:r>
              <a:rPr lang="en-US" sz="2800" dirty="0" smtClean="0"/>
              <a:t> vs. </a:t>
            </a:r>
            <a:r>
              <a:rPr lang="en-US" sz="2800" dirty="0" smtClean="0">
                <a:solidFill>
                  <a:srgbClr val="00B050"/>
                </a:solidFill>
              </a:rPr>
              <a:t>Serial Loop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5052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9624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4196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768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340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33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7" name="TextBox 134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36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49428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48710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49428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48710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4" descr="Klein_bottle_math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49428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48710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4" descr="Klein_bottle_math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Rectangle 103"/>
          <p:cNvSpPr/>
          <p:nvPr/>
        </p:nvSpPr>
        <p:spPr>
          <a:xfrm>
            <a:off x="3505200" y="5791200"/>
            <a:ext cx="304800" cy="2286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752600" y="5257800"/>
            <a:ext cx="304800" cy="2286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38200" y="5257800"/>
            <a:ext cx="304800" cy="228600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90800" y="5486400"/>
            <a:ext cx="304800" cy="228600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83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45+21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49428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436849" y="4773309"/>
            <a:ext cx="316468" cy="50011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05200" y="5791200"/>
            <a:ext cx="685800" cy="2286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38200" y="5257800"/>
            <a:ext cx="304800" cy="22860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90800" y="5486400"/>
            <a:ext cx="304800" cy="22860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4" descr="Klein_bottle_math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83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r>
              <a:rPr lang="en-US" smtClean="0"/>
              <a:t>23</a:t>
            </a:r>
          </a:p>
          <a:p>
            <a:r>
              <a:rPr lang="en-US" smtClean="0"/>
              <a:t>25+41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83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r>
              <a:rPr lang="en-US" smtClean="0"/>
              <a:t>43</a:t>
            </a:r>
          </a:p>
          <a:p>
            <a:r>
              <a:rPr lang="en-US" smtClean="0"/>
              <a:t>45+21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16200000" flipH="1">
            <a:off x="1933115" y="4997191"/>
            <a:ext cx="307538" cy="4342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436849" y="4773309"/>
            <a:ext cx="316468" cy="50011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505200" y="5791200"/>
            <a:ext cx="685800" cy="2286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38200" y="5257800"/>
            <a:ext cx="304800" cy="22860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90800" y="5486400"/>
            <a:ext cx="304800" cy="228600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752600" y="5791200"/>
            <a:ext cx="685800" cy="22860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590800" y="5257800"/>
            <a:ext cx="304800" cy="2286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38200" y="5562600"/>
            <a:ext cx="304800" cy="228600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4" descr="Klein_bottle_math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A unified algorithmic framework for both periodic and </a:t>
            </a:r>
            <a:r>
              <a:rPr lang="en-US" sz="3200" dirty="0" err="1" smtClean="0"/>
              <a:t>nonperiodic</a:t>
            </a:r>
            <a:r>
              <a:rPr lang="en-US" sz="3200" dirty="0" smtClean="0"/>
              <a:t> boundary conditions</a:t>
            </a:r>
            <a:endParaRPr lang="en-US" sz="3200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438274" r:id="rId4" imgW="190440" imgH="177480" progId="Equation.DSMT4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438275" r:id="rId5" imgW="139680" imgH="228600" progId="Equation.DSMT4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438276" r:id="rId6" imgW="114120" imgH="228600" progId="Equation.DSMT4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438277" r:id="rId7" imgW="190440" imgH="177480" progId="Equation.DSMT4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438278" r:id="rId8" imgW="139680" imgH="228600" progId="Equation.DSMT4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438279" r:id="rId9" imgW="114120" imgH="228600" progId="Equation.DSMT4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438280" r:id="rId10" imgW="190440" imgH="177480" progId="Equation.DSMT4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438281" r:id="rId11" imgW="139680" imgH="228600" progId="Equation.DSMT4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438282" r:id="rId12" imgW="114120" imgH="228600" progId="Equation.DSMT4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91913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P=NP?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3400" y="3429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i) = a(t-1, i-1) + a(t-1, i) + a(t-1, i+1)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41124" y="3440668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(i-1)%N) + a(t-1, i%N) </a:t>
            </a:r>
          </a:p>
          <a:p>
            <a:r>
              <a:rPr lang="en-US" smtClean="0"/>
              <a:t>               + a(t-1, (i+1)%N)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439298" r:id="rId4" imgW="190440" imgH="177480" progId="Equation.DSMT4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439299" r:id="rId5" imgW="139680" imgH="228600" progId="Equation.DSMT4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439300" r:id="rId6" imgW="114120" imgH="228600" progId="Equation.DSMT4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439301" r:id="rId7" imgW="190440" imgH="177480" progId="Equation.DSMT4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439302" r:id="rId8" imgW="139680" imgH="228600" progId="Equation.DSMT4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439303" r:id="rId9" imgW="114120" imgH="228600" progId="Equation.DSMT4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439304" r:id="rId10" imgW="190440" imgH="177480" progId="Equation.DSMT4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439305" r:id="rId11" imgW="139680" imgH="228600" progId="Equation.DSMT4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439306" r:id="rId12" imgW="114120" imgH="228600" progId="Equation.DSMT4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97684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P= NP?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3400" y="3429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i) = a(t-1, i-1) + a(t-1, i) + a(t-1, i+1)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41124" y="3440668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(i-1)%N) + a(t-1, i%N) </a:t>
            </a:r>
          </a:p>
          <a:p>
            <a:r>
              <a:rPr lang="en-US" smtClean="0"/>
              <a:t>               + a(t-1, (i+1)%N)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06943" y="47244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i-1) + a(t-1, i) </a:t>
            </a:r>
          </a:p>
          <a:p>
            <a:r>
              <a:rPr lang="en-US" smtClean="0"/>
              <a:t>               + a(t-1, i+1)</a:t>
            </a:r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400800" y="4191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A unified algorithmic framework for both periodic and </a:t>
            </a:r>
            <a:r>
              <a:rPr lang="en-US" sz="3200" dirty="0" err="1" smtClean="0"/>
              <a:t>nonperiodic</a:t>
            </a:r>
            <a:r>
              <a:rPr lang="en-US" sz="3200" dirty="0" smtClean="0"/>
              <a:t> boundary conditions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440322" r:id="rId4" imgW="190440" imgH="177480" progId="Equation.DSMT4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440323" r:id="rId5" imgW="139680" imgH="228600" progId="Equation.DSMT4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440324" r:id="rId6" imgW="114120" imgH="228600" progId="Equation.DSMT4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440325" r:id="rId7" imgW="190440" imgH="177480" progId="Equation.DSMT4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440326" r:id="rId8" imgW="139680" imgH="228600" progId="Equation.DSMT4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440327" r:id="rId9" imgW="114120" imgH="228600" progId="Equation.DSMT4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440328" r:id="rId10" imgW="190440" imgH="177480" progId="Equation.DSMT4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440329" r:id="rId11" imgW="139680" imgH="228600" progId="Equation.DSMT4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440330" r:id="rId12" imgW="114120" imgH="228600" progId="Equation.DSMT4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97909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 = NP!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3400" y="3429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i) = a(t-1, i-1) + a(t-1, i) + a(t-1, i+1)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41124" y="3440668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(i-1)%N) + a(t-1, i%N) </a:t>
            </a:r>
          </a:p>
          <a:p>
            <a:r>
              <a:rPr lang="en-US" smtClean="0"/>
              <a:t>               + a(t-1, (i+1)%N)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06943" y="47244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i-1) + a(t-1, i) </a:t>
            </a:r>
          </a:p>
          <a:p>
            <a:r>
              <a:rPr lang="en-US" smtClean="0"/>
              <a:t>               + a(t-1, i+1)</a:t>
            </a:r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400800" y="4191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Callout 57"/>
          <p:cNvSpPr/>
          <p:nvPr/>
        </p:nvSpPr>
        <p:spPr>
          <a:xfrm>
            <a:off x="4876800" y="5410200"/>
            <a:ext cx="38862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Pochoir: l-value of ‘a’,</a:t>
            </a:r>
          </a:p>
          <a:p>
            <a:pPr algn="ctr"/>
            <a:r>
              <a:rPr lang="en-US" smtClean="0"/>
              <a:t>User’s boundary function: r-value of ‘a’</a:t>
            </a:r>
            <a:endParaRPr lang="en-US"/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A unified algorithmic framework for both periodic and </a:t>
            </a:r>
            <a:r>
              <a:rPr lang="en-US" sz="3200" dirty="0" err="1" smtClean="0"/>
              <a:t>nonperiodic</a:t>
            </a:r>
            <a:r>
              <a:rPr lang="en-US" sz="3200" dirty="0" smtClean="0"/>
              <a:t> boundary conditions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09024" y="1981200"/>
            <a:ext cx="4125952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lbm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1665249"/>
            <a:ext cx="533400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951" y="1143000"/>
            <a:ext cx="77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19-point stencil on a </a:t>
            </a:r>
            <a:r>
              <a:rPr lang="en-US" sz="2400" dirty="0" err="1" smtClean="0"/>
              <a:t>nonperiodic</a:t>
            </a:r>
            <a:r>
              <a:rPr lang="en-US" sz="2400" dirty="0" smtClean="0"/>
              <a:t> domain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3D Lattice Boltzmann Method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220" y="5856249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Pochoir</a:t>
            </a:r>
            <a:r>
              <a:rPr lang="en-US" sz="2800" dirty="0" smtClean="0"/>
              <a:t> vs.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Parallel Loop</a:t>
            </a:r>
            <a:r>
              <a:rPr lang="en-US" sz="2800" dirty="0" smtClean="0"/>
              <a:t> vs. </a:t>
            </a:r>
            <a:r>
              <a:rPr lang="en-US" sz="2800" dirty="0" smtClean="0">
                <a:solidFill>
                  <a:srgbClr val="00B050"/>
                </a:solidFill>
              </a:rPr>
              <a:t>Serial Loop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Base-case optimization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2400" smtClean="0"/>
              <a:t>-split-macro-shadow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smtClean="0"/>
              <a:t>-split-pointer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smtClean="0"/>
              <a:t>-split-opt-pointer, etc.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974B4-64BD-4B5A-A8A2-58BB2253CD8E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pic>
        <p:nvPicPr>
          <p:cNvPr id="8" name="Picture 7" descr="optLevelDecisionMa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2234" y="2209800"/>
            <a:ext cx="4670316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-split-macro-shadow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0" y="920750"/>
            <a:ext cx="4648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{{1, 0, 0}, {0, 1, 0}, {0, -1, 0}, {0, 0, 0}, {0, 0, -1}, {0,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</a:t>
            </a:r>
            <a:r>
              <a:rPr lang="en-US" sz="1600" smtClean="0">
                <a:latin typeface="Calibri" pitchFamily="34" charset="0"/>
              </a:rPr>
              <a:t>(</a:t>
            </a:r>
            <a:r>
              <a:rPr lang="en-US" sz="1600">
                <a:latin typeface="Calibri" pitchFamily="34" charset="0"/>
              </a:rPr>
              <a:t>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800">
                <a:latin typeface="Calibri" pitchFamily="34" charset="0"/>
              </a:rPr>
              <a:t>    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heat.registerShape(shape</a:t>
            </a:r>
            <a:r>
              <a:rPr lang="en-US" sz="800">
                <a:latin typeface="Calibri" pitchFamily="34" charset="0"/>
              </a:rPr>
              <a:t>);</a:t>
            </a:r>
          </a:p>
          <a:p>
            <a:endParaRPr lang="en-US" sz="80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>
                <a:latin typeface="Calibri" pitchFamily="34" charset="0"/>
              </a:rPr>
              <a:t>, kern);</a:t>
            </a:r>
          </a:p>
        </p:txBody>
      </p:sp>
      <p:sp>
        <p:nvSpPr>
          <p:cNvPr id="50180" name="TextBox 6"/>
          <p:cNvSpPr txBox="1">
            <a:spLocks noChangeArrowheads="1"/>
          </p:cNvSpPr>
          <p:nvPr/>
        </p:nvSpPr>
        <p:spPr bwMode="auto">
          <a:xfrm>
            <a:off x="4495800" y="914400"/>
            <a:ext cx="4648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 </a:t>
            </a:r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 heat.registerShape(shape);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#define a(t, i, j) a.interior(t, i, j)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Pochoir_kernel_2D(interior_kern, t, i, j)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Pochoir_kernel_end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#undef a(t, i, j)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heat.run(T, </a:t>
            </a:r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interior_kern</a:t>
            </a:r>
            <a:r>
              <a:rPr lang="en-US" sz="1600">
                <a:latin typeface="Calibri" pitchFamily="34" charset="0"/>
              </a:rPr>
              <a:t>, kern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pic>
        <p:nvPicPr>
          <p:cNvPr id="3" name="Picture 2" descr="heat_2D_P_raw_macro_sp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79400"/>
            <a:ext cx="6248400" cy="513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5638800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–split-macro-shadow compared with Raw</a:t>
            </a:r>
          </a:p>
          <a:p>
            <a:r>
              <a:rPr lang="en-US" smtClean="0"/>
              <a:t>Of heat_2D_P on Nehalem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indexing issue</a:t>
            </a:r>
          </a:p>
        </p:txBody>
      </p:sp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0" y="914400"/>
            <a:ext cx="4648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i_dom,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800">
                <a:latin typeface="Calibri" pitchFamily="34" charset="0"/>
              </a:rPr>
              <a:t> heat.registerShape(shape);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1600">
                <a:latin typeface="Calibri" pitchFamily="34" charset="0"/>
              </a:rPr>
              <a:t>{</a:t>
            </a:r>
          </a:p>
          <a:p>
            <a:r>
              <a:rPr lang="en-US" sz="1600">
                <a:latin typeface="Calibri" pitchFamily="34" charset="0"/>
              </a:rPr>
              <a:t>#define a(t, i, j) a.interior(t, i, j)</a:t>
            </a:r>
          </a:p>
          <a:p>
            <a:r>
              <a:rPr lang="en-US" sz="1600">
                <a:latin typeface="Calibri" pitchFamily="34" charset="0"/>
              </a:rPr>
              <a:t>Pochoir_kernel_2D(interior_kern,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1600">
                <a:latin typeface="Calibri" pitchFamily="34" charset="0"/>
              </a:rPr>
              <a:t>#undef a(t, i, j)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heat.run(T, interior_kern, kern);</a:t>
            </a:r>
          </a:p>
          <a:p>
            <a:r>
              <a:rPr lang="en-US" sz="1600">
                <a:latin typeface="Calibri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indexing issue</a:t>
            </a: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4953000" y="990600"/>
            <a:ext cx="4191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for (int t = 0; t &lt; T_SIZE; ++t) {</a:t>
            </a:r>
          </a:p>
          <a:p>
            <a:r>
              <a:rPr lang="en-US">
                <a:latin typeface="Calibri" pitchFamily="34" charset="0"/>
              </a:rPr>
              <a:t>       for (int </a:t>
            </a:r>
            <a:r>
              <a:rPr lang="en-US" smtClean="0">
                <a:latin typeface="Calibri" pitchFamily="34" charset="0"/>
              </a:rPr>
              <a:t>i = </a:t>
            </a:r>
            <a:r>
              <a:rPr lang="en-US">
                <a:latin typeface="Calibri" pitchFamily="34" charset="0"/>
              </a:rPr>
              <a:t>0; i &lt; N; ++i) {</a:t>
            </a:r>
          </a:p>
          <a:p>
            <a:r>
              <a:rPr lang="en-US" smtClean="0">
                <a:latin typeface="Calibri" pitchFamily="34" charset="0"/>
              </a:rPr>
              <a:t>             for </a:t>
            </a:r>
            <a:r>
              <a:rPr lang="en-US">
                <a:latin typeface="Calibri" pitchFamily="34" charset="0"/>
              </a:rPr>
              <a:t>(int j = 0; j &lt; N; ++j) {</a:t>
            </a:r>
          </a:p>
          <a:p>
            <a:r>
              <a:rPr lang="en-US">
                <a:latin typeface="Calibri" pitchFamily="34" charset="0"/>
              </a:rPr>
              <a:t>       </a:t>
            </a:r>
            <a:r>
              <a:rPr lang="en-US" smtClean="0">
                <a:latin typeface="Calibri" pitchFamily="34" charset="0"/>
              </a:rPr>
              <a:t>           a</a:t>
            </a:r>
            <a:r>
              <a:rPr lang="en-US">
                <a:latin typeface="Calibri" pitchFamily="34" charset="0"/>
              </a:rPr>
              <a:t>[(t&amp;1)*total_size </a:t>
            </a:r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           + i </a:t>
            </a:r>
            <a:r>
              <a:rPr lang="en-US">
                <a:latin typeface="Calibri" pitchFamily="34" charset="0"/>
              </a:rPr>
              <a:t>* </a:t>
            </a:r>
            <a:r>
              <a:rPr lang="en-US" smtClean="0">
                <a:latin typeface="Calibri" pitchFamily="34" charset="0"/>
              </a:rPr>
              <a:t>stride_i + j*stride_j</a:t>
            </a:r>
            <a:r>
              <a:rPr lang="en-US">
                <a:latin typeface="Calibri" pitchFamily="34" charset="0"/>
              </a:rPr>
              <a:t>] = ….</a:t>
            </a:r>
          </a:p>
          <a:p>
            <a:r>
              <a:rPr lang="en-US" smtClean="0">
                <a:latin typeface="Calibri" pitchFamily="34" charset="0"/>
              </a:rPr>
              <a:t>} } }</a:t>
            </a:r>
            <a:endParaRPr lang="en-US">
              <a:latin typeface="Calibri" pitchFamily="34" charset="0"/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0" y="914400"/>
            <a:ext cx="4648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800">
                <a:latin typeface="Calibri" pitchFamily="34" charset="0"/>
              </a:rPr>
              <a:t> heat.registerShape(shape);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1600">
                <a:latin typeface="Calibri" pitchFamily="34" charset="0"/>
              </a:rPr>
              <a:t>{</a:t>
            </a:r>
          </a:p>
          <a:p>
            <a:r>
              <a:rPr lang="en-US" sz="1600">
                <a:latin typeface="Calibri" pitchFamily="34" charset="0"/>
              </a:rPr>
              <a:t>#define a(t, i, j) a.interior(t, i, j)</a:t>
            </a:r>
          </a:p>
          <a:p>
            <a:r>
              <a:rPr lang="en-US" sz="1600">
                <a:latin typeface="Calibri" pitchFamily="34" charset="0"/>
              </a:rPr>
              <a:t>Pochoir_kernel_2D(interior_kern,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1600">
                <a:latin typeface="Calibri" pitchFamily="34" charset="0"/>
              </a:rPr>
              <a:t>#undef a(t, i, j)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heat.run(T, interior_kern, kern);</a:t>
            </a:r>
          </a:p>
          <a:p>
            <a:r>
              <a:rPr lang="en-US" sz="1600">
                <a:latin typeface="Calibri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indexing issue</a:t>
            </a:r>
          </a:p>
        </p:txBody>
      </p:sp>
      <p:sp>
        <p:nvSpPr>
          <p:cNvPr id="57348" name="TextBox 7"/>
          <p:cNvSpPr txBox="1">
            <a:spLocks noChangeArrowheads="1"/>
          </p:cNvSpPr>
          <p:nvPr/>
        </p:nvSpPr>
        <p:spPr bwMode="auto">
          <a:xfrm>
            <a:off x="4953000" y="3581400"/>
            <a:ext cx="3733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for (int t = 0; t &lt; T_SIZE; ++t) {</a:t>
            </a:r>
          </a:p>
          <a:p>
            <a:r>
              <a:rPr lang="en-US">
                <a:latin typeface="Calibri" pitchFamily="34" charset="0"/>
              </a:rPr>
              <a:t>     _t = (t&amp;1) * total_size;</a:t>
            </a:r>
          </a:p>
          <a:p>
            <a:r>
              <a:rPr lang="en-US">
                <a:latin typeface="Calibri" pitchFamily="34" charset="0"/>
              </a:rPr>
              <a:t>     for (int i = 0; i &lt; N; ++i) {</a:t>
            </a:r>
          </a:p>
          <a:p>
            <a:r>
              <a:rPr lang="en-US">
                <a:latin typeface="Calibri" pitchFamily="34" charset="0"/>
              </a:rPr>
              <a:t>     </a:t>
            </a:r>
            <a:r>
              <a:rPr lang="en-US" smtClean="0">
                <a:latin typeface="Calibri" pitchFamily="34" charset="0"/>
              </a:rPr>
              <a:t>      _</a:t>
            </a:r>
            <a:r>
              <a:rPr lang="en-US">
                <a:latin typeface="Calibri" pitchFamily="34" charset="0"/>
              </a:rPr>
              <a:t>i = i * stride_i;</a:t>
            </a:r>
          </a:p>
          <a:p>
            <a:r>
              <a:rPr lang="en-US" smtClean="0">
                <a:latin typeface="Calibri" pitchFamily="34" charset="0"/>
              </a:rPr>
              <a:t>          for </a:t>
            </a:r>
            <a:r>
              <a:rPr lang="en-US">
                <a:latin typeface="Calibri" pitchFamily="34" charset="0"/>
              </a:rPr>
              <a:t>(int j = 0; j &lt; N; ++j) {</a:t>
            </a:r>
          </a:p>
          <a:p>
            <a:r>
              <a:rPr lang="en-US">
                <a:latin typeface="Calibri" pitchFamily="34" charset="0"/>
              </a:rPr>
              <a:t>     </a:t>
            </a:r>
            <a:r>
              <a:rPr lang="en-US" smtClean="0">
                <a:latin typeface="Calibri" pitchFamily="34" charset="0"/>
              </a:rPr>
              <a:t>            _</a:t>
            </a:r>
            <a:r>
              <a:rPr lang="en-US">
                <a:latin typeface="Calibri" pitchFamily="34" charset="0"/>
              </a:rPr>
              <a:t>j = j * stride_j;</a:t>
            </a:r>
          </a:p>
          <a:p>
            <a:r>
              <a:rPr lang="en-US" smtClean="0">
                <a:latin typeface="Calibri" pitchFamily="34" charset="0"/>
              </a:rPr>
              <a:t>                 a</a:t>
            </a:r>
            <a:r>
              <a:rPr lang="en-US">
                <a:latin typeface="Calibri" pitchFamily="34" charset="0"/>
              </a:rPr>
              <a:t>[_t + _i + _j] = ….</a:t>
            </a:r>
          </a:p>
          <a:p>
            <a:r>
              <a:rPr lang="en-US" smtClean="0">
                <a:latin typeface="Calibri" pitchFamily="34" charset="0"/>
              </a:rPr>
              <a:t>} } }</a:t>
            </a:r>
            <a:endParaRPr lang="en-US">
              <a:latin typeface="Calibri" pitchFamily="34" charset="0"/>
            </a:endParaRPr>
          </a:p>
        </p:txBody>
      </p:sp>
      <p:sp>
        <p:nvSpPr>
          <p:cNvPr id="57349" name="TextBox 5"/>
          <p:cNvSpPr txBox="1">
            <a:spLocks noChangeArrowheads="1"/>
          </p:cNvSpPr>
          <p:nvPr/>
        </p:nvSpPr>
        <p:spPr bwMode="auto">
          <a:xfrm>
            <a:off x="0" y="914400"/>
            <a:ext cx="4648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800">
                <a:latin typeface="Calibri" pitchFamily="34" charset="0"/>
              </a:rPr>
              <a:t> heat.registerShape(shape);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1600">
                <a:latin typeface="Calibri" pitchFamily="34" charset="0"/>
              </a:rPr>
              <a:t>{</a:t>
            </a:r>
          </a:p>
          <a:p>
            <a:r>
              <a:rPr lang="en-US" sz="1600">
                <a:latin typeface="Calibri" pitchFamily="34" charset="0"/>
              </a:rPr>
              <a:t>#define a(t, i, j) a.interior(t, i, j)</a:t>
            </a:r>
          </a:p>
          <a:p>
            <a:r>
              <a:rPr lang="en-US" sz="1600">
                <a:latin typeface="Calibri" pitchFamily="34" charset="0"/>
              </a:rPr>
              <a:t>Pochoir_kernel_2D(interior_kern,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1600">
                <a:latin typeface="Calibri" pitchFamily="34" charset="0"/>
              </a:rPr>
              <a:t>#undef a(t, i, j)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heat.run(T, interior_kern, kern);</a:t>
            </a:r>
          </a:p>
          <a:p>
            <a:r>
              <a:rPr lang="en-US" sz="1600">
                <a:latin typeface="Calibri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953000" y="990600"/>
            <a:ext cx="4191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for (int t = 0; t &lt; T_SIZE; ++t) {</a:t>
            </a:r>
          </a:p>
          <a:p>
            <a:r>
              <a:rPr lang="en-US">
                <a:latin typeface="Calibri" pitchFamily="34" charset="0"/>
              </a:rPr>
              <a:t>       for (int </a:t>
            </a:r>
            <a:r>
              <a:rPr lang="en-US" smtClean="0">
                <a:latin typeface="Calibri" pitchFamily="34" charset="0"/>
              </a:rPr>
              <a:t>i = </a:t>
            </a:r>
            <a:r>
              <a:rPr lang="en-US">
                <a:latin typeface="Calibri" pitchFamily="34" charset="0"/>
              </a:rPr>
              <a:t>0; i &lt; N; ++i) {</a:t>
            </a:r>
          </a:p>
          <a:p>
            <a:r>
              <a:rPr lang="en-US" smtClean="0">
                <a:latin typeface="Calibri" pitchFamily="34" charset="0"/>
              </a:rPr>
              <a:t>             for </a:t>
            </a:r>
            <a:r>
              <a:rPr lang="en-US">
                <a:latin typeface="Calibri" pitchFamily="34" charset="0"/>
              </a:rPr>
              <a:t>(int j = 0; j &lt; N; ++j) {</a:t>
            </a:r>
          </a:p>
          <a:p>
            <a:r>
              <a:rPr lang="en-US">
                <a:latin typeface="Calibri" pitchFamily="34" charset="0"/>
              </a:rPr>
              <a:t>       </a:t>
            </a:r>
            <a:r>
              <a:rPr lang="en-US" smtClean="0">
                <a:latin typeface="Calibri" pitchFamily="34" charset="0"/>
              </a:rPr>
              <a:t>           a</a:t>
            </a:r>
            <a:r>
              <a:rPr lang="en-US">
                <a:latin typeface="Calibri" pitchFamily="34" charset="0"/>
              </a:rPr>
              <a:t>[(t&amp;1)*total_size </a:t>
            </a:r>
            <a:endParaRPr lang="en-US" smtClean="0">
              <a:latin typeface="Calibri" pitchFamily="34" charset="0"/>
            </a:endParaRPr>
          </a:p>
          <a:p>
            <a:r>
              <a:rPr lang="en-US" smtClean="0">
                <a:latin typeface="Calibri" pitchFamily="34" charset="0"/>
              </a:rPr>
              <a:t>                      + i </a:t>
            </a:r>
            <a:r>
              <a:rPr lang="en-US">
                <a:latin typeface="Calibri" pitchFamily="34" charset="0"/>
              </a:rPr>
              <a:t>* </a:t>
            </a:r>
            <a:r>
              <a:rPr lang="en-US" smtClean="0">
                <a:latin typeface="Calibri" pitchFamily="34" charset="0"/>
              </a:rPr>
              <a:t>stride_i + j*stride_j</a:t>
            </a:r>
            <a:r>
              <a:rPr lang="en-US">
                <a:latin typeface="Calibri" pitchFamily="34" charset="0"/>
              </a:rPr>
              <a:t>] = ….</a:t>
            </a:r>
          </a:p>
          <a:p>
            <a:r>
              <a:rPr lang="en-US" smtClean="0">
                <a:latin typeface="Calibri" pitchFamily="34" charset="0"/>
              </a:rPr>
              <a:t>} } }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16390" name="AutoShape 18"/>
          <p:cNvCxnSpPr>
            <a:cxnSpLocks noChangeShapeType="1"/>
          </p:cNvCxnSpPr>
          <p:nvPr/>
        </p:nvCxnSpPr>
        <p:spPr bwMode="auto">
          <a:xfrm>
            <a:off x="2374900" y="3657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6391" name="Text Box 20"/>
          <p:cNvSpPr txBox="1">
            <a:spLocks noChangeArrowheads="1"/>
          </p:cNvSpPr>
          <p:nvPr/>
        </p:nvSpPr>
        <p:spPr bwMode="auto">
          <a:xfrm>
            <a:off x="2209800" y="1765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2057400" y="2916238"/>
          <a:ext cx="317500" cy="296862"/>
        </p:xfrm>
        <a:graphic>
          <a:graphicData uri="http://schemas.openxmlformats.org/presentationml/2006/ole">
            <p:oleObj spid="_x0000_s441346" r:id="rId3" imgW="190440" imgH="177480" progId="Equation.DSMT4">
              <p:embed/>
            </p:oleObj>
          </a:graphicData>
        </a:graphic>
      </p:graphicFrame>
      <p:sp>
        <p:nvSpPr>
          <p:cNvPr id="16392" name="Line 23"/>
          <p:cNvSpPr>
            <a:spLocks noChangeShapeType="1"/>
          </p:cNvSpPr>
          <p:nvPr/>
        </p:nvSpPr>
        <p:spPr bwMode="auto">
          <a:xfrm flipH="1">
            <a:off x="2185988" y="3354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1981200" y="3213100"/>
          <a:ext cx="233363" cy="381000"/>
        </p:xfrm>
        <a:graphic>
          <a:graphicData uri="http://schemas.openxmlformats.org/presentationml/2006/ole">
            <p:oleObj spid="_x0000_s441347" r:id="rId4" imgW="139680" imgH="228600" progId="Equation.DSMT4">
              <p:embed/>
            </p:oleObj>
          </a:graphicData>
        </a:graphic>
      </p:graphicFrame>
      <p:graphicFrame>
        <p:nvGraphicFramePr>
          <p:cNvPr id="16388" name="Object 10"/>
          <p:cNvGraphicFramePr>
            <a:graphicFrameLocks noChangeAspect="1"/>
          </p:cNvGraphicFramePr>
          <p:nvPr/>
        </p:nvGraphicFramePr>
        <p:xfrm>
          <a:off x="1984375" y="2451100"/>
          <a:ext cx="190500" cy="381000"/>
        </p:xfrm>
        <a:graphic>
          <a:graphicData uri="http://schemas.openxmlformats.org/presentationml/2006/ole">
            <p:oleObj spid="_x0000_s441348" r:id="rId5" imgW="114120" imgH="228600" progId="Equation.DSMT4">
              <p:embed/>
            </p:oleObj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rot="5400000" flipH="1" flipV="1">
            <a:off x="1410494" y="2793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Text Box 19"/>
          <p:cNvSpPr txBox="1">
            <a:spLocks noChangeArrowheads="1"/>
          </p:cNvSpPr>
          <p:nvPr/>
        </p:nvSpPr>
        <p:spPr bwMode="auto">
          <a:xfrm>
            <a:off x="6172200" y="3594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6395" name="Line 23"/>
          <p:cNvSpPr>
            <a:spLocks noChangeShapeType="1"/>
          </p:cNvSpPr>
          <p:nvPr/>
        </p:nvSpPr>
        <p:spPr bwMode="auto">
          <a:xfrm flipH="1">
            <a:off x="2208213" y="26558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743200" y="2667000"/>
            <a:ext cx="3352800" cy="6858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381000" y="0"/>
                </a:moveTo>
                <a:lnTo>
                  <a:pt x="2971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381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7432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289214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289214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419600" y="2667000"/>
            <a:ext cx="1676400" cy="685800"/>
          </a:xfrm>
          <a:custGeom>
            <a:avLst/>
            <a:gdLst>
              <a:gd name="connsiteX0" fmla="*/ 0 w 1295400"/>
              <a:gd name="connsiteY0" fmla="*/ 685800 h 685800"/>
              <a:gd name="connsiteX1" fmla="*/ 171450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123950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  <a:gd name="connsiteX0" fmla="*/ 0 w 1295400"/>
              <a:gd name="connsiteY0" fmla="*/ 685800 h 685800"/>
              <a:gd name="connsiteX1" fmla="*/ 348096 w 1295400"/>
              <a:gd name="connsiteY1" fmla="*/ 0 h 685800"/>
              <a:gd name="connsiteX2" fmla="*/ 1006187 w 1295400"/>
              <a:gd name="connsiteY2" fmla="*/ 0 h 685800"/>
              <a:gd name="connsiteX3" fmla="*/ 1295400 w 1295400"/>
              <a:gd name="connsiteY3" fmla="*/ 685800 h 685800"/>
              <a:gd name="connsiteX4" fmla="*/ 0 w 1295400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685800">
                <a:moveTo>
                  <a:pt x="0" y="685800"/>
                </a:moveTo>
                <a:lnTo>
                  <a:pt x="348096" y="0"/>
                </a:lnTo>
                <a:lnTo>
                  <a:pt x="1006187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819400" y="3200400"/>
            <a:ext cx="1524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95600" y="3048000"/>
            <a:ext cx="1371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loud Callout 75"/>
          <p:cNvSpPr/>
          <p:nvPr/>
        </p:nvSpPr>
        <p:spPr>
          <a:xfrm>
            <a:off x="27432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Use STL style </a:t>
            </a:r>
            <a:r>
              <a:rPr lang="en-US" dirty="0" err="1"/>
              <a:t>iterators</a:t>
            </a:r>
            <a:r>
              <a:rPr lang="en-US" dirty="0"/>
              <a:t> to traverse sub-trapezoid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allAtOnce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-split-pointer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7477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C00000"/>
                </a:solidFill>
                <a:latin typeface="+mn-lt"/>
                <a:cs typeface="+mn-cs"/>
              </a:rPr>
              <a:t>Pochoir_kernel_2D(</a:t>
            </a:r>
            <a:r>
              <a:rPr lang="en-US" sz="1050" dirty="0" err="1">
                <a:solidFill>
                  <a:srgbClr val="C00000"/>
                </a:solidFill>
                <a:latin typeface="+mn-lt"/>
                <a:cs typeface="+mn-cs"/>
              </a:rPr>
              <a:t>iter_kern</a:t>
            </a:r>
            <a:r>
              <a:rPr lang="en-US" sz="1050" dirty="0">
                <a:solidFill>
                  <a:srgbClr val="C00000"/>
                </a:solidFill>
                <a:latin typeface="+mn-lt"/>
                <a:cs typeface="+mn-cs"/>
              </a:rPr>
              <a:t>, t</a:t>
            </a:r>
            <a:r>
              <a:rPr lang="en-US" sz="1050">
                <a:solidFill>
                  <a:srgbClr val="C00000"/>
                </a:solidFill>
                <a:latin typeface="+mn-lt"/>
                <a:cs typeface="+mn-cs"/>
              </a:rPr>
              <a:t>, </a:t>
            </a:r>
            <a:r>
              <a:rPr lang="en-US" sz="1050" smtClean="0">
                <a:solidFill>
                  <a:srgbClr val="C00000"/>
                </a:solidFill>
                <a:latin typeface="+mn-lt"/>
                <a:cs typeface="+mn-cs"/>
              </a:rPr>
              <a:t>i, </a:t>
            </a:r>
            <a:r>
              <a:rPr lang="en-US" sz="1050" dirty="0">
                <a:solidFill>
                  <a:srgbClr val="C00000"/>
                </a:solidFill>
                <a:latin typeface="+mn-lt"/>
                <a:cs typeface="+mn-cs"/>
              </a:rPr>
              <a:t>j)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grid_info&lt;2&gt; l_grid = grid;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double * iter5, *iter4, *iter3, *iter2, *iter1, *iter0;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double * a_base = a.data();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const int l_a_total_size = a.total_size();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int gap_a_1, gap_a_0;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const int l_stride_a_1 = a.stride(1), l_stride_a_0 = a.stride(0);</a:t>
            </a:r>
          </a:p>
          <a:p>
            <a:endParaRPr lang="en-US" sz="1050" smtClean="0">
              <a:solidFill>
                <a:srgbClr val="C00000"/>
              </a:solidFill>
            </a:endParaRPr>
          </a:p>
          <a:p>
            <a:r>
              <a:rPr lang="en-US" sz="1050" smtClean="0">
                <a:solidFill>
                  <a:srgbClr val="C00000"/>
                </a:solidFill>
              </a:rPr>
              <a:t>for (int t = t0; t &lt; t1; ++t) { 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double * baseIter_1, *baseIter_0;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baseIter_0 = a_base + ((t + 1) &amp; 0x1) * l_a_total_size + (l_grid.x0[1]) * l_stride_a_1 + (l_grid.x0[0])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baseIter_1 = a_base + ((t) &amp; 0x1) * l_a_total_size + (l_grid.x0[1]) * l_stride_a_1 + (l_grid.x0[0])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iter0 = baseIter_0 + (0) * l_stride_a_1 + (0)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iter1 = baseIter_1 + (1) * l_stride_a_1 + (0)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iter2 = baseIter_1 + (0) * l_stride_a_1 + (0)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iter3 = baseIter_1 + (-1) * l_stride_a_1 + (0)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iter4 = baseIter_1 + (0) * l_stride_a_1 + (1)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iter5 = baseIter_1 + (0) * l_stride_a_1 + (-1) * l_stride_a_0;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gap_a_1 = l_stride_a_1 + (l_grid.x0[0] - l_grid.x1[0]) * l_stride_a_0;</a:t>
            </a:r>
          </a:p>
          <a:p>
            <a:r>
              <a:rPr lang="nn-NO" sz="1050" smtClean="0">
                <a:solidFill>
                  <a:srgbClr val="C00000"/>
                </a:solidFill>
              </a:rPr>
              <a:t>      for (int i = l_grid.x0[1]; i &lt; l_grid.x1[1]; ++i, </a:t>
            </a:r>
            <a:r>
              <a:rPr lang="en-US" sz="1050" smtClean="0">
                <a:solidFill>
                  <a:srgbClr val="C00000"/>
                </a:solidFill>
              </a:rPr>
              <a:t>iter0 += gap_a_1, iter1 += gap_a_1, iter2 += gap_a_1, iter3 += gap_a_1, iter4 += gap_a_1, iter5 += gap_a_1) {</a:t>
            </a:r>
          </a:p>
          <a:p>
            <a:r>
              <a:rPr lang="da-DK" sz="1050" smtClean="0">
                <a:solidFill>
                  <a:srgbClr val="C00000"/>
                </a:solidFill>
              </a:rPr>
              <a:t>            for (int j = l_grid.x0[0]; j &lt; l_grid.x1[0]; ++j, </a:t>
            </a:r>
            <a:r>
              <a:rPr lang="en-US" sz="1050" smtClean="0">
                <a:solidFill>
                  <a:srgbClr val="C00000"/>
                </a:solidFill>
              </a:rPr>
              <a:t>++iter0, ++iter1, ++iter2, ++iter3, ++iter4, ++iter5) {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            (*iter0) = 0.125 * ((*iter1) - 2.0 * (*iter2) + (*iter3)) + 0.125 * ((*iter4) - 2.0 * (*iter2) + (*iter5)) + (*iter2);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} } /* end for (sub-trapezoid) */ 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 /* Adjust sub-trapezoid! */</a:t>
            </a:r>
          </a:p>
          <a:p>
            <a:r>
              <a:rPr lang="nn-NO" sz="1050" smtClean="0">
                <a:solidFill>
                  <a:srgbClr val="C00000"/>
                </a:solidFill>
              </a:rPr>
              <a:t>       for (int i = 0; i &lt; 2; ++i) {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       l_grid.x0[i] += l_grid.dx0[i]; l_grid.x1[i] += l_grid.dx1[i];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       }} /* end for t */</a:t>
            </a:r>
            <a:r>
              <a:rPr lang="en-US" sz="1050" smtClean="0">
                <a:solidFill>
                  <a:srgbClr val="C00000"/>
                </a:solidFill>
                <a:latin typeface="+mn-lt"/>
                <a:cs typeface="+mn-cs"/>
              </a:rPr>
              <a:t>Pochoir_kernel_end</a:t>
            </a:r>
            <a:endParaRPr lang="en-US" sz="1050" dirty="0">
              <a:solidFill>
                <a:srgbClr val="C0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solidFill>
                  <a:srgbClr val="C00000"/>
                </a:solidFill>
                <a:latin typeface="+mn-lt"/>
                <a:cs typeface="+mn-cs"/>
              </a:rPr>
              <a:t>Pochoir_Kernel_End</a:t>
            </a:r>
            <a:endParaRPr lang="en-US" sz="105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9050" y="6400800"/>
            <a:ext cx="3155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Calibri" pitchFamily="34" charset="0"/>
              </a:rPr>
              <a:t>One iterator for one shape </a:t>
            </a:r>
            <a:r>
              <a:rPr lang="en-US" i="1" smtClean="0">
                <a:solidFill>
                  <a:schemeClr val="accent2"/>
                </a:solidFill>
                <a:latin typeface="Calibri" pitchFamily="34" charset="0"/>
              </a:rPr>
              <a:t>term</a:t>
            </a:r>
            <a:endParaRPr lang="en-US" i="1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0" y="914400"/>
            <a:ext cx="46482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800">
                <a:latin typeface="Calibri" pitchFamily="34" charset="0"/>
              </a:rPr>
              <a:t> heat.registerShape(shape);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1600" smtClean="0">
                <a:solidFill>
                  <a:srgbClr val="C00000"/>
                </a:solidFill>
                <a:latin typeface="Calibri" pitchFamily="34" charset="0"/>
              </a:rPr>
              <a:t>#</a:t>
            </a:r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define a(t, i, j) a.interior(t, i, j)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Pochoir_kernel_2D(interior_kern, t, i, j)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Pochoir_kernel_end</a:t>
            </a:r>
          </a:p>
          <a:p>
            <a:r>
              <a:rPr lang="en-US" sz="1600">
                <a:solidFill>
                  <a:srgbClr val="C00000"/>
                </a:solidFill>
                <a:latin typeface="Calibri" pitchFamily="34" charset="0"/>
              </a:rPr>
              <a:t>#undef a(t, i, j)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heat.run(T, interior_kern, kern);</a:t>
            </a:r>
          </a:p>
          <a:p>
            <a:endParaRPr lang="en-US" sz="160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-split-opt-pointer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9050" y="6400800"/>
            <a:ext cx="48440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chemeClr val="accent2"/>
                </a:solidFill>
                <a:latin typeface="Calibri" pitchFamily="34" charset="0"/>
              </a:rPr>
              <a:t>Reduce the number of iterators in inner-most loop</a:t>
            </a:r>
            <a:endParaRPr lang="en-US" i="1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648200" cy="57477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  <a:cs typeface="+mn-cs"/>
              </a:rPr>
              <a:t>Pochoir_kernel_2D(</a:t>
            </a:r>
            <a:r>
              <a:rPr lang="en-US" sz="1050" dirty="0" err="1">
                <a:latin typeface="+mn-lt"/>
                <a:cs typeface="+mn-cs"/>
              </a:rPr>
              <a:t>iter_kern</a:t>
            </a:r>
            <a:r>
              <a:rPr lang="en-US" sz="1050" dirty="0">
                <a:latin typeface="+mn-lt"/>
                <a:cs typeface="+mn-cs"/>
              </a:rPr>
              <a:t>, t</a:t>
            </a:r>
            <a:r>
              <a:rPr lang="en-US" sz="1050">
                <a:latin typeface="+mn-lt"/>
                <a:cs typeface="+mn-cs"/>
              </a:rPr>
              <a:t>, </a:t>
            </a:r>
            <a:r>
              <a:rPr lang="en-US" sz="1050" smtClean="0">
                <a:latin typeface="+mn-lt"/>
                <a:cs typeface="+mn-cs"/>
              </a:rPr>
              <a:t>i, </a:t>
            </a:r>
            <a:r>
              <a:rPr lang="en-US" sz="1050" dirty="0">
                <a:latin typeface="+mn-lt"/>
                <a:cs typeface="+mn-cs"/>
              </a:rPr>
              <a:t>j)</a:t>
            </a:r>
          </a:p>
          <a:p>
            <a:r>
              <a:rPr lang="en-US" sz="1050" smtClean="0"/>
              <a:t>grid_info&lt;2&gt; l_grid = grid;</a:t>
            </a:r>
          </a:p>
          <a:p>
            <a:r>
              <a:rPr lang="en-US" sz="1050" smtClean="0"/>
              <a:t>double * iter5, *iter4, *iter3, *iter2, *iter1, *iter0;</a:t>
            </a:r>
          </a:p>
          <a:p>
            <a:r>
              <a:rPr lang="en-US" sz="1050" smtClean="0"/>
              <a:t>double * a_base = a.data();</a:t>
            </a:r>
          </a:p>
          <a:p>
            <a:r>
              <a:rPr lang="en-US" sz="1050" smtClean="0"/>
              <a:t>const int l_a_total_size = a.total_size();</a:t>
            </a:r>
          </a:p>
          <a:p>
            <a:r>
              <a:rPr lang="en-US" sz="1050" smtClean="0"/>
              <a:t>int gap_a_1, gap_a_0;</a:t>
            </a:r>
          </a:p>
          <a:p>
            <a:r>
              <a:rPr lang="en-US" sz="1050" smtClean="0"/>
              <a:t>const int l_stride_a_1 = a.stride(1), l_stride_a_0 = a.stride(0);</a:t>
            </a:r>
          </a:p>
          <a:p>
            <a:endParaRPr lang="en-US" sz="1050" smtClean="0"/>
          </a:p>
          <a:p>
            <a:r>
              <a:rPr lang="en-US" sz="1050" smtClean="0"/>
              <a:t>for (int t = t0; t &lt; t1; ++t) { </a:t>
            </a:r>
          </a:p>
          <a:p>
            <a:r>
              <a:rPr lang="en-US" sz="1050" smtClean="0"/>
              <a:t>      double * baseIter_1, *baseIter_0;</a:t>
            </a:r>
          </a:p>
          <a:p>
            <a:r>
              <a:rPr lang="en-US" sz="1050" smtClean="0"/>
              <a:t>      baseIter_0 = a_base + ((t + 1) &amp; 0x1) * l_a_total_size + (l_grid.x0[1]) * l_stride_a_1 + (l_grid.x0[0]) * l_stride_a_0;</a:t>
            </a:r>
          </a:p>
          <a:p>
            <a:r>
              <a:rPr lang="en-US" sz="1050" smtClean="0"/>
              <a:t>      baseIter_1 = a_base + ((t) &amp; 0x1) * l_a_total_size + (l_grid.x0[1]) * l_stride_a_1 + (l_grid.x0[0]) * l_stride_a_0;</a:t>
            </a:r>
          </a:p>
          <a:p>
            <a:r>
              <a:rPr lang="en-US" sz="1050" smtClean="0"/>
              <a:t>      iter0 = baseIter_0 + (0) * l_stride_a_1 + (0) * l_stride_a_0;</a:t>
            </a:r>
          </a:p>
          <a:p>
            <a:r>
              <a:rPr lang="en-US" sz="1050" smtClean="0"/>
              <a:t>      iter1 = baseIter_1 + (1) * l_stride_a_1 + (0) * l_stride_a_0;</a:t>
            </a:r>
          </a:p>
          <a:p>
            <a:r>
              <a:rPr lang="en-US" sz="1050" smtClean="0"/>
              <a:t>      iter2 = baseIter_1 + (0) * l_stride_a_1 + (0) * l_stride_a_0;</a:t>
            </a:r>
          </a:p>
          <a:p>
            <a:r>
              <a:rPr lang="en-US" sz="1050" smtClean="0"/>
              <a:t>      iter3 = baseIter_1 + (-1) * l_stride_a_1 + (0) * l_stride_a_0;</a:t>
            </a:r>
          </a:p>
          <a:p>
            <a:r>
              <a:rPr lang="en-US" sz="1050" smtClean="0"/>
              <a:t>      iter4 = baseIter_1 + (0) * l_stride_a_1 + (1) * l_stride_a_0;</a:t>
            </a:r>
          </a:p>
          <a:p>
            <a:r>
              <a:rPr lang="en-US" sz="1050" smtClean="0"/>
              <a:t>      iter5 = baseIter_1 + (0) * l_stride_a_1 + (-1) * l_stride_a_0;</a:t>
            </a:r>
          </a:p>
          <a:p>
            <a:r>
              <a:rPr lang="en-US" sz="1050" smtClean="0"/>
              <a:t>      gap_a_1 = l_stride_a_1 + (l_grid.x0[0] - l_grid.x1[0]) * l_stride_a_0;</a:t>
            </a:r>
          </a:p>
          <a:p>
            <a:r>
              <a:rPr lang="nn-NO" sz="1050" smtClean="0"/>
              <a:t>      for (int i = l_grid.x0[1]; i &lt; l_grid.x1[1]; ++i, </a:t>
            </a:r>
            <a:r>
              <a:rPr lang="en-US" sz="1050" smtClean="0"/>
              <a:t>iter0 += gap_a_1, iter1 += gap_a_1, iter2 += gap_a_1, iter3 += gap_a_1, iter4 += gap_a_1, iter5 += gap_a_1) {</a:t>
            </a:r>
          </a:p>
          <a:p>
            <a:r>
              <a:rPr lang="da-DK" sz="1050" smtClean="0"/>
              <a:t>            for (int j = l_grid.x0[0]; j &lt; l_grid.x1[0]; ++j, </a:t>
            </a:r>
            <a:r>
              <a:rPr lang="en-US" sz="1050" smtClean="0"/>
              <a:t>++iter0, ++iter1, ++iter2, ++iter3, ++iter4, ++iter5) {</a:t>
            </a:r>
          </a:p>
          <a:p>
            <a:r>
              <a:rPr lang="en-US" sz="1050" smtClean="0"/>
              <a:t>                  (*iter0) = 0.125 * ((*iter1) - 2.0 * (*iter2) + (*iter3)) + 0.125 * ((*iter4) - 2.0 * (*iter2) + (*iter5)) + (*iter2);</a:t>
            </a:r>
          </a:p>
          <a:p>
            <a:r>
              <a:rPr lang="en-US" sz="1050" smtClean="0"/>
              <a:t>      } } /* end for (sub-trapezoid) */ </a:t>
            </a:r>
          </a:p>
          <a:p>
            <a:r>
              <a:rPr lang="en-US" sz="1050" smtClean="0"/>
              <a:t>       /* Adjust sub-trapezoid! */</a:t>
            </a:r>
          </a:p>
          <a:p>
            <a:r>
              <a:rPr lang="nn-NO" sz="1050" smtClean="0"/>
              <a:t>       for (int i = 0; i &lt; 2; ++i) {</a:t>
            </a:r>
          </a:p>
          <a:p>
            <a:r>
              <a:rPr lang="en-US" sz="1050" smtClean="0"/>
              <a:t>             l_grid.x0[i] += l_grid.dx0[i]; l_grid.x1[i] += l_grid.dx1[i];</a:t>
            </a:r>
          </a:p>
          <a:p>
            <a:r>
              <a:rPr lang="en-US" sz="1050" smtClean="0"/>
              <a:t>       }} /* end for t */</a:t>
            </a:r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876800" y="4267200"/>
            <a:ext cx="37338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Too many pointers in inner most loop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-split-opt-pointer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42934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  <a:cs typeface="+mn-cs"/>
              </a:rPr>
              <a:t>Pochoir_kernel_2D(</a:t>
            </a:r>
            <a:r>
              <a:rPr lang="en-US" sz="1050" dirty="0" err="1">
                <a:latin typeface="+mn-lt"/>
                <a:cs typeface="+mn-cs"/>
              </a:rPr>
              <a:t>iter_kern</a:t>
            </a:r>
            <a:r>
              <a:rPr lang="en-US" sz="1050" dirty="0">
                <a:latin typeface="+mn-lt"/>
                <a:cs typeface="+mn-cs"/>
              </a:rPr>
              <a:t>, t</a:t>
            </a:r>
            <a:r>
              <a:rPr lang="en-US" sz="1050">
                <a:latin typeface="+mn-lt"/>
                <a:cs typeface="+mn-cs"/>
              </a:rPr>
              <a:t>, </a:t>
            </a:r>
            <a:r>
              <a:rPr lang="en-US" sz="1050" smtClean="0">
                <a:latin typeface="+mn-lt"/>
                <a:cs typeface="+mn-cs"/>
              </a:rPr>
              <a:t>i, </a:t>
            </a:r>
            <a:r>
              <a:rPr lang="en-US" sz="1050" dirty="0">
                <a:latin typeface="+mn-lt"/>
                <a:cs typeface="+mn-cs"/>
              </a:rPr>
              <a:t>j)</a:t>
            </a:r>
          </a:p>
          <a:p>
            <a:r>
              <a:rPr lang="en-US" sz="1050" smtClean="0"/>
              <a:t>grid_info&lt;2&gt; l_grid = grid;</a:t>
            </a:r>
          </a:p>
          <a:p>
            <a:r>
              <a:rPr lang="en-US" sz="1050" smtClean="0">
                <a:solidFill>
                  <a:srgbClr val="FF0000"/>
                </a:solidFill>
              </a:rPr>
              <a:t>double * pt_a_1, *pt_a_0;</a:t>
            </a:r>
          </a:p>
          <a:p>
            <a:r>
              <a:rPr lang="en-US" sz="1050" smtClean="0"/>
              <a:t>double * a_base = a.data();</a:t>
            </a:r>
          </a:p>
          <a:p>
            <a:r>
              <a:rPr lang="en-US" sz="1050" smtClean="0"/>
              <a:t>const int l_a_total_size = a.total_size();</a:t>
            </a:r>
          </a:p>
          <a:p>
            <a:r>
              <a:rPr lang="en-US" sz="1050" smtClean="0"/>
              <a:t>int gap_a_1, gap_a_0;</a:t>
            </a:r>
          </a:p>
          <a:p>
            <a:r>
              <a:rPr lang="en-US" sz="1050" smtClean="0"/>
              <a:t>const int l_stride_a_1 = a.stride(1), l_stride_a_0 = a.stride(0);</a:t>
            </a:r>
          </a:p>
          <a:p>
            <a:endParaRPr lang="en-US" sz="1050" smtClean="0"/>
          </a:p>
          <a:p>
            <a:r>
              <a:rPr lang="en-US" sz="1050" smtClean="0"/>
              <a:t>for (int t = t0; t &lt; t1; ++t) { </a:t>
            </a:r>
          </a:p>
          <a:p>
            <a:r>
              <a:rPr lang="en-US" sz="1050" smtClean="0"/>
              <a:t>      pt_a_0 = a_base + ((t + 1) &amp; 0x1) * l_a_total_size + (l_grid.x0[1]) * l_stride_a_1 + (l_grid.x0[0]) * l_stride_a_0;</a:t>
            </a:r>
          </a:p>
          <a:p>
            <a:r>
              <a:rPr lang="en-US" sz="1050" smtClean="0"/>
              <a:t>      pt_a_1 = a_base + ((t) &amp; 0x1) * l_a_total_size + (l_grid.x0[1]) * l_stride_a_1 + (l_grid.x0[0]) * l_stride_a_0;</a:t>
            </a:r>
          </a:p>
          <a:p>
            <a:r>
              <a:rPr lang="en-US" sz="1050" smtClean="0"/>
              <a:t>      gap_a_1 = l_stride_a_1 + (l_grid.x0[0] - l_grid.x1[0]) * l_stride_a_0;</a:t>
            </a:r>
          </a:p>
          <a:p>
            <a:r>
              <a:rPr lang="nn-NO" sz="1050" smtClean="0"/>
              <a:t>      for (int i = l_grid.x0[1]; i &lt; l_grid.x1[1]; ++i, </a:t>
            </a:r>
            <a:r>
              <a:rPr lang="en-US" sz="1050" smtClean="0"/>
              <a:t>pt_a_0 += gap_a_1, pt_a_1 += gap_a_1) {</a:t>
            </a:r>
          </a:p>
          <a:p>
            <a:r>
              <a:rPr lang="da-DK" sz="1050" smtClean="0"/>
              <a:t>            for (int j = l_grid.x0[0]; j &lt; l_grid.x1[0]; ++j, </a:t>
            </a:r>
            <a:r>
              <a:rPr lang="en-US" sz="1050" smtClean="0"/>
              <a:t>++pt_a_0, ++pt_a_1) {</a:t>
            </a:r>
          </a:p>
          <a:p>
            <a:r>
              <a:rPr lang="en-US" sz="1050" smtClean="0"/>
              <a:t>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smtClean="0"/>
              <a:t>         } } /* end for (sub-trapezoid) */ </a:t>
            </a:r>
          </a:p>
          <a:p>
            <a:r>
              <a:rPr lang="en-US" sz="1050" smtClean="0"/>
              <a:t>         /* Adjust sub-trapezoid! */</a:t>
            </a:r>
          </a:p>
          <a:p>
            <a:r>
              <a:rPr lang="nn-NO" sz="1050" smtClean="0"/>
              <a:t>         for (int i = 0; i &lt; 2; ++i) {</a:t>
            </a:r>
          </a:p>
          <a:p>
            <a:r>
              <a:rPr lang="en-US" sz="1050" smtClean="0"/>
              <a:t>               l_grid.x0[i] += l_grid.dx0[i]; l_grid.x1[i] += l_grid.dx1[i];</a:t>
            </a:r>
          </a:p>
          <a:p>
            <a:r>
              <a:rPr lang="en-US" sz="1050" smtClean="0"/>
              <a:t>          }} /* end for t */ </a:t>
            </a:r>
            <a:r>
              <a:rPr lang="en-US" sz="1050" smtClean="0">
                <a:latin typeface="+mn-lt"/>
                <a:cs typeface="+mn-cs"/>
              </a:rPr>
              <a:t>Pochoir_Kernel_End</a:t>
            </a:r>
          </a:p>
          <a:p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9050" y="6400800"/>
            <a:ext cx="48440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chemeClr val="accent2"/>
                </a:solidFill>
                <a:latin typeface="Calibri" pitchFamily="34" charset="0"/>
              </a:rPr>
              <a:t>Reduce the number of iterators in inner-most loop</a:t>
            </a:r>
            <a:endParaRPr lang="en-US" i="1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648200" cy="57477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  <a:cs typeface="+mn-cs"/>
              </a:rPr>
              <a:t>Pochoir_kernel_2D(</a:t>
            </a:r>
            <a:r>
              <a:rPr lang="en-US" sz="1050" dirty="0" err="1">
                <a:latin typeface="+mn-lt"/>
                <a:cs typeface="+mn-cs"/>
              </a:rPr>
              <a:t>iter_kern</a:t>
            </a:r>
            <a:r>
              <a:rPr lang="en-US" sz="1050" dirty="0">
                <a:latin typeface="+mn-lt"/>
                <a:cs typeface="+mn-cs"/>
              </a:rPr>
              <a:t>, t</a:t>
            </a:r>
            <a:r>
              <a:rPr lang="en-US" sz="1050">
                <a:latin typeface="+mn-lt"/>
                <a:cs typeface="+mn-cs"/>
              </a:rPr>
              <a:t>, </a:t>
            </a:r>
            <a:r>
              <a:rPr lang="en-US" sz="1050" smtClean="0">
                <a:latin typeface="+mn-lt"/>
                <a:cs typeface="+mn-cs"/>
              </a:rPr>
              <a:t>i, </a:t>
            </a:r>
            <a:r>
              <a:rPr lang="en-US" sz="1050" dirty="0">
                <a:latin typeface="+mn-lt"/>
                <a:cs typeface="+mn-cs"/>
              </a:rPr>
              <a:t>j)</a:t>
            </a:r>
          </a:p>
          <a:p>
            <a:r>
              <a:rPr lang="en-US" sz="1050" smtClean="0"/>
              <a:t>grid_info&lt;2&gt; l_grid = grid;</a:t>
            </a:r>
          </a:p>
          <a:p>
            <a:r>
              <a:rPr lang="en-US" sz="1050" smtClean="0">
                <a:solidFill>
                  <a:srgbClr val="C00000"/>
                </a:solidFill>
              </a:rPr>
              <a:t>double * iter5, *iter4, *iter3, *iter2, *iter1, *iter0;</a:t>
            </a:r>
          </a:p>
          <a:p>
            <a:r>
              <a:rPr lang="en-US" sz="1050" smtClean="0"/>
              <a:t>double * a_base = a.data();</a:t>
            </a:r>
          </a:p>
          <a:p>
            <a:r>
              <a:rPr lang="en-US" sz="1050" smtClean="0"/>
              <a:t>const int l_a_total_size = a.total_size();</a:t>
            </a:r>
          </a:p>
          <a:p>
            <a:r>
              <a:rPr lang="en-US" sz="1050" smtClean="0"/>
              <a:t>int gap_a_1, gap_a_0;</a:t>
            </a:r>
          </a:p>
          <a:p>
            <a:r>
              <a:rPr lang="en-US" sz="1050" smtClean="0"/>
              <a:t>const int l_stride_a_1 = a.stride(1), l_stride_a_0 = a.stride(0);</a:t>
            </a:r>
          </a:p>
          <a:p>
            <a:endParaRPr lang="en-US" sz="1050" smtClean="0"/>
          </a:p>
          <a:p>
            <a:r>
              <a:rPr lang="en-US" sz="1050" smtClean="0"/>
              <a:t>for (int t = t0; t &lt; t1; ++t) { </a:t>
            </a:r>
          </a:p>
          <a:p>
            <a:r>
              <a:rPr lang="en-US" sz="1050" smtClean="0"/>
              <a:t>      double * baseIter_1, *baseIter_0;</a:t>
            </a:r>
          </a:p>
          <a:p>
            <a:r>
              <a:rPr lang="en-US" sz="1050" smtClean="0"/>
              <a:t>      baseIter_0 = a_base + ((t + 1) &amp; 0x1) * l_a_total_size + (l_grid.x0[1]) * l_stride_a_1 + (l_grid.x0[0]) * l_stride_a_0;</a:t>
            </a:r>
          </a:p>
          <a:p>
            <a:r>
              <a:rPr lang="en-US" sz="1050" smtClean="0"/>
              <a:t>      baseIter_1 = a_base + ((t) &amp; 0x1) * l_a_total_size + (l_grid.x0[1]) * l_stride_a_1 + (l_grid.x0[0]) * l_stride_a_0;</a:t>
            </a:r>
          </a:p>
          <a:p>
            <a:r>
              <a:rPr lang="en-US" sz="1050" smtClean="0"/>
              <a:t>      iter0 = baseIter_0 + (0) * l_stride_a_1 + (0) * l_stride_a_0;</a:t>
            </a:r>
          </a:p>
          <a:p>
            <a:r>
              <a:rPr lang="en-US" sz="1050" smtClean="0"/>
              <a:t>      iter1 = baseIter_1 + (1) * l_stride_a_1 + (0) * l_stride_a_0;</a:t>
            </a:r>
          </a:p>
          <a:p>
            <a:r>
              <a:rPr lang="en-US" sz="1050" smtClean="0"/>
              <a:t>      iter2 = baseIter_1 + (0) * l_stride_a_1 + (0) * l_stride_a_0;</a:t>
            </a:r>
          </a:p>
          <a:p>
            <a:r>
              <a:rPr lang="en-US" sz="1050" smtClean="0"/>
              <a:t>      iter3 = baseIter_1 + (-1) * l_stride_a_1 + (0) * l_stride_a_0;</a:t>
            </a:r>
          </a:p>
          <a:p>
            <a:r>
              <a:rPr lang="en-US" sz="1050" smtClean="0"/>
              <a:t>      iter4 = baseIter_1 + (0) * l_stride_a_1 + (1) * l_stride_a_0;</a:t>
            </a:r>
          </a:p>
          <a:p>
            <a:r>
              <a:rPr lang="en-US" sz="1050" smtClean="0"/>
              <a:t>      iter5 = baseIter_1 + (0) * l_stride_a_1 + (-1) * l_stride_a_0;</a:t>
            </a:r>
          </a:p>
          <a:p>
            <a:r>
              <a:rPr lang="en-US" sz="1050" smtClean="0"/>
              <a:t>      gap_a_1 = l_stride_a_1 + (l_grid.x0[0] - l_grid.x1[0]) * l_stride_a_0;</a:t>
            </a:r>
          </a:p>
          <a:p>
            <a:r>
              <a:rPr lang="nn-NO" sz="1050" smtClean="0"/>
              <a:t>      for (int i = l_grid.x0[1]; i &lt; l_grid.x1[1]; ++i, </a:t>
            </a:r>
            <a:r>
              <a:rPr lang="en-US" sz="1050" smtClean="0"/>
              <a:t>iter0 += gap_a_1, iter1 += gap_a_1, iter2 += gap_a_1, iter3 += gap_a_1, iter4 += gap_a_1, iter5 += gap_a_1) {</a:t>
            </a:r>
          </a:p>
          <a:p>
            <a:r>
              <a:rPr lang="da-DK" sz="1050" smtClean="0"/>
              <a:t>            for (int j = l_grid.x0[0]; j &lt; l_grid.x1[0]; ++j, </a:t>
            </a:r>
            <a:r>
              <a:rPr lang="en-US" sz="1050" smtClean="0"/>
              <a:t>++iter0, ++iter1, ++iter2, ++iter3, ++iter4, ++iter5) {</a:t>
            </a:r>
          </a:p>
          <a:p>
            <a:r>
              <a:rPr lang="en-US" sz="1050" smtClean="0"/>
              <a:t>                  (*iter0) = 0.125 * ((*iter1) - 2.0 * (*iter2) + (*iter3)) + 0.125 * ((*iter4) - 2.0 * (*iter2) + (*iter5)) + (*iter2);</a:t>
            </a:r>
          </a:p>
          <a:p>
            <a:r>
              <a:rPr lang="en-US" sz="1050" smtClean="0"/>
              <a:t>      } } /* end for (sub-trapezoid) */ </a:t>
            </a:r>
          </a:p>
          <a:p>
            <a:r>
              <a:rPr lang="en-US" sz="1050" smtClean="0"/>
              <a:t>       /* Adjust sub-trapezoid! */</a:t>
            </a:r>
          </a:p>
          <a:p>
            <a:r>
              <a:rPr lang="nn-NO" sz="1050" smtClean="0"/>
              <a:t>       for (int i = 0; i &lt; 2; ++i) {</a:t>
            </a:r>
          </a:p>
          <a:p>
            <a:r>
              <a:rPr lang="en-US" sz="1050" smtClean="0"/>
              <a:t>             l_grid.x0[i] += l_grid.dx0[i]; l_grid.x1[i] += l_grid.dx1[i];</a:t>
            </a:r>
          </a:p>
          <a:p>
            <a:r>
              <a:rPr lang="en-US" sz="1050" smtClean="0"/>
              <a:t>       }} /* end for t */</a:t>
            </a:r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2478" y="1992351"/>
            <a:ext cx="4059044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62854" y="6432550"/>
            <a:ext cx="2133600" cy="365125"/>
          </a:xfrm>
        </p:spPr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psa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254" y="1676400"/>
            <a:ext cx="5257800" cy="41910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Pairwise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Sequence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Alignment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4674" y="5867400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Pochoir</a:t>
            </a:r>
            <a:r>
              <a:rPr lang="en-US" sz="2800" dirty="0" smtClean="0"/>
              <a:t> vs.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Parallel Loop</a:t>
            </a:r>
            <a:r>
              <a:rPr lang="en-US" sz="2800" dirty="0" smtClean="0"/>
              <a:t> vs. </a:t>
            </a:r>
            <a:r>
              <a:rPr lang="en-US" sz="2800" dirty="0" smtClean="0">
                <a:solidFill>
                  <a:srgbClr val="00B050"/>
                </a:solidFill>
              </a:rPr>
              <a:t>Serial Loop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 of three optimizing options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867400"/>
            <a:ext cx="700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–split-macro-shadow, -split-pointer, and –split-opt-pointer</a:t>
            </a:r>
          </a:p>
          <a:p>
            <a:r>
              <a:rPr lang="en-US" smtClean="0"/>
              <a:t>Of heat_2D_P on Nehalem</a:t>
            </a:r>
            <a:endParaRPr lang="en-US"/>
          </a:p>
        </p:txBody>
      </p:sp>
      <p:pic>
        <p:nvPicPr>
          <p:cNvPr id="7" name="Picture 6" descr="heat_2D_P_macro_pt_o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0"/>
            <a:ext cx="568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5562600"/>
            <a:ext cx="6477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–split-macro-shadow compared with –split-c-pointer</a:t>
            </a:r>
          </a:p>
          <a:p>
            <a:r>
              <a:rPr lang="en-US" smtClean="0"/>
              <a:t>Of heat_2D_P on Nehalem</a:t>
            </a:r>
            <a:endParaRPr lang="en-US"/>
          </a:p>
        </p:txBody>
      </p:sp>
      <p:pic>
        <p:nvPicPr>
          <p:cNvPr id="7" name="Picture 6" descr="heat_2D_P_macro_cpt_sp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1800" y="825500"/>
            <a:ext cx="568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-split-c-pointer vs -split-pointer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7477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  <a:cs typeface="+mn-cs"/>
              </a:rPr>
              <a:t>Pochoir_kernel_2D(</a:t>
            </a:r>
            <a:r>
              <a:rPr lang="en-US" sz="1050" dirty="0" err="1">
                <a:latin typeface="+mn-lt"/>
                <a:cs typeface="+mn-cs"/>
              </a:rPr>
              <a:t>iter_kern</a:t>
            </a:r>
            <a:r>
              <a:rPr lang="en-US" sz="1050" dirty="0">
                <a:latin typeface="+mn-lt"/>
                <a:cs typeface="+mn-cs"/>
              </a:rPr>
              <a:t>, t</a:t>
            </a:r>
            <a:r>
              <a:rPr lang="en-US" sz="1050">
                <a:latin typeface="+mn-lt"/>
                <a:cs typeface="+mn-cs"/>
              </a:rPr>
              <a:t>, </a:t>
            </a:r>
            <a:r>
              <a:rPr lang="en-US" sz="1050" smtClean="0">
                <a:latin typeface="+mn-lt"/>
                <a:cs typeface="+mn-cs"/>
              </a:rPr>
              <a:t>i, </a:t>
            </a:r>
            <a:r>
              <a:rPr lang="en-US" sz="1050" dirty="0">
                <a:latin typeface="+mn-lt"/>
                <a:cs typeface="+mn-cs"/>
              </a:rPr>
              <a:t>j)</a:t>
            </a:r>
          </a:p>
          <a:p>
            <a:r>
              <a:rPr lang="en-US" sz="1050" smtClean="0"/>
              <a:t>grid_info&lt;2&gt; l_grid = grid;</a:t>
            </a:r>
          </a:p>
          <a:p>
            <a:r>
              <a:rPr lang="en-US" sz="1050" smtClean="0"/>
              <a:t>double * iter5, *iter4, *iter3, *iter2, *iter1, *iter0;</a:t>
            </a:r>
          </a:p>
          <a:p>
            <a:r>
              <a:rPr lang="en-US" sz="1050" smtClean="0"/>
              <a:t>double * a_base = a.data();</a:t>
            </a:r>
          </a:p>
          <a:p>
            <a:r>
              <a:rPr lang="en-US" sz="1050" smtClean="0"/>
              <a:t>const int l_a_total_size = a.total_size();</a:t>
            </a:r>
          </a:p>
          <a:p>
            <a:r>
              <a:rPr lang="en-US" sz="1050" smtClean="0"/>
              <a:t>int gap_a_1, gap_a_0;</a:t>
            </a:r>
          </a:p>
          <a:p>
            <a:r>
              <a:rPr lang="en-US" sz="1050" smtClean="0"/>
              <a:t>const int l_stride_a_1 = a.stride(1), l_stride_a_0 = a.stride(0);</a:t>
            </a:r>
          </a:p>
          <a:p>
            <a:endParaRPr lang="en-US" sz="1050" smtClean="0"/>
          </a:p>
          <a:p>
            <a:r>
              <a:rPr lang="en-US" sz="1050" smtClean="0"/>
              <a:t>for (int t = t0; t &lt; t1; ++t) { </a:t>
            </a:r>
          </a:p>
          <a:p>
            <a:r>
              <a:rPr lang="en-US" sz="1050" smtClean="0"/>
              <a:t>      double * baseIter_1, *baseIter_0;</a:t>
            </a:r>
          </a:p>
          <a:p>
            <a:r>
              <a:rPr lang="en-US" sz="1050" smtClean="0"/>
              <a:t>      baseIter_0 = a_base + ((t + 1) &amp; 0x1) * l_a_total_size + (l_grid.x0[1]) * l_stride_a_1 + (l_grid.x0[0]) * l_stride_a_0;</a:t>
            </a:r>
          </a:p>
          <a:p>
            <a:r>
              <a:rPr lang="en-US" sz="1050" smtClean="0"/>
              <a:t>      baseIter_1 = a_base + ((t) &amp; 0x1) * l_a_total_size + (l_grid.x0[1]) * l_stride_a_1 + (l_grid.x0[0]) * l_stride_a_0;</a:t>
            </a:r>
          </a:p>
          <a:p>
            <a:r>
              <a:rPr lang="en-US" sz="1050" smtClean="0"/>
              <a:t>      iter0 = baseIter_0 + (0) * l_stride_a_1 + (0) * l_stride_a_0;</a:t>
            </a:r>
          </a:p>
          <a:p>
            <a:r>
              <a:rPr lang="en-US" sz="1050" smtClean="0"/>
              <a:t>      iter1 = baseIter_1 + (1) * l_stride_a_1 + (0) * l_stride_a_0;</a:t>
            </a:r>
          </a:p>
          <a:p>
            <a:r>
              <a:rPr lang="en-US" sz="1050" smtClean="0"/>
              <a:t>      iter2 = baseIter_1 + (0) * l_stride_a_1 + (0) * l_stride_a_0;</a:t>
            </a:r>
          </a:p>
          <a:p>
            <a:r>
              <a:rPr lang="en-US" sz="1050" smtClean="0"/>
              <a:t>      iter3 = baseIter_1 + (-1) * l_stride_a_1 + (0) * l_stride_a_0;</a:t>
            </a:r>
          </a:p>
          <a:p>
            <a:r>
              <a:rPr lang="en-US" sz="1050" smtClean="0"/>
              <a:t>      iter4 = baseIter_1 + (0) * l_stride_a_1 + (1) * l_stride_a_0;</a:t>
            </a:r>
          </a:p>
          <a:p>
            <a:r>
              <a:rPr lang="en-US" sz="1050" smtClean="0"/>
              <a:t>      iter5 = baseIter_1 + (0) * l_stride_a_1 + (-1) * l_stride_a_0;</a:t>
            </a:r>
          </a:p>
          <a:p>
            <a:r>
              <a:rPr lang="en-US" sz="1050" smtClean="0"/>
              <a:t>      gap_a_1 = l_stride_a_1 + (l_grid.x0[0] - l_grid.x1[0]) * l_stride_a_0;</a:t>
            </a:r>
          </a:p>
          <a:p>
            <a:r>
              <a:rPr lang="nn-NO" sz="1050" smtClean="0"/>
              <a:t>      for (int i = l_grid.x0[1]; i &lt; l_grid.x1[1]; ++i, </a:t>
            </a:r>
            <a:r>
              <a:rPr lang="en-US" sz="1050" smtClean="0"/>
              <a:t>iter0 += gap_a_1, iter1 += gap_a_1, iter2 += gap_a_1, iter3 += gap_a_1, iter4 += gap_a_1, iter5 += gap_a_1) {</a:t>
            </a:r>
          </a:p>
          <a:p>
            <a:r>
              <a:rPr lang="da-DK" sz="1050" smtClean="0"/>
              <a:t>            for (int j = l_grid.x0[0]; j &lt; l_grid.x1[0]; ++j, </a:t>
            </a:r>
            <a:r>
              <a:rPr lang="en-US" sz="1050" smtClean="0"/>
              <a:t>++iter0, ++iter1, ++iter2, ++iter3, ++iter4, ++iter5) {</a:t>
            </a:r>
          </a:p>
          <a:p>
            <a:r>
              <a:rPr lang="en-US" sz="1050" smtClean="0"/>
              <a:t>                  (*iter0) = 0.125 * ((*iter1) - 2.0 * (*iter2) + (*iter3)) + 0.125 * ((*iter4) - 2.0 * (*iter2) + (*iter5)) + (*iter2);</a:t>
            </a:r>
          </a:p>
          <a:p>
            <a:r>
              <a:rPr lang="en-US" sz="1050" smtClean="0"/>
              <a:t>      } } /* end for (sub-trapezoid) */ </a:t>
            </a:r>
          </a:p>
          <a:p>
            <a:r>
              <a:rPr lang="en-US" sz="1050" smtClean="0"/>
              <a:t>       /* Adjust sub-trapezoid! */</a:t>
            </a:r>
          </a:p>
          <a:p>
            <a:r>
              <a:rPr lang="nn-NO" sz="1050" smtClean="0"/>
              <a:t>       for (int i = 0; i &lt; 2; ++i) {</a:t>
            </a:r>
          </a:p>
          <a:p>
            <a:r>
              <a:rPr lang="en-US" sz="1050" smtClean="0"/>
              <a:t>             l_grid.x0[i] += l_grid.dx0[i]; l_grid.x1[i] += l_grid.dx1[i];</a:t>
            </a:r>
          </a:p>
          <a:p>
            <a:r>
              <a:rPr lang="en-US" sz="1050" smtClean="0"/>
              <a:t>       }} /* end for t */</a:t>
            </a:r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latin typeface="+mn-lt"/>
                <a:cs typeface="+mn-cs"/>
              </a:rPr>
              <a:t>Pochoir_Kernel_End</a:t>
            </a:r>
            <a:endParaRPr lang="en-US" sz="105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59050" y="6400800"/>
            <a:ext cx="3155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Calibri" pitchFamily="34" charset="0"/>
              </a:rPr>
              <a:t>One iterator for one shape </a:t>
            </a:r>
            <a:r>
              <a:rPr lang="en-US" i="1" smtClean="0">
                <a:solidFill>
                  <a:schemeClr val="accent2"/>
                </a:solidFill>
                <a:latin typeface="Calibri" pitchFamily="34" charset="0"/>
              </a:rPr>
              <a:t>term</a:t>
            </a:r>
            <a:endParaRPr lang="en-US" i="1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0" y="914400"/>
            <a:ext cx="46482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smtClean="0">
                <a:latin typeface="Calibri" pitchFamily="34" charset="0"/>
              </a:rPr>
              <a:t>Pochoir_2D  </a:t>
            </a:r>
            <a:r>
              <a:rPr lang="en-US" sz="800">
                <a:latin typeface="Calibri" pitchFamily="34" charset="0"/>
              </a:rPr>
              <a:t>heat;</a:t>
            </a: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>
                <a:latin typeface="Calibri" pitchFamily="34" charset="0"/>
              </a:rPr>
              <a:t>a(N, M, shape);</a:t>
            </a:r>
          </a:p>
          <a:p>
            <a:endParaRPr lang="en-US" sz="800">
              <a:latin typeface="Calibri" pitchFamily="34" charset="0"/>
            </a:endParaRPr>
          </a:p>
          <a:p>
            <a:r>
              <a:rPr lang="en-US" sz="800">
                <a:latin typeface="Calibri" pitchFamily="34" charset="0"/>
              </a:rPr>
              <a:t>Pochoir_Boundary_2D(bdry, arr, t, i, j)</a:t>
            </a:r>
          </a:p>
          <a:p>
            <a:r>
              <a:rPr lang="en-US" sz="800">
                <a:latin typeface="Calibri" pitchFamily="34" charset="0"/>
              </a:rPr>
              <a:t>        if (i &lt;= 0 || i &gt;= arr.size(1)-1 || j &lt; =0 || j &gt;= arr.size(0)-1)</a:t>
            </a:r>
          </a:p>
          <a:p>
            <a:r>
              <a:rPr lang="en-US" sz="800">
                <a:latin typeface="Calibri" pitchFamily="34" charset="0"/>
              </a:rPr>
              <a:t>            return 0;</a:t>
            </a:r>
          </a:p>
          <a:p>
            <a:r>
              <a:rPr lang="en-US" sz="800">
                <a:latin typeface="Calibri" pitchFamily="34" charset="0"/>
              </a:rPr>
              <a:t>        else</a:t>
            </a:r>
          </a:p>
          <a:p>
            <a:r>
              <a:rPr lang="en-US" sz="800">
                <a:latin typeface="Calibri" pitchFamily="34" charset="0"/>
              </a:rPr>
              <a:t>            return arr.get(t, i, j);</a:t>
            </a:r>
          </a:p>
          <a:p>
            <a:r>
              <a:rPr lang="en-US" sz="800">
                <a:latin typeface="Calibri" pitchFamily="34" charset="0"/>
              </a:rPr>
              <a:t>Pochoir_Boundary_end</a:t>
            </a:r>
          </a:p>
          <a:p>
            <a:r>
              <a:rPr lang="en-US" sz="1600">
                <a:latin typeface="Calibri" pitchFamily="34" charset="0"/>
              </a:rPr>
              <a:t>Pochoir_kernel_2D(kern, t, i, j)</a:t>
            </a:r>
          </a:p>
          <a:p>
            <a:r>
              <a:rPr lang="en-US" sz="1600">
                <a:latin typeface="Calibri" pitchFamily="34" charset="0"/>
              </a:rPr>
              <a:t>    a(t, i, j) = 0.125 * (a(t-1,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800">
                <a:latin typeface="Calibri" pitchFamily="34" charset="0"/>
              </a:rPr>
              <a:t> heat.registerShape(shape);</a:t>
            </a:r>
          </a:p>
          <a:p>
            <a:r>
              <a:rPr lang="en-US" sz="800">
                <a:latin typeface="Calibri" pitchFamily="34" charset="0"/>
              </a:rPr>
              <a:t> </a:t>
            </a:r>
          </a:p>
          <a:p>
            <a:r>
              <a:rPr lang="en-US" sz="1600">
                <a:latin typeface="Calibri" pitchFamily="34" charset="0"/>
              </a:rPr>
              <a:t>{</a:t>
            </a:r>
          </a:p>
          <a:p>
            <a:r>
              <a:rPr lang="en-US" sz="1600">
                <a:latin typeface="Calibri" pitchFamily="34" charset="0"/>
              </a:rPr>
              <a:t>#define </a:t>
            </a:r>
            <a:r>
              <a:rPr lang="en-US" sz="1600" smtClean="0">
                <a:latin typeface="Calibri" pitchFamily="34" charset="0"/>
              </a:rPr>
              <a:t>a(t, i, j) a[(t&amp;1)*total_size + i * stride_i + </a:t>
            </a:r>
          </a:p>
          <a:p>
            <a:r>
              <a:rPr lang="en-US" sz="1600" smtClean="0">
                <a:latin typeface="Calibri" pitchFamily="34" charset="0"/>
              </a:rPr>
              <a:t> j*stride_j] 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Pochoir_kernel_2D(interior_kern, t, i, j)</a:t>
            </a:r>
          </a:p>
          <a:p>
            <a:r>
              <a:rPr lang="en-US" sz="1600">
                <a:latin typeface="Calibri" pitchFamily="34" charset="0"/>
              </a:rPr>
              <a:t>    </a:t>
            </a:r>
            <a:r>
              <a:rPr lang="en-US" sz="1600" smtClean="0">
                <a:latin typeface="Calibri" pitchFamily="34" charset="0"/>
              </a:rPr>
              <a:t>a(t</a:t>
            </a:r>
            <a:r>
              <a:rPr lang="en-US" sz="1600">
                <a:latin typeface="Calibri" pitchFamily="34" charset="0"/>
              </a:rPr>
              <a:t>, i, j) = 0.125 * (</a:t>
            </a:r>
            <a:r>
              <a:rPr lang="en-US" sz="1600" smtClean="0">
                <a:latin typeface="Calibri" pitchFamily="34" charset="0"/>
              </a:rPr>
              <a:t>a(t-1</a:t>
            </a:r>
            <a:r>
              <a:rPr lang="en-US" sz="1600">
                <a:latin typeface="Calibri" pitchFamily="34" charset="0"/>
              </a:rPr>
              <a:t>, i+1, j) - 2.0 * a(t-1, i, j) + a(t-1, i-1, j)) + 0.125 * (a(t-1, i, j+1) - 2.0 * a(t-1, i, j) + a(t-1, i, j-1)) + a(t-1, i, j);</a:t>
            </a:r>
          </a:p>
          <a:p>
            <a:r>
              <a:rPr lang="en-US" sz="1600">
                <a:latin typeface="Calibri" pitchFamily="34" charset="0"/>
              </a:rPr>
              <a:t>Pochoir_kernel_end</a:t>
            </a:r>
          </a:p>
          <a:p>
            <a:r>
              <a:rPr lang="en-US" sz="1600">
                <a:latin typeface="Calibri" pitchFamily="34" charset="0"/>
              </a:rPr>
              <a:t>#undef a(t, i, j)</a:t>
            </a: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heat.run(T, interior_kern, kern);</a:t>
            </a:r>
          </a:p>
          <a:p>
            <a:r>
              <a:rPr lang="en-US" sz="1600">
                <a:latin typeface="Calibri" pitchFamily="34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pic>
        <p:nvPicPr>
          <p:cNvPr id="3" name="Picture 2" descr="heat_2D_P_c_pt_sp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35100"/>
            <a:ext cx="5689600" cy="4279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-split-c-pointer vs –split-pointer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5867400"/>
            <a:ext cx="455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–split-c-pointer, and -split-pointer</a:t>
            </a:r>
          </a:p>
          <a:p>
            <a:r>
              <a:rPr lang="en-US" smtClean="0"/>
              <a:t>Of heat_2D_P on Nehalem</a:t>
            </a:r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-split-c-pointer vs –split-macro-shadow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8636" y="5867400"/>
            <a:ext cx="5412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–split-c-pointer, and –split-macro-shadow</a:t>
            </a:r>
          </a:p>
          <a:p>
            <a:r>
              <a:rPr lang="en-US" smtClean="0"/>
              <a:t>Of heat_2D_P on Nehalem</a:t>
            </a:r>
            <a:endParaRPr lang="en-US"/>
          </a:p>
        </p:txBody>
      </p:sp>
      <p:pic>
        <p:nvPicPr>
          <p:cNvPr id="7" name="Picture 6" descr="heat_2D_P_macro_cpt_sp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200" y="1587500"/>
            <a:ext cx="568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-split-c-pointer vs –split-macro-shadow vs Raw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8636" y="5867400"/>
            <a:ext cx="5412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–split-c-pointer, and –split-macro-shadow</a:t>
            </a:r>
          </a:p>
          <a:p>
            <a:r>
              <a:rPr lang="en-US" smtClean="0"/>
              <a:t>, and Raw Of heat_2D_P on Nehalem</a:t>
            </a:r>
            <a:endParaRPr lang="en-US"/>
          </a:p>
        </p:txBody>
      </p:sp>
      <p:pic>
        <p:nvPicPr>
          <p:cNvPr id="8" name="Picture 7" descr="heat_2D_P_raw_macro_cpt_sp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200" y="1524000"/>
            <a:ext cx="568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-split-pointer, -split-c-pointer, –split-macro-shadow vs Raw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8636" y="5867400"/>
            <a:ext cx="646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Effects of –split-pointer, –split-c-pointer, –split-macro-shadow</a:t>
            </a:r>
          </a:p>
          <a:p>
            <a:r>
              <a:rPr lang="en-US" smtClean="0"/>
              <a:t>, and Raw of heat_2D_P on Nehalem</a:t>
            </a:r>
            <a:endParaRPr lang="en-US"/>
          </a:p>
        </p:txBody>
      </p:sp>
      <p:pic>
        <p:nvPicPr>
          <p:cNvPr id="7" name="Picture 6" descr="heat_2D_P_raw_macro_cpt_pt_sp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200" y="1511300"/>
            <a:ext cx="568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  <p:cxnSp>
        <p:nvCxnSpPr>
          <p:cNvPr id="6" name="AutoShape 18"/>
          <p:cNvCxnSpPr>
            <a:cxnSpLocks noChangeShapeType="1"/>
          </p:cNvCxnSpPr>
          <p:nvPr/>
        </p:nvCxnSpPr>
        <p:spPr bwMode="auto">
          <a:xfrm>
            <a:off x="165100" y="4038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0" y="2146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-799306" y="3174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962400" y="3975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15" name="Freeform 14"/>
          <p:cNvSpPr/>
          <p:nvPr/>
        </p:nvSpPr>
        <p:spPr>
          <a:xfrm>
            <a:off x="533400" y="2590800"/>
            <a:ext cx="3352800" cy="11430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52800"/>
              <a:gd name="connsiteY0" fmla="*/ 0 h 685800"/>
              <a:gd name="connsiteX1" fmla="*/ 3352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0" y="0"/>
                </a:moveTo>
                <a:lnTo>
                  <a:pt x="3352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1" name="Straight Connector 30"/>
          <p:cNvCxnSpPr>
            <a:stCxn id="15" idx="3"/>
            <a:endCxn id="15" idx="2"/>
          </p:cNvCxnSpPr>
          <p:nvPr/>
        </p:nvCxnSpPr>
        <p:spPr>
          <a:xfrm>
            <a:off x="533400" y="3733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9313" y="3352800"/>
            <a:ext cx="2743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54113" y="2971800"/>
            <a:ext cx="2057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</p:cNvCxnSpPr>
          <p:nvPr/>
        </p:nvCxnSpPr>
        <p:spPr>
          <a:xfrm flipH="1" flipV="1">
            <a:off x="533400" y="3352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533402" y="2971800"/>
            <a:ext cx="3352798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5" idx="0"/>
            <a:endCxn id="15" idx="1"/>
          </p:cNvCxnSpPr>
          <p:nvPr/>
        </p:nvCxnSpPr>
        <p:spPr>
          <a:xfrm>
            <a:off x="533400" y="2590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0"/>
          </p:cNvCxnSpPr>
          <p:nvPr/>
        </p:nvCxnSpPr>
        <p:spPr>
          <a:xfrm rot="10800000">
            <a:off x="533400" y="2590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3"/>
            <a:endCxn id="15" idx="2"/>
          </p:cNvCxnSpPr>
          <p:nvPr/>
        </p:nvCxnSpPr>
        <p:spPr>
          <a:xfrm>
            <a:off x="533400" y="3733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34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34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0"/>
            <a:endCxn id="15" idx="1"/>
          </p:cNvCxnSpPr>
          <p:nvPr/>
        </p:nvCxnSpPr>
        <p:spPr>
          <a:xfrm>
            <a:off x="533400" y="2590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/>
          <p:cNvGraphicFramePr>
            <a:graphicFrameLocks noChangeAspect="1"/>
          </p:cNvGraphicFramePr>
          <p:nvPr/>
        </p:nvGraphicFramePr>
        <p:xfrm>
          <a:off x="1524794" y="4648199"/>
          <a:ext cx="990600" cy="344557"/>
        </p:xfrm>
        <a:graphic>
          <a:graphicData uri="http://schemas.openxmlformats.org/presentationml/2006/ole">
            <p:oleObj spid="_x0000_s442370" name="Equation" r:id="rId3" imgW="583920" imgH="203040" progId="Equation.DSMT4">
              <p:embed/>
            </p:oleObj>
          </a:graphicData>
        </a:graphic>
      </p:graphicFrame>
      <p:cxnSp>
        <p:nvCxnSpPr>
          <p:cNvPr id="104" name="Straight Connector 103"/>
          <p:cNvCxnSpPr/>
          <p:nvPr/>
        </p:nvCxnSpPr>
        <p:spPr>
          <a:xfrm rot="5400000">
            <a:off x="-6350" y="3740150"/>
            <a:ext cx="1080294" cy="794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308350" y="3701256"/>
            <a:ext cx="1155700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1616" y="4038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534194" y="41910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5994" y="41894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49022" y="5221069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set size = N;</a:t>
            </a:r>
          </a:p>
          <a:p>
            <a:r>
              <a:rPr lang="en-US" smtClean="0"/>
              <a:t>Cache size = M;</a:t>
            </a:r>
          </a:p>
          <a:p>
            <a:r>
              <a:rPr lang="en-US" smtClean="0"/>
              <a:t>N &gt;&gt; M;</a:t>
            </a:r>
          </a:p>
          <a:p>
            <a:r>
              <a:rPr lang="en-US" smtClean="0"/>
              <a:t>Cache line size = B;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  <p:cxnSp>
        <p:nvCxnSpPr>
          <p:cNvPr id="6" name="AutoShape 18"/>
          <p:cNvCxnSpPr>
            <a:cxnSpLocks noChangeShapeType="1"/>
          </p:cNvCxnSpPr>
          <p:nvPr/>
        </p:nvCxnSpPr>
        <p:spPr bwMode="auto">
          <a:xfrm>
            <a:off x="165100" y="4038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0" y="2146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-799306" y="3174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962400" y="3975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52" name="AutoShape 18"/>
          <p:cNvCxnSpPr>
            <a:cxnSpLocks noChangeShapeType="1"/>
          </p:cNvCxnSpPr>
          <p:nvPr/>
        </p:nvCxnSpPr>
        <p:spPr bwMode="auto">
          <a:xfrm>
            <a:off x="5030787" y="40259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65687" y="21336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066381" y="31615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8828087" y="39624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6" name="Freeform 55"/>
          <p:cNvSpPr/>
          <p:nvPr/>
        </p:nvSpPr>
        <p:spPr>
          <a:xfrm>
            <a:off x="5399087" y="2571750"/>
            <a:ext cx="3373438" cy="114935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73438"/>
              <a:gd name="connsiteY0" fmla="*/ 3810 h 689610"/>
              <a:gd name="connsiteX1" fmla="*/ 2362200 w 3373438"/>
              <a:gd name="connsiteY1" fmla="*/ 3810 h 689610"/>
              <a:gd name="connsiteX2" fmla="*/ 3373438 w 3373438"/>
              <a:gd name="connsiteY2" fmla="*/ 0 h 689610"/>
              <a:gd name="connsiteX3" fmla="*/ 3352800 w 3373438"/>
              <a:gd name="connsiteY3" fmla="*/ 689610 h 689610"/>
              <a:gd name="connsiteX4" fmla="*/ 0 w 3373438"/>
              <a:gd name="connsiteY4" fmla="*/ 689610 h 689610"/>
              <a:gd name="connsiteX5" fmla="*/ 0 w 3373438"/>
              <a:gd name="connsiteY5" fmla="*/ 3810 h 6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3438" h="689610">
                <a:moveTo>
                  <a:pt x="0" y="3810"/>
                </a:moveTo>
                <a:lnTo>
                  <a:pt x="2362200" y="3810"/>
                </a:lnTo>
                <a:lnTo>
                  <a:pt x="3373438" y="0"/>
                </a:lnTo>
                <a:lnTo>
                  <a:pt x="3352800" y="689610"/>
                </a:lnTo>
                <a:lnTo>
                  <a:pt x="0" y="689610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5399087" y="40386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10200" y="3352800"/>
            <a:ext cx="3276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99087" y="3732212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</p:cNvCxnSpPr>
          <p:nvPr/>
        </p:nvCxnSpPr>
        <p:spPr>
          <a:xfrm flipV="1">
            <a:off x="8751887" y="3276600"/>
            <a:ext cx="11113" cy="4445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4102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5181600" y="31242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2"/>
          </p:cNvCxnSpPr>
          <p:nvPr/>
        </p:nvCxnSpPr>
        <p:spPr>
          <a:xfrm rot="5400000" flipH="1" flipV="1">
            <a:off x="8567737" y="2767013"/>
            <a:ext cx="400050" cy="9525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399087" y="2590800"/>
            <a:ext cx="3373438" cy="635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Arrow 85"/>
          <p:cNvSpPr/>
          <p:nvPr/>
        </p:nvSpPr>
        <p:spPr>
          <a:xfrm>
            <a:off x="4267200" y="2895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/>
        </p:nvGraphicFramePr>
        <p:xfrm>
          <a:off x="1524794" y="4648199"/>
          <a:ext cx="990600" cy="344557"/>
        </p:xfrm>
        <a:graphic>
          <a:graphicData uri="http://schemas.openxmlformats.org/presentationml/2006/ole">
            <p:oleObj spid="_x0000_s443394" name="Equation" r:id="rId3" imgW="583920" imgH="203040" progId="Equation.DSMT4">
              <p:embed/>
            </p:oleObj>
          </a:graphicData>
        </a:graphic>
      </p:graphicFrame>
      <p:cxnSp>
        <p:nvCxnSpPr>
          <p:cNvPr id="90" name="Straight Connector 89"/>
          <p:cNvCxnSpPr/>
          <p:nvPr/>
        </p:nvCxnSpPr>
        <p:spPr>
          <a:xfrm rot="5400000">
            <a:off x="5097859" y="4045347"/>
            <a:ext cx="6230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8452644" y="4044156"/>
            <a:ext cx="622300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87622" y="4114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6219825" y="4684713"/>
          <a:ext cx="1657350" cy="344487"/>
        </p:xfrm>
        <a:graphic>
          <a:graphicData uri="http://schemas.openxmlformats.org/presentationml/2006/ole">
            <p:oleObj spid="_x0000_s443395" name="Equation" r:id="rId4" imgW="977760" imgH="203040" progId="Equation.DSMT4">
              <p:embed/>
            </p:oleObj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rot="10800000">
            <a:off x="5410200" y="42672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42656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259159" y="4007247"/>
            <a:ext cx="5468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613945" y="4006056"/>
            <a:ext cx="546100" cy="1589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1616" y="4038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534194" y="41910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5994" y="41894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9022" y="5221069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set size = N;</a:t>
            </a:r>
          </a:p>
          <a:p>
            <a:r>
              <a:rPr lang="en-US" smtClean="0"/>
              <a:t>Cache size = M;</a:t>
            </a:r>
          </a:p>
          <a:p>
            <a:r>
              <a:rPr lang="en-US" smtClean="0"/>
              <a:t>N &gt; M;</a:t>
            </a:r>
          </a:p>
          <a:p>
            <a:r>
              <a:rPr lang="en-US" smtClean="0"/>
              <a:t>Cache line size = B;</a:t>
            </a: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33400" y="2590800"/>
            <a:ext cx="3352800" cy="11430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52800"/>
              <a:gd name="connsiteY0" fmla="*/ 0 h 685800"/>
              <a:gd name="connsiteX1" fmla="*/ 3352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0" y="0"/>
                </a:moveTo>
                <a:lnTo>
                  <a:pt x="3352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1" name="Straight Connector 60"/>
          <p:cNvCxnSpPr>
            <a:stCxn id="60" idx="3"/>
            <a:endCxn id="60" idx="2"/>
          </p:cNvCxnSpPr>
          <p:nvPr/>
        </p:nvCxnSpPr>
        <p:spPr>
          <a:xfrm>
            <a:off x="533400" y="3733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49313" y="3352800"/>
            <a:ext cx="2743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54113" y="2971800"/>
            <a:ext cx="2057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</p:cNvCxnSpPr>
          <p:nvPr/>
        </p:nvCxnSpPr>
        <p:spPr>
          <a:xfrm flipH="1" flipV="1">
            <a:off x="533400" y="3352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533402" y="2971800"/>
            <a:ext cx="3352798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0"/>
            <a:endCxn id="60" idx="1"/>
          </p:cNvCxnSpPr>
          <p:nvPr/>
        </p:nvCxnSpPr>
        <p:spPr>
          <a:xfrm>
            <a:off x="533400" y="2590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0" idx="0"/>
          </p:cNvCxnSpPr>
          <p:nvPr/>
        </p:nvCxnSpPr>
        <p:spPr>
          <a:xfrm rot="10800000">
            <a:off x="533400" y="2590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3"/>
            <a:endCxn id="60" idx="2"/>
          </p:cNvCxnSpPr>
          <p:nvPr/>
        </p:nvCxnSpPr>
        <p:spPr>
          <a:xfrm>
            <a:off x="533400" y="3733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4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34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0"/>
            <a:endCxn id="60" idx="1"/>
          </p:cNvCxnSpPr>
          <p:nvPr/>
        </p:nvCxnSpPr>
        <p:spPr>
          <a:xfrm>
            <a:off x="533400" y="2590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</a:p>
          <a:p>
            <a:r>
              <a:rPr lang="en-US" dirty="0" smtClean="0"/>
              <a:t>How the </a:t>
            </a:r>
            <a:r>
              <a:rPr lang="en-US" dirty="0" err="1" smtClean="0"/>
              <a:t>Pochoir</a:t>
            </a:r>
            <a:r>
              <a:rPr lang="en-US" dirty="0" smtClean="0"/>
              <a:t> System Works</a:t>
            </a:r>
          </a:p>
          <a:p>
            <a:r>
              <a:rPr lang="en-US" dirty="0" smtClean="0"/>
              <a:t>Optimizing Strategies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8872" y="648866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heat_4D_NP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5905" y="30596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3dfd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784" y="306919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heat_2D_NP</a:t>
            </a:r>
            <a:endParaRPr lang="en-US"/>
          </a:p>
        </p:txBody>
      </p:sp>
      <p:pic>
        <p:nvPicPr>
          <p:cNvPr id="9" name="Picture 8" descr="heat_2D_NP_cache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95800" cy="3124200"/>
          </a:xfrm>
          <a:prstGeom prst="rect">
            <a:avLst/>
          </a:prstGeom>
        </p:spPr>
      </p:pic>
      <p:pic>
        <p:nvPicPr>
          <p:cNvPr id="10" name="Picture 9" descr="dfd_cache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"/>
            <a:ext cx="4648200" cy="3124200"/>
          </a:xfrm>
          <a:prstGeom prst="rect">
            <a:avLst/>
          </a:prstGeom>
        </p:spPr>
      </p:pic>
      <p:pic>
        <p:nvPicPr>
          <p:cNvPr id="11" name="Picture 10" descr="heat_4D_NP_cache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429000"/>
            <a:ext cx="4648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432" y="3059668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ratio of heat_2D_NP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7232" y="3048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ratio of 3dfd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63246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ratio of heat_4D_NP</a:t>
            </a:r>
            <a:endParaRPr lang="en-US"/>
          </a:p>
        </p:txBody>
      </p:sp>
      <p:pic>
        <p:nvPicPr>
          <p:cNvPr id="12" name="Picture 11" descr="heat_2D_NP_branch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pic>
        <p:nvPicPr>
          <p:cNvPr id="13" name="Picture 12" descr="dfd_branch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495800" cy="3048000"/>
          </a:xfrm>
          <a:prstGeom prst="rect">
            <a:avLst/>
          </a:prstGeom>
        </p:spPr>
      </p:pic>
      <p:pic>
        <p:nvPicPr>
          <p:cNvPr id="14" name="Picture 13" descr="heat_4D_NP_branch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429000"/>
            <a:ext cx="4572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432" y="305966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rate of heat_2D_NP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7232" y="3048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rate of 3dfd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632460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rate of heat_4D_NP</a:t>
            </a:r>
            <a:endParaRPr lang="en-US"/>
          </a:p>
        </p:txBody>
      </p:sp>
      <p:pic>
        <p:nvPicPr>
          <p:cNvPr id="15" name="Picture 14" descr="heat_2D_NP_branch_rate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00600" cy="3048000"/>
          </a:xfrm>
          <a:prstGeom prst="rect">
            <a:avLst/>
          </a:prstGeom>
        </p:spPr>
      </p:pic>
      <p:pic>
        <p:nvPicPr>
          <p:cNvPr id="16" name="Picture 15" descr="dfd_branch_rate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0"/>
            <a:ext cx="4648200" cy="3048000"/>
          </a:xfrm>
          <a:prstGeom prst="rect">
            <a:avLst/>
          </a:prstGeom>
        </p:spPr>
      </p:pic>
      <p:pic>
        <p:nvPicPr>
          <p:cNvPr id="17" name="Picture 16" descr="heat_4D_NP_branch_rate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352800"/>
            <a:ext cx="4724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62195"/>
          <a:ext cx="9067800" cy="566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70"/>
                <a:gridCol w="684362"/>
                <a:gridCol w="1026543"/>
                <a:gridCol w="812680"/>
                <a:gridCol w="1017989"/>
                <a:gridCol w="1017989"/>
                <a:gridCol w="1017989"/>
                <a:gridCol w="1017989"/>
                <a:gridCol w="1017989"/>
              </a:tblGrid>
              <a:tr h="909500">
                <a:tc>
                  <a:txBody>
                    <a:bodyPr/>
                    <a:lstStyle/>
                    <a:p>
                      <a:r>
                        <a:rPr lang="en-US" smtClean="0"/>
                        <a:t>Benchmark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Grid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Loops/Pochoir 12 core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6.20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10.33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5.32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3dfd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2.39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LBM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100x100x130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3.24</a:t>
                      </a:r>
                      <a:endParaRPr lang="en-US"/>
                    </a:p>
                  </a:txBody>
                  <a:tcPr/>
                </a:tc>
              </a:tr>
              <a:tr h="1182350">
                <a:tc>
                  <a:txBody>
                    <a:bodyPr/>
                    <a:lstStyle/>
                    <a:p>
                      <a:r>
                        <a:rPr lang="en-US" smtClean="0"/>
                        <a:t>Longest</a:t>
                      </a:r>
                      <a:r>
                        <a:rPr lang="en-US" baseline="0" smtClean="0"/>
                        <a:t> common subsequence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7.55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2.60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62195"/>
          <a:ext cx="9067800" cy="566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70"/>
                <a:gridCol w="684362"/>
                <a:gridCol w="1026543"/>
                <a:gridCol w="812680"/>
                <a:gridCol w="1017989"/>
                <a:gridCol w="1017989"/>
                <a:gridCol w="1017989"/>
                <a:gridCol w="1017989"/>
                <a:gridCol w="1017989"/>
              </a:tblGrid>
              <a:tr h="909500">
                <a:tc>
                  <a:txBody>
                    <a:bodyPr/>
                    <a:lstStyle/>
                    <a:p>
                      <a:r>
                        <a:rPr lang="en-US" smtClean="0"/>
                        <a:t>Benchmark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Grid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Loops/Pochoir 12 core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6.20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10.33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5.32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3dfd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1000^3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3082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447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6.89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1071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2.39</a:t>
                      </a:r>
                      <a:endParaRPr lang="en-US" sz="1000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LBM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100x100x130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345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5.07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220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3.24</a:t>
                      </a:r>
                      <a:endParaRPr lang="en-US" sz="1000"/>
                    </a:p>
                  </a:txBody>
                  <a:tcPr/>
                </a:tc>
              </a:tr>
              <a:tr h="1182350">
                <a:tc>
                  <a:txBody>
                    <a:bodyPr/>
                    <a:lstStyle/>
                    <a:p>
                      <a:r>
                        <a:rPr lang="en-US" sz="1000" smtClean="0"/>
                        <a:t>Longest</a:t>
                      </a:r>
                      <a:r>
                        <a:rPr lang="en-US" sz="1000" baseline="0" smtClean="0"/>
                        <a:t> common subsequence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7.55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62195"/>
          <a:ext cx="9067800" cy="63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70"/>
                <a:gridCol w="684362"/>
                <a:gridCol w="1026543"/>
                <a:gridCol w="812680"/>
                <a:gridCol w="1017989"/>
                <a:gridCol w="1017989"/>
                <a:gridCol w="1017989"/>
                <a:gridCol w="1017989"/>
                <a:gridCol w="1017989"/>
              </a:tblGrid>
              <a:tr h="909500">
                <a:tc>
                  <a:txBody>
                    <a:bodyPr/>
                    <a:lstStyle/>
                    <a:p>
                      <a:r>
                        <a:rPr lang="en-US" smtClean="0"/>
                        <a:t>Benchmark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Grid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Loops/Pochoir 12 core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6.20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10.33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5.32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</a:t>
                      </a:r>
                      <a:r>
                        <a:rPr lang="en-US" baseline="0" smtClean="0"/>
                        <a:t> P (bit trick)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11.85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3dfd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1000^3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3082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447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6.89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1071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2.39</a:t>
                      </a:r>
                      <a:endParaRPr lang="en-US" sz="1000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LBM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100x100x130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345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5.07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220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3.24</a:t>
                      </a:r>
                      <a:endParaRPr lang="en-US" sz="1000"/>
                    </a:p>
                  </a:txBody>
                  <a:tcPr/>
                </a:tc>
              </a:tr>
              <a:tr h="1182350">
                <a:tc>
                  <a:txBody>
                    <a:bodyPr/>
                    <a:lstStyle/>
                    <a:p>
                      <a:r>
                        <a:rPr lang="en-US" sz="1000" smtClean="0"/>
                        <a:t>Longest</a:t>
                      </a:r>
                      <a:r>
                        <a:rPr lang="en-US" sz="1000" baseline="0" smtClean="0"/>
                        <a:t> common subsequence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7.55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  <p:cxnSp>
        <p:nvCxnSpPr>
          <p:cNvPr id="6" name="AutoShape 18"/>
          <p:cNvCxnSpPr>
            <a:cxnSpLocks noChangeShapeType="1"/>
          </p:cNvCxnSpPr>
          <p:nvPr/>
        </p:nvCxnSpPr>
        <p:spPr bwMode="auto">
          <a:xfrm>
            <a:off x="165100" y="4038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0" y="2146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-799306" y="3174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962400" y="3975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52" name="AutoShape 18"/>
          <p:cNvCxnSpPr>
            <a:cxnSpLocks noChangeShapeType="1"/>
          </p:cNvCxnSpPr>
          <p:nvPr/>
        </p:nvCxnSpPr>
        <p:spPr bwMode="auto">
          <a:xfrm>
            <a:off x="5030787" y="40259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65687" y="21336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066381" y="31615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8828087" y="39624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6" name="Freeform 55"/>
          <p:cNvSpPr/>
          <p:nvPr/>
        </p:nvSpPr>
        <p:spPr>
          <a:xfrm>
            <a:off x="5399087" y="2571750"/>
            <a:ext cx="3373438" cy="114935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73438"/>
              <a:gd name="connsiteY0" fmla="*/ 3810 h 689610"/>
              <a:gd name="connsiteX1" fmla="*/ 2362200 w 3373438"/>
              <a:gd name="connsiteY1" fmla="*/ 3810 h 689610"/>
              <a:gd name="connsiteX2" fmla="*/ 3373438 w 3373438"/>
              <a:gd name="connsiteY2" fmla="*/ 0 h 689610"/>
              <a:gd name="connsiteX3" fmla="*/ 3352800 w 3373438"/>
              <a:gd name="connsiteY3" fmla="*/ 689610 h 689610"/>
              <a:gd name="connsiteX4" fmla="*/ 0 w 3373438"/>
              <a:gd name="connsiteY4" fmla="*/ 689610 h 689610"/>
              <a:gd name="connsiteX5" fmla="*/ 0 w 3373438"/>
              <a:gd name="connsiteY5" fmla="*/ 3810 h 6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3438" h="689610">
                <a:moveTo>
                  <a:pt x="0" y="3810"/>
                </a:moveTo>
                <a:lnTo>
                  <a:pt x="2362200" y="3810"/>
                </a:lnTo>
                <a:lnTo>
                  <a:pt x="3373438" y="0"/>
                </a:lnTo>
                <a:lnTo>
                  <a:pt x="3352800" y="689610"/>
                </a:lnTo>
                <a:lnTo>
                  <a:pt x="0" y="689610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5399087" y="40386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10200" y="3352800"/>
            <a:ext cx="3276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99087" y="3732212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</p:cNvCxnSpPr>
          <p:nvPr/>
        </p:nvCxnSpPr>
        <p:spPr>
          <a:xfrm flipV="1">
            <a:off x="8751887" y="3276600"/>
            <a:ext cx="11113" cy="4445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4102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5181600" y="31242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2"/>
          </p:cNvCxnSpPr>
          <p:nvPr/>
        </p:nvCxnSpPr>
        <p:spPr>
          <a:xfrm rot="5400000" flipH="1" flipV="1">
            <a:off x="8567737" y="2767013"/>
            <a:ext cx="400050" cy="9525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399087" y="2590800"/>
            <a:ext cx="3373438" cy="635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Arrow 85"/>
          <p:cNvSpPr/>
          <p:nvPr/>
        </p:nvSpPr>
        <p:spPr>
          <a:xfrm>
            <a:off x="4267200" y="2895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/>
        </p:nvGraphicFramePr>
        <p:xfrm>
          <a:off x="1524794" y="4648199"/>
          <a:ext cx="990600" cy="344557"/>
        </p:xfrm>
        <a:graphic>
          <a:graphicData uri="http://schemas.openxmlformats.org/presentationml/2006/ole">
            <p:oleObj spid="_x0000_s444418" name="Equation" r:id="rId3" imgW="583920" imgH="203040" progId="Equation.DSMT4">
              <p:embed/>
            </p:oleObj>
          </a:graphicData>
        </a:graphic>
      </p:graphicFrame>
      <p:cxnSp>
        <p:nvCxnSpPr>
          <p:cNvPr id="90" name="Straight Connector 89"/>
          <p:cNvCxnSpPr/>
          <p:nvPr/>
        </p:nvCxnSpPr>
        <p:spPr>
          <a:xfrm rot="5400000">
            <a:off x="5097859" y="4045347"/>
            <a:ext cx="6230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8452644" y="4044156"/>
            <a:ext cx="622300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87622" y="4114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6219825" y="4684713"/>
          <a:ext cx="1657350" cy="344487"/>
        </p:xfrm>
        <a:graphic>
          <a:graphicData uri="http://schemas.openxmlformats.org/presentationml/2006/ole">
            <p:oleObj spid="_x0000_s444419" name="Equation" r:id="rId4" imgW="977760" imgH="203040" progId="Equation.DSMT4">
              <p:embed/>
            </p:oleObj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rot="10800000">
            <a:off x="5410200" y="42672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42656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259159" y="4007247"/>
            <a:ext cx="5468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613945" y="4006056"/>
            <a:ext cx="546100" cy="1589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1616" y="4038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534194" y="41910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5994" y="41894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9022" y="5221069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set size = N;</a:t>
            </a:r>
          </a:p>
          <a:p>
            <a:r>
              <a:rPr lang="en-US" smtClean="0"/>
              <a:t>Cache size = M;</a:t>
            </a:r>
          </a:p>
          <a:p>
            <a:r>
              <a:rPr lang="en-US" smtClean="0"/>
              <a:t>N &gt; M;</a:t>
            </a:r>
          </a:p>
          <a:p>
            <a:r>
              <a:rPr lang="en-US" smtClean="0"/>
              <a:t>Cache line size = B;</a:t>
            </a: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33400" y="2590800"/>
            <a:ext cx="3352800" cy="11430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52800"/>
              <a:gd name="connsiteY0" fmla="*/ 0 h 685800"/>
              <a:gd name="connsiteX1" fmla="*/ 3352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0" y="0"/>
                </a:moveTo>
                <a:lnTo>
                  <a:pt x="3352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1" name="Straight Connector 60"/>
          <p:cNvCxnSpPr>
            <a:stCxn id="60" idx="3"/>
            <a:endCxn id="60" idx="2"/>
          </p:cNvCxnSpPr>
          <p:nvPr/>
        </p:nvCxnSpPr>
        <p:spPr>
          <a:xfrm>
            <a:off x="533400" y="3733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49313" y="3352800"/>
            <a:ext cx="2743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54113" y="2971800"/>
            <a:ext cx="2057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</p:cNvCxnSpPr>
          <p:nvPr/>
        </p:nvCxnSpPr>
        <p:spPr>
          <a:xfrm flipH="1" flipV="1">
            <a:off x="533400" y="3352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533402" y="2971800"/>
            <a:ext cx="3352798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0"/>
            <a:endCxn id="60" idx="1"/>
          </p:cNvCxnSpPr>
          <p:nvPr/>
        </p:nvCxnSpPr>
        <p:spPr>
          <a:xfrm>
            <a:off x="533400" y="2590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0" idx="0"/>
          </p:cNvCxnSpPr>
          <p:nvPr/>
        </p:nvCxnSpPr>
        <p:spPr>
          <a:xfrm rot="10800000">
            <a:off x="533400" y="2590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3"/>
            <a:endCxn id="60" idx="2"/>
          </p:cNvCxnSpPr>
          <p:nvPr/>
        </p:nvCxnSpPr>
        <p:spPr>
          <a:xfrm>
            <a:off x="533400" y="3733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4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34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0"/>
            <a:endCxn id="60" idx="1"/>
          </p:cNvCxnSpPr>
          <p:nvPr/>
        </p:nvCxnSpPr>
        <p:spPr>
          <a:xfrm>
            <a:off x="533400" y="2590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Locality? Temporal Locality?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  <p:cxnSp>
        <p:nvCxnSpPr>
          <p:cNvPr id="6" name="AutoShape 18"/>
          <p:cNvCxnSpPr>
            <a:cxnSpLocks noChangeShapeType="1"/>
          </p:cNvCxnSpPr>
          <p:nvPr/>
        </p:nvCxnSpPr>
        <p:spPr bwMode="auto">
          <a:xfrm>
            <a:off x="165100" y="4038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0" y="2146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-799306" y="3174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3962400" y="3975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52" name="AutoShape 18"/>
          <p:cNvCxnSpPr>
            <a:cxnSpLocks noChangeShapeType="1"/>
          </p:cNvCxnSpPr>
          <p:nvPr/>
        </p:nvCxnSpPr>
        <p:spPr bwMode="auto">
          <a:xfrm>
            <a:off x="5030787" y="40259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865687" y="21336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 flipH="1" flipV="1">
            <a:off x="4066381" y="31615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8828087" y="39624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6" name="Freeform 55"/>
          <p:cNvSpPr/>
          <p:nvPr/>
        </p:nvSpPr>
        <p:spPr>
          <a:xfrm>
            <a:off x="5399087" y="2571750"/>
            <a:ext cx="3373438" cy="114935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73438"/>
              <a:gd name="connsiteY0" fmla="*/ 3810 h 689610"/>
              <a:gd name="connsiteX1" fmla="*/ 2362200 w 3373438"/>
              <a:gd name="connsiteY1" fmla="*/ 3810 h 689610"/>
              <a:gd name="connsiteX2" fmla="*/ 3373438 w 3373438"/>
              <a:gd name="connsiteY2" fmla="*/ 0 h 689610"/>
              <a:gd name="connsiteX3" fmla="*/ 3352800 w 3373438"/>
              <a:gd name="connsiteY3" fmla="*/ 689610 h 689610"/>
              <a:gd name="connsiteX4" fmla="*/ 0 w 3373438"/>
              <a:gd name="connsiteY4" fmla="*/ 689610 h 689610"/>
              <a:gd name="connsiteX5" fmla="*/ 0 w 3373438"/>
              <a:gd name="connsiteY5" fmla="*/ 3810 h 6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3438" h="689610">
                <a:moveTo>
                  <a:pt x="0" y="3810"/>
                </a:moveTo>
                <a:lnTo>
                  <a:pt x="2362200" y="3810"/>
                </a:lnTo>
                <a:lnTo>
                  <a:pt x="3373438" y="0"/>
                </a:lnTo>
                <a:lnTo>
                  <a:pt x="3352800" y="689610"/>
                </a:lnTo>
                <a:lnTo>
                  <a:pt x="0" y="689610"/>
                </a:lnTo>
                <a:lnTo>
                  <a:pt x="0" y="381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5399087" y="40386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10200" y="3352800"/>
            <a:ext cx="3276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99087" y="3732212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102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</p:cNvCxnSpPr>
          <p:nvPr/>
        </p:nvCxnSpPr>
        <p:spPr>
          <a:xfrm flipV="1">
            <a:off x="8751887" y="3276600"/>
            <a:ext cx="11113" cy="4445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4102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5181600" y="31242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2"/>
          </p:cNvCxnSpPr>
          <p:nvPr/>
        </p:nvCxnSpPr>
        <p:spPr>
          <a:xfrm rot="5400000" flipH="1" flipV="1">
            <a:off x="8567737" y="2767013"/>
            <a:ext cx="400050" cy="9525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399087" y="2590800"/>
            <a:ext cx="3373438" cy="635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Arrow 85"/>
          <p:cNvSpPr/>
          <p:nvPr/>
        </p:nvSpPr>
        <p:spPr>
          <a:xfrm>
            <a:off x="4267200" y="28956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/>
        </p:nvGraphicFramePr>
        <p:xfrm>
          <a:off x="1524794" y="4648199"/>
          <a:ext cx="990600" cy="344557"/>
        </p:xfrm>
        <a:graphic>
          <a:graphicData uri="http://schemas.openxmlformats.org/presentationml/2006/ole">
            <p:oleObj spid="_x0000_s445442" name="Equation" r:id="rId3" imgW="583920" imgH="203040" progId="Equation.DSMT4">
              <p:embed/>
            </p:oleObj>
          </a:graphicData>
        </a:graphic>
      </p:graphicFrame>
      <p:cxnSp>
        <p:nvCxnSpPr>
          <p:cNvPr id="90" name="Straight Connector 89"/>
          <p:cNvCxnSpPr/>
          <p:nvPr/>
        </p:nvCxnSpPr>
        <p:spPr>
          <a:xfrm rot="5400000">
            <a:off x="5097859" y="4045347"/>
            <a:ext cx="6230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8452644" y="4044156"/>
            <a:ext cx="622300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87622" y="4114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6219825" y="4684713"/>
          <a:ext cx="1657350" cy="344487"/>
        </p:xfrm>
        <a:graphic>
          <a:graphicData uri="http://schemas.openxmlformats.org/presentationml/2006/ole">
            <p:oleObj spid="_x0000_s445443" name="Equation" r:id="rId4" imgW="977760" imgH="203040" progId="Equation.DSMT4">
              <p:embed/>
            </p:oleObj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rot="10800000">
            <a:off x="5410200" y="42672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42656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259159" y="4007247"/>
            <a:ext cx="5468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3613945" y="4006056"/>
            <a:ext cx="546100" cy="1589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11616" y="4038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534194" y="41910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5994" y="41894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9022" y="5221069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set size = N;</a:t>
            </a:r>
          </a:p>
          <a:p>
            <a:r>
              <a:rPr lang="en-US" smtClean="0"/>
              <a:t>Cache size = M;</a:t>
            </a:r>
          </a:p>
          <a:p>
            <a:r>
              <a:rPr lang="en-US" smtClean="0"/>
              <a:t>N &gt; M;</a:t>
            </a:r>
          </a:p>
          <a:p>
            <a:r>
              <a:rPr lang="en-US" smtClean="0"/>
              <a:t>Cache line size = B;</a:t>
            </a: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533400" y="2590800"/>
            <a:ext cx="3352800" cy="1143000"/>
          </a:xfrm>
          <a:custGeom>
            <a:avLst/>
            <a:gdLst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6576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657600"/>
              <a:gd name="connsiteY0" fmla="*/ 0 h 685800"/>
              <a:gd name="connsiteX1" fmla="*/ 3657600 w 3657600"/>
              <a:gd name="connsiteY1" fmla="*/ 0 h 685800"/>
              <a:gd name="connsiteX2" fmla="*/ 3505200 w 3657600"/>
              <a:gd name="connsiteY2" fmla="*/ 685800 h 685800"/>
              <a:gd name="connsiteX3" fmla="*/ 0 w 3657600"/>
              <a:gd name="connsiteY3" fmla="*/ 685800 h 685800"/>
              <a:gd name="connsiteX4" fmla="*/ 0 w 36576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0 w 3505200"/>
              <a:gd name="connsiteY3" fmla="*/ 685800 h 685800"/>
              <a:gd name="connsiteX4" fmla="*/ 0 w 3505200"/>
              <a:gd name="connsiteY4" fmla="*/ 0 h 685800"/>
              <a:gd name="connsiteX0" fmla="*/ 0 w 3505200"/>
              <a:gd name="connsiteY0" fmla="*/ 0 h 685800"/>
              <a:gd name="connsiteX1" fmla="*/ 3124200 w 3505200"/>
              <a:gd name="connsiteY1" fmla="*/ 0 h 685800"/>
              <a:gd name="connsiteX2" fmla="*/ 3505200 w 3505200"/>
              <a:gd name="connsiteY2" fmla="*/ 685800 h 685800"/>
              <a:gd name="connsiteX3" fmla="*/ 152400 w 3505200"/>
              <a:gd name="connsiteY3" fmla="*/ 685800 h 685800"/>
              <a:gd name="connsiteX4" fmla="*/ 0 w 3505200"/>
              <a:gd name="connsiteY4" fmla="*/ 0 h 685800"/>
              <a:gd name="connsiteX0" fmla="*/ 381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381000 w 3352800"/>
              <a:gd name="connsiteY4" fmla="*/ 0 h 685800"/>
              <a:gd name="connsiteX0" fmla="*/ 762000 w 3352800"/>
              <a:gd name="connsiteY0" fmla="*/ 0 h 685800"/>
              <a:gd name="connsiteX1" fmla="*/ 2971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590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7620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762000 w 3352800"/>
              <a:gd name="connsiteY4" fmla="*/ 0 h 685800"/>
              <a:gd name="connsiteX0" fmla="*/ 99060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990600 w 3352800"/>
              <a:gd name="connsiteY4" fmla="*/ 0 h 685800"/>
              <a:gd name="connsiteX0" fmla="*/ 0 w 3352800"/>
              <a:gd name="connsiteY0" fmla="*/ 0 h 685800"/>
              <a:gd name="connsiteX1" fmla="*/ 23622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  <a:gd name="connsiteX0" fmla="*/ 0 w 3352800"/>
              <a:gd name="connsiteY0" fmla="*/ 0 h 685800"/>
              <a:gd name="connsiteX1" fmla="*/ 3352800 w 3352800"/>
              <a:gd name="connsiteY1" fmla="*/ 0 h 685800"/>
              <a:gd name="connsiteX2" fmla="*/ 3352800 w 3352800"/>
              <a:gd name="connsiteY2" fmla="*/ 685800 h 685800"/>
              <a:gd name="connsiteX3" fmla="*/ 0 w 3352800"/>
              <a:gd name="connsiteY3" fmla="*/ 685800 h 685800"/>
              <a:gd name="connsiteX4" fmla="*/ 0 w 3352800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685800">
                <a:moveTo>
                  <a:pt x="0" y="0"/>
                </a:moveTo>
                <a:lnTo>
                  <a:pt x="3352800" y="0"/>
                </a:lnTo>
                <a:lnTo>
                  <a:pt x="3352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1" name="Straight Connector 60"/>
          <p:cNvCxnSpPr>
            <a:stCxn id="60" idx="3"/>
            <a:endCxn id="60" idx="2"/>
          </p:cNvCxnSpPr>
          <p:nvPr/>
        </p:nvCxnSpPr>
        <p:spPr>
          <a:xfrm>
            <a:off x="533400" y="3733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49313" y="3352800"/>
            <a:ext cx="2743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54113" y="2971800"/>
            <a:ext cx="2057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</p:cNvCxnSpPr>
          <p:nvPr/>
        </p:nvCxnSpPr>
        <p:spPr>
          <a:xfrm flipH="1" flipV="1">
            <a:off x="533400" y="3352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533402" y="2971800"/>
            <a:ext cx="3352798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0"/>
            <a:endCxn id="60" idx="1"/>
          </p:cNvCxnSpPr>
          <p:nvPr/>
        </p:nvCxnSpPr>
        <p:spPr>
          <a:xfrm>
            <a:off x="533400" y="25908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0" idx="0"/>
          </p:cNvCxnSpPr>
          <p:nvPr/>
        </p:nvCxnSpPr>
        <p:spPr>
          <a:xfrm rot="10800000">
            <a:off x="533400" y="2590800"/>
            <a:ext cx="3352800" cy="3810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3"/>
            <a:endCxn id="60" idx="2"/>
          </p:cNvCxnSpPr>
          <p:nvPr/>
        </p:nvCxnSpPr>
        <p:spPr>
          <a:xfrm>
            <a:off x="533400" y="3733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33400" y="3352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3400" y="2971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0"/>
            <a:endCxn id="60" idx="1"/>
          </p:cNvCxnSpPr>
          <p:nvPr/>
        </p:nvCxnSpPr>
        <p:spPr>
          <a:xfrm>
            <a:off x="533400" y="25908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Locality? Temporal Locality?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139</a:t>
            </a:fld>
            <a:endParaRPr lang="en-US"/>
          </a:p>
        </p:txBody>
      </p:sp>
      <p:cxnSp>
        <p:nvCxnSpPr>
          <p:cNvPr id="6" name="AutoShape 18"/>
          <p:cNvCxnSpPr>
            <a:cxnSpLocks noChangeShapeType="1"/>
          </p:cNvCxnSpPr>
          <p:nvPr/>
        </p:nvCxnSpPr>
        <p:spPr bwMode="auto">
          <a:xfrm>
            <a:off x="2527300" y="4038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362200" y="2146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562894" y="3174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324600" y="3975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2621359" y="4007247"/>
            <a:ext cx="5468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5976145" y="4006056"/>
            <a:ext cx="546100" cy="1589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73816" y="4038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2896394" y="41910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868194" y="41894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9022" y="5221069"/>
            <a:ext cx="223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set size = N;</a:t>
            </a:r>
          </a:p>
          <a:p>
            <a:r>
              <a:rPr lang="en-US" smtClean="0"/>
              <a:t>Cache size = M;</a:t>
            </a:r>
          </a:p>
          <a:p>
            <a:r>
              <a:rPr lang="en-US" smtClean="0"/>
              <a:t>N &gt; M;</a:t>
            </a:r>
          </a:p>
          <a:p>
            <a:r>
              <a:rPr lang="en-US" smtClean="0"/>
              <a:t>Cache line size = B;</a:t>
            </a:r>
            <a:endParaRPr lang="en-US"/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>
            <a:off x="2895600" y="3810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0" idx="2"/>
          </p:cNvCxnSpPr>
          <p:nvPr/>
        </p:nvCxnSpPr>
        <p:spPr>
          <a:xfrm>
            <a:off x="2895600" y="38100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95600" y="35052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48200" y="35052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5600" y="3276600"/>
            <a:ext cx="685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733800" y="3276600"/>
            <a:ext cx="762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8200" y="3276600"/>
            <a:ext cx="685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486400" y="3276600"/>
            <a:ext cx="762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956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766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733800" y="3048000"/>
            <a:ext cx="381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1910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482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0292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486400" y="3048000"/>
            <a:ext cx="381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436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9718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9718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718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4290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4290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4290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8100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8100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8100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672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2672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2672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7244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7244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7244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1816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1816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1816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56388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6388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6388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0960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0960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0960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Pochoir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System Works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Strategies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/>
              <a:t>Branchless cache-oblivious algorithm</a:t>
            </a:r>
          </a:p>
          <a:p>
            <a:pPr lvl="1"/>
            <a:r>
              <a:rPr lang="en-US" smtClean="0"/>
              <a:t>Remove un-predictable branches</a:t>
            </a:r>
          </a:p>
          <a:p>
            <a:pPr lvl="1"/>
            <a:r>
              <a:rPr lang="en-US" smtClean="0"/>
              <a:t>Traverse the points in recursive order without recursion </a:t>
            </a:r>
          </a:p>
          <a:p>
            <a:pPr lvl="2"/>
            <a:r>
              <a:rPr lang="en-US" smtClean="0"/>
              <a:t>Recursion unrolling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/>
              <a:t>Branchless cache-oblivious algorithm</a:t>
            </a:r>
          </a:p>
          <a:p>
            <a:pPr lvl="1"/>
            <a:r>
              <a:rPr lang="en-US" smtClean="0"/>
              <a:t>Remove un-predictable branches</a:t>
            </a:r>
          </a:p>
          <a:p>
            <a:pPr lvl="1"/>
            <a:r>
              <a:rPr lang="en-US" smtClean="0"/>
              <a:t>Traverse the points in recursive order without recursion </a:t>
            </a:r>
          </a:p>
          <a:p>
            <a:pPr lvl="2"/>
            <a:r>
              <a:rPr lang="en-US" smtClean="0"/>
              <a:t>Recursion unrolling</a:t>
            </a:r>
          </a:p>
          <a:p>
            <a:pPr lvl="1"/>
            <a:r>
              <a:rPr lang="en-US" smtClean="0"/>
              <a:t>Measuring algorithm’s performance in terms of</a:t>
            </a:r>
          </a:p>
          <a:p>
            <a:pPr lvl="2"/>
            <a:r>
              <a:rPr lang="en-US" smtClean="0"/>
              <a:t>Computing complexity</a:t>
            </a:r>
          </a:p>
          <a:p>
            <a:pPr lvl="2"/>
            <a:r>
              <a:rPr lang="en-US" smtClean="0"/>
              <a:t>Caching complexity</a:t>
            </a:r>
          </a:p>
          <a:p>
            <a:pPr lvl="2"/>
            <a:r>
              <a:rPr lang="en-US" smtClean="0"/>
              <a:t>Branching complexity</a:t>
            </a:r>
          </a:p>
          <a:p>
            <a:pPr lvl="3"/>
            <a:r>
              <a:rPr lang="en-US" smtClean="0"/>
              <a:t># branch? # un-predictable branch? </a:t>
            </a:r>
          </a:p>
          <a:p>
            <a:pPr lvl="3"/>
            <a:r>
              <a:rPr lang="en-US" smtClean="0"/>
              <a:t>Design principle: bit trick, recursion unrolling, 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Branchless cache-oblivious algorithm</a:t>
            </a:r>
          </a:p>
          <a:p>
            <a:pPr lvl="1"/>
            <a:r>
              <a:rPr lang="en-US" dirty="0" smtClean="0"/>
              <a:t>Measuring the algorithm performance in terms of</a:t>
            </a:r>
          </a:p>
          <a:p>
            <a:pPr lvl="2"/>
            <a:r>
              <a:rPr lang="en-US" dirty="0" smtClean="0"/>
              <a:t>Computing complexity (# major arithmetic ops)</a:t>
            </a:r>
          </a:p>
          <a:p>
            <a:pPr lvl="3"/>
            <a:r>
              <a:rPr lang="en-US" dirty="0" smtClean="0"/>
              <a:t>Ideal computing model</a:t>
            </a:r>
          </a:p>
          <a:p>
            <a:pPr lvl="2"/>
            <a:r>
              <a:rPr lang="en-US" dirty="0" smtClean="0"/>
              <a:t>Caching complexity </a:t>
            </a:r>
          </a:p>
          <a:p>
            <a:pPr lvl="3"/>
            <a:r>
              <a:rPr lang="en-US" dirty="0" smtClean="0"/>
              <a:t>cache miss rate? Cache miss ratio?</a:t>
            </a:r>
          </a:p>
          <a:p>
            <a:pPr lvl="3"/>
            <a:r>
              <a:rPr lang="en-US" dirty="0" smtClean="0"/>
              <a:t>Design principle: Divide-and-Conquer</a:t>
            </a:r>
          </a:p>
          <a:p>
            <a:pPr lvl="3"/>
            <a:r>
              <a:rPr lang="en-US" dirty="0" smtClean="0"/>
              <a:t>Ideal cache model</a:t>
            </a:r>
          </a:p>
          <a:p>
            <a:pPr lvl="2"/>
            <a:r>
              <a:rPr lang="en-US" dirty="0" smtClean="0"/>
              <a:t>Branching complexity </a:t>
            </a:r>
          </a:p>
          <a:p>
            <a:pPr lvl="3"/>
            <a:r>
              <a:rPr lang="en-US" dirty="0" smtClean="0"/>
              <a:t># un-predictable branches (conditional branches, recursive function calls)?  </a:t>
            </a:r>
          </a:p>
          <a:p>
            <a:pPr lvl="3"/>
            <a:r>
              <a:rPr lang="en-US" dirty="0" smtClean="0"/>
              <a:t>Design principle: bit-trick, recursion unrolling, …</a:t>
            </a:r>
          </a:p>
          <a:p>
            <a:pPr lvl="3"/>
            <a:r>
              <a:rPr lang="en-US" dirty="0" smtClean="0"/>
              <a:t>Ideal branching model 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</a:t>
            </a:r>
            <a:endParaRPr lang="en-US" dirty="0"/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  <a:endParaRPr lang="en-US" dirty="0"/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Specification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eaLnBrk="1"/>
            <a:r>
              <a:rPr lang="en-US" dirty="0" smtClean="0"/>
              <a:t>Embedded in C++.</a:t>
            </a:r>
          </a:p>
          <a:p>
            <a:pPr eaLnBrk="1"/>
            <a:r>
              <a:rPr lang="en-US" dirty="0" smtClean="0"/>
              <a:t>Directly executable and </a:t>
            </a:r>
            <a:r>
              <a:rPr lang="en-US" dirty="0" err="1" smtClean="0"/>
              <a:t>debuggable</a:t>
            </a:r>
            <a:r>
              <a:rPr lang="en-US" dirty="0" smtClean="0"/>
              <a:t> via any native C++ tool chain.</a:t>
            </a:r>
          </a:p>
          <a:p>
            <a:pPr eaLnBrk="1"/>
            <a:r>
              <a:rPr lang="en-US" dirty="0" smtClean="0"/>
              <a:t>Supports arbitrary d-dimensional rectangular grids.</a:t>
            </a:r>
          </a:p>
          <a:p>
            <a:pPr eaLnBrk="1"/>
            <a:r>
              <a:rPr lang="en-US" dirty="0" smtClean="0"/>
              <a:t>The stencil shape can be arbitrary.</a:t>
            </a:r>
          </a:p>
          <a:p>
            <a:pPr eaLnBrk="1"/>
            <a:r>
              <a:rPr lang="en-US" dirty="0" smtClean="0"/>
              <a:t>A point at time t can depend on points at time t–1, t–2, …, t–k.</a:t>
            </a:r>
          </a:p>
          <a:p>
            <a:pPr eaLnBrk="1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can be programmed.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2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3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4263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658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6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Pochoir_Boundary_2D(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idx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…, idx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FF0000"/>
                </a:solidFill>
              </a:rPr>
              <a:t>&lt;definition&gt;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Pochoir_Boundary_end</a:t>
            </a:r>
            <a:endParaRPr lang="en-US" dirty="0">
              <a:solidFill>
                <a:schemeClr val="tx1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array </a:t>
            </a:r>
            <a:r>
              <a:rPr lang="en-US" dirty="0">
                <a:solidFill>
                  <a:schemeClr val="tx1"/>
                </a:solidFill>
              </a:rPr>
              <a:t>is the corresponding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</a:t>
            </a:r>
            <a:endParaRPr lang="en-US" dirty="0">
              <a:solidFill>
                <a:schemeClr val="tx1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Idx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is the </a:t>
            </a:r>
            <a:r>
              <a:rPr lang="en-US" dirty="0" smtClean="0">
                <a:solidFill>
                  <a:schemeClr val="tx1"/>
                </a:solidFill>
              </a:rPr>
              <a:t>time index</a:t>
            </a:r>
            <a:endParaRPr lang="en-US" dirty="0">
              <a:solidFill>
                <a:schemeClr val="tx1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idx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…, idx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 are the indices of each spatial dimension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&lt;definition&gt;</a:t>
            </a:r>
            <a:r>
              <a:rPr lang="en-US" dirty="0">
                <a:solidFill>
                  <a:schemeClr val="tx1"/>
                </a:solidFill>
              </a:rPr>
              <a:t> is C++ code that defines </a:t>
            </a:r>
            <a:r>
              <a:rPr lang="en-US" dirty="0" smtClean="0">
                <a:solidFill>
                  <a:schemeClr val="tx1"/>
                </a:solidFill>
              </a:rPr>
              <a:t>the values at coordinates that fall outside the 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>
            <a:off x="4876800" y="952500"/>
            <a:ext cx="304800" cy="14414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4038600"/>
            <a:ext cx="3886200" cy="9239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a boundary </a:t>
            </a:r>
            <a:r>
              <a:rPr lang="en-US" dirty="0" smtClean="0">
                <a:solidFill>
                  <a:prstClr val="black"/>
                </a:solidFill>
              </a:rPr>
              <a:t>function with </a:t>
            </a:r>
            <a:r>
              <a:rPr lang="en-US" dirty="0">
                <a:solidFill>
                  <a:prstClr val="black"/>
                </a:solidFill>
              </a:rPr>
              <a:t>name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and input parameters </a:t>
            </a:r>
            <a:r>
              <a:rPr lang="en-US" i="1" dirty="0" err="1">
                <a:solidFill>
                  <a:srgbClr val="FF0000"/>
                </a:solidFill>
              </a:rPr>
              <a:t>arr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idx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idx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…, idx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400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01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 spawn base6;</a:t>
            </a:r>
          </a:p>
          <a:p>
            <a:r>
              <a:rPr lang="en-US" dirty="0" smtClean="0"/>
              <a:t>Spawn base10; spawn base11; spawn base19;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 spawn base6;</a:t>
            </a:r>
          </a:p>
          <a:p>
            <a:r>
              <a:rPr lang="en-US" dirty="0" smtClean="0"/>
              <a:t>Spawn base10; spawn base11; spawn base19;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 spawn base6;</a:t>
            </a:r>
          </a:p>
          <a:p>
            <a:r>
              <a:rPr lang="en-US" dirty="0" smtClean="0"/>
              <a:t>Spawn base10; spawn base11; spawn base19; sync7;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 spawn base6;</a:t>
            </a:r>
          </a:p>
          <a:p>
            <a:r>
              <a:rPr lang="en-US" dirty="0" smtClean="0"/>
              <a:t>Spawn base10; spawn base11; spawn base19; sync7; 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175418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Pochoir_Shape_</a:t>
            </a:r>
            <a:r>
              <a:rPr lang="en-US" i="1" smtClean="0">
                <a:solidFill>
                  <a:srgbClr val="FF0000"/>
                </a:solidFill>
              </a:rPr>
              <a:t>dim</a:t>
            </a:r>
            <a:r>
              <a:rPr lang="en-US" smtClean="0">
                <a:solidFill>
                  <a:prstClr val="black"/>
                </a:solidFill>
              </a:rPr>
              <a:t>D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dirty="0">
                <a:solidFill>
                  <a:prstClr val="black"/>
                </a:solidFill>
              </a:rPr>
              <a:t>] = {</a:t>
            </a:r>
            <a:r>
              <a:rPr lang="en-US" i="1" dirty="0">
                <a:solidFill>
                  <a:srgbClr val="FF0000"/>
                </a:solidFill>
              </a:rPr>
              <a:t>cells</a:t>
            </a:r>
            <a:r>
              <a:rPr lang="en-US" dirty="0">
                <a:solidFill>
                  <a:prstClr val="black"/>
                </a:solidFill>
              </a:rPr>
              <a:t>};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dim </a:t>
            </a:r>
            <a:r>
              <a:rPr lang="en-US" dirty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number of cells specified in </a:t>
            </a:r>
            <a:r>
              <a:rPr lang="en-US" i="1" dirty="0">
                <a:solidFill>
                  <a:srgbClr val="FF0000"/>
                </a:solidFill>
              </a:rPr>
              <a:t>cells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cells</a:t>
            </a:r>
            <a:r>
              <a:rPr lang="en-US" dirty="0">
                <a:solidFill>
                  <a:schemeClr val="tx1"/>
                </a:solidFill>
              </a:rPr>
              <a:t> is a list of the cells in the stencil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562894"/>
            <a:ext cx="304800" cy="2278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4384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the shape of the </a:t>
            </a:r>
            <a:r>
              <a:rPr lang="en-US" i="1" dirty="0">
                <a:solidFill>
                  <a:srgbClr val="FF0000"/>
                </a:solidFill>
              </a:rPr>
              <a:t>dim</a:t>
            </a:r>
            <a:r>
              <a:rPr lang="en-US" dirty="0">
                <a:solidFill>
                  <a:prstClr val="black"/>
                </a:solidFill>
              </a:rPr>
              <a:t>-dimensional stencil as a list of </a:t>
            </a: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cells.  E</a:t>
            </a:r>
            <a:r>
              <a:rPr lang="en-US" dirty="0" smtClean="0">
                <a:solidFill>
                  <a:schemeClr val="tx1"/>
                </a:solidFill>
              </a:rPr>
              <a:t>ach </a:t>
            </a:r>
            <a:r>
              <a:rPr lang="en-US" dirty="0">
                <a:solidFill>
                  <a:schemeClr val="tx1"/>
                </a:solidFill>
              </a:rPr>
              <a:t>cell specifies the offset of indices in the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</a:t>
            </a:r>
            <a:r>
              <a:rPr lang="en-US" dirty="0">
                <a:solidFill>
                  <a:schemeClr val="tx1"/>
                </a:solidFill>
              </a:rPr>
              <a:t>, e.g., for </a:t>
            </a:r>
            <a:r>
              <a:rPr lang="en-US" dirty="0" smtClean="0">
                <a:solidFill>
                  <a:schemeClr val="tx1"/>
                </a:solidFill>
              </a:rPr>
              <a:t>a(t,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j), we specify the corresponding cell </a:t>
            </a:r>
            <a:r>
              <a:rPr lang="en-US" dirty="0" smtClean="0">
                <a:solidFill>
                  <a:schemeClr val="tx1"/>
                </a:solidFill>
              </a:rPr>
              <a:t>{0, </a:t>
            </a:r>
            <a:r>
              <a:rPr lang="en-US" dirty="0">
                <a:solidFill>
                  <a:schemeClr val="tx1"/>
                </a:solidFill>
              </a:rPr>
              <a:t>0, 0}, for </a:t>
            </a:r>
            <a:r>
              <a:rPr lang="en-US" dirty="0" smtClean="0">
                <a:solidFill>
                  <a:schemeClr val="tx1"/>
                </a:solidFill>
              </a:rPr>
              <a:t>a(t–1, </a:t>
            </a:r>
            <a:r>
              <a:rPr lang="en-US" dirty="0">
                <a:solidFill>
                  <a:schemeClr val="tx1"/>
                </a:solidFill>
              </a:rPr>
              <a:t>i+1, j), we specify </a:t>
            </a:r>
            <a:r>
              <a:rPr lang="en-US" dirty="0" smtClean="0">
                <a:solidFill>
                  <a:schemeClr val="tx1"/>
                </a:solidFill>
              </a:rPr>
              <a:t>{–1, </a:t>
            </a:r>
            <a:r>
              <a:rPr lang="en-US" dirty="0">
                <a:solidFill>
                  <a:schemeClr val="tx1"/>
                </a:solidFill>
              </a:rPr>
              <a:t>1, 0}, and so </a:t>
            </a:r>
            <a:r>
              <a:rPr lang="en-US" dirty="0" smtClean="0">
                <a:solidFill>
                  <a:schemeClr val="tx1"/>
                </a:solidFill>
              </a:rPr>
              <a:t>on.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38200" y="3429000"/>
            <a:ext cx="5711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 base12; spawn base3; spawn base1;</a:t>
            </a:r>
          </a:p>
          <a:p>
            <a:r>
              <a:rPr lang="en-US" dirty="0" smtClean="0"/>
              <a:t>Sync4; spawn base13; sync2; spawn base7; spawn base14; </a:t>
            </a:r>
          </a:p>
          <a:p>
            <a:r>
              <a:rPr lang="en-US" dirty="0" smtClean="0"/>
              <a:t>Spawn base4;  spawn base5; sync5; spawn base15; sync1;</a:t>
            </a:r>
          </a:p>
          <a:p>
            <a:r>
              <a:rPr lang="en-US" dirty="0" smtClean="0"/>
              <a:t>Spawn base2; spawn base8; spawn base9; spawn base16;</a:t>
            </a:r>
          </a:p>
          <a:p>
            <a:r>
              <a:rPr lang="en-US" dirty="0" smtClean="0"/>
              <a:t>Spawn base17; sync6; spawn base18; sync3; spawn base6;</a:t>
            </a:r>
          </a:p>
          <a:p>
            <a:r>
              <a:rPr lang="en-US" dirty="0" smtClean="0"/>
              <a:t>Spawn base10; spawn base11; spawn base19; sync7; </a:t>
            </a:r>
          </a:p>
          <a:p>
            <a:r>
              <a:rPr lang="en-US" dirty="0" smtClean="0"/>
              <a:t>Spawn base20;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1" y="3200400"/>
            <a:ext cx="44957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Cilk_main</a:t>
            </a:r>
            <a:r>
              <a:rPr lang="en-US" sz="1600" dirty="0" smtClean="0"/>
              <a:t> stencil(){</a:t>
            </a:r>
          </a:p>
          <a:p>
            <a:r>
              <a:rPr lang="en-US" sz="1600" dirty="0" smtClean="0"/>
              <a:t>Spawn base12; spawn base3; spawn base1;</a:t>
            </a:r>
          </a:p>
          <a:p>
            <a:r>
              <a:rPr lang="en-US" sz="1600" dirty="0" smtClean="0"/>
              <a:t>Sync4; spawn base13; sync2; spawn base7; </a:t>
            </a:r>
          </a:p>
          <a:p>
            <a:r>
              <a:rPr lang="en-US" sz="1600" dirty="0" smtClean="0"/>
              <a:t>spawn base14; Spawn base4;  spawn base5; </a:t>
            </a:r>
          </a:p>
          <a:p>
            <a:r>
              <a:rPr lang="en-US" sz="1600" dirty="0" smtClean="0"/>
              <a:t>sync5; spawn base15; sync1; Spawn base2; </a:t>
            </a:r>
          </a:p>
          <a:p>
            <a:r>
              <a:rPr lang="en-US" sz="1600" dirty="0" smtClean="0"/>
              <a:t>spawn base8; spawn base9; spawn base16;</a:t>
            </a:r>
          </a:p>
          <a:p>
            <a:r>
              <a:rPr lang="en-US" sz="1600" dirty="0" smtClean="0"/>
              <a:t>Spawn base17; sync6; spawn base18; sync3; </a:t>
            </a:r>
          </a:p>
          <a:p>
            <a:r>
              <a:rPr lang="en-US" sz="1600" dirty="0" smtClean="0"/>
              <a:t>spawn base6; Spawn base10; spawn base11; </a:t>
            </a:r>
          </a:p>
          <a:p>
            <a:r>
              <a:rPr lang="en-US" sz="1600" dirty="0" smtClean="0"/>
              <a:t>spawn base19; sync7; Spawn base20;</a:t>
            </a:r>
          </a:p>
          <a:p>
            <a:r>
              <a:rPr lang="en-US" sz="1600" dirty="0"/>
              <a:t>}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1" y="3200400"/>
            <a:ext cx="44957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Cilk_main</a:t>
            </a:r>
            <a:r>
              <a:rPr lang="en-US" sz="1600" dirty="0" smtClean="0"/>
              <a:t> stencil(){</a:t>
            </a:r>
          </a:p>
          <a:p>
            <a:r>
              <a:rPr lang="en-US" sz="1600" dirty="0" smtClean="0"/>
              <a:t>Spawn base12; spawn base3; spawn base1;</a:t>
            </a:r>
          </a:p>
          <a:p>
            <a:r>
              <a:rPr lang="en-US" sz="1600" dirty="0" smtClean="0"/>
              <a:t>Sync4; spawn base13; sync2; spawn base7; </a:t>
            </a:r>
          </a:p>
          <a:p>
            <a:r>
              <a:rPr lang="en-US" sz="1600" dirty="0" smtClean="0"/>
              <a:t>spawn base14; Spawn base4;  spawn base5; </a:t>
            </a:r>
          </a:p>
          <a:p>
            <a:r>
              <a:rPr lang="en-US" sz="1600" dirty="0" smtClean="0"/>
              <a:t>sync5; spawn base15; sync1; Spawn base2; </a:t>
            </a:r>
          </a:p>
          <a:p>
            <a:r>
              <a:rPr lang="en-US" sz="1600" dirty="0" smtClean="0"/>
              <a:t>spawn base8; spawn base9; spawn base16;</a:t>
            </a:r>
          </a:p>
          <a:p>
            <a:r>
              <a:rPr lang="en-US" sz="1600" dirty="0" smtClean="0"/>
              <a:t>Spawn base17; sync6; spawn base18; sync3; </a:t>
            </a:r>
          </a:p>
          <a:p>
            <a:r>
              <a:rPr lang="en-US" sz="1600" dirty="0" smtClean="0"/>
              <a:t>spawn base6; Spawn base10; spawn base11; </a:t>
            </a:r>
          </a:p>
          <a:p>
            <a:r>
              <a:rPr lang="en-US" sz="1600" dirty="0" smtClean="0"/>
              <a:t>spawn base19; sync7; Spawn base20;</a:t>
            </a:r>
          </a:p>
          <a:p>
            <a:r>
              <a:rPr lang="en-US" sz="1600" dirty="0"/>
              <a:t>}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3200400"/>
            <a:ext cx="396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en-US" sz="1600" dirty="0" smtClean="0"/>
              <a:t>DFS </a:t>
            </a:r>
            <a:r>
              <a:rPr lang="en-US" sz="1600" dirty="0"/>
              <a:t>until we meet ‘sync’ at </a:t>
            </a:r>
            <a:r>
              <a:rPr lang="en-US" sz="1600" b="1" dirty="0"/>
              <a:t>all</a:t>
            </a:r>
            <a:r>
              <a:rPr lang="en-US" sz="1600" dirty="0"/>
              <a:t> depth, which means we can’t proceed without removing some ‘sync</a:t>
            </a:r>
            <a:r>
              <a:rPr lang="en-US" sz="1600" dirty="0" smtClean="0"/>
              <a:t>’</a:t>
            </a:r>
          </a:p>
          <a:p>
            <a:pPr marL="342900" lvl="0" indent="-342900">
              <a:buAutoNum type="arabicParenR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1" y="3200400"/>
            <a:ext cx="44957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Cilk_main</a:t>
            </a:r>
            <a:r>
              <a:rPr lang="en-US" sz="1600" dirty="0" smtClean="0"/>
              <a:t> stencil(){</a:t>
            </a:r>
          </a:p>
          <a:p>
            <a:r>
              <a:rPr lang="en-US" sz="1600" dirty="0" smtClean="0"/>
              <a:t>Spawn base12; spawn base3; spawn base1;</a:t>
            </a:r>
          </a:p>
          <a:p>
            <a:r>
              <a:rPr lang="en-US" sz="1600" dirty="0" smtClean="0"/>
              <a:t>Sync4; spawn base13; sync2; spawn base7; </a:t>
            </a:r>
          </a:p>
          <a:p>
            <a:r>
              <a:rPr lang="en-US" sz="1600" dirty="0" smtClean="0"/>
              <a:t>spawn base14; Spawn base4;  spawn base5; </a:t>
            </a:r>
          </a:p>
          <a:p>
            <a:r>
              <a:rPr lang="en-US" sz="1600" dirty="0" smtClean="0"/>
              <a:t>sync5; spawn base15; sync1; Spawn base2; </a:t>
            </a:r>
          </a:p>
          <a:p>
            <a:r>
              <a:rPr lang="en-US" sz="1600" dirty="0" smtClean="0"/>
              <a:t>spawn base8; spawn base9; spawn base16;</a:t>
            </a:r>
          </a:p>
          <a:p>
            <a:r>
              <a:rPr lang="en-US" sz="1600" dirty="0" smtClean="0"/>
              <a:t>Spawn base17; sync6; spawn base18; sync3; </a:t>
            </a:r>
          </a:p>
          <a:p>
            <a:r>
              <a:rPr lang="en-US" sz="1600" dirty="0" smtClean="0"/>
              <a:t>spawn base6; Spawn base10; spawn base11; </a:t>
            </a:r>
          </a:p>
          <a:p>
            <a:r>
              <a:rPr lang="en-US" sz="1600" dirty="0" smtClean="0"/>
              <a:t>spawn base19; sync7; Spawn base20;</a:t>
            </a:r>
          </a:p>
          <a:p>
            <a:r>
              <a:rPr lang="en-US" sz="1600" dirty="0"/>
              <a:t>}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32004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en-US" sz="1600" dirty="0" smtClean="0"/>
              <a:t>DFS </a:t>
            </a:r>
            <a:r>
              <a:rPr lang="en-US" sz="1600" dirty="0"/>
              <a:t>until we meet ‘sync’ at </a:t>
            </a:r>
            <a:r>
              <a:rPr lang="en-US" sz="1600" b="1" dirty="0"/>
              <a:t>all</a:t>
            </a:r>
            <a:r>
              <a:rPr lang="en-US" sz="1600" dirty="0"/>
              <a:t> depth, which means we can’t proceed without removing some ‘</a:t>
            </a:r>
            <a:r>
              <a:rPr lang="en-US" sz="1600" dirty="0" smtClean="0"/>
              <a:t>sync’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Remove </a:t>
            </a:r>
            <a:r>
              <a:rPr lang="en-US" sz="1600" dirty="0"/>
              <a:t>all the visited leaves, if an internal node has no children, remove it as well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1" y="3200400"/>
            <a:ext cx="44957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Cilk_main</a:t>
            </a:r>
            <a:r>
              <a:rPr lang="en-US" sz="1600" dirty="0" smtClean="0"/>
              <a:t> stencil(){</a:t>
            </a:r>
          </a:p>
          <a:p>
            <a:r>
              <a:rPr lang="en-US" sz="1600" dirty="0" smtClean="0"/>
              <a:t>Spawn base12; spawn base3; spawn base1;</a:t>
            </a:r>
          </a:p>
          <a:p>
            <a:r>
              <a:rPr lang="en-US" sz="1600" dirty="0" smtClean="0"/>
              <a:t>Sync4; spawn base13; sync2; spawn base7; </a:t>
            </a:r>
          </a:p>
          <a:p>
            <a:r>
              <a:rPr lang="en-US" sz="1600" dirty="0" smtClean="0"/>
              <a:t>spawn base14; Spawn base4;  spawn base5; </a:t>
            </a:r>
          </a:p>
          <a:p>
            <a:r>
              <a:rPr lang="en-US" sz="1600" dirty="0" smtClean="0"/>
              <a:t>sync5; spawn base15; sync1; Spawn base2; </a:t>
            </a:r>
          </a:p>
          <a:p>
            <a:r>
              <a:rPr lang="en-US" sz="1600" dirty="0" smtClean="0"/>
              <a:t>spawn base8; spawn base9; spawn base16;</a:t>
            </a:r>
          </a:p>
          <a:p>
            <a:r>
              <a:rPr lang="en-US" sz="1600" dirty="0" smtClean="0"/>
              <a:t>Spawn base17; sync6; spawn base18; sync3; </a:t>
            </a:r>
          </a:p>
          <a:p>
            <a:r>
              <a:rPr lang="en-US" sz="1600" dirty="0" smtClean="0"/>
              <a:t>spawn base6; Spawn base10; spawn base11; </a:t>
            </a:r>
          </a:p>
          <a:p>
            <a:r>
              <a:rPr lang="en-US" sz="1600" dirty="0" smtClean="0"/>
              <a:t>spawn base19; sync7; Spawn base20;</a:t>
            </a:r>
          </a:p>
          <a:p>
            <a:r>
              <a:rPr lang="en-US" sz="1600" dirty="0"/>
              <a:t>}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3200400"/>
            <a:ext cx="396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en-US" sz="1600" dirty="0" smtClean="0"/>
              <a:t>DFS </a:t>
            </a:r>
            <a:r>
              <a:rPr lang="en-US" sz="1600" dirty="0"/>
              <a:t>until we meet ‘sync’ at </a:t>
            </a:r>
            <a:r>
              <a:rPr lang="en-US" sz="1600" b="1" dirty="0"/>
              <a:t>all</a:t>
            </a:r>
            <a:r>
              <a:rPr lang="en-US" sz="1600" dirty="0"/>
              <a:t> depth, which means we can’t proceed without removing some ‘</a:t>
            </a:r>
            <a:r>
              <a:rPr lang="en-US" sz="1600" dirty="0" smtClean="0"/>
              <a:t>sync’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Remove </a:t>
            </a:r>
            <a:r>
              <a:rPr lang="en-US" sz="1600" dirty="0"/>
              <a:t>all the visited leaves, if an internal node has no children, remove it as </a:t>
            </a:r>
            <a:r>
              <a:rPr lang="en-US" sz="1600" dirty="0" smtClean="0"/>
              <a:t>well.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Remove </a:t>
            </a:r>
            <a:r>
              <a:rPr lang="en-US" sz="1600" dirty="0"/>
              <a:t>all the ‘sync’s that is the biggest brother of its parent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128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235450" y="685800"/>
            <a:ext cx="560388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main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97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893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927475" y="1066800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89513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456113" y="10668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81638" y="1066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712913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415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555875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979738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4369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81438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83552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2609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78488" y="14763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102350" y="1476375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559550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00875" y="14763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836738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base13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35025" y="272256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base12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4184650" y="962025"/>
            <a:ext cx="338138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516438" y="962025"/>
            <a:ext cx="274637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2041525" y="1204913"/>
            <a:ext cx="784225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3108325" y="823913"/>
            <a:ext cx="11652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3717925" y="823913"/>
            <a:ext cx="5556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64088" y="823913"/>
            <a:ext cx="560387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764088" y="823913"/>
            <a:ext cx="1050925" cy="242887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2468563" y="1204913"/>
            <a:ext cx="35718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2813050" y="1343025"/>
            <a:ext cx="307975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124200" y="1371600"/>
            <a:ext cx="188913" cy="1047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408363" y="1204913"/>
            <a:ext cx="3619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408363" y="1204913"/>
            <a:ext cx="806450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5591175" y="1343025"/>
            <a:ext cx="230188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815013" y="1343025"/>
            <a:ext cx="127000" cy="13335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5162550" y="1295399"/>
            <a:ext cx="95250" cy="1809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110288" y="1204913"/>
            <a:ext cx="3254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6110288" y="1204913"/>
            <a:ext cx="12271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110288" y="1204913"/>
            <a:ext cx="782637" cy="27146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V="1">
            <a:off x="11699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V="1">
            <a:off x="16764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H="1" flipV="1">
            <a:off x="18224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3402012" y="277812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3825875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base15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2824162" y="2805113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base14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flipV="1">
            <a:off x="3159125" y="243840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 flipV="1">
            <a:off x="3665537" y="243840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 flipH="1" flipV="1">
            <a:off x="3811587" y="2438400"/>
            <a:ext cx="355600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8039100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base20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/>
        </p:nvSpPr>
        <p:spPr bwMode="auto">
          <a:xfrm>
            <a:off x="7585075" y="2695575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7026275" y="26955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7342188" y="2355850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68"/>
          <p:cNvSpPr>
            <a:spLocks noChangeShapeType="1"/>
          </p:cNvSpPr>
          <p:nvPr/>
        </p:nvSpPr>
        <p:spPr bwMode="auto">
          <a:xfrm flipV="1">
            <a:off x="7848600" y="2355850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7994650" y="2355850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0"/>
          <p:cNvSpPr>
            <a:spLocks noChangeShapeType="1"/>
          </p:cNvSpPr>
          <p:nvPr/>
        </p:nvSpPr>
        <p:spPr bwMode="auto">
          <a:xfrm flipH="1">
            <a:off x="1746250" y="1752600"/>
            <a:ext cx="307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1"/>
          <p:cNvSpPr>
            <a:spLocks noChangeShapeType="1"/>
          </p:cNvSpPr>
          <p:nvPr/>
        </p:nvSpPr>
        <p:spPr bwMode="auto">
          <a:xfrm flipH="1">
            <a:off x="2813050" y="1752600"/>
            <a:ext cx="5461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2"/>
          <p:cNvSpPr>
            <a:spLocks noChangeShapeType="1"/>
          </p:cNvSpPr>
          <p:nvPr/>
        </p:nvSpPr>
        <p:spPr bwMode="auto">
          <a:xfrm>
            <a:off x="3429000" y="1752600"/>
            <a:ext cx="228600" cy="4572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3"/>
          <p:cNvSpPr>
            <a:spLocks noChangeShapeType="1"/>
          </p:cNvSpPr>
          <p:nvPr/>
        </p:nvSpPr>
        <p:spPr bwMode="auto">
          <a:xfrm flipH="1">
            <a:off x="4337050" y="1614488"/>
            <a:ext cx="544513" cy="519112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4"/>
          <p:cNvSpPr>
            <a:spLocks noChangeShapeType="1"/>
          </p:cNvSpPr>
          <p:nvPr/>
        </p:nvSpPr>
        <p:spPr bwMode="auto">
          <a:xfrm flipH="1">
            <a:off x="5099050" y="1752600"/>
            <a:ext cx="76200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5"/>
          <p:cNvSpPr>
            <a:spLocks noChangeShapeType="1"/>
          </p:cNvSpPr>
          <p:nvPr/>
        </p:nvSpPr>
        <p:spPr bwMode="auto">
          <a:xfrm>
            <a:off x="7337425" y="1752600"/>
            <a:ext cx="4349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6"/>
          <p:cNvSpPr>
            <a:spLocks noChangeShapeType="1"/>
          </p:cNvSpPr>
          <p:nvPr/>
        </p:nvSpPr>
        <p:spPr bwMode="auto">
          <a:xfrm>
            <a:off x="5597525" y="1752600"/>
            <a:ext cx="26987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77"/>
          <p:cNvSpPr>
            <a:spLocks noChangeShapeType="1"/>
          </p:cNvSpPr>
          <p:nvPr/>
        </p:nvSpPr>
        <p:spPr bwMode="auto">
          <a:xfrm flipH="1">
            <a:off x="6394450" y="1752600"/>
            <a:ext cx="5048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78"/>
          <p:cNvSpPr>
            <a:spLocks noChangeShapeType="1"/>
          </p:cNvSpPr>
          <p:nvPr/>
        </p:nvSpPr>
        <p:spPr bwMode="auto">
          <a:xfrm flipH="1">
            <a:off x="7004050" y="1752600"/>
            <a:ext cx="339725" cy="381000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5603875" y="2665412"/>
            <a:ext cx="53326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sync6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8" name="Text Box 82"/>
          <p:cNvSpPr txBox="1">
            <a:spLocks noChangeArrowheads="1"/>
          </p:cNvSpPr>
          <p:nvPr/>
        </p:nvSpPr>
        <p:spPr bwMode="auto">
          <a:xfrm>
            <a:off x="6027738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5026025" y="2692400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 flipV="1">
            <a:off x="5360988" y="2325687"/>
            <a:ext cx="354012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 flipV="1">
            <a:off x="5867400" y="2325687"/>
            <a:ext cx="1588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 flipH="1" flipV="1">
            <a:off x="6013450" y="2325687"/>
            <a:ext cx="354013" cy="373063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4456113" y="2665412"/>
            <a:ext cx="649287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base16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Line 91"/>
          <p:cNvSpPr>
            <a:spLocks noChangeShapeType="1"/>
          </p:cNvSpPr>
          <p:nvPr/>
        </p:nvSpPr>
        <p:spPr bwMode="auto">
          <a:xfrm flipV="1">
            <a:off x="4781550" y="2325687"/>
            <a:ext cx="704850" cy="346075"/>
          </a:xfrm>
          <a:prstGeom prst="line">
            <a:avLst/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3716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368675" y="22098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2530475" y="21336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base7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8" name="Text Box 64"/>
          <p:cNvSpPr txBox="1">
            <a:spLocks noChangeArrowheads="1"/>
          </p:cNvSpPr>
          <p:nvPr/>
        </p:nvSpPr>
        <p:spPr bwMode="auto">
          <a:xfrm>
            <a:off x="7543800" y="2085975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79" name="Text Box 82"/>
          <p:cNvSpPr txBox="1">
            <a:spLocks noChangeArrowheads="1"/>
          </p:cNvSpPr>
          <p:nvPr/>
        </p:nvSpPr>
        <p:spPr bwMode="auto">
          <a:xfrm>
            <a:off x="5502275" y="2057400"/>
            <a:ext cx="669925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spawn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4816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base9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054475" y="2057400"/>
            <a:ext cx="55205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base8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2" name="Text Box 64"/>
          <p:cNvSpPr txBox="1">
            <a:spLocks noChangeArrowheads="1"/>
          </p:cNvSpPr>
          <p:nvPr/>
        </p:nvSpPr>
        <p:spPr bwMode="auto">
          <a:xfrm>
            <a:off x="67214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3" name="Text Box 64"/>
          <p:cNvSpPr txBox="1">
            <a:spLocks noChangeArrowheads="1"/>
          </p:cNvSpPr>
          <p:nvPr/>
        </p:nvSpPr>
        <p:spPr bwMode="auto">
          <a:xfrm>
            <a:off x="6111875" y="2085975"/>
            <a:ext cx="630599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base10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4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8229600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smtClean="0">
                <a:solidFill>
                  <a:srgbClr val="000000"/>
                </a:solidFill>
              </a:rPr>
              <a:t>Static elaboration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1" y="3200400"/>
            <a:ext cx="44957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Cilk_main</a:t>
            </a:r>
            <a:r>
              <a:rPr lang="en-US" sz="1600" dirty="0" smtClean="0"/>
              <a:t> stencil(){</a:t>
            </a:r>
          </a:p>
          <a:p>
            <a:r>
              <a:rPr lang="en-US" sz="1600" dirty="0" smtClean="0"/>
              <a:t>Spawn base12; spawn base3; spawn base1;</a:t>
            </a:r>
          </a:p>
          <a:p>
            <a:r>
              <a:rPr lang="en-US" sz="1600" dirty="0" smtClean="0"/>
              <a:t>Sync4; spawn base13; sync2; spawn base7; </a:t>
            </a:r>
          </a:p>
          <a:p>
            <a:r>
              <a:rPr lang="en-US" sz="1600" dirty="0" smtClean="0"/>
              <a:t>spawn base14; Spawn base4;  spawn base5; </a:t>
            </a:r>
          </a:p>
          <a:p>
            <a:r>
              <a:rPr lang="en-US" sz="1600" dirty="0" smtClean="0"/>
              <a:t>sync5; spawn base15; sync1; Spawn base2; </a:t>
            </a:r>
          </a:p>
          <a:p>
            <a:r>
              <a:rPr lang="en-US" sz="1600" dirty="0" smtClean="0"/>
              <a:t>spawn base8; spawn base9; spawn base16;</a:t>
            </a:r>
          </a:p>
          <a:p>
            <a:r>
              <a:rPr lang="en-US" sz="1600" dirty="0" smtClean="0"/>
              <a:t>Spawn base17; sync6; spawn base18; sync3; </a:t>
            </a:r>
          </a:p>
          <a:p>
            <a:r>
              <a:rPr lang="en-US" sz="1600" dirty="0" smtClean="0"/>
              <a:t>spawn base6; Spawn base10; spawn base11; </a:t>
            </a:r>
          </a:p>
          <a:p>
            <a:r>
              <a:rPr lang="en-US" sz="1600" dirty="0" smtClean="0"/>
              <a:t>spawn base19; sync7; Spawn base20;</a:t>
            </a:r>
          </a:p>
          <a:p>
            <a:r>
              <a:rPr lang="en-US" sz="1600" dirty="0"/>
              <a:t>}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3200400"/>
            <a:ext cx="396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arenR"/>
            </a:pPr>
            <a:r>
              <a:rPr lang="en-US" sz="1600" dirty="0" smtClean="0"/>
              <a:t>DFS </a:t>
            </a:r>
            <a:r>
              <a:rPr lang="en-US" sz="1600" dirty="0"/>
              <a:t>until we meet ‘sync’ at </a:t>
            </a:r>
            <a:r>
              <a:rPr lang="en-US" sz="1600" b="1" dirty="0"/>
              <a:t>all</a:t>
            </a:r>
            <a:r>
              <a:rPr lang="en-US" sz="1600" dirty="0"/>
              <a:t> depth, which means we can’t proceed without removing some ‘</a:t>
            </a:r>
            <a:r>
              <a:rPr lang="en-US" sz="1600" dirty="0" smtClean="0"/>
              <a:t>sync’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Remove </a:t>
            </a:r>
            <a:r>
              <a:rPr lang="en-US" sz="1600" dirty="0"/>
              <a:t>all the visited leaves, if an internal node has no children, remove it as </a:t>
            </a:r>
            <a:r>
              <a:rPr lang="en-US" sz="1600" dirty="0" smtClean="0"/>
              <a:t>well.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Remove </a:t>
            </a:r>
            <a:r>
              <a:rPr lang="en-US" sz="1600" dirty="0"/>
              <a:t>all the ‘sync’s that is the biggest brother of its </a:t>
            </a:r>
            <a:r>
              <a:rPr lang="en-US" sz="1600" dirty="0" smtClean="0"/>
              <a:t>parent.</a:t>
            </a:r>
          </a:p>
          <a:p>
            <a:pPr marL="342900" lvl="0" indent="-342900">
              <a:buAutoNum type="arabicParenR"/>
            </a:pPr>
            <a:r>
              <a:rPr lang="en-US" sz="1600" dirty="0" smtClean="0"/>
              <a:t>Continue </a:t>
            </a:r>
            <a:r>
              <a:rPr lang="en-US" sz="1600" dirty="0"/>
              <a:t>DFS and visit the rest of leaf nodes from the first removed ‘sync’ /or from the root (because we have already removed all visited children, empty internal, proper ‘sync’s)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175418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Pochoir_Shape_</a:t>
            </a:r>
            <a:r>
              <a:rPr lang="en-US" i="1" smtClean="0">
                <a:solidFill>
                  <a:srgbClr val="FF0000"/>
                </a:solidFill>
              </a:rPr>
              <a:t>dim</a:t>
            </a:r>
            <a:r>
              <a:rPr lang="en-US" smtClean="0">
                <a:solidFill>
                  <a:prstClr val="black"/>
                </a:solidFill>
              </a:rPr>
              <a:t>D </a:t>
            </a:r>
            <a:r>
              <a:rPr lang="en-US" i="1" smtClean="0">
                <a:solidFill>
                  <a:srgbClr val="FF0000"/>
                </a:solidFill>
              </a:rPr>
              <a:t>name</a:t>
            </a:r>
            <a:r>
              <a:rPr lang="en-US" smtClean="0">
                <a:solidFill>
                  <a:prstClr val="black"/>
                </a:solidFill>
              </a:rPr>
              <a:t>[</a:t>
            </a:r>
            <a:r>
              <a:rPr lang="en-US" i="1" smtClean="0">
                <a:solidFill>
                  <a:srgbClr val="FF0000"/>
                </a:solidFill>
              </a:rPr>
              <a:t>cell_count</a:t>
            </a:r>
            <a:r>
              <a:rPr lang="en-US" dirty="0">
                <a:solidFill>
                  <a:prstClr val="black"/>
                </a:solidFill>
              </a:rPr>
              <a:t>] = {</a:t>
            </a:r>
            <a:r>
              <a:rPr lang="en-US" i="1" dirty="0">
                <a:solidFill>
                  <a:srgbClr val="FF0000"/>
                </a:solidFill>
              </a:rPr>
              <a:t>cells</a:t>
            </a:r>
            <a:r>
              <a:rPr lang="en-US" dirty="0">
                <a:solidFill>
                  <a:prstClr val="black"/>
                </a:solidFill>
              </a:rPr>
              <a:t>};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dim </a:t>
            </a:r>
            <a:r>
              <a:rPr lang="en-US" dirty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number of cells specified in </a:t>
            </a:r>
            <a:r>
              <a:rPr lang="en-US" i="1" dirty="0">
                <a:solidFill>
                  <a:srgbClr val="FF0000"/>
                </a:solidFill>
              </a:rPr>
              <a:t>cells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cells</a:t>
            </a:r>
            <a:r>
              <a:rPr lang="en-US" dirty="0">
                <a:solidFill>
                  <a:schemeClr val="tx1"/>
                </a:solidFill>
              </a:rPr>
              <a:t> is a list of the cells in the stencil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562894"/>
            <a:ext cx="304800" cy="2278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4384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the shape of the </a:t>
            </a:r>
            <a:r>
              <a:rPr lang="en-US" i="1" dirty="0">
                <a:solidFill>
                  <a:srgbClr val="FF0000"/>
                </a:solidFill>
              </a:rPr>
              <a:t>dim</a:t>
            </a:r>
            <a:r>
              <a:rPr lang="en-US" dirty="0">
                <a:solidFill>
                  <a:prstClr val="black"/>
                </a:solidFill>
              </a:rPr>
              <a:t>-dimensional stencil as a list of </a:t>
            </a: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cells.  E</a:t>
            </a:r>
            <a:r>
              <a:rPr lang="en-US" dirty="0" smtClean="0">
                <a:solidFill>
                  <a:schemeClr val="tx1"/>
                </a:solidFill>
              </a:rPr>
              <a:t>ach </a:t>
            </a:r>
            <a:r>
              <a:rPr lang="en-US" dirty="0">
                <a:solidFill>
                  <a:schemeClr val="tx1"/>
                </a:solidFill>
              </a:rPr>
              <a:t>cell specifies the offset of indices in the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</a:t>
            </a:r>
            <a:r>
              <a:rPr lang="en-US" dirty="0">
                <a:solidFill>
                  <a:schemeClr val="tx1"/>
                </a:solidFill>
              </a:rPr>
              <a:t>, e.g., for </a:t>
            </a:r>
            <a:r>
              <a:rPr lang="en-US" dirty="0" smtClean="0">
                <a:solidFill>
                  <a:schemeClr val="tx1"/>
                </a:solidFill>
              </a:rPr>
              <a:t>a(t,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j), we specify the corresponding cell </a:t>
            </a:r>
            <a:r>
              <a:rPr lang="en-US" dirty="0" smtClean="0">
                <a:solidFill>
                  <a:schemeClr val="tx1"/>
                </a:solidFill>
              </a:rPr>
              <a:t>{0, </a:t>
            </a:r>
            <a:r>
              <a:rPr lang="en-US" dirty="0">
                <a:solidFill>
                  <a:schemeClr val="tx1"/>
                </a:solidFill>
              </a:rPr>
              <a:t>0, 0}, for </a:t>
            </a:r>
            <a:r>
              <a:rPr lang="en-US" dirty="0" smtClean="0">
                <a:solidFill>
                  <a:schemeClr val="tx1"/>
                </a:solidFill>
              </a:rPr>
              <a:t>a(t–1, </a:t>
            </a:r>
            <a:r>
              <a:rPr lang="en-US" dirty="0">
                <a:solidFill>
                  <a:schemeClr val="tx1"/>
                </a:solidFill>
              </a:rPr>
              <a:t>i+1, j), we specify </a:t>
            </a:r>
            <a:r>
              <a:rPr lang="en-US" dirty="0" smtClean="0">
                <a:solidFill>
                  <a:schemeClr val="tx1"/>
                </a:solidFill>
              </a:rPr>
              <a:t>{–1, </a:t>
            </a:r>
            <a:r>
              <a:rPr lang="en-US" dirty="0">
                <a:solidFill>
                  <a:schemeClr val="tx1"/>
                </a:solidFill>
              </a:rPr>
              <a:t>1, 0}, and so </a:t>
            </a:r>
            <a:r>
              <a:rPr lang="en-US" dirty="0" smtClean="0">
                <a:solidFill>
                  <a:schemeClr val="tx1"/>
                </a:solidFill>
              </a:rPr>
              <a:t>on.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79649" y="14478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7269" y="32004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11" idx="7"/>
          </p:cNvCxnSpPr>
          <p:nvPr/>
        </p:nvCxnSpPr>
        <p:spPr>
          <a:xfrm rot="5400000">
            <a:off x="985922" y="1539718"/>
            <a:ext cx="1537074" cy="1873564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495800" cy="5562600"/>
          </a:xfrm>
        </p:spPr>
        <p:txBody>
          <a:bodyPr/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nearby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d-dimensional spatial grid at time t as a function of nearby grid points at times t–1, t–2,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</a:t>
            </a:r>
            <a:r>
              <a:rPr lang="en-US" sz="2400" dirty="0" err="1" smtClean="0"/>
              <a:t>multigrid</a:t>
            </a:r>
            <a:r>
              <a:rPr lang="en-US" sz="2400" dirty="0" smtClean="0"/>
              <a:t>, and AMR, as well as for image processing and geometric modeling.</a:t>
            </a:r>
          </a:p>
        </p:txBody>
      </p:sp>
      <p:pic>
        <p:nvPicPr>
          <p:cNvPr id="19461" name="Picture 33" descr="Klein_bottle_img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488" y="2971800"/>
            <a:ext cx="3389312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008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56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4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16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64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960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816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864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912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008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056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104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16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864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912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008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056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104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20000" y="22976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152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20000" y="19928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152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20000" y="16880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152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20000" y="13832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18" idx="7"/>
            <a:endCxn id="26" idx="3"/>
          </p:cNvCxnSpPr>
          <p:nvPr/>
        </p:nvCxnSpPr>
        <p:spPr>
          <a:xfrm rot="5400000" flipH="1" flipV="1">
            <a:off x="6226082" y="1818150"/>
            <a:ext cx="197036" cy="197036"/>
          </a:xfrm>
          <a:prstGeom prst="straightConnector1">
            <a:avLst/>
          </a:prstGeom>
          <a:ln w="25527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0"/>
            <a:endCxn id="26" idx="4"/>
          </p:cNvCxnSpPr>
          <p:nvPr/>
        </p:nvCxnSpPr>
        <p:spPr>
          <a:xfrm rot="5400000" flipH="1" flipV="1">
            <a:off x="6400800" y="1916668"/>
            <a:ext cx="152400" cy="1588"/>
          </a:xfrm>
          <a:prstGeom prst="straightConnector1">
            <a:avLst/>
          </a:prstGeom>
          <a:ln w="25527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1"/>
            <a:endCxn id="26" idx="5"/>
          </p:cNvCxnSpPr>
          <p:nvPr/>
        </p:nvCxnSpPr>
        <p:spPr>
          <a:xfrm rot="16200000" flipV="1">
            <a:off x="6530882" y="1818150"/>
            <a:ext cx="197036" cy="197036"/>
          </a:xfrm>
          <a:prstGeom prst="straightConnector1">
            <a:avLst/>
          </a:prstGeom>
          <a:ln w="25527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2"/>
          </p:cNvCxnSpPr>
          <p:nvPr/>
        </p:nvCxnSpPr>
        <p:spPr>
          <a:xfrm rot="10800000" flipH="1">
            <a:off x="5181600" y="2363788"/>
            <a:ext cx="2895600" cy="1008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0"/>
          </p:cNvCxnSpPr>
          <p:nvPr/>
        </p:nvCxnSpPr>
        <p:spPr>
          <a:xfrm rot="16200000" flipV="1">
            <a:off x="4648597" y="1688465"/>
            <a:ext cx="1217612" cy="794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77118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953000" y="11546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175418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Pochoir_Shape</a:t>
            </a:r>
            <a:r>
              <a:rPr lang="en-US" smtClean="0">
                <a:solidFill>
                  <a:prstClr val="black"/>
                </a:solidFill>
              </a:rPr>
              <a:t>_</a:t>
            </a:r>
            <a:r>
              <a:rPr lang="en-US" i="1" smtClean="0">
                <a:solidFill>
                  <a:srgbClr val="FF0000"/>
                </a:solidFill>
              </a:rPr>
              <a:t>dim</a:t>
            </a: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dirty="0">
                <a:solidFill>
                  <a:prstClr val="black"/>
                </a:solidFill>
              </a:rPr>
              <a:t>] = {</a:t>
            </a:r>
            <a:r>
              <a:rPr lang="en-US" i="1" dirty="0">
                <a:solidFill>
                  <a:srgbClr val="FF0000"/>
                </a:solidFill>
              </a:rPr>
              <a:t>cells</a:t>
            </a:r>
            <a:r>
              <a:rPr lang="en-US" dirty="0">
                <a:solidFill>
                  <a:prstClr val="black"/>
                </a:solidFill>
              </a:rPr>
              <a:t>};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dim </a:t>
            </a:r>
            <a:r>
              <a:rPr lang="en-US" dirty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number of cells specified in </a:t>
            </a:r>
            <a:r>
              <a:rPr lang="en-US" i="1" dirty="0">
                <a:solidFill>
                  <a:srgbClr val="FF0000"/>
                </a:solidFill>
              </a:rPr>
              <a:t>cells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cells</a:t>
            </a:r>
            <a:r>
              <a:rPr lang="en-US" dirty="0">
                <a:solidFill>
                  <a:schemeClr val="tx1"/>
                </a:solidFill>
              </a:rPr>
              <a:t> is a list of the cells in the stencil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562894"/>
            <a:ext cx="304800" cy="2278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4384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the shape of the </a:t>
            </a:r>
            <a:r>
              <a:rPr lang="en-US" i="1" dirty="0">
                <a:solidFill>
                  <a:srgbClr val="FF0000"/>
                </a:solidFill>
              </a:rPr>
              <a:t>dim</a:t>
            </a:r>
            <a:r>
              <a:rPr lang="en-US" dirty="0">
                <a:solidFill>
                  <a:prstClr val="black"/>
                </a:solidFill>
              </a:rPr>
              <a:t>-dimensional stencil as a list of </a:t>
            </a:r>
            <a:r>
              <a:rPr lang="en-US" i="1" dirty="0" err="1">
                <a:solidFill>
                  <a:srgbClr val="FF0000"/>
                </a:solidFill>
              </a:rPr>
              <a:t>cell_count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cells.  E</a:t>
            </a:r>
            <a:r>
              <a:rPr lang="en-US" dirty="0" smtClean="0">
                <a:solidFill>
                  <a:schemeClr val="tx1"/>
                </a:solidFill>
              </a:rPr>
              <a:t>ach </a:t>
            </a:r>
            <a:r>
              <a:rPr lang="en-US" dirty="0">
                <a:solidFill>
                  <a:schemeClr val="tx1"/>
                </a:solidFill>
              </a:rPr>
              <a:t>cell specifies the offset of indices in the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</a:t>
            </a:r>
            <a:r>
              <a:rPr lang="en-US" dirty="0">
                <a:solidFill>
                  <a:schemeClr val="tx1"/>
                </a:solidFill>
              </a:rPr>
              <a:t>, e.g., for </a:t>
            </a:r>
            <a:r>
              <a:rPr lang="en-US" dirty="0" smtClean="0">
                <a:solidFill>
                  <a:schemeClr val="tx1"/>
                </a:solidFill>
              </a:rPr>
              <a:t>a(t,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j), we specify the corresponding cell </a:t>
            </a:r>
            <a:r>
              <a:rPr lang="en-US" dirty="0" smtClean="0">
                <a:solidFill>
                  <a:schemeClr val="tx1"/>
                </a:solidFill>
              </a:rPr>
              <a:t>{0, </a:t>
            </a:r>
            <a:r>
              <a:rPr lang="en-US" dirty="0">
                <a:solidFill>
                  <a:schemeClr val="tx1"/>
                </a:solidFill>
              </a:rPr>
              <a:t>0, 0}, for </a:t>
            </a:r>
            <a:r>
              <a:rPr lang="en-US" dirty="0" smtClean="0">
                <a:solidFill>
                  <a:schemeClr val="tx1"/>
                </a:solidFill>
              </a:rPr>
              <a:t>a(t–1, </a:t>
            </a:r>
            <a:r>
              <a:rPr lang="en-US" dirty="0">
                <a:solidFill>
                  <a:schemeClr val="tx1"/>
                </a:solidFill>
              </a:rPr>
              <a:t>i+1, j), we specify </a:t>
            </a:r>
            <a:r>
              <a:rPr lang="en-US" dirty="0" smtClean="0">
                <a:solidFill>
                  <a:schemeClr val="tx1"/>
                </a:solidFill>
              </a:rPr>
              <a:t>{–1, </a:t>
            </a:r>
            <a:r>
              <a:rPr lang="en-US" dirty="0">
                <a:solidFill>
                  <a:schemeClr val="tx1"/>
                </a:solidFill>
              </a:rPr>
              <a:t>1, 0}, and so </a:t>
            </a:r>
            <a:r>
              <a:rPr lang="en-US" dirty="0" smtClean="0">
                <a:solidFill>
                  <a:schemeClr val="tx1"/>
                </a:solidFill>
              </a:rPr>
              <a:t>on.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37931" y="14478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28078" y="3200400"/>
            <a:ext cx="113742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11" idx="7"/>
          </p:cNvCxnSpPr>
          <p:nvPr/>
        </p:nvCxnSpPr>
        <p:spPr>
          <a:xfrm rot="5400000">
            <a:off x="2255689" y="2051203"/>
            <a:ext cx="1537074" cy="850594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9812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err="1">
                <a:solidFill>
                  <a:prstClr val="black"/>
                </a:solidFill>
              </a:rPr>
              <a:t>Pochoir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_</a:t>
            </a:r>
            <a:r>
              <a:rPr lang="en-US" i="1" smtClean="0">
                <a:solidFill>
                  <a:srgbClr val="FF0000"/>
                </a:solidFill>
              </a:rPr>
              <a:t>dim</a:t>
            </a:r>
            <a:r>
              <a:rPr lang="en-US">
                <a:solidFill>
                  <a:prstClr val="black"/>
                </a:solidFill>
              </a:rPr>
              <a:t>D</a:t>
            </a:r>
            <a:r>
              <a:rPr lang="en-US" smtClean="0">
                <a:solidFill>
                  <a:prstClr val="black"/>
                </a:solidFill>
              </a:rPr>
              <a:t>  </a:t>
            </a:r>
            <a:r>
              <a:rPr lang="en-US" i="1" smtClean="0">
                <a:solidFill>
                  <a:srgbClr val="FF0000"/>
                </a:solidFill>
              </a:rPr>
              <a:t>name </a:t>
            </a:r>
            <a:r>
              <a:rPr lang="en-US" smtClean="0">
                <a:solidFill>
                  <a:prstClr val="black"/>
                </a:solidFill>
              </a:rPr>
              <a:t>(</a:t>
            </a:r>
            <a:r>
              <a:rPr lang="en-US" i="1" smtClean="0">
                <a:solidFill>
                  <a:srgbClr val="FF0000"/>
                </a:solidFill>
              </a:rPr>
              <a:t>shape</a:t>
            </a:r>
            <a:r>
              <a:rPr lang="en-US" smtClean="0">
                <a:solidFill>
                  <a:prstClr val="black"/>
                </a:solidFill>
              </a:rPr>
              <a:t>)</a:t>
            </a:r>
            <a:r>
              <a:rPr lang="en-US" smtClean="0">
                <a:solidFill>
                  <a:prstClr val="black"/>
                </a:solidFill>
              </a:rPr>
              <a:t>;</a:t>
            </a:r>
            <a:endParaRPr lang="en-US" dirty="0">
              <a:solidFill>
                <a:prstClr val="black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dim</a:t>
            </a:r>
            <a:r>
              <a:rPr lang="en-US" dirty="0">
                <a:solidFill>
                  <a:prstClr val="black"/>
                </a:solidFill>
              </a:rPr>
              <a:t> is the number of spatial dimensions.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prstClr val="black"/>
                </a:solidFill>
              </a:rPr>
              <a:t>is the name of the stencil </a:t>
            </a:r>
            <a:r>
              <a:rPr lang="en-US">
                <a:solidFill>
                  <a:prstClr val="black"/>
                </a:solidFill>
              </a:rPr>
              <a:t>object</a:t>
            </a:r>
            <a:r>
              <a:rPr lang="en-US" smtClean="0">
                <a:solidFill>
                  <a:prstClr val="black"/>
                </a:solidFill>
              </a:rPr>
              <a:t>.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smtClean="0">
                <a:solidFill>
                  <a:srgbClr val="FF0000"/>
                </a:solidFill>
              </a:rPr>
              <a:t>shape</a:t>
            </a:r>
            <a:r>
              <a:rPr lang="en-US" smtClean="0">
                <a:solidFill>
                  <a:prstClr val="black"/>
                </a:solidFill>
              </a:rPr>
              <a:t> is the name of stencil shape to initialize the Pochoir object.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667000"/>
            <a:ext cx="3886200" cy="646113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Declare a </a:t>
            </a:r>
            <a:r>
              <a:rPr lang="en-US" dirty="0" err="1">
                <a:solidFill>
                  <a:prstClr val="black"/>
                </a:solidFill>
              </a:rPr>
              <a:t>Pochoir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stencil </a:t>
            </a:r>
            <a:r>
              <a:rPr lang="en-US" dirty="0">
                <a:solidFill>
                  <a:prstClr val="black"/>
                </a:solidFill>
              </a:rPr>
              <a:t>object </a:t>
            </a:r>
            <a:r>
              <a:rPr lang="en-US" i="1" dirty="0">
                <a:solidFill>
                  <a:srgbClr val="FF0000"/>
                </a:solidFill>
              </a:rPr>
              <a:t>heat</a:t>
            </a:r>
            <a:r>
              <a:rPr lang="en-US" dirty="0">
                <a:solidFill>
                  <a:prstClr val="black"/>
                </a:solidFill>
              </a:rPr>
              <a:t>, which </a:t>
            </a:r>
            <a:r>
              <a:rPr lang="en-US" dirty="0" smtClean="0">
                <a:solidFill>
                  <a:prstClr val="black"/>
                </a:solidFill>
              </a:rPr>
              <a:t>has </a:t>
            </a:r>
            <a:r>
              <a:rPr lang="en-US" dirty="0">
                <a:solidFill>
                  <a:prstClr val="black"/>
                </a:solidFill>
              </a:rPr>
              <a:t>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598194" y="1550194"/>
            <a:ext cx="709612" cy="45720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00200" y="1524000"/>
            <a:ext cx="643053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57327" y="1981200"/>
            <a:ext cx="70731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 rot="5400000">
            <a:off x="1790157" y="1849630"/>
            <a:ext cx="152400" cy="110741"/>
          </a:xfrm>
          <a:prstGeom prst="straightConnector1">
            <a:avLst/>
          </a:prstGeom>
          <a:ln w="25527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prstClr val="black"/>
                </a:solidFill>
              </a:rPr>
              <a:t>Pochoir_Array</a:t>
            </a:r>
            <a:r>
              <a:rPr lang="en-US" smtClean="0">
                <a:solidFill>
                  <a:prstClr val="black"/>
                </a:solidFill>
              </a:rPr>
              <a:t>_</a:t>
            </a:r>
            <a:r>
              <a:rPr lang="en-US" i="1" smtClean="0">
                <a:solidFill>
                  <a:srgbClr val="FF0000"/>
                </a:solidFill>
              </a:rPr>
              <a:t>dim</a:t>
            </a:r>
            <a:r>
              <a:rPr lang="en-US" smtClean="0">
                <a:solidFill>
                  <a:prstClr val="black"/>
                </a:solidFill>
              </a:rPr>
              <a:t>D(</a:t>
            </a:r>
            <a:r>
              <a:rPr lang="en-US" i="1" smtClean="0">
                <a:solidFill>
                  <a:srgbClr val="FF0000"/>
                </a:solidFill>
              </a:rPr>
              <a:t>type</a:t>
            </a:r>
            <a:r>
              <a:rPr lang="en-US" smtClean="0">
                <a:solidFill>
                  <a:prstClr val="black"/>
                </a:solidFill>
              </a:rPr>
              <a:t>)</a:t>
            </a:r>
            <a:r>
              <a:rPr lang="en-US" smtClean="0">
                <a:solidFill>
                  <a:prstClr val="black"/>
                </a:solidFill>
              </a:rPr>
              <a:t> 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size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 …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 size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size</a:t>
            </a:r>
            <a:r>
              <a:rPr lang="en-US" i="1" baseline="-25000" dirty="0">
                <a:solidFill>
                  <a:srgbClr val="FF0000"/>
                </a:solidFill>
              </a:rPr>
              <a:t>0</a:t>
            </a:r>
            <a:r>
              <a:rPr lang="en-US" i="1" dirty="0">
                <a:solidFill>
                  <a:srgbClr val="FF0000"/>
                </a:solidFill>
              </a:rPr>
              <a:t>, shape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type </a:t>
            </a:r>
            <a:r>
              <a:rPr lang="en-US" dirty="0">
                <a:solidFill>
                  <a:prstClr val="black"/>
                </a:solidFill>
              </a:rPr>
              <a:t>is the type of the stencil array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dim</a:t>
            </a:r>
            <a:r>
              <a:rPr lang="en-US" dirty="0">
                <a:solidFill>
                  <a:prstClr val="black"/>
                </a:solidFill>
              </a:rPr>
              <a:t> is the number of dimensions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smtClean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prstClr val="black"/>
                </a:solidFill>
              </a:rPr>
              <a:t>is the name of </a:t>
            </a: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array</a:t>
            </a:r>
            <a:endParaRPr lang="en-US" dirty="0">
              <a:solidFill>
                <a:prstClr val="black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size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 …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 size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size</a:t>
            </a:r>
            <a:r>
              <a:rPr lang="en-US" i="1" baseline="-25000" dirty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prstClr val="black"/>
                </a:solidFill>
              </a:rPr>
              <a:t>, are the sizes of each spatial </a:t>
            </a:r>
            <a:r>
              <a:rPr lang="en-US" dirty="0" smtClean="0">
                <a:solidFill>
                  <a:prstClr val="black"/>
                </a:solidFill>
              </a:rPr>
              <a:t>dimension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724400" y="1839962"/>
            <a:ext cx="457200" cy="52223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971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</a:rPr>
              <a:t>Pochoir_Array</a:t>
            </a:r>
            <a:r>
              <a:rPr lang="en-US" dirty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prstClr val="black"/>
                </a:solidFill>
              </a:rPr>
              <a:t>of </a:t>
            </a:r>
            <a:r>
              <a:rPr lang="en-US" dirty="0">
                <a:solidFill>
                  <a:prstClr val="black"/>
                </a:solidFill>
              </a:rPr>
              <a:t>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, rank </a:t>
            </a:r>
            <a:r>
              <a:rPr lang="en-US" i="1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, and default toggle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chemeClr val="tx1"/>
                </a:solidFill>
              </a:rPr>
              <a:t>. 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spatial dimensions are</a:t>
            </a:r>
            <a:r>
              <a:rPr lang="en-US" i="1" dirty="0">
                <a:solidFill>
                  <a:srgbClr val="FF0000"/>
                </a:solidFill>
              </a:rPr>
              <a:t> N </a:t>
            </a:r>
            <a:r>
              <a:rPr lang="en-US" dirty="0" smtClean="0">
                <a:solidFill>
                  <a:prstClr val="black"/>
                </a:solidFill>
              </a:rPr>
              <a:t>grid points by </a:t>
            </a:r>
            <a:r>
              <a:rPr lang="en-US" i="1" dirty="0" smtClean="0">
                <a:solidFill>
                  <a:srgbClr val="FF0000"/>
                </a:solidFill>
              </a:rPr>
              <a:t>M </a:t>
            </a:r>
            <a:r>
              <a:rPr lang="en-US" dirty="0" smtClean="0">
                <a:solidFill>
                  <a:prstClr val="black"/>
                </a:solidFill>
              </a:rPr>
              <a:t>grid points.</a:t>
            </a:r>
            <a:endParaRPr lang="en-US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Class </a:t>
            </a:r>
            <a:r>
              <a:rPr lang="en-US" i="1" dirty="0" err="1">
                <a:solidFill>
                  <a:srgbClr val="FF0000"/>
                </a:solidFill>
              </a:rPr>
              <a:t>Pochoir_Array</a:t>
            </a:r>
            <a:r>
              <a:rPr lang="en-US" dirty="0">
                <a:solidFill>
                  <a:prstClr val="black"/>
                </a:solidFill>
              </a:rPr>
              <a:t> contains both underlying storage and </a:t>
            </a:r>
            <a:r>
              <a:rPr lang="en-US" dirty="0" smtClean="0">
                <a:solidFill>
                  <a:prstClr val="black"/>
                </a:solidFill>
              </a:rPr>
              <a:t>requisite operating </a:t>
            </a:r>
            <a:r>
              <a:rPr lang="en-US" dirty="0">
                <a:solidFill>
                  <a:prstClr val="black"/>
                </a:solidFill>
              </a:rPr>
              <a:t>methods.</a:t>
            </a: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514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1754326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array</a:t>
            </a:r>
            <a:r>
              <a:rPr lang="en-US" smtClean="0">
                <a:solidFill>
                  <a:prstClr val="black"/>
                </a:solidFill>
              </a:rPr>
              <a:t>.Register_Boundary_Fn(</a:t>
            </a:r>
            <a:r>
              <a:rPr lang="en-US" i="1" smtClean="0">
                <a:solidFill>
                  <a:srgbClr val="FF0000"/>
                </a:solidFill>
              </a:rPr>
              <a:t>bdry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smtClean="0">
                <a:solidFill>
                  <a:srgbClr val="FF0000"/>
                </a:solidFill>
              </a:rPr>
              <a:t>array</a:t>
            </a:r>
            <a:r>
              <a:rPr lang="en-US" i="1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 to </a:t>
            </a:r>
            <a:r>
              <a:rPr lang="en-US" dirty="0">
                <a:solidFill>
                  <a:schemeClr val="tx1"/>
                </a:solidFill>
              </a:rPr>
              <a:t>be registered </a:t>
            </a:r>
            <a:r>
              <a:rPr lang="en-US" dirty="0" smtClean="0">
                <a:solidFill>
                  <a:schemeClr val="tx1"/>
                </a:solidFill>
              </a:rPr>
              <a:t> with the </a:t>
            </a:r>
            <a:r>
              <a:rPr lang="en-US" dirty="0">
                <a:solidFill>
                  <a:schemeClr val="tx1"/>
                </a:solidFill>
              </a:rPr>
              <a:t>boundary function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bdry</a:t>
            </a:r>
            <a:r>
              <a:rPr lang="en-US" dirty="0">
                <a:solidFill>
                  <a:schemeClr val="tx1"/>
                </a:solidFill>
              </a:rPr>
              <a:t> is the name of boundary function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562963"/>
            <a:ext cx="304800" cy="10659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4384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dirty="0" smtClean="0">
                <a:solidFill>
                  <a:prstClr val="black"/>
                </a:solidFill>
              </a:rPr>
              <a:t>egister </a:t>
            </a:r>
            <a:r>
              <a:rPr lang="en-US" dirty="0">
                <a:solidFill>
                  <a:prstClr val="black"/>
                </a:solidFill>
              </a:rPr>
              <a:t>the previously defined boundary function </a:t>
            </a:r>
            <a:r>
              <a:rPr lang="en-US" i="1" dirty="0" err="1">
                <a:solidFill>
                  <a:srgbClr val="FF0000"/>
                </a:solidFill>
              </a:rPr>
              <a:t>bdry</a:t>
            </a:r>
            <a:r>
              <a:rPr lang="en-US" dirty="0">
                <a:solidFill>
                  <a:prstClr val="black"/>
                </a:solidFill>
              </a:rPr>
              <a:t> with </a:t>
            </a: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array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7432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1477963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name</a:t>
            </a:r>
            <a:r>
              <a:rPr lang="en-US" smtClean="0">
                <a:solidFill>
                  <a:prstClr val="black"/>
                </a:solidFill>
              </a:rPr>
              <a:t>.Register_Array(</a:t>
            </a:r>
            <a:r>
              <a:rPr lang="en-US" i="1" smtClean="0">
                <a:solidFill>
                  <a:srgbClr val="FF0000"/>
                </a:solidFill>
              </a:rPr>
              <a:t>array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array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err="1">
                <a:solidFill>
                  <a:schemeClr val="tx1"/>
                </a:solidFill>
              </a:rPr>
              <a:t>Pochoir_Array</a:t>
            </a:r>
            <a:r>
              <a:rPr lang="en-US" dirty="0">
                <a:solidFill>
                  <a:schemeClr val="tx1"/>
                </a:solidFill>
              </a:rPr>
              <a:t> which </a:t>
            </a:r>
            <a:r>
              <a:rPr lang="en-US" dirty="0" smtClean="0">
                <a:solidFill>
                  <a:schemeClr val="tx1"/>
                </a:solidFill>
              </a:rPr>
              <a:t>will </a:t>
            </a:r>
            <a:r>
              <a:rPr lang="en-US" dirty="0">
                <a:solidFill>
                  <a:schemeClr val="tx1"/>
                </a:solidFill>
              </a:rPr>
              <a:t>be involved in the stencil computation of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424782"/>
            <a:ext cx="304800" cy="143271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133600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Register </a:t>
            </a:r>
            <a:r>
              <a:rPr lang="en-US" dirty="0" err="1">
                <a:solidFill>
                  <a:prstClr val="black"/>
                </a:solidFill>
              </a:rPr>
              <a:t>Pochoir_Array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 with </a:t>
            </a:r>
            <a:r>
              <a:rPr lang="en-US" dirty="0" err="1">
                <a:solidFill>
                  <a:prstClr val="black"/>
                </a:solidFill>
              </a:rPr>
              <a:t>Pochoir</a:t>
            </a:r>
            <a:r>
              <a:rPr lang="en-US" dirty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 without specifying a boundary function.</a:t>
            </a:r>
            <a:endParaRPr lang="en-US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automatically uses a “zero-padding” </a:t>
            </a:r>
            <a:r>
              <a:rPr lang="en-US" dirty="0">
                <a:solidFill>
                  <a:prstClr val="black"/>
                </a:solidFill>
              </a:rPr>
              <a:t>algorithm to compute the kernel, which will further boost the performance.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Many </a:t>
            </a:r>
            <a:r>
              <a:rPr lang="en-US" dirty="0">
                <a:solidFill>
                  <a:prstClr val="black"/>
                </a:solidFill>
              </a:rPr>
              <a:t>more arguments in later </a:t>
            </a:r>
            <a:r>
              <a:rPr lang="en-US" dirty="0" smtClean="0">
                <a:solidFill>
                  <a:prstClr val="black"/>
                </a:solidFill>
              </a:rPr>
              <a:t>slides.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9718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258603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Pochoir_kernel_2D(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idx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idx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…, idx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FF0000"/>
                </a:solidFill>
              </a:rPr>
              <a:t>&lt;definition&gt;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Pochoir_kernel_end</a:t>
            </a:r>
            <a:endParaRPr lang="en-US" dirty="0">
              <a:solidFill>
                <a:schemeClr val="tx1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Idx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idx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…, idx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 are the indices of each spatial dimension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&lt;definition&gt;</a:t>
            </a:r>
            <a:r>
              <a:rPr lang="en-US" dirty="0">
                <a:solidFill>
                  <a:schemeClr val="tx1"/>
                </a:solidFill>
              </a:rPr>
              <a:t> is a C++ code to define the stencil computing kernel/formula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978819"/>
            <a:ext cx="304800" cy="15644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3267075"/>
            <a:ext cx="3886200" cy="9239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computing kernel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function with </a:t>
            </a:r>
            <a:r>
              <a:rPr lang="en-US" dirty="0">
                <a:solidFill>
                  <a:prstClr val="black"/>
                </a:solidFill>
              </a:rPr>
              <a:t>name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and input parameters </a:t>
            </a:r>
            <a:r>
              <a:rPr lang="en-US" i="1" dirty="0" err="1">
                <a:solidFill>
                  <a:srgbClr val="FF0000"/>
                </a:solidFill>
              </a:rPr>
              <a:t>idx</a:t>
            </a:r>
            <a:r>
              <a:rPr lang="en-US" i="1" baseline="-25000" dirty="0" err="1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dim–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…, idx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idx</a:t>
            </a:r>
            <a:r>
              <a:rPr lang="en-US" i="1" baseline="-25000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191000"/>
            <a:ext cx="48768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Elements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 </a:t>
            </a:r>
            <a:r>
              <a:rPr lang="en-US" dirty="0">
                <a:solidFill>
                  <a:schemeClr val="tx1"/>
                </a:solidFill>
              </a:rPr>
              <a:t>can be initialized </a:t>
            </a:r>
            <a:r>
              <a:rPr lang="en-US" dirty="0" smtClean="0">
                <a:solidFill>
                  <a:schemeClr val="tx1"/>
                </a:solidFill>
              </a:rPr>
              <a:t>however the programmer wishes.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147465"/>
            <a:ext cx="304800" cy="3386435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>
                <a:solidFill>
                  <a:srgbClr val="FF0000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.run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chemeClr val="tx1"/>
                </a:solidFill>
              </a:rPr>
              <a:t>,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stencil_func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name of stencil object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>
                <a:solidFill>
                  <a:srgbClr val="FF0000"/>
                </a:solidFill>
              </a:rPr>
              <a:t>stencil_func</a:t>
            </a:r>
            <a:r>
              <a:rPr lang="en-US" dirty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424464"/>
            <a:ext cx="304800" cy="364283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2163128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Run a stencil computation on the </a:t>
            </a:r>
            <a:r>
              <a:rPr lang="en-US" dirty="0" err="1">
                <a:solidFill>
                  <a:prstClr val="black"/>
                </a:solidFill>
              </a:rPr>
              <a:t>Pochoir</a:t>
            </a:r>
            <a:r>
              <a:rPr lang="en-US" dirty="0">
                <a:solidFill>
                  <a:prstClr val="black"/>
                </a:solidFill>
              </a:rPr>
              <a:t> object </a:t>
            </a:r>
            <a:r>
              <a:rPr lang="en-US" i="1" dirty="0">
                <a:solidFill>
                  <a:srgbClr val="FF0000"/>
                </a:solidFill>
              </a:rPr>
              <a:t>heat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 time steps using computing </a:t>
            </a:r>
            <a:r>
              <a:rPr lang="en-US" dirty="0">
                <a:solidFill>
                  <a:prstClr val="black"/>
                </a:solidFill>
              </a:rPr>
              <a:t>kernel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53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2D Heat Equation in Ideal Specification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181600"/>
            <a:ext cx="48768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Elements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dirty="0" err="1" smtClean="0">
                <a:solidFill>
                  <a:schemeClr val="tx1"/>
                </a:solidFill>
              </a:rPr>
              <a:t>Pochoir</a:t>
            </a:r>
            <a:r>
              <a:rPr lang="en-US" dirty="0" smtClean="0">
                <a:solidFill>
                  <a:schemeClr val="tx1"/>
                </a:solidFill>
              </a:rPr>
              <a:t> array </a:t>
            </a:r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>
                <a:solidFill>
                  <a:schemeClr val="tx1"/>
                </a:solidFill>
              </a:rPr>
              <a:t>be </a:t>
            </a:r>
            <a:r>
              <a:rPr lang="en-US" smtClean="0">
                <a:solidFill>
                  <a:schemeClr val="tx1"/>
                </a:solidFill>
              </a:rPr>
              <a:t>read anytime after 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876800" y="1008966"/>
            <a:ext cx="304800" cy="45155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r>
              <a:rPr lang="en-US" sz="1600" smtClean="0">
                <a:latin typeface="Calibri" pitchFamily="34" charset="0"/>
              </a:rPr>
              <a:t>int main(void) {</a:t>
            </a: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0}, {-1,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+ 0.125 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j+1) - 2.0 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smtClean="0">
                <a:latin typeface="Calibri" pitchFamily="34" charset="0"/>
              </a:rPr>
              <a:t>(int i = 0; i &lt; N; ++i) </a:t>
            </a:r>
          </a:p>
          <a:p>
            <a:r>
              <a:rPr lang="en-US" sz="1600" smtClean="0">
                <a:latin typeface="Calibri" pitchFamily="34" charset="0"/>
              </a:rPr>
              <a:t>    for (int j = 0; j &lt; M; ++j) </a:t>
            </a:r>
          </a:p>
          <a:p>
            <a:r>
              <a:rPr lang="en-US" sz="1600" smtClean="0">
                <a:latin typeface="Calibri" pitchFamily="34" charset="0"/>
              </a:rPr>
              <a:t>          </a:t>
            </a:r>
            <a:r>
              <a:rPr lang="en-US" sz="1600" smtClean="0">
                <a:latin typeface="Calibri" pitchFamily="34" charset="0"/>
              </a:rPr>
              <a:t>cout &lt;&lt; a(0</a:t>
            </a:r>
            <a:r>
              <a:rPr lang="en-US" sz="1600" smtClean="0">
                <a:latin typeface="Calibri" pitchFamily="34" charset="0"/>
              </a:rPr>
              <a:t>, i, </a:t>
            </a:r>
            <a:r>
              <a:rPr lang="en-US" sz="1600" smtClean="0">
                <a:latin typeface="Calibri" pitchFamily="34" charset="0"/>
              </a:rPr>
              <a:t>j</a:t>
            </a:r>
            <a:r>
              <a:rPr lang="en-US" sz="1600" smtClean="0">
                <a:latin typeface="Calibri" pitchFamily="34" charset="0"/>
              </a:rPr>
              <a:t>);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return 0;</a:t>
            </a:r>
          </a:p>
          <a:p>
            <a:r>
              <a:rPr lang="en-US" sz="1600" smtClean="0">
                <a:latin typeface="Calibri" pitchFamily="34" charset="0"/>
              </a:rPr>
              <a:t>}</a:t>
            </a:r>
            <a:endParaRPr lang="en-US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Periodic/</a:t>
            </a:r>
            <a:r>
              <a:rPr lang="en-US" dirty="0" err="1" smtClean="0"/>
              <a:t>Nonperiodic</a:t>
            </a:r>
            <a:r>
              <a:rPr lang="en-US" dirty="0" smtClean="0"/>
              <a:t> 2D Heat Equation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</a:t>
            </a:r>
            <a:r>
              <a:rPr lang="en-US" sz="1600" smtClean="0">
                <a:latin typeface="Calibri" pitchFamily="34" charset="0"/>
              </a:rPr>
              <a:t>}, 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{-</a:t>
            </a:r>
            <a:r>
              <a:rPr lang="en-US" sz="1600" smtClean="0">
                <a:latin typeface="Calibri" pitchFamily="34" charset="0"/>
              </a:rPr>
              <a:t>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</a:t>
            </a:r>
            <a:r>
              <a:rPr lang="en-US" sz="1600">
                <a:latin typeface="Calibri" pitchFamily="34" charset="0"/>
              </a:rPr>
              <a:t>) </a:t>
            </a:r>
            <a:r>
              <a:rPr lang="en-US" sz="1600" smtClean="0">
                <a:latin typeface="Calibri" pitchFamily="34" charset="0"/>
              </a:rPr>
              <a:t>– </a:t>
            </a: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</a:t>
            </a:r>
            <a:r>
              <a:rPr lang="en-US" sz="1600" smtClean="0">
                <a:latin typeface="Calibri" pitchFamily="34" charset="0"/>
              </a:rPr>
              <a:t>2.0 </a:t>
            </a:r>
            <a:r>
              <a:rPr lang="en-US" sz="1600" dirty="0">
                <a:latin typeface="Calibri" pitchFamily="34" charset="0"/>
              </a:rPr>
              <a:t>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</a:t>
            </a:r>
            <a:r>
              <a:rPr lang="en-US" sz="1600">
                <a:latin typeface="Calibri" pitchFamily="34" charset="0"/>
              </a:rPr>
              <a:t>+ 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</a:t>
            </a:r>
            <a:r>
              <a:rPr lang="en-US" sz="1600" smtClean="0">
                <a:latin typeface="Calibri" pitchFamily="34" charset="0"/>
              </a:rPr>
              <a:t>0.125 </a:t>
            </a:r>
            <a:r>
              <a:rPr lang="en-US" sz="1600" dirty="0">
                <a:latin typeface="Calibri" pitchFamily="34" charset="0"/>
              </a:rPr>
              <a:t>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</a:t>
            </a:r>
            <a:r>
              <a:rPr lang="en-US" sz="1600">
                <a:latin typeface="Calibri" pitchFamily="34" charset="0"/>
              </a:rPr>
              <a:t>) </a:t>
            </a:r>
            <a:r>
              <a:rPr lang="en-US" sz="1600" smtClean="0">
                <a:latin typeface="Calibri" pitchFamily="34" charset="0"/>
              </a:rPr>
              <a:t>– </a:t>
            </a: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</a:t>
            </a:r>
            <a:r>
              <a:rPr lang="en-US" sz="1600" smtClean="0">
                <a:latin typeface="Calibri" pitchFamily="34" charset="0"/>
              </a:rPr>
              <a:t>2.0 </a:t>
            </a:r>
            <a:r>
              <a:rPr lang="en-US" sz="1600" dirty="0">
                <a:latin typeface="Calibri" pitchFamily="34" charset="0"/>
              </a:rPr>
              <a:t>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</a:t>
            </a:r>
            <a:r>
              <a:rPr lang="en-US" sz="1600">
                <a:latin typeface="Calibri" pitchFamily="34" charset="0"/>
              </a:rPr>
              <a:t>+ 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</a:t>
            </a:r>
            <a:r>
              <a:rPr lang="en-US" sz="1600" smtClean="0">
                <a:latin typeface="Calibri" pitchFamily="34" charset="0"/>
              </a:rPr>
              <a:t>a(t-1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191000" y="598468"/>
            <a:ext cx="4953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800" smtClean="0">
                <a:latin typeface="Calibri" pitchFamily="34" charset="0"/>
              </a:rPr>
              <a:t> int new_i = i, new_j = j;</a:t>
            </a:r>
          </a:p>
          <a:p>
            <a:r>
              <a:rPr lang="en-US" sz="800" smtClean="0">
                <a:latin typeface="Calibri" pitchFamily="34" charset="0"/>
              </a:rPr>
              <a:t>        if (new_i &lt; 0) </a:t>
            </a:r>
          </a:p>
          <a:p>
            <a:r>
              <a:rPr lang="en-US" sz="800" smtClean="0">
                <a:latin typeface="Calibri" pitchFamily="34" charset="0"/>
              </a:rPr>
              <a:t>            new_i += arr.size(1);</a:t>
            </a:r>
          </a:p>
          <a:p>
            <a:r>
              <a:rPr lang="en-US" sz="800" smtClean="0">
                <a:latin typeface="Calibri" pitchFamily="34" charset="0"/>
              </a:rPr>
              <a:t>        else if (new_i &gt;= arr.size(1))</a:t>
            </a:r>
          </a:p>
          <a:p>
            <a:r>
              <a:rPr lang="en-US" sz="800" smtClean="0">
                <a:latin typeface="Calibri" pitchFamily="34" charset="0"/>
              </a:rPr>
              <a:t>            new_i -= arr.size(1);</a:t>
            </a:r>
          </a:p>
          <a:p>
            <a:r>
              <a:rPr lang="en-US" sz="800" smtClean="0">
                <a:latin typeface="Calibri" pitchFamily="34" charset="0"/>
              </a:rPr>
              <a:t>        if (new_j &lt; 0) </a:t>
            </a:r>
          </a:p>
          <a:p>
            <a:r>
              <a:rPr lang="en-US" sz="800" smtClean="0">
                <a:latin typeface="Calibri" pitchFamily="34" charset="0"/>
              </a:rPr>
              <a:t>            new_j += arr.size(0);</a:t>
            </a:r>
          </a:p>
          <a:p>
            <a:r>
              <a:rPr lang="en-US" sz="800" smtClean="0">
                <a:latin typeface="Calibri" pitchFamily="34" charset="0"/>
              </a:rPr>
              <a:t>        else if (new_j &gt;= arr.size(0))</a:t>
            </a:r>
          </a:p>
          <a:p>
            <a:r>
              <a:rPr lang="en-US" sz="800" smtClean="0">
                <a:latin typeface="Calibri" pitchFamily="34" charset="0"/>
              </a:rPr>
              <a:t>            new_j -= arr.size(0);</a:t>
            </a:r>
          </a:p>
          <a:p>
            <a:r>
              <a:rPr lang="en-US" sz="800" smtClean="0">
                <a:latin typeface="Calibri" pitchFamily="34" charset="0"/>
              </a:rPr>
              <a:t>        return arr.get(t, new_i, </a:t>
            </a:r>
            <a:r>
              <a:rPr lang="en-US" sz="800" smtClean="0">
                <a:latin typeface="Calibri" pitchFamily="34" charset="0"/>
              </a:rPr>
              <a:t>new_j</a:t>
            </a:r>
            <a:r>
              <a:rPr lang="en-US" sz="8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Pochoir_Shape_2D </a:t>
            </a:r>
            <a:r>
              <a:rPr lang="en-US" sz="1600" smtClean="0">
                <a:latin typeface="Calibri" pitchFamily="34" charset="0"/>
              </a:rPr>
              <a:t>shape[6] = {{0, 0, 0}, {-1, 1, 0</a:t>
            </a:r>
            <a:r>
              <a:rPr lang="en-US" sz="1600" smtClean="0">
                <a:latin typeface="Calibri" pitchFamily="34" charset="0"/>
              </a:rPr>
              <a:t>}, 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{-</a:t>
            </a:r>
            <a:r>
              <a:rPr lang="en-US" sz="1600" smtClean="0">
                <a:latin typeface="Calibri" pitchFamily="34" charset="0"/>
              </a:rPr>
              <a:t>1, 0, 0}, {-1, -1, 0}, {-1, 0, -1}, {-1, 0, 1}}; </a:t>
            </a:r>
          </a:p>
          <a:p>
            <a:r>
              <a:rPr lang="en-US" sz="1600" smtClean="0">
                <a:latin typeface="Calibri" pitchFamily="34" charset="0"/>
              </a:rPr>
              <a:t>Pochoir_2D  heat (shape);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Pochoir_Array_2D(double)  </a:t>
            </a:r>
            <a:r>
              <a:rPr lang="en-US" sz="1600" dirty="0">
                <a:latin typeface="Calibri" pitchFamily="34" charset="0"/>
              </a:rPr>
              <a:t>a(N, </a:t>
            </a:r>
            <a:r>
              <a:rPr lang="en-US" sz="1600" smtClean="0">
                <a:latin typeface="Calibri" pitchFamily="34" charset="0"/>
              </a:rPr>
              <a:t>M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a.Register_Boundary_Fn(bdry);</a:t>
            </a:r>
          </a:p>
          <a:p>
            <a:r>
              <a:rPr lang="en-US" sz="1600" smtClean="0">
                <a:latin typeface="Calibri" pitchFamily="34" charset="0"/>
              </a:rPr>
              <a:t>heat.Register_Array(a);</a:t>
            </a:r>
          </a:p>
          <a:p>
            <a:r>
              <a:rPr lang="en-US" sz="1600" smtClean="0">
                <a:latin typeface="Calibri" pitchFamily="34" charset="0"/>
              </a:rPr>
              <a:t>Pochoir_kernel_2D(kern</a:t>
            </a:r>
            <a:r>
              <a:rPr lang="en-US" sz="1600" dirty="0">
                <a:latin typeface="Calibri" pitchFamily="34" charset="0"/>
              </a:rPr>
              <a:t>, 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</a:t>
            </a:r>
          </a:p>
          <a:p>
            <a:r>
              <a:rPr lang="en-US" sz="1600" dirty="0">
                <a:latin typeface="Calibri" pitchFamily="34" charset="0"/>
              </a:rPr>
              <a:t>    a(t,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0.125 * (a(t-1, i+1, j</a:t>
            </a:r>
            <a:r>
              <a:rPr lang="en-US" sz="1600">
                <a:latin typeface="Calibri" pitchFamily="34" charset="0"/>
              </a:rPr>
              <a:t>) </a:t>
            </a:r>
            <a:r>
              <a:rPr lang="en-US" sz="1600" smtClean="0">
                <a:latin typeface="Calibri" pitchFamily="34" charset="0"/>
              </a:rPr>
              <a:t>– </a:t>
            </a: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 </a:t>
            </a:r>
            <a:r>
              <a:rPr lang="en-US" sz="1600" smtClean="0">
                <a:latin typeface="Calibri" pitchFamily="34" charset="0"/>
              </a:rPr>
              <a:t>2.0 </a:t>
            </a:r>
            <a:r>
              <a:rPr lang="en-US" sz="1600" dirty="0">
                <a:latin typeface="Calibri" pitchFamily="34" charset="0"/>
              </a:rPr>
              <a:t>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i-1, j)) </a:t>
            </a:r>
            <a:r>
              <a:rPr lang="en-US" sz="1600">
                <a:latin typeface="Calibri" pitchFamily="34" charset="0"/>
              </a:rPr>
              <a:t>+ 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 </a:t>
            </a:r>
            <a:r>
              <a:rPr lang="en-US" sz="1600" smtClean="0">
                <a:latin typeface="Calibri" pitchFamily="34" charset="0"/>
              </a:rPr>
              <a:t>0.125 </a:t>
            </a:r>
            <a:r>
              <a:rPr lang="en-US" sz="1600" dirty="0">
                <a:latin typeface="Calibri" pitchFamily="34" charset="0"/>
              </a:rPr>
              <a:t>* (a(t-1,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j+1</a:t>
            </a:r>
            <a:r>
              <a:rPr lang="en-US" sz="1600">
                <a:latin typeface="Calibri" pitchFamily="34" charset="0"/>
              </a:rPr>
              <a:t>) </a:t>
            </a:r>
            <a:r>
              <a:rPr lang="en-US" sz="1600" smtClean="0">
                <a:latin typeface="Calibri" pitchFamily="34" charset="0"/>
              </a:rPr>
              <a:t>– </a:t>
            </a: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 </a:t>
            </a:r>
            <a:r>
              <a:rPr lang="en-US" sz="1600" smtClean="0">
                <a:latin typeface="Calibri" pitchFamily="34" charset="0"/>
              </a:rPr>
              <a:t>2.0 </a:t>
            </a:r>
            <a:r>
              <a:rPr lang="en-US" sz="1600" dirty="0">
                <a:latin typeface="Calibri" pitchFamily="34" charset="0"/>
              </a:rPr>
              <a:t>*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+ a(t-1,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j-1))  </a:t>
            </a:r>
            <a:r>
              <a:rPr lang="en-US" sz="1600">
                <a:latin typeface="Calibri" pitchFamily="34" charset="0"/>
              </a:rPr>
              <a:t>+ </a:t>
            </a:r>
            <a:endParaRPr lang="en-US" sz="1600" smtClean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 </a:t>
            </a:r>
            <a:r>
              <a:rPr lang="en-US" sz="1600" smtClean="0">
                <a:latin typeface="Calibri" pitchFamily="34" charset="0"/>
              </a:rPr>
              <a:t>                    </a:t>
            </a:r>
            <a:r>
              <a:rPr lang="en-US" sz="1600" smtClean="0">
                <a:latin typeface="Calibri" pitchFamily="34" charset="0"/>
              </a:rPr>
              <a:t>a(t-1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j);</a:t>
            </a:r>
          </a:p>
          <a:p>
            <a:r>
              <a:rPr lang="en-US" sz="1600" dirty="0" err="1">
                <a:latin typeface="Calibri" pitchFamily="34" charset="0"/>
              </a:rPr>
              <a:t>Pochoir_kernel_end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smtClean="0">
                <a:latin typeface="Calibri" pitchFamily="34" charset="0"/>
              </a:rPr>
              <a:t>for </a:t>
            </a:r>
            <a:r>
              <a:rPr lang="en-US" sz="1600" dirty="0">
                <a:latin typeface="Calibri" pitchFamily="34" charset="0"/>
              </a:rPr>
              <a:t>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= 0;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 &lt; N; ++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for (</a:t>
            </a:r>
            <a:r>
              <a:rPr lang="en-US" sz="1600" dirty="0" err="1">
                <a:latin typeface="Calibri" pitchFamily="34" charset="0"/>
              </a:rPr>
              <a:t>int</a:t>
            </a:r>
            <a:r>
              <a:rPr lang="en-US" sz="1600" dirty="0">
                <a:latin typeface="Calibri" pitchFamily="34" charset="0"/>
              </a:rPr>
              <a:t> j = 0; j &lt; </a:t>
            </a:r>
            <a:r>
              <a:rPr lang="en-US" sz="1600" dirty="0" smtClean="0">
                <a:latin typeface="Calibri" pitchFamily="34" charset="0"/>
              </a:rPr>
              <a:t>M; </a:t>
            </a:r>
            <a:r>
              <a:rPr lang="en-US" sz="1600" dirty="0">
                <a:latin typeface="Calibri" pitchFamily="34" charset="0"/>
              </a:rPr>
              <a:t>++j</a:t>
            </a:r>
            <a:r>
              <a:rPr lang="en-US" sz="1600">
                <a:latin typeface="Calibri" pitchFamily="34" charset="0"/>
              </a:rPr>
              <a:t>) 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          a(0, </a:t>
            </a:r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</a:rPr>
              <a:t>, j) = rand(); </a:t>
            </a:r>
          </a:p>
          <a:p>
            <a:r>
              <a:rPr lang="en-US" sz="1600" smtClean="0">
                <a:latin typeface="Calibri" pitchFamily="34" charset="0"/>
              </a:rPr>
              <a:t>heat.run(T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smtClean="0">
                <a:latin typeface="Calibri" pitchFamily="34" charset="0"/>
              </a:rPr>
              <a:t>kern</a:t>
            </a:r>
            <a:r>
              <a:rPr lang="en-US" sz="1600" smtClean="0">
                <a:latin typeface="Calibri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Straight Connector 36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Looping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23220"/>
          </a:xfr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/>
              <a:t>A nested loop implementation is straightforward: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09600" y="2209800"/>
            <a:ext cx="7924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for (t = 1; t≤T, ++t)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 update A[t%k,i0,i1,i2] according to stencil 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  <a:sym typeface="Symbol" pitchFamily="18" charset="2"/>
              </a:rPr>
              <a:t>} } } }</a:t>
            </a: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457200" y="4075113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 smtClean="0">
                <a:latin typeface="Calibri" pitchFamily="34" charset="0"/>
              </a:rPr>
              <a:t>Conventional Optimization: </a:t>
            </a:r>
            <a:r>
              <a:rPr lang="en-US" sz="2800" dirty="0" smtClean="0">
                <a:latin typeface="Calibri" pitchFamily="34" charset="0"/>
              </a:rPr>
              <a:t>Loop Tiling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Periodic/</a:t>
            </a:r>
            <a:r>
              <a:rPr lang="en-US" dirty="0" err="1" smtClean="0"/>
              <a:t>Nonperiodic</a:t>
            </a:r>
            <a:r>
              <a:rPr lang="en-US" dirty="0" smtClean="0"/>
              <a:t> 2D Heat Equation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609600"/>
            <a:ext cx="4953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1600" smtClean="0">
                <a:latin typeface="Calibri" pitchFamily="34" charset="0"/>
              </a:rPr>
              <a:t>            return 0;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endParaRPr lang="en-US" sz="16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 smtClean="0">
                <a:latin typeface="Calibri" pitchFamily="34" charset="0"/>
              </a:rPr>
              <a:t>shape[6] = {{0, 0, 0}, {-1, 1, 0</a:t>
            </a:r>
            <a:r>
              <a:rPr lang="en-US" sz="800" smtClean="0">
                <a:latin typeface="Calibri" pitchFamily="34" charset="0"/>
              </a:rPr>
              <a:t>}, </a:t>
            </a:r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{-</a:t>
            </a:r>
            <a:r>
              <a:rPr lang="en-US" sz="800" smtClean="0">
                <a:latin typeface="Calibri" pitchFamily="34" charset="0"/>
              </a:rPr>
              <a:t>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Pochoir_2D  heat (shape);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 dirty="0">
                <a:latin typeface="Calibri" pitchFamily="34" charset="0"/>
              </a:rPr>
              <a:t>a(N, </a:t>
            </a:r>
            <a:r>
              <a:rPr lang="en-US" sz="800" smtClean="0">
                <a:latin typeface="Calibri" pitchFamily="34" charset="0"/>
              </a:rPr>
              <a:t>M</a:t>
            </a:r>
            <a:r>
              <a:rPr lang="en-US" sz="800" smtClean="0">
                <a:latin typeface="Calibri" pitchFamily="34" charset="0"/>
              </a:rPr>
              <a:t>);</a:t>
            </a:r>
          </a:p>
          <a:p>
            <a:r>
              <a:rPr lang="en-US" sz="800" smtClean="0">
                <a:latin typeface="Calibri" pitchFamily="34" charset="0"/>
              </a:rPr>
              <a:t>a.Register_Boundary_Fn(bdry);</a:t>
            </a:r>
          </a:p>
          <a:p>
            <a:r>
              <a:rPr lang="en-US" sz="800" smtClean="0">
                <a:latin typeface="Calibri" pitchFamily="34" charset="0"/>
              </a:rPr>
              <a:t>heat.Register_Array(a);</a:t>
            </a:r>
          </a:p>
          <a:p>
            <a:r>
              <a:rPr lang="en-US" sz="800" smtClean="0">
                <a:latin typeface="Calibri" pitchFamily="34" charset="0"/>
              </a:rPr>
              <a:t>Pochoir_kernel_2D(kern</a:t>
            </a:r>
            <a:r>
              <a:rPr lang="en-US" sz="800" dirty="0">
                <a:latin typeface="Calibri" pitchFamily="34" charset="0"/>
              </a:rPr>
              <a:t>, t,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</a:t>
            </a:r>
          </a:p>
          <a:p>
            <a:r>
              <a:rPr lang="en-US" sz="800" dirty="0">
                <a:latin typeface="Calibri" pitchFamily="34" charset="0"/>
              </a:rPr>
              <a:t>    a(t,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= 0.125 * (a(t-1, i+1, j</a:t>
            </a:r>
            <a:r>
              <a:rPr lang="en-US" sz="800">
                <a:latin typeface="Calibri" pitchFamily="34" charset="0"/>
              </a:rPr>
              <a:t>) </a:t>
            </a:r>
            <a:r>
              <a:rPr lang="en-US" sz="800" smtClean="0">
                <a:latin typeface="Calibri" pitchFamily="34" charset="0"/>
              </a:rPr>
              <a:t>– </a:t>
            </a: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</a:t>
            </a:r>
            <a:r>
              <a:rPr lang="en-US" sz="800" smtClean="0">
                <a:latin typeface="Calibri" pitchFamily="34" charset="0"/>
              </a:rPr>
              <a:t>2.0 </a:t>
            </a:r>
            <a:r>
              <a:rPr lang="en-US" sz="800" dirty="0">
                <a:latin typeface="Calibri" pitchFamily="34" charset="0"/>
              </a:rPr>
              <a:t>* 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+ a(t-1, i-1, j)) </a:t>
            </a:r>
            <a:r>
              <a:rPr lang="en-US" sz="800">
                <a:latin typeface="Calibri" pitchFamily="34" charset="0"/>
              </a:rPr>
              <a:t>+ </a:t>
            </a:r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</a:t>
            </a:r>
            <a:r>
              <a:rPr lang="en-US" sz="800" smtClean="0">
                <a:latin typeface="Calibri" pitchFamily="34" charset="0"/>
              </a:rPr>
              <a:t>0.125 </a:t>
            </a:r>
            <a:r>
              <a:rPr lang="en-US" sz="800" dirty="0">
                <a:latin typeface="Calibri" pitchFamily="34" charset="0"/>
              </a:rPr>
              <a:t>* (a(t-1,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j+1</a:t>
            </a:r>
            <a:r>
              <a:rPr lang="en-US" sz="800">
                <a:latin typeface="Calibri" pitchFamily="34" charset="0"/>
              </a:rPr>
              <a:t>) </a:t>
            </a:r>
            <a:r>
              <a:rPr lang="en-US" sz="800" smtClean="0">
                <a:latin typeface="Calibri" pitchFamily="34" charset="0"/>
              </a:rPr>
              <a:t>– </a:t>
            </a: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</a:t>
            </a:r>
            <a:r>
              <a:rPr lang="en-US" sz="800" smtClean="0">
                <a:latin typeface="Calibri" pitchFamily="34" charset="0"/>
              </a:rPr>
              <a:t>2.0 </a:t>
            </a:r>
            <a:r>
              <a:rPr lang="en-US" sz="800" dirty="0">
                <a:latin typeface="Calibri" pitchFamily="34" charset="0"/>
              </a:rPr>
              <a:t>* 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+ 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j-1))  </a:t>
            </a:r>
            <a:r>
              <a:rPr lang="en-US" sz="800">
                <a:latin typeface="Calibri" pitchFamily="34" charset="0"/>
              </a:rPr>
              <a:t>+ </a:t>
            </a:r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</a:t>
            </a:r>
            <a:r>
              <a:rPr lang="en-US" sz="800" smtClean="0">
                <a:latin typeface="Calibri" pitchFamily="34" charset="0"/>
              </a:rPr>
              <a:t>a(t-1</a:t>
            </a:r>
            <a:r>
              <a:rPr lang="en-US" sz="800" dirty="0">
                <a:latin typeface="Calibri" pitchFamily="34" charset="0"/>
              </a:rPr>
              <a:t>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j);</a:t>
            </a:r>
          </a:p>
          <a:p>
            <a:r>
              <a:rPr lang="en-US" sz="800" dirty="0" err="1">
                <a:latin typeface="Calibri" pitchFamily="34" charset="0"/>
              </a:rPr>
              <a:t>Pochoir_kernel_end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for </a:t>
            </a:r>
            <a:r>
              <a:rPr lang="en-US" sz="800" dirty="0">
                <a:latin typeface="Calibri" pitchFamily="34" charset="0"/>
              </a:rPr>
              <a:t>(</a:t>
            </a:r>
            <a:r>
              <a:rPr lang="en-US" sz="800" dirty="0" err="1">
                <a:latin typeface="Calibri" pitchFamily="34" charset="0"/>
              </a:rPr>
              <a:t>int</a:t>
            </a:r>
            <a:r>
              <a:rPr lang="en-US" sz="800" dirty="0">
                <a:latin typeface="Calibri" pitchFamily="34" charset="0"/>
              </a:rPr>
              <a:t>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 = 0;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 &lt; N; ++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>
                <a:latin typeface="Calibri" pitchFamily="34" charset="0"/>
              </a:rPr>
              <a:t>) 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dirty="0">
                <a:latin typeface="Calibri" pitchFamily="34" charset="0"/>
              </a:rPr>
              <a:t>    for (</a:t>
            </a:r>
            <a:r>
              <a:rPr lang="en-US" sz="800" dirty="0" err="1">
                <a:latin typeface="Calibri" pitchFamily="34" charset="0"/>
              </a:rPr>
              <a:t>int</a:t>
            </a:r>
            <a:r>
              <a:rPr lang="en-US" sz="800" dirty="0">
                <a:latin typeface="Calibri" pitchFamily="34" charset="0"/>
              </a:rPr>
              <a:t> j = 0; j &lt; </a:t>
            </a:r>
            <a:r>
              <a:rPr lang="en-US" sz="800" dirty="0" smtClean="0">
                <a:latin typeface="Calibri" pitchFamily="34" charset="0"/>
              </a:rPr>
              <a:t>M; </a:t>
            </a:r>
            <a:r>
              <a:rPr lang="en-US" sz="800" dirty="0">
                <a:latin typeface="Calibri" pitchFamily="34" charset="0"/>
              </a:rPr>
              <a:t>++j</a:t>
            </a:r>
            <a:r>
              <a:rPr lang="en-US" sz="800">
                <a:latin typeface="Calibri" pitchFamily="34" charset="0"/>
              </a:rPr>
              <a:t>) 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dirty="0">
                <a:latin typeface="Calibri" pitchFamily="34" charset="0"/>
              </a:rPr>
              <a:t>          a(0,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= rand(); </a:t>
            </a:r>
          </a:p>
          <a:p>
            <a:r>
              <a:rPr lang="en-US" sz="800" smtClean="0">
                <a:latin typeface="Calibri" pitchFamily="34" charset="0"/>
              </a:rPr>
              <a:t>heat.run(T</a:t>
            </a:r>
            <a:r>
              <a:rPr lang="en-US" sz="800" dirty="0" smtClean="0">
                <a:latin typeface="Calibri" pitchFamily="34" charset="0"/>
              </a:rPr>
              <a:t>, </a:t>
            </a:r>
            <a:r>
              <a:rPr lang="en-US" sz="800" smtClean="0">
                <a:latin typeface="Calibri" pitchFamily="34" charset="0"/>
              </a:rPr>
              <a:t>kern</a:t>
            </a:r>
            <a:r>
              <a:rPr lang="en-US" sz="800" smtClean="0">
                <a:latin typeface="Calibri" pitchFamily="34" charset="0"/>
              </a:rPr>
              <a:t>);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191000" y="598468"/>
            <a:ext cx="49530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Pochoir_Boundary_2D(bdry, arr, t, i, j)</a:t>
            </a:r>
          </a:p>
          <a:p>
            <a:r>
              <a:rPr lang="en-US" sz="1600" smtClean="0">
                <a:latin typeface="Calibri" pitchFamily="34" charset="0"/>
              </a:rPr>
              <a:t> int new_i = i, new_j = j;</a:t>
            </a:r>
          </a:p>
          <a:p>
            <a:r>
              <a:rPr lang="en-US" sz="1600" smtClean="0">
                <a:latin typeface="Calibri" pitchFamily="34" charset="0"/>
              </a:rPr>
              <a:t>        if (new_i &lt; 0) </a:t>
            </a:r>
          </a:p>
          <a:p>
            <a:r>
              <a:rPr lang="en-US" sz="1600" smtClean="0">
                <a:latin typeface="Calibri" pitchFamily="34" charset="0"/>
              </a:rPr>
              <a:t>            new_i += arr.size(1);</a:t>
            </a:r>
          </a:p>
          <a:p>
            <a:r>
              <a:rPr lang="en-US" sz="1600" smtClean="0">
                <a:latin typeface="Calibri" pitchFamily="34" charset="0"/>
              </a:rPr>
              <a:t>        else if (new_i &gt;= arr.size(1))</a:t>
            </a:r>
          </a:p>
          <a:p>
            <a:r>
              <a:rPr lang="en-US" sz="1600" smtClean="0">
                <a:latin typeface="Calibri" pitchFamily="34" charset="0"/>
              </a:rPr>
              <a:t>            new_i -= arr.size(1);</a:t>
            </a:r>
          </a:p>
          <a:p>
            <a:r>
              <a:rPr lang="en-US" sz="1600" smtClean="0">
                <a:latin typeface="Calibri" pitchFamily="34" charset="0"/>
              </a:rPr>
              <a:t>        if (new_j &lt; 0) </a:t>
            </a:r>
          </a:p>
          <a:p>
            <a:r>
              <a:rPr lang="en-US" sz="1600" smtClean="0">
                <a:latin typeface="Calibri" pitchFamily="34" charset="0"/>
              </a:rPr>
              <a:t>            new_j += arr.size(0);</a:t>
            </a:r>
          </a:p>
          <a:p>
            <a:r>
              <a:rPr lang="en-US" sz="1600" smtClean="0">
                <a:latin typeface="Calibri" pitchFamily="34" charset="0"/>
              </a:rPr>
              <a:t>        else if (new_j &gt;= arr.size(0))</a:t>
            </a:r>
          </a:p>
          <a:p>
            <a:r>
              <a:rPr lang="en-US" sz="1600" smtClean="0">
                <a:latin typeface="Calibri" pitchFamily="34" charset="0"/>
              </a:rPr>
              <a:t>            new_j -= arr.size(0);</a:t>
            </a:r>
          </a:p>
          <a:p>
            <a:r>
              <a:rPr lang="en-US" sz="1600" smtClean="0">
                <a:latin typeface="Calibri" pitchFamily="34" charset="0"/>
              </a:rPr>
              <a:t>        return arr.get(t, new_i, </a:t>
            </a:r>
            <a:r>
              <a:rPr lang="en-US" sz="1600" smtClean="0">
                <a:latin typeface="Calibri" pitchFamily="34" charset="0"/>
              </a:rPr>
              <a:t>new_j</a:t>
            </a:r>
            <a:r>
              <a:rPr lang="en-US" sz="1600" smtClean="0">
                <a:latin typeface="Calibri" pitchFamily="34" charset="0"/>
              </a:rPr>
              <a:t>);</a:t>
            </a:r>
          </a:p>
          <a:p>
            <a:r>
              <a:rPr lang="en-US" sz="1600" smtClean="0">
                <a:latin typeface="Calibri" pitchFamily="34" charset="0"/>
              </a:rPr>
              <a:t>Pochoir_Boundary_end</a:t>
            </a:r>
            <a:endParaRPr lang="en-US" sz="16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Pochoir_Shape_2D </a:t>
            </a:r>
            <a:r>
              <a:rPr lang="en-US" sz="800" smtClean="0">
                <a:latin typeface="Calibri" pitchFamily="34" charset="0"/>
              </a:rPr>
              <a:t>shape[6] = {{0, 0, 0}, {-1, 1, 0</a:t>
            </a:r>
            <a:r>
              <a:rPr lang="en-US" sz="800" smtClean="0">
                <a:latin typeface="Calibri" pitchFamily="34" charset="0"/>
              </a:rPr>
              <a:t>}, </a:t>
            </a:r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{-</a:t>
            </a:r>
            <a:r>
              <a:rPr lang="en-US" sz="800" smtClean="0">
                <a:latin typeface="Calibri" pitchFamily="34" charset="0"/>
              </a:rPr>
              <a:t>1, 0, 0}, {-1, -1, 0}, {-1, 0, -1}, {-1, 0, 1}}; </a:t>
            </a:r>
          </a:p>
          <a:p>
            <a:r>
              <a:rPr lang="en-US" sz="800" smtClean="0">
                <a:latin typeface="Calibri" pitchFamily="34" charset="0"/>
              </a:rPr>
              <a:t>Pochoir_2D  heat (shape);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Pochoir_Array_2D(double)  </a:t>
            </a:r>
            <a:r>
              <a:rPr lang="en-US" sz="800" dirty="0">
                <a:latin typeface="Calibri" pitchFamily="34" charset="0"/>
              </a:rPr>
              <a:t>a(N, </a:t>
            </a:r>
            <a:r>
              <a:rPr lang="en-US" sz="800" smtClean="0">
                <a:latin typeface="Calibri" pitchFamily="34" charset="0"/>
              </a:rPr>
              <a:t>M</a:t>
            </a:r>
            <a:r>
              <a:rPr lang="en-US" sz="800" smtClean="0">
                <a:latin typeface="Calibri" pitchFamily="34" charset="0"/>
              </a:rPr>
              <a:t>);</a:t>
            </a:r>
          </a:p>
          <a:p>
            <a:r>
              <a:rPr lang="en-US" sz="800" smtClean="0">
                <a:latin typeface="Calibri" pitchFamily="34" charset="0"/>
              </a:rPr>
              <a:t>a.Register_Boundary_Fn(bdry);</a:t>
            </a:r>
          </a:p>
          <a:p>
            <a:r>
              <a:rPr lang="en-US" sz="800" smtClean="0">
                <a:latin typeface="Calibri" pitchFamily="34" charset="0"/>
              </a:rPr>
              <a:t>heat.Register_Array(a);</a:t>
            </a:r>
          </a:p>
          <a:p>
            <a:r>
              <a:rPr lang="en-US" sz="800" smtClean="0">
                <a:latin typeface="Calibri" pitchFamily="34" charset="0"/>
              </a:rPr>
              <a:t>Pochoir_kernel_2D(kern</a:t>
            </a:r>
            <a:r>
              <a:rPr lang="en-US" sz="800" dirty="0">
                <a:latin typeface="Calibri" pitchFamily="34" charset="0"/>
              </a:rPr>
              <a:t>, t,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</a:t>
            </a:r>
          </a:p>
          <a:p>
            <a:r>
              <a:rPr lang="en-US" sz="800" dirty="0">
                <a:latin typeface="Calibri" pitchFamily="34" charset="0"/>
              </a:rPr>
              <a:t>    a(t,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= 0.125 * (a(t-1, i+1, j</a:t>
            </a:r>
            <a:r>
              <a:rPr lang="en-US" sz="800">
                <a:latin typeface="Calibri" pitchFamily="34" charset="0"/>
              </a:rPr>
              <a:t>) </a:t>
            </a:r>
            <a:r>
              <a:rPr lang="en-US" sz="800" smtClean="0">
                <a:latin typeface="Calibri" pitchFamily="34" charset="0"/>
              </a:rPr>
              <a:t>– </a:t>
            </a: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 </a:t>
            </a:r>
            <a:r>
              <a:rPr lang="en-US" sz="800" smtClean="0">
                <a:latin typeface="Calibri" pitchFamily="34" charset="0"/>
              </a:rPr>
              <a:t>2.0 </a:t>
            </a:r>
            <a:r>
              <a:rPr lang="en-US" sz="800" dirty="0">
                <a:latin typeface="Calibri" pitchFamily="34" charset="0"/>
              </a:rPr>
              <a:t>* 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+ a(t-1, i-1, j)) </a:t>
            </a:r>
            <a:r>
              <a:rPr lang="en-US" sz="800">
                <a:latin typeface="Calibri" pitchFamily="34" charset="0"/>
              </a:rPr>
              <a:t>+ </a:t>
            </a:r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 </a:t>
            </a:r>
            <a:r>
              <a:rPr lang="en-US" sz="800" smtClean="0">
                <a:latin typeface="Calibri" pitchFamily="34" charset="0"/>
              </a:rPr>
              <a:t>0.125 </a:t>
            </a:r>
            <a:r>
              <a:rPr lang="en-US" sz="800" dirty="0">
                <a:latin typeface="Calibri" pitchFamily="34" charset="0"/>
              </a:rPr>
              <a:t>* (a(t-1,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j+1</a:t>
            </a:r>
            <a:r>
              <a:rPr lang="en-US" sz="800">
                <a:latin typeface="Calibri" pitchFamily="34" charset="0"/>
              </a:rPr>
              <a:t>) </a:t>
            </a:r>
            <a:r>
              <a:rPr lang="en-US" sz="800" smtClean="0">
                <a:latin typeface="Calibri" pitchFamily="34" charset="0"/>
              </a:rPr>
              <a:t>– </a:t>
            </a: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 </a:t>
            </a:r>
            <a:r>
              <a:rPr lang="en-US" sz="800" smtClean="0">
                <a:latin typeface="Calibri" pitchFamily="34" charset="0"/>
              </a:rPr>
              <a:t>2.0 </a:t>
            </a:r>
            <a:r>
              <a:rPr lang="en-US" sz="800" dirty="0">
                <a:latin typeface="Calibri" pitchFamily="34" charset="0"/>
              </a:rPr>
              <a:t>* 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+ a(t-1,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j-1))  </a:t>
            </a:r>
            <a:r>
              <a:rPr lang="en-US" sz="800">
                <a:latin typeface="Calibri" pitchFamily="34" charset="0"/>
              </a:rPr>
              <a:t>+ </a:t>
            </a:r>
            <a:endParaRPr lang="en-US" sz="800" smtClean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 </a:t>
            </a:r>
            <a:r>
              <a:rPr lang="en-US" sz="800" smtClean="0">
                <a:latin typeface="Calibri" pitchFamily="34" charset="0"/>
              </a:rPr>
              <a:t>                    </a:t>
            </a:r>
            <a:r>
              <a:rPr lang="en-US" sz="800" smtClean="0">
                <a:latin typeface="Calibri" pitchFamily="34" charset="0"/>
              </a:rPr>
              <a:t>a(t-1</a:t>
            </a:r>
            <a:r>
              <a:rPr lang="en-US" sz="800" dirty="0">
                <a:latin typeface="Calibri" pitchFamily="34" charset="0"/>
              </a:rPr>
              <a:t>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j);</a:t>
            </a:r>
          </a:p>
          <a:p>
            <a:r>
              <a:rPr lang="en-US" sz="800" dirty="0" err="1">
                <a:latin typeface="Calibri" pitchFamily="34" charset="0"/>
              </a:rPr>
              <a:t>Pochoir_kernel_end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smtClean="0">
                <a:latin typeface="Calibri" pitchFamily="34" charset="0"/>
              </a:rPr>
              <a:t>for </a:t>
            </a:r>
            <a:r>
              <a:rPr lang="en-US" sz="800" dirty="0">
                <a:latin typeface="Calibri" pitchFamily="34" charset="0"/>
              </a:rPr>
              <a:t>(</a:t>
            </a:r>
            <a:r>
              <a:rPr lang="en-US" sz="800" dirty="0" err="1">
                <a:latin typeface="Calibri" pitchFamily="34" charset="0"/>
              </a:rPr>
              <a:t>int</a:t>
            </a:r>
            <a:r>
              <a:rPr lang="en-US" sz="800" dirty="0">
                <a:latin typeface="Calibri" pitchFamily="34" charset="0"/>
              </a:rPr>
              <a:t>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 = 0;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 &lt; N; ++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>
                <a:latin typeface="Calibri" pitchFamily="34" charset="0"/>
              </a:rPr>
              <a:t>) 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dirty="0">
                <a:latin typeface="Calibri" pitchFamily="34" charset="0"/>
              </a:rPr>
              <a:t>    for (</a:t>
            </a:r>
            <a:r>
              <a:rPr lang="en-US" sz="800" dirty="0" err="1">
                <a:latin typeface="Calibri" pitchFamily="34" charset="0"/>
              </a:rPr>
              <a:t>int</a:t>
            </a:r>
            <a:r>
              <a:rPr lang="en-US" sz="800" dirty="0">
                <a:latin typeface="Calibri" pitchFamily="34" charset="0"/>
              </a:rPr>
              <a:t> j = 0; j &lt; </a:t>
            </a:r>
            <a:r>
              <a:rPr lang="en-US" sz="800" dirty="0" smtClean="0">
                <a:latin typeface="Calibri" pitchFamily="34" charset="0"/>
              </a:rPr>
              <a:t>M; </a:t>
            </a:r>
            <a:r>
              <a:rPr lang="en-US" sz="800" dirty="0">
                <a:latin typeface="Calibri" pitchFamily="34" charset="0"/>
              </a:rPr>
              <a:t>++j</a:t>
            </a:r>
            <a:r>
              <a:rPr lang="en-US" sz="800">
                <a:latin typeface="Calibri" pitchFamily="34" charset="0"/>
              </a:rPr>
              <a:t>) </a:t>
            </a:r>
            <a:endParaRPr lang="en-US" sz="800" dirty="0">
              <a:latin typeface="Calibri" pitchFamily="34" charset="0"/>
            </a:endParaRPr>
          </a:p>
          <a:p>
            <a:r>
              <a:rPr lang="en-US" sz="800" dirty="0">
                <a:latin typeface="Calibri" pitchFamily="34" charset="0"/>
              </a:rPr>
              <a:t>          a(0, </a:t>
            </a:r>
            <a:r>
              <a:rPr lang="en-US" sz="800" dirty="0" err="1">
                <a:latin typeface="Calibri" pitchFamily="34" charset="0"/>
              </a:rPr>
              <a:t>i</a:t>
            </a:r>
            <a:r>
              <a:rPr lang="en-US" sz="800" dirty="0">
                <a:latin typeface="Calibri" pitchFamily="34" charset="0"/>
              </a:rPr>
              <a:t>, j) = rand(); </a:t>
            </a:r>
          </a:p>
          <a:p>
            <a:r>
              <a:rPr lang="en-US" sz="800" smtClean="0">
                <a:latin typeface="Calibri" pitchFamily="34" charset="0"/>
              </a:rPr>
              <a:t>heat.run(T</a:t>
            </a:r>
            <a:r>
              <a:rPr lang="en-US" sz="800" dirty="0" smtClean="0">
                <a:latin typeface="Calibri" pitchFamily="34" charset="0"/>
              </a:rPr>
              <a:t>, </a:t>
            </a:r>
            <a:r>
              <a:rPr lang="en-US" sz="800" smtClean="0">
                <a:latin typeface="Calibri" pitchFamily="34" charset="0"/>
              </a:rPr>
              <a:t>kern</a:t>
            </a:r>
            <a:r>
              <a:rPr lang="en-US" sz="800" smtClean="0">
                <a:latin typeface="Calibri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Specification</a:t>
            </a:r>
          </a:p>
          <a:p>
            <a:r>
              <a:rPr lang="en-US" dirty="0" smtClean="0"/>
              <a:t>How the </a:t>
            </a:r>
            <a:r>
              <a:rPr lang="en-US" dirty="0" err="1" smtClean="0"/>
              <a:t>Pochoir</a:t>
            </a:r>
            <a:r>
              <a:rPr lang="en-US" dirty="0" smtClean="0"/>
              <a:t> System Works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Strategies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Two-Phase Compilation Strategy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42900" y="1295400"/>
            <a:ext cx="8572500" cy="5156140"/>
            <a:chOff x="342900" y="1295400"/>
            <a:chExt cx="8572500" cy="5156140"/>
          </a:xfrm>
        </p:grpSpPr>
        <p:sp>
          <p:nvSpPr>
            <p:cNvPr id="2" name="Flowchart: Document 1"/>
            <p:cNvSpPr/>
            <p:nvPr/>
          </p:nvSpPr>
          <p:spPr>
            <a:xfrm>
              <a:off x="1714500" y="1295400"/>
              <a:ext cx="1219200" cy="7620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Pochoir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3" name="Flowchart: Data 2"/>
            <p:cNvSpPr/>
            <p:nvPr/>
          </p:nvSpPr>
          <p:spPr>
            <a:xfrm>
              <a:off x="1257300" y="2590800"/>
              <a:ext cx="1828800" cy="838200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 Template Library</a:t>
              </a:r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3848100" y="2019300"/>
              <a:ext cx="1447800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Normal C++ Compiler</a:t>
              </a:r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5905500" y="2095500"/>
              <a:ext cx="1524000" cy="4572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Serial Loops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5295900" y="2823036"/>
              <a:ext cx="324593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2400" i="1" dirty="0" smtClean="0"/>
                <a:t>Goal:</a:t>
              </a:r>
              <a:r>
                <a:rPr lang="en-US" sz="2400" dirty="0" smtClean="0"/>
                <a:t> Check </a:t>
              </a:r>
              <a:r>
                <a:rPr lang="en-US" sz="2400" dirty="0"/>
                <a:t>functional correctness</a:t>
              </a:r>
              <a:endParaRPr lang="en-US" sz="2000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533400" y="4211776"/>
              <a:ext cx="1219200" cy="83820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15" name="Flowchart: Data 14"/>
            <p:cNvSpPr/>
            <p:nvPr/>
          </p:nvSpPr>
          <p:spPr>
            <a:xfrm>
              <a:off x="3124200" y="5667004"/>
              <a:ext cx="2057400" cy="779463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 Template Library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5513388" y="5049043"/>
              <a:ext cx="1497012" cy="6096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Normal C++ Compiler</a:t>
              </a: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7543800" y="5087143"/>
              <a:ext cx="1371600" cy="533400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Optimized </a:t>
              </a:r>
              <a:r>
                <a:rPr lang="en-US" dirty="0" smtClean="0">
                  <a:solidFill>
                    <a:schemeClr val="tx1"/>
                  </a:solidFill>
                </a:rPr>
                <a:t>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286000" y="4326076"/>
              <a:ext cx="1295400" cy="60960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25" name="Flowchart: Document 24"/>
            <p:cNvSpPr/>
            <p:nvPr/>
          </p:nvSpPr>
          <p:spPr>
            <a:xfrm>
              <a:off x="4114800" y="4287976"/>
              <a:ext cx="1295400" cy="685800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Postsource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42900" y="5620543"/>
              <a:ext cx="236684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2400" i="1" dirty="0" smtClean="0"/>
                <a:t>Goal:</a:t>
              </a:r>
              <a:r>
                <a:rPr lang="en-US" sz="2400" dirty="0" smtClean="0"/>
                <a:t> Maximize performance</a:t>
              </a:r>
              <a:endParaRPr lang="en-US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876300" y="3854604"/>
              <a:ext cx="7391400" cy="0"/>
            </a:xfrm>
            <a:prstGeom prst="line">
              <a:avLst/>
            </a:prstGeom>
            <a:ln w="76200" cmpd="tri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9"/>
            <p:cNvCxnSpPr>
              <a:stCxn id="2" idx="3"/>
              <a:endCxn id="4" idx="0"/>
            </p:cNvCxnSpPr>
            <p:nvPr/>
          </p:nvCxnSpPr>
          <p:spPr>
            <a:xfrm>
              <a:off x="2933700" y="1676400"/>
              <a:ext cx="1638300" cy="342900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3" idx="5"/>
              <a:endCxn id="4" idx="2"/>
            </p:cNvCxnSpPr>
            <p:nvPr/>
          </p:nvCxnSpPr>
          <p:spPr>
            <a:xfrm flipV="1">
              <a:off x="2903220" y="2628900"/>
              <a:ext cx="1668780" cy="381000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4" idx="3"/>
              <a:endCxn id="5" idx="1"/>
            </p:cNvCxnSpPr>
            <p:nvPr/>
          </p:nvCxnSpPr>
          <p:spPr>
            <a:xfrm>
              <a:off x="5295900" y="2324100"/>
              <a:ext cx="6096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3"/>
            <p:cNvCxnSpPr/>
            <p:nvPr/>
          </p:nvCxnSpPr>
          <p:spPr>
            <a:xfrm>
              <a:off x="1752600" y="4630082"/>
              <a:ext cx="5334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hape 33"/>
            <p:cNvCxnSpPr/>
            <p:nvPr/>
          </p:nvCxnSpPr>
          <p:spPr>
            <a:xfrm>
              <a:off x="3581400" y="4630082"/>
              <a:ext cx="5334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33"/>
            <p:cNvCxnSpPr>
              <a:stCxn id="25" idx="3"/>
              <a:endCxn id="16" idx="0"/>
            </p:cNvCxnSpPr>
            <p:nvPr/>
          </p:nvCxnSpPr>
          <p:spPr>
            <a:xfrm>
              <a:off x="5410200" y="4630876"/>
              <a:ext cx="851694" cy="418167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33"/>
            <p:cNvCxnSpPr>
              <a:stCxn id="15" idx="5"/>
              <a:endCxn id="16" idx="2"/>
            </p:cNvCxnSpPr>
            <p:nvPr/>
          </p:nvCxnSpPr>
          <p:spPr>
            <a:xfrm flipV="1">
              <a:off x="4975860" y="5658643"/>
              <a:ext cx="1286034" cy="398093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33"/>
            <p:cNvCxnSpPr>
              <a:stCxn id="16" idx="3"/>
              <a:endCxn id="19" idx="1"/>
            </p:cNvCxnSpPr>
            <p:nvPr/>
          </p:nvCxnSpPr>
          <p:spPr>
            <a:xfrm>
              <a:off x="7010400" y="5353843"/>
              <a:ext cx="533400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Pochior Guarantee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0" y="1689394"/>
            <a:ext cx="4267200" cy="1384995"/>
          </a:xfrm>
        </p:spPr>
        <p:txBody>
          <a:bodyPr>
            <a:spAutoFit/>
          </a:bodyPr>
          <a:lstStyle/>
          <a:p>
            <a:pPr marL="0" lvl="3" indent="0">
              <a:buNone/>
            </a:pPr>
            <a:r>
              <a:rPr lang="en-US" sz="2800" dirty="0" smtClean="0"/>
              <a:t>If a stencil program compiles and runs with the </a:t>
            </a:r>
            <a:r>
              <a:rPr lang="en-US" sz="2800" dirty="0" err="1" smtClean="0"/>
              <a:t>Pochoir</a:t>
            </a:r>
            <a:r>
              <a:rPr lang="en-US" sz="2800" dirty="0" smtClean="0"/>
              <a:t> template library,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0" y="3777825"/>
            <a:ext cx="426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3" eaLnBrk="0" hangingPunct="0">
              <a:spcBef>
                <a:spcPct val="20000"/>
              </a:spcBef>
            </a:pPr>
            <a:r>
              <a:rPr lang="en-US" sz="2800" dirty="0" smtClean="0">
                <a:latin typeface="+mn-lt"/>
                <a:cs typeface="+mn-cs"/>
              </a:rPr>
              <a:t>no errors will occur when it is compiled with the Pochoir compiler or during the subsequent running of the optimized binary.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6447" y="3420895"/>
            <a:ext cx="8290353" cy="8105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5553" y="1882185"/>
            <a:ext cx="3063517" cy="999412"/>
            <a:chOff x="585553" y="2186887"/>
            <a:chExt cx="3063517" cy="999412"/>
          </a:xfrm>
        </p:grpSpPr>
        <p:sp>
          <p:nvSpPr>
            <p:cNvPr id="10" name="Flowchart: Document 9"/>
            <p:cNvSpPr/>
            <p:nvPr/>
          </p:nvSpPr>
          <p:spPr>
            <a:xfrm>
              <a:off x="812480" y="2186887"/>
              <a:ext cx="605139" cy="305753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 dirty="0" err="1">
                  <a:solidFill>
                    <a:schemeClr val="tx1"/>
                  </a:solidFill>
                </a:rPr>
                <a:t>Pochoir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585553" y="2816967"/>
              <a:ext cx="907709" cy="369332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Pochoir Template Library</a:t>
              </a: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1871474" y="2538132"/>
              <a:ext cx="718603" cy="246221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Normal C++ Compiler</a:t>
              </a: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2892646" y="2574684"/>
              <a:ext cx="756424" cy="173117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Serial Loops</a:t>
              </a:r>
            </a:p>
          </p:txBody>
        </p:sp>
        <p:cxnSp>
          <p:nvCxnSpPr>
            <p:cNvPr id="24" name="Shape 23"/>
            <p:cNvCxnSpPr>
              <a:stCxn id="10" idx="3"/>
              <a:endCxn id="13" idx="0"/>
            </p:cNvCxnSpPr>
            <p:nvPr/>
          </p:nvCxnSpPr>
          <p:spPr>
            <a:xfrm>
              <a:off x="1417619" y="2339764"/>
              <a:ext cx="813157" cy="198368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stCxn id="11" idx="5"/>
              <a:endCxn id="13" idx="2"/>
            </p:cNvCxnSpPr>
            <p:nvPr/>
          </p:nvCxnSpPr>
          <p:spPr>
            <a:xfrm flipV="1">
              <a:off x="1402491" y="2784353"/>
              <a:ext cx="828285" cy="217280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33"/>
            <p:cNvCxnSpPr>
              <a:stCxn id="13" idx="3"/>
              <a:endCxn id="14" idx="1"/>
            </p:cNvCxnSpPr>
            <p:nvPr/>
          </p:nvCxnSpPr>
          <p:spPr>
            <a:xfrm>
              <a:off x="2590077" y="2661243"/>
              <a:ext cx="302569" cy="15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26252" y="4346625"/>
            <a:ext cx="4160331" cy="1109169"/>
            <a:chOff x="226252" y="3598174"/>
            <a:chExt cx="4160331" cy="1109169"/>
          </a:xfrm>
        </p:grpSpPr>
        <p:sp>
          <p:nvSpPr>
            <p:cNvPr id="16" name="Flowchart: Document 15"/>
            <p:cNvSpPr/>
            <p:nvPr/>
          </p:nvSpPr>
          <p:spPr>
            <a:xfrm>
              <a:off x="226252" y="3598174"/>
              <a:ext cx="605139" cy="416033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Spec.</a:t>
              </a:r>
            </a:p>
          </p:txBody>
        </p:sp>
        <p:sp>
          <p:nvSpPr>
            <p:cNvPr id="17" name="Flowchart: Data 16"/>
            <p:cNvSpPr/>
            <p:nvPr/>
          </p:nvSpPr>
          <p:spPr>
            <a:xfrm>
              <a:off x="1512172" y="4320464"/>
              <a:ext cx="1021172" cy="386879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Pochoir Template Library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698025" y="4013744"/>
              <a:ext cx="743029" cy="30257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Normal C++ Compiler</a:t>
              </a:r>
            </a:p>
          </p:txBody>
        </p:sp>
        <p:sp>
          <p:nvSpPr>
            <p:cNvPr id="19" name="Flowchart: Terminator 18"/>
            <p:cNvSpPr/>
            <p:nvPr/>
          </p:nvSpPr>
          <p:spPr>
            <a:xfrm>
              <a:off x="3705802" y="4032655"/>
              <a:ext cx="680781" cy="264748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Optimized </a:t>
              </a:r>
              <a:r>
                <a:rPr lang="en-US" sz="1000" dirty="0" smtClean="0">
                  <a:solidFill>
                    <a:schemeClr val="tx1"/>
                  </a:solidFill>
                </a:rPr>
                <a:t>Code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1096139" y="3654906"/>
              <a:ext cx="642960" cy="302570"/>
            </a:xfrm>
            <a:prstGeom prst="flowChartProcess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Pochoir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00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003848" y="3635995"/>
              <a:ext cx="642960" cy="340391"/>
            </a:xfrm>
            <a:prstGeom prst="flowChartDocumen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00" dirty="0" err="1">
                  <a:solidFill>
                    <a:schemeClr val="tx1"/>
                  </a:solidFill>
                </a:rPr>
                <a:t>Postsource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Spec.</a:t>
              </a:r>
            </a:p>
          </p:txBody>
        </p:sp>
        <p:cxnSp>
          <p:nvCxnSpPr>
            <p:cNvPr id="27" name="Shape 33"/>
            <p:cNvCxnSpPr/>
            <p:nvPr/>
          </p:nvCxnSpPr>
          <p:spPr>
            <a:xfrm>
              <a:off x="831391" y="3805797"/>
              <a:ext cx="264748" cy="7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33"/>
            <p:cNvCxnSpPr/>
            <p:nvPr/>
          </p:nvCxnSpPr>
          <p:spPr>
            <a:xfrm>
              <a:off x="1739100" y="3805797"/>
              <a:ext cx="264748" cy="7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hape 33"/>
            <p:cNvCxnSpPr>
              <a:stCxn id="21" idx="3"/>
              <a:endCxn id="18" idx="0"/>
            </p:cNvCxnSpPr>
            <p:nvPr/>
          </p:nvCxnSpPr>
          <p:spPr>
            <a:xfrm>
              <a:off x="2646808" y="3806191"/>
              <a:ext cx="422731" cy="207553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33"/>
            <p:cNvCxnSpPr>
              <a:stCxn id="17" idx="5"/>
              <a:endCxn id="18" idx="2"/>
            </p:cNvCxnSpPr>
            <p:nvPr/>
          </p:nvCxnSpPr>
          <p:spPr>
            <a:xfrm flipV="1">
              <a:off x="2431227" y="4316314"/>
              <a:ext cx="638312" cy="197590"/>
            </a:xfrm>
            <a:prstGeom prst="bentConnector2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3"/>
            <p:cNvCxnSpPr>
              <a:stCxn id="18" idx="3"/>
              <a:endCxn id="19" idx="1"/>
            </p:cNvCxnSpPr>
            <p:nvPr/>
          </p:nvCxnSpPr>
          <p:spPr>
            <a:xfrm>
              <a:off x="3441053" y="4165029"/>
              <a:ext cx="264748" cy="7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</a:t>
            </a:r>
            <a:r>
              <a:rPr lang="en-US" dirty="0" err="1" smtClean="0"/>
              <a:t>Pochoir</a:t>
            </a:r>
            <a:r>
              <a:rPr lang="en-US" dirty="0" smtClean="0"/>
              <a:t> Guarantee on the </a:t>
            </a:r>
            <a:r>
              <a:rPr lang="en-US" dirty="0" err="1" smtClean="0"/>
              <a:t>Pochoir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can parse as much or as little of the programmer’s C++ code as it is able.</a:t>
            </a:r>
          </a:p>
          <a:p>
            <a:r>
              <a:rPr lang="en-US" dirty="0" smtClean="0"/>
              <a:t>If it can “understand” the code, it can perform strong optimizations.</a:t>
            </a:r>
          </a:p>
          <a:p>
            <a:r>
              <a:rPr lang="en-US" dirty="0" smtClean="0"/>
              <a:t>If it cannot “understand” the code, it can treat the code as correct </a:t>
            </a:r>
            <a:r>
              <a:rPr lang="en-US" dirty="0" err="1" smtClean="0"/>
              <a:t>uninterpreted</a:t>
            </a:r>
            <a:r>
              <a:rPr lang="en-US" dirty="0" smtClean="0"/>
              <a:t> C++ text, confident that the first phase has performed all the syntax and type-checking.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Specification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Pochoir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System Works</a:t>
            </a:r>
          </a:p>
          <a:p>
            <a:r>
              <a:rPr lang="en-US" dirty="0" smtClean="0"/>
              <a:t>Optimizing Strategies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678" y="1306512"/>
            <a:ext cx="7973122" cy="5127558"/>
          </a:xfrm>
        </p:spPr>
        <p:txBody>
          <a:bodyPr wrap="square">
            <a:spAutoFit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One unified algorithmic framework for both periodic and </a:t>
            </a:r>
            <a:r>
              <a:rPr lang="en-US" sz="2800" dirty="0" err="1" smtClean="0"/>
              <a:t>nonperiodic</a:t>
            </a:r>
            <a:r>
              <a:rPr lang="en-US" sz="2800" dirty="0" smtClean="0"/>
              <a:t> boundary conditions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Automatic selection of optimizing strategy</a:t>
            </a:r>
          </a:p>
          <a:p>
            <a:pPr marL="742950" lvl="2" indent="-342900"/>
            <a:r>
              <a:rPr lang="en-US" sz="2400" dirty="0" smtClean="0"/>
              <a:t>-split-macro-shadow</a:t>
            </a:r>
          </a:p>
          <a:p>
            <a:pPr marL="742950" lvl="2" indent="-342900"/>
            <a:r>
              <a:rPr lang="en-US" sz="2400" dirty="0" smtClean="0"/>
              <a:t>-split-pointer</a:t>
            </a:r>
          </a:p>
          <a:p>
            <a:pPr marL="742950" lvl="2" indent="-342900"/>
            <a:r>
              <a:rPr lang="en-US" sz="2400" dirty="0" smtClean="0"/>
              <a:t>-split-opt-pointer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Two code clones</a:t>
            </a:r>
          </a:p>
          <a:p>
            <a:pPr marL="742950" lvl="2" indent="-342900"/>
            <a:r>
              <a:rPr lang="en-US" sz="2400" dirty="0" smtClean="0"/>
              <a:t>Interior</a:t>
            </a:r>
          </a:p>
          <a:p>
            <a:pPr marL="742950" lvl="2" indent="-342900"/>
            <a:r>
              <a:rPr lang="en-US" sz="2400" dirty="0" smtClean="0"/>
              <a:t>Boundary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Coarsening of base cases</a:t>
            </a:r>
          </a:p>
          <a:p>
            <a:pPr marL="742950" lvl="2" indent="-342900"/>
            <a:r>
              <a:rPr lang="en-US" sz="2400" dirty="0" smtClean="0"/>
              <a:t>Reduce the recursion overhead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974B4-64BD-4B5A-A8A2-58BB2253CD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A unified algorithmic framework for both periodic and </a:t>
            </a:r>
            <a:r>
              <a:rPr lang="en-US" sz="3200" dirty="0" err="1" smtClean="0"/>
              <a:t>nonperiodic</a:t>
            </a:r>
            <a:r>
              <a:rPr lang="en-US" sz="3200" dirty="0" smtClean="0"/>
              <a:t> boundary conditions</a:t>
            </a:r>
            <a:endParaRPr lang="en-US" sz="3200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556034" r:id="rId4" imgW="190440" imgH="177480" progId="Equation.DSMT4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556035" r:id="rId5" imgW="139680" imgH="228600" progId="Equation.DSMT4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556036" r:id="rId6" imgW="114120" imgH="228600" progId="Equation.DSMT4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556037" r:id="rId7" imgW="190440" imgH="177480" progId="Equation.DSMT4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556038" r:id="rId8" imgW="139680" imgH="228600" progId="Equation.DSMT4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556039" r:id="rId9" imgW="114120" imgH="228600" progId="Equation.DSMT4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556040" r:id="rId10" imgW="190440" imgH="177480" progId="Equation.DSMT4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556041" r:id="rId11" imgW="139680" imgH="228600" progId="Equation.DSMT4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556042" r:id="rId12" imgW="114120" imgH="228600" progId="Equation.DSMT4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98325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P= NP?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3400" y="3429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i) = a(t-1, i-1) + a(t-1, i) + a(t-1, i+1)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41124" y="3440668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(i-1)%N) + a(t-1, i%N) </a:t>
            </a:r>
          </a:p>
          <a:p>
            <a:r>
              <a:rPr lang="en-US" smtClean="0"/>
              <a:t>               + a(t-1, (i+1)%N)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557058" r:id="rId4" imgW="190440" imgH="177480" progId="Equation.DSMT4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557059" r:id="rId5" imgW="139680" imgH="228600" progId="Equation.DSMT4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557060" r:id="rId6" imgW="114120" imgH="228600" progId="Equation.DSMT4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557061" r:id="rId7" imgW="190440" imgH="177480" progId="Equation.DSMT4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557062" r:id="rId8" imgW="139680" imgH="228600" progId="Equation.DSMT4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557063" r:id="rId9" imgW="114120" imgH="228600" progId="Equation.DSMT4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557064" r:id="rId10" imgW="190440" imgH="177480" progId="Equation.DSMT4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557065" r:id="rId11" imgW="139680" imgH="228600" progId="Equation.DSMT4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557066" r:id="rId12" imgW="114120" imgH="228600" progId="Equation.DSMT4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97684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P= NP?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3400" y="3429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i) = a(t-1, i-1) + a(t-1, i) + a(t-1, i+1)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41124" y="3440668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(i-1)%N) + a(t-1, i%N) </a:t>
            </a:r>
          </a:p>
          <a:p>
            <a:r>
              <a:rPr lang="en-US" smtClean="0"/>
              <a:t>               + a(t-1, (i+1)%N)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06943" y="47244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i-1) + a(t-1, i) </a:t>
            </a:r>
          </a:p>
          <a:p>
            <a:r>
              <a:rPr lang="en-US" smtClean="0"/>
              <a:t>               + a(t-1, i+1)</a:t>
            </a:r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400800" y="4191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A unified algorithmic framework for both periodic and </a:t>
            </a:r>
            <a:r>
              <a:rPr lang="en-US" sz="3200" dirty="0" err="1" smtClean="0"/>
              <a:t>nonperiodic</a:t>
            </a:r>
            <a:r>
              <a:rPr lang="en-US" sz="3200" dirty="0" smtClean="0"/>
              <a:t> boundary conditions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558082" r:id="rId4" imgW="190440" imgH="177480" progId="Equation.DSMT4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558083" r:id="rId5" imgW="139680" imgH="228600" progId="Equation.DSMT4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558084" r:id="rId6" imgW="114120" imgH="228600" progId="Equation.DSMT4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558085" r:id="rId7" imgW="190440" imgH="177480" progId="Equation.DSMT4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558086" r:id="rId8" imgW="139680" imgH="228600" progId="Equation.DSMT4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558087" r:id="rId9" imgW="114120" imgH="228600" progId="Equation.DSMT4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558088" r:id="rId10" imgW="190440" imgH="177480" progId="Equation.DSMT4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558089" r:id="rId11" imgW="139680" imgH="228600" progId="Equation.DSMT4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558090" r:id="rId12" imgW="114120" imgH="228600" progId="Equation.DSMT4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979092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 = NP!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3400" y="34290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i) = a(t-1, i-1) + a(t-1, i) + a(t-1, i+1)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41124" y="3440668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(i-1)%N) + a(t-1, i%N) </a:t>
            </a:r>
          </a:p>
          <a:p>
            <a:r>
              <a:rPr lang="en-US" smtClean="0"/>
              <a:t>               + a(t-1, (i+1)%N)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906943" y="47244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a(t, i%N) = a(t-1, i-1) + a(t-1, i) </a:t>
            </a:r>
          </a:p>
          <a:p>
            <a:r>
              <a:rPr lang="en-US" smtClean="0"/>
              <a:t>               + a(t-1, i+1)</a:t>
            </a:r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6400800" y="4191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loud Callout 57"/>
          <p:cNvSpPr/>
          <p:nvPr/>
        </p:nvSpPr>
        <p:spPr>
          <a:xfrm>
            <a:off x="4876800" y="5410200"/>
            <a:ext cx="38862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Pochoir: l-value of ‘a’,</a:t>
            </a:r>
          </a:p>
          <a:p>
            <a:pPr algn="ctr"/>
            <a:r>
              <a:rPr lang="en-US" smtClean="0"/>
              <a:t>User’s boundary function: r-value of ‘a’</a:t>
            </a:r>
            <a:endParaRPr lang="en-US"/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A unified algorithmic framework for both periodic and </a:t>
            </a:r>
            <a:r>
              <a:rPr lang="en-US" sz="3200" dirty="0" err="1" smtClean="0"/>
              <a:t>nonperiodic</a:t>
            </a:r>
            <a:r>
              <a:rPr lang="en-US" sz="3200" dirty="0" smtClean="0"/>
              <a:t> boundary conditions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Straight Connector 20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Issues in Looping Implementation</a:t>
            </a:r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457200" y="4059805"/>
            <a:ext cx="8229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 b="1" dirty="0" smtClean="0">
                <a:latin typeface="Calibri" pitchFamily="34" charset="0"/>
              </a:rPr>
              <a:t>Issue</a:t>
            </a:r>
            <a:r>
              <a:rPr lang="en-US" sz="2800" b="1" dirty="0">
                <a:latin typeface="Calibri" pitchFamily="34" charset="0"/>
              </a:rPr>
              <a:t>: </a:t>
            </a:r>
            <a:r>
              <a:rPr lang="en-US" sz="2800" dirty="0">
                <a:latin typeface="Calibri" pitchFamily="34" charset="0"/>
              </a:rPr>
              <a:t> Looping is memory intensive, especially for parallel implementations, and it uses caches poorly. </a:t>
            </a:r>
            <a:r>
              <a:rPr lang="en-US" sz="2800" dirty="0" smtClean="0">
                <a:latin typeface="Calibri" pitchFamily="34" charset="0"/>
              </a:rPr>
              <a:t>Assuming data-set size N, cache-block size </a:t>
            </a:r>
            <a:r>
              <a:rPr lang="en-US" sz="2800" dirty="0" smtClean="0">
                <a:latin typeface="Monotype Corsiva" pitchFamily="66" charset="0"/>
              </a:rPr>
              <a:t>B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</a:rPr>
              <a:t>cache size </a:t>
            </a:r>
            <a:r>
              <a:rPr lang="en-US" sz="2800" dirty="0" smtClean="0">
                <a:latin typeface="Monotype Corsiva" pitchFamily="66" charset="0"/>
              </a:rPr>
              <a:t>M</a:t>
            </a:r>
            <a:r>
              <a:rPr lang="en-US" sz="2800" dirty="0" smtClean="0">
                <a:latin typeface="Calibri" pitchFamily="34" charset="0"/>
              </a:rPr>
              <a:t> &lt; N, the number of cache misses is </a:t>
            </a:r>
            <a:r>
              <a:rPr lang="el-GR" sz="2800" dirty="0" smtClean="0">
                <a:latin typeface="Lucida Sans Unicode"/>
                <a:cs typeface="Lucida Sans Unicode"/>
              </a:rPr>
              <a:t>Θ</a:t>
            </a:r>
            <a:r>
              <a:rPr lang="en-US" sz="2800" dirty="0" smtClean="0">
                <a:latin typeface="Lucida Sans Unicode"/>
                <a:cs typeface="Lucida Sans Unicode"/>
              </a:rPr>
              <a:t>(N</a:t>
            </a:r>
            <a:r>
              <a:rPr lang="en-US" sz="2800" spc="-150" dirty="0" smtClean="0">
                <a:latin typeface="Lucida Sans Unicode"/>
                <a:cs typeface="Lucida Sans Unicode"/>
              </a:rPr>
              <a:t>/</a:t>
            </a:r>
            <a:r>
              <a:rPr lang="en-US" sz="2800" spc="300" dirty="0" smtClean="0">
                <a:latin typeface="Monotype Corsiva" pitchFamily="66" charset="0"/>
                <a:cs typeface="Lucida Sans Unicode"/>
              </a:rPr>
              <a:t>B</a:t>
            </a:r>
            <a:r>
              <a:rPr lang="en-US" sz="2800" spc="300" dirty="0" smtClean="0">
                <a:latin typeface="Lucida Sans Unicode"/>
                <a:cs typeface="Lucida Sans Unicode"/>
              </a:rPr>
              <a:t>)</a:t>
            </a:r>
            <a:r>
              <a:rPr lang="en-US" sz="2800" dirty="0" smtClean="0">
                <a:latin typeface="Lucida Sans Unicode"/>
                <a:cs typeface="Lucida Sans Unicode"/>
              </a:rPr>
              <a:t>. 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09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57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405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53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501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49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597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309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357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405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53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501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549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97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309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357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405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453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501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49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597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309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357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405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453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501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549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597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645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69372" y="31234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645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69372" y="28186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1645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469372" y="25138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645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469372" y="220900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21" idx="7"/>
            <a:endCxn id="29" idx="3"/>
          </p:cNvCxnSpPr>
          <p:nvPr/>
        </p:nvCxnSpPr>
        <p:spPr>
          <a:xfrm rot="5400000" flipH="1" flipV="1">
            <a:off x="2075454" y="2643888"/>
            <a:ext cx="197036" cy="197036"/>
          </a:xfrm>
          <a:prstGeom prst="straightConnector1">
            <a:avLst/>
          </a:prstGeom>
          <a:ln w="25527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0"/>
            <a:endCxn id="29" idx="4"/>
          </p:cNvCxnSpPr>
          <p:nvPr/>
        </p:nvCxnSpPr>
        <p:spPr>
          <a:xfrm rot="5400000" flipH="1" flipV="1">
            <a:off x="2250172" y="2742406"/>
            <a:ext cx="1524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1"/>
            <a:endCxn id="29" idx="5"/>
          </p:cNvCxnSpPr>
          <p:nvPr/>
        </p:nvCxnSpPr>
        <p:spPr>
          <a:xfrm rot="16200000" flipV="1">
            <a:off x="2380254" y="2643888"/>
            <a:ext cx="197036" cy="197036"/>
          </a:xfrm>
          <a:prstGeom prst="straightConnector1">
            <a:avLst/>
          </a:prstGeom>
          <a:ln w="25527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07172" y="3200400"/>
            <a:ext cx="6456814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459472" y="2552700"/>
            <a:ext cx="12954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8200" y="1905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</a:t>
            </a:r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7539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587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3635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6683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9731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2779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827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7539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0587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3635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683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9731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2779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5827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7539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587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3635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683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9731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779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5827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7539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0587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635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6683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9731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2779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5827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8875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923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875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1923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8875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3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8875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1923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971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4971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4971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4971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8019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106786" y="3124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8019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106786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8019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7106786" y="2514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8019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106786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263904" y="3200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33800" y="3048000"/>
            <a:ext cx="3581400" cy="228600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 rot="5400000">
            <a:off x="3333408" y="3429000"/>
            <a:ext cx="761206" cy="794"/>
          </a:xfrm>
          <a:prstGeom prst="line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6914808" y="3429000"/>
            <a:ext cx="761206" cy="794"/>
          </a:xfrm>
          <a:prstGeom prst="line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4343400" y="3276600"/>
            <a:ext cx="456406" cy="794"/>
          </a:xfrm>
          <a:prstGeom prst="line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rot="10800000">
            <a:off x="3733006" y="3429000"/>
            <a:ext cx="305594" cy="1588"/>
          </a:xfrm>
          <a:prstGeom prst="straightConnector1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85" idx="3"/>
          </p:cNvCxnSpPr>
          <p:nvPr/>
        </p:nvCxnSpPr>
        <p:spPr>
          <a:xfrm>
            <a:off x="4331412" y="3429000"/>
            <a:ext cx="239794" cy="1588"/>
          </a:xfrm>
          <a:prstGeom prst="straightConnector1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962400" y="31981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onotype Corsiva" pitchFamily="66" charset="0"/>
              </a:rPr>
              <a:t>B</a:t>
            </a:r>
            <a:endParaRPr lang="en-US" sz="2400" dirty="0">
              <a:latin typeface="Monotype Corsiva" pitchFamily="66" charset="0"/>
            </a:endParaRPr>
          </a:p>
        </p:txBody>
      </p:sp>
      <p:cxnSp>
        <p:nvCxnSpPr>
          <p:cNvPr id="187" name="Straight Arrow Connector 186"/>
          <p:cNvCxnSpPr>
            <a:stCxn id="190" idx="1"/>
          </p:cNvCxnSpPr>
          <p:nvPr/>
        </p:nvCxnSpPr>
        <p:spPr>
          <a:xfrm rot="10800000">
            <a:off x="3733801" y="3747701"/>
            <a:ext cx="1716293" cy="0"/>
          </a:xfrm>
          <a:prstGeom prst="straightConnector1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90" idx="3"/>
          </p:cNvCxnSpPr>
          <p:nvPr/>
        </p:nvCxnSpPr>
        <p:spPr>
          <a:xfrm flipV="1">
            <a:off x="5892843" y="3733800"/>
            <a:ext cx="1422357" cy="13901"/>
          </a:xfrm>
          <a:prstGeom prst="straightConnector1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450093" y="3516868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Monotype Corsiva" pitchFamily="66" charset="0"/>
              </a:rPr>
              <a:t>M</a:t>
            </a:r>
            <a:endParaRPr lang="en-US" sz="2400" dirty="0">
              <a:latin typeface="Monotype Corsiva" pitchFamily="66" charset="0"/>
            </a:endParaRPr>
          </a:p>
        </p:txBody>
      </p:sp>
      <p:cxnSp>
        <p:nvCxnSpPr>
          <p:cNvPr id="198" name="Straight Arrow Connector 197"/>
          <p:cNvCxnSpPr>
            <a:stCxn id="201" idx="1"/>
          </p:cNvCxnSpPr>
          <p:nvPr/>
        </p:nvCxnSpPr>
        <p:spPr>
          <a:xfrm rot="10800000">
            <a:off x="1143000" y="1937266"/>
            <a:ext cx="2438400" cy="0"/>
          </a:xfrm>
          <a:prstGeom prst="bentConnector3">
            <a:avLst>
              <a:gd name="adj1" fmla="val 50000"/>
            </a:avLst>
          </a:prstGeom>
          <a:ln w="25527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01" idx="3"/>
          </p:cNvCxnSpPr>
          <p:nvPr/>
        </p:nvCxnSpPr>
        <p:spPr>
          <a:xfrm>
            <a:off x="3932778" y="1937266"/>
            <a:ext cx="3306222" cy="0"/>
          </a:xfrm>
          <a:prstGeom prst="straightConnector1">
            <a:avLst/>
          </a:prstGeom>
          <a:ln w="25527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581400" y="175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Two Code Clones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683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slow clone</a:t>
            </a:r>
            <a:r>
              <a:rPr lang="en-US" sz="2400" dirty="0" smtClean="0"/>
              <a:t> handles regions that contain boundaries and checks for out-of-range grid points.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fast clone</a:t>
            </a:r>
            <a:r>
              <a:rPr lang="en-US" sz="2400" dirty="0" smtClean="0"/>
              <a:t> handles the larger interior regions which require no range checking..</a:t>
            </a:r>
            <a:endParaRPr lang="en-US" sz="24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14400" y="2698750"/>
            <a:ext cx="3657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Two Code Clones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683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slow clone</a:t>
            </a:r>
            <a:r>
              <a:rPr lang="en-US" sz="2400" dirty="0" smtClean="0"/>
              <a:t> handles regions that contain boundaries and checks for out-of-range grid points.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fast clone</a:t>
            </a:r>
            <a:r>
              <a:rPr lang="en-US" sz="2400" dirty="0" smtClean="0"/>
              <a:t> handles the larger interior regions which require no range checking..</a:t>
            </a:r>
            <a:endParaRPr lang="en-US" sz="24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14400" y="2698750"/>
            <a:ext cx="3657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269875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the recursive algorithm*, the fast clone is used whenever possible. 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07514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*The actual algorithm decomposes the grid into trapezoids, not rectangles.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14400" y="2698750"/>
            <a:ext cx="1828800" cy="18288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743200" y="2698750"/>
            <a:ext cx="1828800" cy="18288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914400" y="4527550"/>
            <a:ext cx="1828800" cy="18288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2743200" y="4527550"/>
            <a:ext cx="1828800" cy="18288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Two Code Clones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683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slow clone</a:t>
            </a:r>
            <a:r>
              <a:rPr lang="en-US" sz="2400" dirty="0" smtClean="0"/>
              <a:t> handles regions that contain boundaries and checks for out-of-range grid points.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fast clone</a:t>
            </a:r>
            <a:r>
              <a:rPr lang="en-US" sz="2400" dirty="0" smtClean="0"/>
              <a:t> handles the larger interior regions which require no range checking..</a:t>
            </a:r>
            <a:endParaRPr lang="en-US" sz="24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14400" y="2698750"/>
            <a:ext cx="3657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269875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the recursive algorithm*, the fast clone is used whenever possible.  Once the fast clone is used for a region, the fast clone is always used for its </a:t>
            </a:r>
            <a:r>
              <a:rPr lang="en-US" sz="2400" dirty="0" err="1" smtClean="0"/>
              <a:t>subregions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07514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*The actual algorithm decomposes the grid into trapezoids, not rectangles.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914400" y="26987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828800" y="26987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743200" y="26987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657600" y="26987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914400" y="36131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828800" y="3613150"/>
            <a:ext cx="914400" cy="914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743200" y="3613150"/>
            <a:ext cx="914400" cy="914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657600" y="36131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914400" y="45275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828800" y="4527550"/>
            <a:ext cx="914400" cy="914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743200" y="4527550"/>
            <a:ext cx="914400" cy="914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3657600" y="45275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914400" y="54419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1828800" y="54419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2743200" y="54419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3657600" y="5441950"/>
            <a:ext cx="914400" cy="914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Two Code Clones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683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slow clone</a:t>
            </a:r>
            <a:r>
              <a:rPr lang="en-US" sz="2400" dirty="0" smtClean="0"/>
              <a:t> handles regions that contain boundaries and checks for out-of-range grid points.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fast clone</a:t>
            </a:r>
            <a:r>
              <a:rPr lang="en-US" sz="2400" dirty="0" smtClean="0"/>
              <a:t> handles the larger interior regions which require no range checking..</a:t>
            </a:r>
            <a:endParaRPr lang="en-US" sz="24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14400" y="2698750"/>
            <a:ext cx="3657600" cy="36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269875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the recursive algorithm*, the fast clone is used whenever possible.  Once the fast clone is used for a region, the fast clone is always used for its </a:t>
            </a:r>
            <a:r>
              <a:rPr lang="en-US" sz="2400" dirty="0" err="1" smtClean="0"/>
              <a:t>subregions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07514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*The actual algorithm decomposes the grid into trapezoids, not rectangles.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41148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36576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32004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27432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22860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18288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3716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914400" y="2698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114800" y="31559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657600" y="3155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3200400" y="3155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2743200" y="3155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2286000" y="3155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1828800" y="3155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371600" y="3155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914400" y="31559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4114800" y="3613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3657600" y="36131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3200400" y="36131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2743200" y="36131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2286000" y="36131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1828800" y="36131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1371600" y="36131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914400" y="3613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114800" y="40703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3657600" y="40703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3200400" y="40703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2743200" y="40703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2286000" y="40703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1828800" y="40703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1371600" y="40703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914400" y="40703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4114800" y="45275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3657600" y="45275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3200400" y="45275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2743200" y="45275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2286000" y="45275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1828800" y="45275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1371600" y="45275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914400" y="45275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4114800" y="4984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3657600" y="49847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3200400" y="49847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2743200" y="49847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2286000" y="49847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1828800" y="49847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1371600" y="49847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914400" y="49847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4114800" y="54419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>
            <a:off x="3657600" y="5441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3200400" y="5441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2743200" y="5441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2286000" y="5441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1828800" y="5441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1371600" y="5441950"/>
            <a:ext cx="4572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914400" y="54419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41148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36576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>
            <a:off x="32004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27432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22860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18288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13716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914400" y="5899150"/>
            <a:ext cx="457200" cy="457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Two Code Clones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6836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slow clone</a:t>
            </a:r>
            <a:r>
              <a:rPr lang="en-US" sz="2400" dirty="0" smtClean="0"/>
              <a:t> handles regions that contain boundaries and checks for out-of-range grid points.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fast clone</a:t>
            </a:r>
            <a:r>
              <a:rPr lang="en-US" sz="2400" dirty="0" smtClean="0"/>
              <a:t> handles the larger interior regions which require no range checking..</a:t>
            </a:r>
            <a:endParaRPr lang="en-US" sz="240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14400" y="2698750"/>
            <a:ext cx="3657600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269875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the recursive algorithm*, the fast clone is used whenever possible.  Once the fast clone is used for a region, the fast clone is always used for its </a:t>
            </a:r>
            <a:r>
              <a:rPr lang="en-US" sz="2400" dirty="0" err="1" smtClean="0"/>
              <a:t>subregions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607514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*The actual algorithm decomposes the grid into trapezoids, not rectangles.</a:t>
            </a:r>
            <a:endParaRPr lang="en-US" dirty="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9144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11430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>
            <a:spLocks noChangeAspect="1"/>
          </p:cNvSpPr>
          <p:nvPr/>
        </p:nvSpPr>
        <p:spPr>
          <a:xfrm>
            <a:off x="13716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16002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ChangeAspect="1"/>
          </p:cNvSpPr>
          <p:nvPr/>
        </p:nvSpPr>
        <p:spPr>
          <a:xfrm>
            <a:off x="18288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>
            <a:spLocks noChangeAspect="1"/>
          </p:cNvSpPr>
          <p:nvPr/>
        </p:nvSpPr>
        <p:spPr>
          <a:xfrm>
            <a:off x="20574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22860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>
            <a:spLocks noChangeAspect="1"/>
          </p:cNvSpPr>
          <p:nvPr/>
        </p:nvSpPr>
        <p:spPr>
          <a:xfrm>
            <a:off x="25146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>
            <a:spLocks noChangeAspect="1"/>
          </p:cNvSpPr>
          <p:nvPr/>
        </p:nvSpPr>
        <p:spPr>
          <a:xfrm>
            <a:off x="27432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29718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32004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34290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36576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38862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41148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4343400" y="2698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914400" y="29273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11430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13716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16002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18288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20574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22860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25146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27432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29718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32004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34290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36576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38862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4114800" y="2927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4343400" y="29273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914400" y="31559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11430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13716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16002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18288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20574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22860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25146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27432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29718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32004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34290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36576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38862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4114800" y="3155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4343400" y="31559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914400" y="33845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11430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13716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16002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18288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20574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22860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25146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27432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29718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32004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34290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36576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38862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4114800" y="3384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4343400" y="33845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914400" y="36131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11430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13716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16002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18288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20574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22860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25146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27432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29718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32004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34290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36576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38862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4114800" y="3613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4343400" y="36131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914400" y="3841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11430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13716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16002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18288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20574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22860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25146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27432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29718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32004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34290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>
            <a:spLocks noChangeAspect="1"/>
          </p:cNvSpPr>
          <p:nvPr/>
        </p:nvSpPr>
        <p:spPr>
          <a:xfrm>
            <a:off x="36576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>
            <a:spLocks noChangeAspect="1"/>
          </p:cNvSpPr>
          <p:nvPr/>
        </p:nvSpPr>
        <p:spPr>
          <a:xfrm>
            <a:off x="38862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>
            <a:spLocks noChangeAspect="1"/>
          </p:cNvSpPr>
          <p:nvPr/>
        </p:nvSpPr>
        <p:spPr>
          <a:xfrm>
            <a:off x="4114800" y="3841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4343400" y="3841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914400" y="40703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11430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>
            <a:spLocks noChangeAspect="1"/>
          </p:cNvSpPr>
          <p:nvPr/>
        </p:nvSpPr>
        <p:spPr>
          <a:xfrm>
            <a:off x="13716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>
            <a:spLocks noChangeAspect="1"/>
          </p:cNvSpPr>
          <p:nvPr/>
        </p:nvSpPr>
        <p:spPr>
          <a:xfrm>
            <a:off x="16002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>
            <a:spLocks noChangeAspect="1"/>
          </p:cNvSpPr>
          <p:nvPr/>
        </p:nvSpPr>
        <p:spPr>
          <a:xfrm>
            <a:off x="18288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 noChangeAspect="1"/>
          </p:cNvSpPr>
          <p:nvPr/>
        </p:nvSpPr>
        <p:spPr>
          <a:xfrm>
            <a:off x="20574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>
            <a:spLocks noChangeAspect="1"/>
          </p:cNvSpPr>
          <p:nvPr/>
        </p:nvSpPr>
        <p:spPr>
          <a:xfrm>
            <a:off x="22860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>
            <a:off x="25146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27432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>
            <a:spLocks noChangeAspect="1"/>
          </p:cNvSpPr>
          <p:nvPr/>
        </p:nvSpPr>
        <p:spPr>
          <a:xfrm>
            <a:off x="29718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32004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34290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36576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38862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4114800" y="4070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4343400" y="40703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914400" y="42989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11430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13716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>
            <a:spLocks noChangeAspect="1"/>
          </p:cNvSpPr>
          <p:nvPr/>
        </p:nvSpPr>
        <p:spPr>
          <a:xfrm>
            <a:off x="16002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>
            <a:spLocks noChangeAspect="1"/>
          </p:cNvSpPr>
          <p:nvPr/>
        </p:nvSpPr>
        <p:spPr>
          <a:xfrm>
            <a:off x="18288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>
            <a:spLocks noChangeAspect="1"/>
          </p:cNvSpPr>
          <p:nvPr/>
        </p:nvSpPr>
        <p:spPr>
          <a:xfrm>
            <a:off x="20574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>
            <a:spLocks noChangeAspect="1"/>
          </p:cNvSpPr>
          <p:nvPr/>
        </p:nvSpPr>
        <p:spPr>
          <a:xfrm>
            <a:off x="22860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>
            <a:spLocks noChangeAspect="1"/>
          </p:cNvSpPr>
          <p:nvPr/>
        </p:nvSpPr>
        <p:spPr>
          <a:xfrm>
            <a:off x="25146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>
            <a:off x="27432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>
            <a:off x="29718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>
            <a:spLocks noChangeAspect="1"/>
          </p:cNvSpPr>
          <p:nvPr/>
        </p:nvSpPr>
        <p:spPr>
          <a:xfrm>
            <a:off x="32004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>
            <a:spLocks noChangeAspect="1"/>
          </p:cNvSpPr>
          <p:nvPr/>
        </p:nvSpPr>
        <p:spPr>
          <a:xfrm>
            <a:off x="34290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>
            <a:spLocks noChangeAspect="1"/>
          </p:cNvSpPr>
          <p:nvPr/>
        </p:nvSpPr>
        <p:spPr>
          <a:xfrm>
            <a:off x="36576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>
            <a:spLocks noChangeAspect="1"/>
          </p:cNvSpPr>
          <p:nvPr/>
        </p:nvSpPr>
        <p:spPr>
          <a:xfrm>
            <a:off x="38862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>
            <a:spLocks noChangeAspect="1"/>
          </p:cNvSpPr>
          <p:nvPr/>
        </p:nvSpPr>
        <p:spPr>
          <a:xfrm>
            <a:off x="4114800" y="4298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>
            <a:spLocks noChangeAspect="1"/>
          </p:cNvSpPr>
          <p:nvPr/>
        </p:nvSpPr>
        <p:spPr>
          <a:xfrm>
            <a:off x="4343400" y="42989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>
            <a:spLocks noChangeAspect="1"/>
          </p:cNvSpPr>
          <p:nvPr/>
        </p:nvSpPr>
        <p:spPr>
          <a:xfrm>
            <a:off x="914400" y="45275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>
            <a:spLocks noChangeAspect="1"/>
          </p:cNvSpPr>
          <p:nvPr/>
        </p:nvSpPr>
        <p:spPr>
          <a:xfrm>
            <a:off x="11430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>
            <a:spLocks noChangeAspect="1"/>
          </p:cNvSpPr>
          <p:nvPr/>
        </p:nvSpPr>
        <p:spPr>
          <a:xfrm>
            <a:off x="13716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>
            <a:spLocks noChangeAspect="1"/>
          </p:cNvSpPr>
          <p:nvPr/>
        </p:nvSpPr>
        <p:spPr>
          <a:xfrm>
            <a:off x="16002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>
            <a:spLocks noChangeAspect="1"/>
          </p:cNvSpPr>
          <p:nvPr/>
        </p:nvSpPr>
        <p:spPr>
          <a:xfrm>
            <a:off x="18288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>
            <a:spLocks noChangeAspect="1"/>
          </p:cNvSpPr>
          <p:nvPr/>
        </p:nvSpPr>
        <p:spPr>
          <a:xfrm>
            <a:off x="20574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>
            <a:spLocks noChangeAspect="1"/>
          </p:cNvSpPr>
          <p:nvPr/>
        </p:nvSpPr>
        <p:spPr>
          <a:xfrm>
            <a:off x="22860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>
            <a:spLocks noChangeAspect="1"/>
          </p:cNvSpPr>
          <p:nvPr/>
        </p:nvSpPr>
        <p:spPr>
          <a:xfrm>
            <a:off x="25146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>
            <a:spLocks noChangeAspect="1"/>
          </p:cNvSpPr>
          <p:nvPr/>
        </p:nvSpPr>
        <p:spPr>
          <a:xfrm>
            <a:off x="27432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>
            <a:spLocks noChangeAspect="1"/>
          </p:cNvSpPr>
          <p:nvPr/>
        </p:nvSpPr>
        <p:spPr>
          <a:xfrm>
            <a:off x="29718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>
            <a:spLocks noChangeAspect="1"/>
          </p:cNvSpPr>
          <p:nvPr/>
        </p:nvSpPr>
        <p:spPr>
          <a:xfrm>
            <a:off x="32004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34290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>
            <a:spLocks noChangeAspect="1"/>
          </p:cNvSpPr>
          <p:nvPr/>
        </p:nvSpPr>
        <p:spPr>
          <a:xfrm>
            <a:off x="36576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>
            <a:spLocks noChangeAspect="1"/>
          </p:cNvSpPr>
          <p:nvPr/>
        </p:nvSpPr>
        <p:spPr>
          <a:xfrm>
            <a:off x="38862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>
            <a:spLocks noChangeAspect="1"/>
          </p:cNvSpPr>
          <p:nvPr/>
        </p:nvSpPr>
        <p:spPr>
          <a:xfrm>
            <a:off x="4114800" y="4527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>
            <a:spLocks noChangeAspect="1"/>
          </p:cNvSpPr>
          <p:nvPr/>
        </p:nvSpPr>
        <p:spPr>
          <a:xfrm>
            <a:off x="4343400" y="45275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>
            <a:spLocks noChangeAspect="1"/>
          </p:cNvSpPr>
          <p:nvPr/>
        </p:nvSpPr>
        <p:spPr>
          <a:xfrm>
            <a:off x="914400" y="47561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>
            <a:spLocks noChangeAspect="1"/>
          </p:cNvSpPr>
          <p:nvPr/>
        </p:nvSpPr>
        <p:spPr>
          <a:xfrm>
            <a:off x="11430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>
            <a:spLocks noChangeAspect="1"/>
          </p:cNvSpPr>
          <p:nvPr/>
        </p:nvSpPr>
        <p:spPr>
          <a:xfrm>
            <a:off x="13716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>
            <a:spLocks noChangeAspect="1"/>
          </p:cNvSpPr>
          <p:nvPr/>
        </p:nvSpPr>
        <p:spPr>
          <a:xfrm>
            <a:off x="16002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>
            <a:spLocks noChangeAspect="1"/>
          </p:cNvSpPr>
          <p:nvPr/>
        </p:nvSpPr>
        <p:spPr>
          <a:xfrm>
            <a:off x="18288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>
            <a:spLocks noChangeAspect="1"/>
          </p:cNvSpPr>
          <p:nvPr/>
        </p:nvSpPr>
        <p:spPr>
          <a:xfrm>
            <a:off x="20574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>
            <a:spLocks noChangeAspect="1"/>
          </p:cNvSpPr>
          <p:nvPr/>
        </p:nvSpPr>
        <p:spPr>
          <a:xfrm>
            <a:off x="22860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>
            <a:spLocks noChangeAspect="1"/>
          </p:cNvSpPr>
          <p:nvPr/>
        </p:nvSpPr>
        <p:spPr>
          <a:xfrm>
            <a:off x="25146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>
            <a:spLocks noChangeAspect="1"/>
          </p:cNvSpPr>
          <p:nvPr/>
        </p:nvSpPr>
        <p:spPr>
          <a:xfrm>
            <a:off x="27432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>
            <a:spLocks noChangeAspect="1"/>
          </p:cNvSpPr>
          <p:nvPr/>
        </p:nvSpPr>
        <p:spPr>
          <a:xfrm>
            <a:off x="29718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>
            <a:spLocks noChangeAspect="1"/>
          </p:cNvSpPr>
          <p:nvPr/>
        </p:nvSpPr>
        <p:spPr>
          <a:xfrm>
            <a:off x="32004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>
            <a:spLocks noChangeAspect="1"/>
          </p:cNvSpPr>
          <p:nvPr/>
        </p:nvSpPr>
        <p:spPr>
          <a:xfrm>
            <a:off x="34290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>
            <a:spLocks noChangeAspect="1"/>
          </p:cNvSpPr>
          <p:nvPr/>
        </p:nvSpPr>
        <p:spPr>
          <a:xfrm>
            <a:off x="36576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>
            <a:spLocks noChangeAspect="1"/>
          </p:cNvSpPr>
          <p:nvPr/>
        </p:nvSpPr>
        <p:spPr>
          <a:xfrm>
            <a:off x="38862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>
            <a:spLocks noChangeAspect="1"/>
          </p:cNvSpPr>
          <p:nvPr/>
        </p:nvSpPr>
        <p:spPr>
          <a:xfrm>
            <a:off x="4114800" y="4756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>
            <a:spLocks noChangeAspect="1"/>
          </p:cNvSpPr>
          <p:nvPr/>
        </p:nvSpPr>
        <p:spPr>
          <a:xfrm>
            <a:off x="4343400" y="47561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>
            <a:spLocks noChangeAspect="1"/>
          </p:cNvSpPr>
          <p:nvPr/>
        </p:nvSpPr>
        <p:spPr>
          <a:xfrm>
            <a:off x="914400" y="4984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>
            <a:spLocks noChangeAspect="1"/>
          </p:cNvSpPr>
          <p:nvPr/>
        </p:nvSpPr>
        <p:spPr>
          <a:xfrm>
            <a:off x="11430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>
            <a:spLocks noChangeAspect="1"/>
          </p:cNvSpPr>
          <p:nvPr/>
        </p:nvSpPr>
        <p:spPr>
          <a:xfrm>
            <a:off x="13716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>
            <a:spLocks noChangeAspect="1"/>
          </p:cNvSpPr>
          <p:nvPr/>
        </p:nvSpPr>
        <p:spPr>
          <a:xfrm>
            <a:off x="16002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>
            <a:spLocks noChangeAspect="1"/>
          </p:cNvSpPr>
          <p:nvPr/>
        </p:nvSpPr>
        <p:spPr>
          <a:xfrm>
            <a:off x="18288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>
            <a:spLocks noChangeAspect="1"/>
          </p:cNvSpPr>
          <p:nvPr/>
        </p:nvSpPr>
        <p:spPr>
          <a:xfrm>
            <a:off x="20574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>
            <a:spLocks noChangeAspect="1"/>
          </p:cNvSpPr>
          <p:nvPr/>
        </p:nvSpPr>
        <p:spPr>
          <a:xfrm>
            <a:off x="22860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>
            <a:spLocks noChangeAspect="1"/>
          </p:cNvSpPr>
          <p:nvPr/>
        </p:nvSpPr>
        <p:spPr>
          <a:xfrm>
            <a:off x="25146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>
            <a:spLocks noChangeAspect="1"/>
          </p:cNvSpPr>
          <p:nvPr/>
        </p:nvSpPr>
        <p:spPr>
          <a:xfrm>
            <a:off x="27432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>
            <a:spLocks noChangeAspect="1"/>
          </p:cNvSpPr>
          <p:nvPr/>
        </p:nvSpPr>
        <p:spPr>
          <a:xfrm>
            <a:off x="29718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>
            <a:spLocks noChangeAspect="1"/>
          </p:cNvSpPr>
          <p:nvPr/>
        </p:nvSpPr>
        <p:spPr>
          <a:xfrm>
            <a:off x="32004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>
            <a:spLocks noChangeAspect="1"/>
          </p:cNvSpPr>
          <p:nvPr/>
        </p:nvSpPr>
        <p:spPr>
          <a:xfrm>
            <a:off x="34290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36576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38862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>
            <a:spLocks noChangeAspect="1"/>
          </p:cNvSpPr>
          <p:nvPr/>
        </p:nvSpPr>
        <p:spPr>
          <a:xfrm>
            <a:off x="4114800" y="49847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>
            <a:spLocks noChangeAspect="1"/>
          </p:cNvSpPr>
          <p:nvPr/>
        </p:nvSpPr>
        <p:spPr>
          <a:xfrm>
            <a:off x="4343400" y="4984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>
            <a:spLocks noChangeAspect="1"/>
          </p:cNvSpPr>
          <p:nvPr/>
        </p:nvSpPr>
        <p:spPr>
          <a:xfrm>
            <a:off x="914400" y="52133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>
            <a:spLocks noChangeAspect="1"/>
          </p:cNvSpPr>
          <p:nvPr/>
        </p:nvSpPr>
        <p:spPr>
          <a:xfrm>
            <a:off x="11430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>
            <a:spLocks noChangeAspect="1"/>
          </p:cNvSpPr>
          <p:nvPr/>
        </p:nvSpPr>
        <p:spPr>
          <a:xfrm>
            <a:off x="13716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>
            <a:spLocks noChangeAspect="1"/>
          </p:cNvSpPr>
          <p:nvPr/>
        </p:nvSpPr>
        <p:spPr>
          <a:xfrm>
            <a:off x="16002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>
            <a:spLocks noChangeAspect="1"/>
          </p:cNvSpPr>
          <p:nvPr/>
        </p:nvSpPr>
        <p:spPr>
          <a:xfrm>
            <a:off x="18288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>
            <a:spLocks noChangeAspect="1"/>
          </p:cNvSpPr>
          <p:nvPr/>
        </p:nvSpPr>
        <p:spPr>
          <a:xfrm>
            <a:off x="20574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>
            <a:spLocks noChangeAspect="1"/>
          </p:cNvSpPr>
          <p:nvPr/>
        </p:nvSpPr>
        <p:spPr>
          <a:xfrm>
            <a:off x="22860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>
            <a:spLocks noChangeAspect="1"/>
          </p:cNvSpPr>
          <p:nvPr/>
        </p:nvSpPr>
        <p:spPr>
          <a:xfrm>
            <a:off x="25146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>
            <a:spLocks noChangeAspect="1"/>
          </p:cNvSpPr>
          <p:nvPr/>
        </p:nvSpPr>
        <p:spPr>
          <a:xfrm>
            <a:off x="27432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>
            <a:spLocks noChangeAspect="1"/>
          </p:cNvSpPr>
          <p:nvPr/>
        </p:nvSpPr>
        <p:spPr>
          <a:xfrm>
            <a:off x="29718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>
            <a:spLocks noChangeAspect="1"/>
          </p:cNvSpPr>
          <p:nvPr/>
        </p:nvSpPr>
        <p:spPr>
          <a:xfrm>
            <a:off x="32004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>
            <a:spLocks noChangeAspect="1"/>
          </p:cNvSpPr>
          <p:nvPr/>
        </p:nvSpPr>
        <p:spPr>
          <a:xfrm>
            <a:off x="34290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>
            <a:spLocks noChangeAspect="1"/>
          </p:cNvSpPr>
          <p:nvPr/>
        </p:nvSpPr>
        <p:spPr>
          <a:xfrm>
            <a:off x="36576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>
            <a:spLocks noChangeAspect="1"/>
          </p:cNvSpPr>
          <p:nvPr/>
        </p:nvSpPr>
        <p:spPr>
          <a:xfrm>
            <a:off x="38862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>
            <a:spLocks noChangeAspect="1"/>
          </p:cNvSpPr>
          <p:nvPr/>
        </p:nvSpPr>
        <p:spPr>
          <a:xfrm>
            <a:off x="4114800" y="52133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>
            <a:spLocks noChangeAspect="1"/>
          </p:cNvSpPr>
          <p:nvPr/>
        </p:nvSpPr>
        <p:spPr>
          <a:xfrm>
            <a:off x="4343400" y="52133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>
            <a:spLocks noChangeAspect="1"/>
          </p:cNvSpPr>
          <p:nvPr/>
        </p:nvSpPr>
        <p:spPr>
          <a:xfrm>
            <a:off x="914400" y="54419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>
            <a:spLocks noChangeAspect="1"/>
          </p:cNvSpPr>
          <p:nvPr/>
        </p:nvSpPr>
        <p:spPr>
          <a:xfrm>
            <a:off x="11430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>
            <a:spLocks noChangeAspect="1"/>
          </p:cNvSpPr>
          <p:nvPr/>
        </p:nvSpPr>
        <p:spPr>
          <a:xfrm>
            <a:off x="13716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>
            <a:spLocks noChangeAspect="1"/>
          </p:cNvSpPr>
          <p:nvPr/>
        </p:nvSpPr>
        <p:spPr>
          <a:xfrm>
            <a:off x="16002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>
            <a:spLocks noChangeAspect="1"/>
          </p:cNvSpPr>
          <p:nvPr/>
        </p:nvSpPr>
        <p:spPr>
          <a:xfrm>
            <a:off x="18288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>
            <a:spLocks noChangeAspect="1"/>
          </p:cNvSpPr>
          <p:nvPr/>
        </p:nvSpPr>
        <p:spPr>
          <a:xfrm>
            <a:off x="20574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>
            <a:spLocks noChangeAspect="1"/>
          </p:cNvSpPr>
          <p:nvPr/>
        </p:nvSpPr>
        <p:spPr>
          <a:xfrm>
            <a:off x="22860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>
            <a:spLocks noChangeAspect="1"/>
          </p:cNvSpPr>
          <p:nvPr/>
        </p:nvSpPr>
        <p:spPr>
          <a:xfrm>
            <a:off x="25146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>
            <a:spLocks noChangeAspect="1"/>
          </p:cNvSpPr>
          <p:nvPr/>
        </p:nvSpPr>
        <p:spPr>
          <a:xfrm>
            <a:off x="27432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>
            <a:spLocks noChangeAspect="1"/>
          </p:cNvSpPr>
          <p:nvPr/>
        </p:nvSpPr>
        <p:spPr>
          <a:xfrm>
            <a:off x="29718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>
            <a:spLocks noChangeAspect="1"/>
          </p:cNvSpPr>
          <p:nvPr/>
        </p:nvSpPr>
        <p:spPr>
          <a:xfrm>
            <a:off x="32004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>
            <a:spLocks noChangeAspect="1"/>
          </p:cNvSpPr>
          <p:nvPr/>
        </p:nvSpPr>
        <p:spPr>
          <a:xfrm>
            <a:off x="34290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>
            <a:spLocks noChangeAspect="1"/>
          </p:cNvSpPr>
          <p:nvPr/>
        </p:nvSpPr>
        <p:spPr>
          <a:xfrm>
            <a:off x="36576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>
            <a:spLocks noChangeAspect="1"/>
          </p:cNvSpPr>
          <p:nvPr/>
        </p:nvSpPr>
        <p:spPr>
          <a:xfrm>
            <a:off x="38862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>
            <a:spLocks noChangeAspect="1"/>
          </p:cNvSpPr>
          <p:nvPr/>
        </p:nvSpPr>
        <p:spPr>
          <a:xfrm>
            <a:off x="4114800" y="54419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4343400" y="54419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914400" y="56705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>
            <a:spLocks noChangeAspect="1"/>
          </p:cNvSpPr>
          <p:nvPr/>
        </p:nvSpPr>
        <p:spPr>
          <a:xfrm>
            <a:off x="11430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13716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16002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18288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>
            <a:spLocks noChangeAspect="1"/>
          </p:cNvSpPr>
          <p:nvPr/>
        </p:nvSpPr>
        <p:spPr>
          <a:xfrm>
            <a:off x="20574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>
            <a:spLocks noChangeAspect="1"/>
          </p:cNvSpPr>
          <p:nvPr/>
        </p:nvSpPr>
        <p:spPr>
          <a:xfrm>
            <a:off x="22860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>
            <a:spLocks noChangeAspect="1"/>
          </p:cNvSpPr>
          <p:nvPr/>
        </p:nvSpPr>
        <p:spPr>
          <a:xfrm>
            <a:off x="25146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>
            <a:spLocks noChangeAspect="1"/>
          </p:cNvSpPr>
          <p:nvPr/>
        </p:nvSpPr>
        <p:spPr>
          <a:xfrm>
            <a:off x="27432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>
            <a:spLocks noChangeAspect="1"/>
          </p:cNvSpPr>
          <p:nvPr/>
        </p:nvSpPr>
        <p:spPr>
          <a:xfrm>
            <a:off x="29718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>
            <a:spLocks noChangeAspect="1"/>
          </p:cNvSpPr>
          <p:nvPr/>
        </p:nvSpPr>
        <p:spPr>
          <a:xfrm>
            <a:off x="32004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>
            <a:spLocks noChangeAspect="1"/>
          </p:cNvSpPr>
          <p:nvPr/>
        </p:nvSpPr>
        <p:spPr>
          <a:xfrm>
            <a:off x="34290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>
            <a:spLocks noChangeAspect="1"/>
          </p:cNvSpPr>
          <p:nvPr/>
        </p:nvSpPr>
        <p:spPr>
          <a:xfrm>
            <a:off x="36576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>
            <a:spLocks noChangeAspect="1"/>
          </p:cNvSpPr>
          <p:nvPr/>
        </p:nvSpPr>
        <p:spPr>
          <a:xfrm>
            <a:off x="38862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>
            <a:spLocks noChangeAspect="1"/>
          </p:cNvSpPr>
          <p:nvPr/>
        </p:nvSpPr>
        <p:spPr>
          <a:xfrm>
            <a:off x="4114800" y="56705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>
            <a:spLocks noChangeAspect="1"/>
          </p:cNvSpPr>
          <p:nvPr/>
        </p:nvSpPr>
        <p:spPr>
          <a:xfrm>
            <a:off x="4343400" y="56705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>
          <a:xfrm>
            <a:off x="914400" y="58991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>
            <a:spLocks noChangeAspect="1"/>
          </p:cNvSpPr>
          <p:nvPr/>
        </p:nvSpPr>
        <p:spPr>
          <a:xfrm>
            <a:off x="11430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>
            <a:spLocks noChangeAspect="1"/>
          </p:cNvSpPr>
          <p:nvPr/>
        </p:nvSpPr>
        <p:spPr>
          <a:xfrm>
            <a:off x="13716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>
            <a:spLocks noChangeAspect="1"/>
          </p:cNvSpPr>
          <p:nvPr/>
        </p:nvSpPr>
        <p:spPr>
          <a:xfrm>
            <a:off x="16002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>
            <a:spLocks noChangeAspect="1"/>
          </p:cNvSpPr>
          <p:nvPr/>
        </p:nvSpPr>
        <p:spPr>
          <a:xfrm>
            <a:off x="18288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>
            <a:spLocks noChangeAspect="1"/>
          </p:cNvSpPr>
          <p:nvPr/>
        </p:nvSpPr>
        <p:spPr>
          <a:xfrm>
            <a:off x="20574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22860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>
            <a:spLocks noChangeAspect="1"/>
          </p:cNvSpPr>
          <p:nvPr/>
        </p:nvSpPr>
        <p:spPr>
          <a:xfrm>
            <a:off x="25146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>
            <a:spLocks noChangeAspect="1"/>
          </p:cNvSpPr>
          <p:nvPr/>
        </p:nvSpPr>
        <p:spPr>
          <a:xfrm>
            <a:off x="27432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>
            <a:spLocks noChangeAspect="1"/>
          </p:cNvSpPr>
          <p:nvPr/>
        </p:nvSpPr>
        <p:spPr>
          <a:xfrm>
            <a:off x="29718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>
            <a:spLocks noChangeAspect="1"/>
          </p:cNvSpPr>
          <p:nvPr/>
        </p:nvSpPr>
        <p:spPr>
          <a:xfrm>
            <a:off x="32004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>
            <a:spLocks noChangeAspect="1"/>
          </p:cNvSpPr>
          <p:nvPr/>
        </p:nvSpPr>
        <p:spPr>
          <a:xfrm>
            <a:off x="34290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>
            <a:spLocks noChangeAspect="1"/>
          </p:cNvSpPr>
          <p:nvPr/>
        </p:nvSpPr>
        <p:spPr>
          <a:xfrm>
            <a:off x="36576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>
            <a:spLocks noChangeAspect="1"/>
          </p:cNvSpPr>
          <p:nvPr/>
        </p:nvSpPr>
        <p:spPr>
          <a:xfrm>
            <a:off x="38862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>
            <a:spLocks noChangeAspect="1"/>
          </p:cNvSpPr>
          <p:nvPr/>
        </p:nvSpPr>
        <p:spPr>
          <a:xfrm>
            <a:off x="4114800" y="5899150"/>
            <a:ext cx="228600" cy="2286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>
            <a:spLocks noChangeAspect="1"/>
          </p:cNvSpPr>
          <p:nvPr/>
        </p:nvSpPr>
        <p:spPr>
          <a:xfrm>
            <a:off x="4343400" y="58991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>
            <a:spLocks noChangeAspect="1"/>
          </p:cNvSpPr>
          <p:nvPr/>
        </p:nvSpPr>
        <p:spPr>
          <a:xfrm>
            <a:off x="9144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>
            <a:spLocks noChangeAspect="1"/>
          </p:cNvSpPr>
          <p:nvPr/>
        </p:nvSpPr>
        <p:spPr>
          <a:xfrm>
            <a:off x="11430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>
            <a:spLocks noChangeAspect="1"/>
          </p:cNvSpPr>
          <p:nvPr/>
        </p:nvSpPr>
        <p:spPr>
          <a:xfrm>
            <a:off x="13716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>
            <a:spLocks noChangeAspect="1"/>
          </p:cNvSpPr>
          <p:nvPr/>
        </p:nvSpPr>
        <p:spPr>
          <a:xfrm>
            <a:off x="16002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>
            <a:spLocks noChangeAspect="1"/>
          </p:cNvSpPr>
          <p:nvPr/>
        </p:nvSpPr>
        <p:spPr>
          <a:xfrm>
            <a:off x="18288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>
            <a:spLocks noChangeAspect="1"/>
          </p:cNvSpPr>
          <p:nvPr/>
        </p:nvSpPr>
        <p:spPr>
          <a:xfrm>
            <a:off x="20574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>
            <a:spLocks noChangeAspect="1"/>
          </p:cNvSpPr>
          <p:nvPr/>
        </p:nvSpPr>
        <p:spPr>
          <a:xfrm>
            <a:off x="22860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>
            <a:spLocks noChangeAspect="1"/>
          </p:cNvSpPr>
          <p:nvPr/>
        </p:nvSpPr>
        <p:spPr>
          <a:xfrm>
            <a:off x="25146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>
            <a:spLocks noChangeAspect="1"/>
          </p:cNvSpPr>
          <p:nvPr/>
        </p:nvSpPr>
        <p:spPr>
          <a:xfrm>
            <a:off x="27432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>
            <a:spLocks noChangeAspect="1"/>
          </p:cNvSpPr>
          <p:nvPr/>
        </p:nvSpPr>
        <p:spPr>
          <a:xfrm>
            <a:off x="29718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>
            <a:spLocks noChangeAspect="1"/>
          </p:cNvSpPr>
          <p:nvPr/>
        </p:nvSpPr>
        <p:spPr>
          <a:xfrm>
            <a:off x="32004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>
            <a:spLocks noChangeAspect="1"/>
          </p:cNvSpPr>
          <p:nvPr/>
        </p:nvSpPr>
        <p:spPr>
          <a:xfrm>
            <a:off x="34290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>
            <a:spLocks noChangeAspect="1"/>
          </p:cNvSpPr>
          <p:nvPr/>
        </p:nvSpPr>
        <p:spPr>
          <a:xfrm>
            <a:off x="36576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>
            <a:spLocks noChangeAspect="1"/>
          </p:cNvSpPr>
          <p:nvPr/>
        </p:nvSpPr>
        <p:spPr>
          <a:xfrm>
            <a:off x="38862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>
            <a:spLocks noChangeAspect="1"/>
          </p:cNvSpPr>
          <p:nvPr/>
        </p:nvSpPr>
        <p:spPr>
          <a:xfrm>
            <a:off x="41148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>
            <a:spLocks noChangeAspect="1"/>
          </p:cNvSpPr>
          <p:nvPr/>
        </p:nvSpPr>
        <p:spPr>
          <a:xfrm>
            <a:off x="4343400" y="6127750"/>
            <a:ext cx="228600" cy="228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Specification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Pochoir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System Works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Strategies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Straight Connector 70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sz="4000" dirty="0" smtClean="0">
                <a:solidFill>
                  <a:prstClr val="black"/>
                </a:solidFill>
                <a:ea typeface="+mn-ea"/>
                <a:cs typeface="Arial" charset="0"/>
              </a:rPr>
              <a:t>Serial Cache-Oblivious Stencil Algorithms</a:t>
            </a:r>
            <a:br>
              <a:rPr lang="en-US" sz="4000" dirty="0" smtClean="0">
                <a:solidFill>
                  <a:prstClr val="black"/>
                </a:solidFill>
                <a:ea typeface="+mn-ea"/>
                <a:cs typeface="Arial" charset="0"/>
              </a:rPr>
            </a:br>
            <a:endParaRPr lang="en-US" dirty="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371600"/>
            <a:ext cx="4495800" cy="3048000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525" y="3504276"/>
              <a:ext cx="4038292" cy="1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290" y="2476071"/>
              <a:ext cx="2514428" cy="1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609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30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609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30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04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26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04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26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61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83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61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83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57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6789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57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6789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5137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35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5137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35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095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631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095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631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66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78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66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78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8618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583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8618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583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418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418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14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96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14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96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70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092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70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092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7664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6490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7664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6490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609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30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609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30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04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26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04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26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61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83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61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83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57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6789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57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6789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5137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35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5137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35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095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631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095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631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66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78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66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78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8618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583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8618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583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418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418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14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96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14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96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70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092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70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092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7664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6490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7664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6490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609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30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609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30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04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26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04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26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61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83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61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83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57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6789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57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6789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5137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35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5137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35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095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631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095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631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66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78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66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78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8618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583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8618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583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418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418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14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96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14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96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70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092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70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092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7664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6490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7664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6490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609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30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609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30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04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26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04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26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61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83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61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83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57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6789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57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6789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5137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35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5137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35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095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631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095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631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66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78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66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78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8618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583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8618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583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418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418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14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96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14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96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70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092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70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092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7664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6490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7664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6490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609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30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609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30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04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26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04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26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61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83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61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83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57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6789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57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6789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5137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35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5137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35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095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631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095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631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66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78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66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78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8618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583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8618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583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418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418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14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96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14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96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70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092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70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092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7664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6490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7664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6490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609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30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609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30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04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26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04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26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61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83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61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83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57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6789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57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6789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5137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35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5137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35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095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631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095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631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66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78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66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78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8618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583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8618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583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418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418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14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96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14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96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70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092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70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092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7664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6490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7664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6490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609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30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609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30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04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26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04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26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61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83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61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83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57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6789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57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6789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5137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35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5137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35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095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631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095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631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66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78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66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78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8618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583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8618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583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418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418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14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96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14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96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70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092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70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092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7664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6490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7664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6490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28" name="TextBox 341"/>
            <p:cNvSpPr txBox="1">
              <a:spLocks noChangeArrowheads="1"/>
            </p:cNvSpPr>
            <p:nvPr/>
          </p:nvSpPr>
          <p:spPr bwMode="auto">
            <a:xfrm>
              <a:off x="8707548" y="3440668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x</a:t>
              </a:r>
            </a:p>
          </p:txBody>
        </p:sp>
        <p:sp>
          <p:nvSpPr>
            <p:cNvPr id="1729" name="TextBox 342"/>
            <p:cNvSpPr txBox="1">
              <a:spLocks noChangeArrowheads="1"/>
            </p:cNvSpPr>
            <p:nvPr/>
          </p:nvSpPr>
          <p:spPr bwMode="auto">
            <a:xfrm>
              <a:off x="4724400" y="1078468"/>
              <a:ext cx="2616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</a:t>
              </a:r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513" y="3417537"/>
              <a:ext cx="468639" cy="11257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8974" y="3429552"/>
              <a:ext cx="468639" cy="11258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465" y="2857123"/>
              <a:ext cx="12016" cy="67546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062" y="1284073"/>
              <a:ext cx="12016" cy="168865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6494" y="2666831"/>
              <a:ext cx="1066454" cy="160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91143" name="Equation" r:id="rId3" imgW="139680" imgH="2286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91144" name="Equation" r:id="rId4" imgW="114120" imgH="22860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91145" name="Equation" r:id="rId5" imgW="190440" imgH="177480" progId="Equation.DSMT4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91146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91147" name="Equation" r:id="rId7" imgW="152280" imgH="228600" progId="Equation.DSMT4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8874" y="2134408"/>
              <a:ext cx="3275985" cy="1066454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9600" y="1371600"/>
            <a:ext cx="4495800" cy="3048000"/>
            <a:chOff x="4437063" y="1078468"/>
            <a:chExt cx="4554537" cy="2883932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4800525" y="3504276"/>
              <a:ext cx="4038292" cy="1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rot="5400000" flipH="1" flipV="1">
              <a:off x="3695290" y="2476071"/>
              <a:ext cx="2514428" cy="1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/>
            <p:cNvSpPr/>
            <p:nvPr/>
          </p:nvSpPr>
          <p:spPr>
            <a:xfrm>
              <a:off x="510609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495330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510609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495330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541004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525726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541004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525726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571561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556283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571561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556283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601957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5866789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601957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5866789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6325137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617235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325137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17235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6629095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647631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6629095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647631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693466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6781878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693466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6781878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7238618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708583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7238618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08583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754418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39140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4418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39140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784814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769696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784814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769696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815370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800092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815370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800092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8457664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8306490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8457664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8306490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10609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495330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510609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495330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541004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525726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541004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525726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571561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556283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571561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556283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601957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5866789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601957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5866789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6325137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617235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6325137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617235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629095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647631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6629095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647631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693466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6781878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693466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6781878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7238618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708583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7238618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708583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754418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739140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754418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739140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784814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769696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784814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769696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815370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800092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815370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800092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8457664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8306490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8457664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8306490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510609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495330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510609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495330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541004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525726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541004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525726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571561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556283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571561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556283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601957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5866789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601957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5866789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6325137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617235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6325137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617235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6629095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47631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6629095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647631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693466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6781878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693466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6781878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7238618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708583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7238618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708583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754418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739140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754418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739140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784814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769696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784814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769696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815370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800092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815370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800092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8457664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8306490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8457664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8306490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510609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95330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510609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495330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541004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525726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541004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525726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571561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556283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571561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556283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601957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5866789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601957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5866789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6325137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617235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6325137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617235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6629095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647631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6629095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647631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693466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6781878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693466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6781878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7238618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708583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7238618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708583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754418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739140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754418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739140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784814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769696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784814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769696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815370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800092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815370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800092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8457664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8306490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8457664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8306490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510609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495330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510609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495330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541004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525726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541004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525726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571561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556283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571561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556283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601957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5866789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601957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5866789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6325137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617235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6325137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617235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6629095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647631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6629095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647631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693466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6781878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693466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6781878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238618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08583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238618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708583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754418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739140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754418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39140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784814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769696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784814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769696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815370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800092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815370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800092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8457664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8306490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8457664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8306490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510609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495330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510609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495330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541004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525726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541004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525726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571561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556283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571561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556283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01957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5866789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601957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5866789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6325137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617235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6325137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617235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6629095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647631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6629095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647631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693466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6781878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93466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781878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38618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708583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7238618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708583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54418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739140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54418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739140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84814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769696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784814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769696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815370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800092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815370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800092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8457664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8306490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8457664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8306490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510609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495330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510609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495330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541004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525726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541004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525726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571561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556283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571561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556283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601957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5866789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601957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5866789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6325137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617235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6325137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617235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6629095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647631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6629095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647631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693466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6781878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693466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81878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7238618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708583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7238618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708583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754418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739140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754418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739140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784814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769696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784814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769696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815370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800092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815370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800092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8457664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8306490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8457664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8306490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2" name="TextBox 341"/>
            <p:cNvSpPr txBox="1">
              <a:spLocks noChangeArrowheads="1"/>
            </p:cNvSpPr>
            <p:nvPr/>
          </p:nvSpPr>
          <p:spPr bwMode="auto">
            <a:xfrm>
              <a:off x="8707548" y="3440668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x</a:t>
              </a:r>
            </a:p>
          </p:txBody>
        </p:sp>
        <p:sp>
          <p:nvSpPr>
            <p:cNvPr id="1383" name="TextBox 342"/>
            <p:cNvSpPr txBox="1">
              <a:spLocks noChangeArrowheads="1"/>
            </p:cNvSpPr>
            <p:nvPr/>
          </p:nvSpPr>
          <p:spPr bwMode="auto">
            <a:xfrm>
              <a:off x="4724400" y="1078468"/>
              <a:ext cx="2616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</a:t>
              </a:r>
            </a:p>
          </p:txBody>
        </p:sp>
        <p:cxnSp>
          <p:nvCxnSpPr>
            <p:cNvPr id="703" name="Straight Connector 702"/>
            <p:cNvCxnSpPr>
              <a:stCxn id="418" idx="5"/>
            </p:cNvCxnSpPr>
            <p:nvPr/>
          </p:nvCxnSpPr>
          <p:spPr>
            <a:xfrm rot="16200000" flipH="1">
              <a:off x="5094513" y="3417537"/>
              <a:ext cx="468639" cy="11257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rot="16200000" flipH="1">
              <a:off x="8228974" y="3429552"/>
              <a:ext cx="468639" cy="11258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>
              <a:stCxn id="418" idx="5"/>
            </p:cNvCxnSpPr>
            <p:nvPr/>
          </p:nvCxnSpPr>
          <p:spPr>
            <a:xfrm rot="5400000">
              <a:off x="4979465" y="2857123"/>
              <a:ext cx="12016" cy="67546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>
              <a:stCxn id="573" idx="3"/>
            </p:cNvCxnSpPr>
            <p:nvPr/>
          </p:nvCxnSpPr>
          <p:spPr>
            <a:xfrm rot="5400000">
              <a:off x="5486062" y="1284073"/>
              <a:ext cx="12016" cy="168865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/>
            <p:nvPr/>
          </p:nvCxnSpPr>
          <p:spPr>
            <a:xfrm rot="5400000">
              <a:off x="4266494" y="2666831"/>
              <a:ext cx="1066454" cy="160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1" name="Object 2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91138" name="Equation" r:id="rId8" imgW="139680" imgH="228600" progId="Equation.DSMT4">
                <p:embed/>
              </p:oleObj>
            </a:graphicData>
          </a:graphic>
        </p:graphicFrame>
        <p:graphicFrame>
          <p:nvGraphicFramePr>
            <p:cNvPr id="1032" name="Object 3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91139" name="Equation" r:id="rId9" imgW="114120" imgH="228600" progId="Equation.DSMT4">
                <p:embed/>
              </p:oleObj>
            </a:graphicData>
          </a:graphic>
        </p:graphicFrame>
        <p:graphicFrame>
          <p:nvGraphicFramePr>
            <p:cNvPr id="1033" name="Object 4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91140" name="Equation" r:id="rId10" imgW="190440" imgH="177480" progId="Equation.DSMT4">
                <p:embed/>
              </p:oleObj>
            </a:graphicData>
          </a:graphic>
        </p:graphicFrame>
        <p:graphicFrame>
          <p:nvGraphicFramePr>
            <p:cNvPr id="1034" name="Object 5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91141" name="Equation" r:id="rId11" imgW="164880" imgH="228600" progId="Equation.DSMT4">
                <p:embed/>
              </p:oleObj>
            </a:graphicData>
          </a:graphic>
        </p:graphicFrame>
        <p:graphicFrame>
          <p:nvGraphicFramePr>
            <p:cNvPr id="1035" name="Object 6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91142" name="Equation" r:id="rId12" imgW="152280" imgH="228600" progId="Equation.DSMT4">
                <p:embed/>
              </p:oleObj>
            </a:graphicData>
          </a:graphic>
        </p:graphicFrame>
        <p:sp>
          <p:nvSpPr>
            <p:cNvPr id="713" name="Freeform 712"/>
            <p:cNvSpPr/>
            <p:nvPr/>
          </p:nvSpPr>
          <p:spPr>
            <a:xfrm>
              <a:off x="5258874" y="2134408"/>
              <a:ext cx="3275985" cy="1066454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15" name="Straight Connector 714"/>
          <p:cNvCxnSpPr>
            <a:stCxn id="263" idx="1"/>
            <a:endCxn id="43" idx="5"/>
          </p:cNvCxnSpPr>
          <p:nvPr/>
        </p:nvCxnSpPr>
        <p:spPr>
          <a:xfrm rot="16200000" flipH="1">
            <a:off x="1821656" y="2312194"/>
            <a:ext cx="1666875" cy="155733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stCxn id="468" idx="2"/>
            <a:endCxn id="505" idx="6"/>
          </p:cNvCxnSpPr>
          <p:nvPr/>
        </p:nvCxnSpPr>
        <p:spPr>
          <a:xfrm rot="10800000" flipH="1">
            <a:off x="5229225" y="3090863"/>
            <a:ext cx="3235325" cy="158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Slide Number Placeholder 7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2674938" y="4191000"/>
            <a:ext cx="43354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25098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439069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6694488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27432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384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30480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41910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2743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41910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86155" y="41910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Space Cut [FrigoSt07]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Cache-Oblivious Stencil Algorithm for Multidimensional Grids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sz="1400" smtClean="0"/>
              <a:t>void co_walk(u;t0,t1;x0,x1,dx0,dx1;y0,y1,dy0,dy1;z0,z1,dz0,dz1) {</a:t>
            </a:r>
          </a:p>
          <a:p>
            <a:pPr>
              <a:buNone/>
            </a:pPr>
            <a:r>
              <a:rPr lang="en-US" sz="1400" smtClean="0"/>
              <a:t>     int dt = t1 – t0;</a:t>
            </a:r>
          </a:p>
          <a:p>
            <a:pPr>
              <a:buNone/>
            </a:pPr>
            <a:r>
              <a:rPr lang="en-US" sz="1400" smtClean="0"/>
              <a:t>     if (dx &gt;= dx_thres &amp;&amp; dx &gt;= dy &amp;&amp; dx &gt;= dz &amp;&amp; dt &gt;= 1 &amp;&amp; dx &gt;= 2 *slope_x * dt * r) {</a:t>
            </a:r>
          </a:p>
          <a:p>
            <a:pPr>
              <a:buNone/>
            </a:pPr>
            <a:r>
              <a:rPr lang="en-US" sz="1400" smtClean="0"/>
              <a:t>           int chunk = dx/r; int i;</a:t>
            </a:r>
          </a:p>
          <a:p>
            <a:pPr>
              <a:buNone/>
            </a:pPr>
            <a:r>
              <a:rPr lang="en-US" sz="1400" smtClean="0"/>
              <a:t>           /* spawn all black trapezoids */</a:t>
            </a:r>
          </a:p>
          <a:p>
            <a:pPr>
              <a:buNone/>
            </a:pPr>
            <a:r>
              <a:rPr lang="en-US" sz="1400" smtClean="0"/>
              <a:t>           for (i = 0; i &lt; r-1; ++i) </a:t>
            </a:r>
          </a:p>
          <a:p>
            <a:pPr>
              <a:buNone/>
            </a:pPr>
            <a:r>
              <a:rPr lang="en-US" sz="1400" smtClean="0"/>
              <a:t>		cilk_spawn co_walk(u;t0,t1;x0+i*chunk, x0+(i+1)*chunk,slope_x,-slope_x; y0,y1,dy0,dy1;z0,z1,dz0,dz1);</a:t>
            </a:r>
          </a:p>
          <a:p>
            <a:pPr>
              <a:buNone/>
            </a:pPr>
            <a:r>
              <a:rPr lang="en-US" sz="1400" smtClean="0"/>
              <a:t>            co_walk(u;t0,t1;x0+i*chunk,x1,slope_x,-slope_x; y0,y1,dy0,dy1;z0,z1,dz0,dz1);</a:t>
            </a:r>
          </a:p>
          <a:p>
            <a:pPr>
              <a:buNone/>
            </a:pPr>
            <a:r>
              <a:rPr lang="en-US" sz="1400" smtClean="0"/>
              <a:t>            cilk_sync;</a:t>
            </a:r>
          </a:p>
          <a:p>
            <a:pPr>
              <a:buNone/>
            </a:pPr>
            <a:r>
              <a:rPr lang="en-US" sz="1400" smtClean="0"/>
              <a:t>           /* spawn all gray trapezoids */</a:t>
            </a:r>
          </a:p>
          <a:p>
            <a:pPr>
              <a:buNone/>
            </a:pPr>
            <a:r>
              <a:rPr lang="en-US" sz="1400" smtClean="0"/>
              <a:t>           …….</a:t>
            </a:r>
          </a:p>
          <a:p>
            <a:pPr>
              <a:buNone/>
            </a:pPr>
            <a:r>
              <a:rPr lang="en-US" sz="1400" smtClean="0"/>
              <a:t>     } else if (…/* cut into y dimension */) {</a:t>
            </a:r>
          </a:p>
          <a:p>
            <a:pPr>
              <a:buNone/>
            </a:pPr>
            <a:r>
              <a:rPr lang="en-US" sz="1400" smtClean="0"/>
              <a:t>           …….</a:t>
            </a:r>
          </a:p>
          <a:p>
            <a:pPr>
              <a:buNone/>
            </a:pPr>
            <a:r>
              <a:rPr lang="en-US" sz="1400" smtClean="0"/>
              <a:t>     } else if (…/* cut into z dimension */) {</a:t>
            </a:r>
          </a:p>
          <a:p>
            <a:pPr>
              <a:buNone/>
            </a:pPr>
            <a:r>
              <a:rPr lang="en-US" sz="1400" smtClean="0"/>
              <a:t>          ……..</a:t>
            </a:r>
          </a:p>
          <a:p>
            <a:pPr>
              <a:buNone/>
            </a:pPr>
            <a:r>
              <a:rPr lang="en-US" sz="1400" smtClean="0"/>
              <a:t>     } else if (…/* cut into t dimension */) {</a:t>
            </a:r>
          </a:p>
          <a:p>
            <a:pPr>
              <a:buNone/>
            </a:pPr>
            <a:r>
              <a:rPr lang="en-US" sz="1400" smtClean="0"/>
              <a:t>          ……..</a:t>
            </a:r>
          </a:p>
          <a:p>
            <a:pPr>
              <a:buNone/>
            </a:pPr>
            <a:r>
              <a:rPr lang="en-US" sz="1400" smtClean="0"/>
              <a:t>     } else { /* call the base case */</a:t>
            </a:r>
          </a:p>
          <a:p>
            <a:pPr>
              <a:buNone/>
            </a:pPr>
            <a:r>
              <a:rPr lang="en-US" sz="1400" smtClean="0"/>
              <a:t>        baseCase(u;t0,t1;x0,x1,dx0,dx1;y0,y1,dy0,dy1;z0,z1,dz0,dz1);</a:t>
            </a:r>
          </a:p>
          <a:p>
            <a:pPr>
              <a:buNone/>
            </a:pPr>
            <a:r>
              <a:rPr lang="en-US" sz="1400" smtClean="0"/>
              <a:t>     }</a:t>
            </a:r>
          </a:p>
          <a:p>
            <a:pPr>
              <a:buNone/>
            </a:pPr>
            <a:r>
              <a:rPr lang="en-US" sz="1400" smtClean="0"/>
              <a:t>}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Sequential Space Cut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219200"/>
            <a:ext cx="7086600" cy="468435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Lemma 1:</a:t>
            </a:r>
            <a:r>
              <a:rPr lang="en-US" sz="3200" b="1" dirty="0" smtClean="0"/>
              <a:t> </a:t>
            </a:r>
            <a:r>
              <a:rPr lang="en-US" dirty="0" smtClean="0"/>
              <a:t>Suppose that we cut each spatial dimension of a (d+1)-dimensional trapezoid into r black trapezoids and r+1 gray trapezoids.  If there are k ≤ d spatial dimensions that can be cut before the next time cut, then (2r+1)</a:t>
            </a:r>
            <a:r>
              <a:rPr lang="en-US" baseline="30000" dirty="0" smtClean="0"/>
              <a:t>k</a:t>
            </a:r>
            <a:r>
              <a:rPr lang="en-US" sz="3200" b="1" dirty="0" smtClean="0"/>
              <a:t> </a:t>
            </a:r>
            <a:r>
              <a:rPr lang="en-US" dirty="0" err="1" smtClean="0"/>
              <a:t>subtrapezoids</a:t>
            </a:r>
            <a:r>
              <a:rPr lang="en-US" dirty="0" smtClean="0"/>
              <a:t> in total are created.</a:t>
            </a:r>
            <a:endParaRPr lang="en-US" sz="3200" b="1" dirty="0" smtClean="0"/>
          </a:p>
          <a:p>
            <a:pPr marL="0" indent="0">
              <a:buNone/>
            </a:pPr>
            <a:r>
              <a:rPr lang="en-US" b="1" dirty="0" smtClean="0"/>
              <a:t>Lemma 2:</a:t>
            </a:r>
            <a:r>
              <a:rPr lang="en-US" sz="3200" b="1" dirty="0" smtClean="0"/>
              <a:t> </a:t>
            </a:r>
            <a:r>
              <a:rPr lang="en-US" dirty="0" smtClean="0"/>
              <a:t>All (2r+1)</a:t>
            </a:r>
            <a:r>
              <a:rPr lang="en-US" baseline="30000" dirty="0" smtClean="0"/>
              <a:t>k </a:t>
            </a:r>
            <a:r>
              <a:rPr lang="en-US" dirty="0" err="1" smtClean="0"/>
              <a:t>subtrapezoids</a:t>
            </a:r>
            <a:r>
              <a:rPr lang="en-US" dirty="0" smtClean="0"/>
              <a:t> created by a sequential space cut on k </a:t>
            </a:r>
            <a:r>
              <a:rPr lang="en-US" dirty="0" smtClean="0">
                <a:cs typeface="Lucida Sans Unicode"/>
              </a:rPr>
              <a:t>≥ </a:t>
            </a:r>
            <a:r>
              <a:rPr lang="en-US" dirty="0" smtClean="0"/>
              <a:t>1 of the d </a:t>
            </a:r>
            <a:r>
              <a:rPr lang="en-US" dirty="0" smtClean="0">
                <a:cs typeface="Lucida Sans Unicode"/>
              </a:rPr>
              <a:t>≥</a:t>
            </a:r>
            <a:r>
              <a:rPr lang="en-US" dirty="0" smtClean="0"/>
              <a:t> k spatial dimensions of a (d+1)-dimensional trapezoid can be evaluated in 2</a:t>
            </a:r>
            <a:r>
              <a:rPr lang="en-US" baseline="30000" dirty="0" smtClean="0"/>
              <a:t>k</a:t>
            </a:r>
            <a:r>
              <a:rPr lang="en-US" dirty="0" smtClean="0"/>
              <a:t> parallel steps.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102A-5B79-405D-8AA0-0836BE3DDA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Straight Connector 7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Cache-Oblivious Algorithms</a:t>
            </a:r>
          </a:p>
        </p:txBody>
      </p:sp>
      <p:grpSp>
        <p:nvGrpSpPr>
          <p:cNvPr id="1037" name="Group 2"/>
          <p:cNvGrpSpPr>
            <a:grpSpLocks/>
          </p:cNvGrpSpPr>
          <p:nvPr/>
        </p:nvGrpSpPr>
        <p:grpSpPr bwMode="auto">
          <a:xfrm>
            <a:off x="152400" y="1371600"/>
            <a:ext cx="4495800" cy="3048000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525" y="3504276"/>
              <a:ext cx="4038292" cy="1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290" y="2476071"/>
              <a:ext cx="2514428" cy="1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609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30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609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30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04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26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04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26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61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83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61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83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57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6789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57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6789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5137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35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5137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35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095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631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095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631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66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78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66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78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8618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583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8618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583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418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418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14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96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14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96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70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092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70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092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7664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6490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7664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6490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609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30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609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30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04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26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04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26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61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83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61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83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57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6789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57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6789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5137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35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5137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35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095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631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095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631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66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78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66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78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8618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583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8618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583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418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418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14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96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14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96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70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092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70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092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7664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6490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7664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6490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609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30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609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30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04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26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04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26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61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83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61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83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57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6789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57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6789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5137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35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5137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35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095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631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095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631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66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78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66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78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8618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583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8618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583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418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418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14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96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14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96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70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092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70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092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7664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6490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7664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6490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609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30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609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30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04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26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04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26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61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83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61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83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57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6789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57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6789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5137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35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5137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35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095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631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095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631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66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78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66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78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8618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583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8618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583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418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418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14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96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14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96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70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092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70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092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7664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6490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7664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6490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609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30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609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30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04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26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04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26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61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83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61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83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57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6789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57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6789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5137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35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5137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35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095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631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095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631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66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78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66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78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8618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583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8618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583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418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418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14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96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14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96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70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092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70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092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7664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6490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7664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6490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609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30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609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30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04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26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04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26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61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83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61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83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57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6789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57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6789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5137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35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5137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35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095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631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095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631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66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78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66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78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8618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583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8618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583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418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418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14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96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14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96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70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092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70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092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7664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6490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7664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6490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609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30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609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30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04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26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04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26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61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83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61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83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57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6789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57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6789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5137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35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5137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35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095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631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095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631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66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78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66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78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8618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583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8618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583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418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418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14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96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14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96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70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092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70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092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7664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6490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7664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6490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28" name="TextBox 341"/>
            <p:cNvSpPr txBox="1">
              <a:spLocks noChangeArrowheads="1"/>
            </p:cNvSpPr>
            <p:nvPr/>
          </p:nvSpPr>
          <p:spPr bwMode="auto">
            <a:xfrm>
              <a:off x="8707548" y="3440668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x</a:t>
              </a:r>
            </a:p>
          </p:txBody>
        </p:sp>
        <p:sp>
          <p:nvSpPr>
            <p:cNvPr id="1729" name="TextBox 342"/>
            <p:cNvSpPr txBox="1">
              <a:spLocks noChangeArrowheads="1"/>
            </p:cNvSpPr>
            <p:nvPr/>
          </p:nvSpPr>
          <p:spPr bwMode="auto">
            <a:xfrm>
              <a:off x="4724400" y="1078468"/>
              <a:ext cx="2616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</a:t>
              </a:r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513" y="3417537"/>
              <a:ext cx="468639" cy="11257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8974" y="3429552"/>
              <a:ext cx="468639" cy="11258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465" y="2857123"/>
              <a:ext cx="12016" cy="67546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062" y="1284073"/>
              <a:ext cx="12016" cy="168865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6494" y="2666831"/>
              <a:ext cx="1066454" cy="160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1026" name="Equation" r:id="rId3" imgW="139680" imgH="2286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1027" name="Equation" r:id="rId4" imgW="114120" imgH="22860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1028" name="Equation" r:id="rId5" imgW="190440" imgH="177480" progId="Equation.DSMT4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1029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1030" name="Equation" r:id="rId7" imgW="152280" imgH="228600" progId="Equation.DSMT4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8874" y="2134408"/>
              <a:ext cx="3275985" cy="1066454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38" name="Rectangle 354"/>
          <p:cNvSpPr>
            <a:spLocks noChangeArrowheads="1"/>
          </p:cNvSpPr>
          <p:nvPr/>
        </p:nvSpPr>
        <p:spPr bwMode="auto">
          <a:xfrm>
            <a:off x="914400" y="4387850"/>
            <a:ext cx="7467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 pitchFamily="34" charset="0"/>
              </a:rPr>
              <a:t>Divide-and-conquer cache-oblivious techniques, based on </a:t>
            </a:r>
            <a:r>
              <a:rPr lang="en-US" sz="2800" i="1" dirty="0" smtClean="0">
                <a:solidFill>
                  <a:srgbClr val="0000FF"/>
                </a:solidFill>
                <a:latin typeface="Calibri" pitchFamily="34" charset="0"/>
              </a:rPr>
              <a:t>trapezoidal decompositions </a:t>
            </a:r>
            <a:r>
              <a:rPr lang="en-US" sz="2800" dirty="0" smtClean="0">
                <a:latin typeface="Calibri" pitchFamily="34" charset="0"/>
              </a:rPr>
              <a:t>[FrigoSt05], are </a:t>
            </a:r>
            <a:r>
              <a:rPr lang="en-US" sz="2800" dirty="0">
                <a:latin typeface="Calibri" pitchFamily="34" charset="0"/>
              </a:rPr>
              <a:t>known to be effective. </a:t>
            </a:r>
          </a:p>
          <a:p>
            <a:r>
              <a:rPr lang="en-US" sz="2800" b="1" dirty="0" smtClean="0">
                <a:latin typeface="Calibri" pitchFamily="34" charset="0"/>
              </a:rPr>
              <a:t>Problem</a:t>
            </a:r>
            <a:r>
              <a:rPr lang="en-US" sz="2800" b="1" dirty="0">
                <a:latin typeface="Calibri" pitchFamily="34" charset="0"/>
              </a:rPr>
              <a:t>:</a:t>
            </a:r>
            <a:r>
              <a:rPr lang="en-US" sz="2800" dirty="0">
                <a:latin typeface="Calibri" pitchFamily="34" charset="0"/>
              </a:rPr>
              <a:t> These codes are difficult to write.</a:t>
            </a:r>
            <a:endParaRPr lang="en-US" sz="3600" dirty="0">
              <a:latin typeface="Calibri" pitchFamily="34" charset="0"/>
            </a:endParaRPr>
          </a:p>
        </p:txBody>
      </p:sp>
      <p:grpSp>
        <p:nvGrpSpPr>
          <p:cNvPr id="1041" name="Group 2"/>
          <p:cNvGrpSpPr>
            <a:grpSpLocks/>
          </p:cNvGrpSpPr>
          <p:nvPr/>
        </p:nvGrpSpPr>
        <p:grpSpPr bwMode="auto">
          <a:xfrm>
            <a:off x="4419600" y="1371600"/>
            <a:ext cx="4495800" cy="3048000"/>
            <a:chOff x="4437063" y="1078468"/>
            <a:chExt cx="4554537" cy="2883932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4800525" y="3504276"/>
              <a:ext cx="4038292" cy="1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rot="5400000" flipH="1" flipV="1">
              <a:off x="3695290" y="2476071"/>
              <a:ext cx="2514428" cy="1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/>
            <p:cNvSpPr/>
            <p:nvPr/>
          </p:nvSpPr>
          <p:spPr>
            <a:xfrm>
              <a:off x="510609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495330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510609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495330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5410049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525726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1" name="Oval 370"/>
            <p:cNvSpPr/>
            <p:nvPr/>
          </p:nvSpPr>
          <p:spPr>
            <a:xfrm>
              <a:off x="5410049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2" name="Oval 371"/>
            <p:cNvSpPr/>
            <p:nvPr/>
          </p:nvSpPr>
          <p:spPr>
            <a:xfrm>
              <a:off x="525726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571561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5562831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>
            <a:xfrm>
              <a:off x="571561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6" name="Oval 375"/>
            <p:cNvSpPr/>
            <p:nvPr/>
          </p:nvSpPr>
          <p:spPr>
            <a:xfrm>
              <a:off x="5562831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7" name="Oval 376"/>
            <p:cNvSpPr/>
            <p:nvPr/>
          </p:nvSpPr>
          <p:spPr>
            <a:xfrm>
              <a:off x="601957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8" name="Oval 377"/>
            <p:cNvSpPr/>
            <p:nvPr/>
          </p:nvSpPr>
          <p:spPr>
            <a:xfrm>
              <a:off x="5866789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601957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0" name="Oval 379"/>
            <p:cNvSpPr/>
            <p:nvPr/>
          </p:nvSpPr>
          <p:spPr>
            <a:xfrm>
              <a:off x="5866789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1" name="Oval 380"/>
            <p:cNvSpPr/>
            <p:nvPr/>
          </p:nvSpPr>
          <p:spPr>
            <a:xfrm>
              <a:off x="6325137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2" name="Oval 381"/>
            <p:cNvSpPr/>
            <p:nvPr/>
          </p:nvSpPr>
          <p:spPr>
            <a:xfrm>
              <a:off x="6172355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325137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172355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6629095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647631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6629095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647631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693466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6781878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693466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6781878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7238618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7085836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7238618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085836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754418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391401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4418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391401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1" name="Oval 400"/>
            <p:cNvSpPr/>
            <p:nvPr/>
          </p:nvSpPr>
          <p:spPr>
            <a:xfrm>
              <a:off x="7848142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2" name="Oval 401"/>
            <p:cNvSpPr/>
            <p:nvPr/>
          </p:nvSpPr>
          <p:spPr>
            <a:xfrm>
              <a:off x="769696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7848142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769696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5" name="Oval 404"/>
            <p:cNvSpPr/>
            <p:nvPr/>
          </p:nvSpPr>
          <p:spPr>
            <a:xfrm>
              <a:off x="8153707" y="3277466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6" name="Oval 405"/>
            <p:cNvSpPr/>
            <p:nvPr/>
          </p:nvSpPr>
          <p:spPr>
            <a:xfrm>
              <a:off x="8000924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7" name="Oval 406"/>
            <p:cNvSpPr/>
            <p:nvPr/>
          </p:nvSpPr>
          <p:spPr>
            <a:xfrm>
              <a:off x="8153707" y="3429173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8" name="Oval 407"/>
            <p:cNvSpPr/>
            <p:nvPr/>
          </p:nvSpPr>
          <p:spPr>
            <a:xfrm>
              <a:off x="8000924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9" name="Oval 408"/>
            <p:cNvSpPr/>
            <p:nvPr/>
          </p:nvSpPr>
          <p:spPr>
            <a:xfrm>
              <a:off x="8457664" y="3277466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0" name="Oval 409"/>
            <p:cNvSpPr/>
            <p:nvPr/>
          </p:nvSpPr>
          <p:spPr>
            <a:xfrm>
              <a:off x="8306490" y="3429173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1" name="Oval 410"/>
            <p:cNvSpPr/>
            <p:nvPr/>
          </p:nvSpPr>
          <p:spPr>
            <a:xfrm>
              <a:off x="8457664" y="3429173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>
            <a:xfrm>
              <a:off x="8306490" y="3277466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510609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495330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510609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6" name="Oval 415"/>
            <p:cNvSpPr/>
            <p:nvPr/>
          </p:nvSpPr>
          <p:spPr>
            <a:xfrm>
              <a:off x="495330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7" name="Oval 416"/>
            <p:cNvSpPr/>
            <p:nvPr/>
          </p:nvSpPr>
          <p:spPr>
            <a:xfrm>
              <a:off x="5410049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8" name="Oval 417"/>
            <p:cNvSpPr/>
            <p:nvPr/>
          </p:nvSpPr>
          <p:spPr>
            <a:xfrm>
              <a:off x="525726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9" name="Oval 418"/>
            <p:cNvSpPr/>
            <p:nvPr/>
          </p:nvSpPr>
          <p:spPr>
            <a:xfrm>
              <a:off x="5410049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0" name="Oval 419"/>
            <p:cNvSpPr/>
            <p:nvPr/>
          </p:nvSpPr>
          <p:spPr>
            <a:xfrm>
              <a:off x="525726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1" name="Oval 420"/>
            <p:cNvSpPr/>
            <p:nvPr/>
          </p:nvSpPr>
          <p:spPr>
            <a:xfrm>
              <a:off x="571561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2" name="Oval 421"/>
            <p:cNvSpPr/>
            <p:nvPr/>
          </p:nvSpPr>
          <p:spPr>
            <a:xfrm>
              <a:off x="5562831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571561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5562831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601957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6" name="Oval 425"/>
            <p:cNvSpPr/>
            <p:nvPr/>
          </p:nvSpPr>
          <p:spPr>
            <a:xfrm>
              <a:off x="5866789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7" name="Oval 426"/>
            <p:cNvSpPr/>
            <p:nvPr/>
          </p:nvSpPr>
          <p:spPr>
            <a:xfrm>
              <a:off x="601957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8" name="Oval 427"/>
            <p:cNvSpPr/>
            <p:nvPr/>
          </p:nvSpPr>
          <p:spPr>
            <a:xfrm>
              <a:off x="5866789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9" name="Oval 428"/>
            <p:cNvSpPr/>
            <p:nvPr/>
          </p:nvSpPr>
          <p:spPr>
            <a:xfrm>
              <a:off x="6325137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0" name="Oval 429"/>
            <p:cNvSpPr/>
            <p:nvPr/>
          </p:nvSpPr>
          <p:spPr>
            <a:xfrm>
              <a:off x="6172355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1" name="Oval 430"/>
            <p:cNvSpPr/>
            <p:nvPr/>
          </p:nvSpPr>
          <p:spPr>
            <a:xfrm>
              <a:off x="6325137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6172355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629095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647631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5" name="Oval 434"/>
            <p:cNvSpPr/>
            <p:nvPr/>
          </p:nvSpPr>
          <p:spPr>
            <a:xfrm>
              <a:off x="6629095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6" name="Oval 435"/>
            <p:cNvSpPr/>
            <p:nvPr/>
          </p:nvSpPr>
          <p:spPr>
            <a:xfrm>
              <a:off x="647631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7" name="Oval 436"/>
            <p:cNvSpPr/>
            <p:nvPr/>
          </p:nvSpPr>
          <p:spPr>
            <a:xfrm>
              <a:off x="693466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8" name="Oval 437"/>
            <p:cNvSpPr/>
            <p:nvPr/>
          </p:nvSpPr>
          <p:spPr>
            <a:xfrm>
              <a:off x="6781878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9" name="Oval 438"/>
            <p:cNvSpPr/>
            <p:nvPr/>
          </p:nvSpPr>
          <p:spPr>
            <a:xfrm>
              <a:off x="693466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0" name="Oval 439"/>
            <p:cNvSpPr/>
            <p:nvPr/>
          </p:nvSpPr>
          <p:spPr>
            <a:xfrm>
              <a:off x="6781878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1" name="Oval 440"/>
            <p:cNvSpPr/>
            <p:nvPr/>
          </p:nvSpPr>
          <p:spPr>
            <a:xfrm>
              <a:off x="7238618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2" name="Oval 441"/>
            <p:cNvSpPr/>
            <p:nvPr/>
          </p:nvSpPr>
          <p:spPr>
            <a:xfrm>
              <a:off x="7085836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7238618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7085836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5" name="Oval 444"/>
            <p:cNvSpPr/>
            <p:nvPr/>
          </p:nvSpPr>
          <p:spPr>
            <a:xfrm>
              <a:off x="754418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6" name="Oval 445"/>
            <p:cNvSpPr/>
            <p:nvPr/>
          </p:nvSpPr>
          <p:spPr>
            <a:xfrm>
              <a:off x="7391401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7" name="Oval 446"/>
            <p:cNvSpPr/>
            <p:nvPr/>
          </p:nvSpPr>
          <p:spPr>
            <a:xfrm>
              <a:off x="754418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7391401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7848142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" name="Oval 449"/>
            <p:cNvSpPr/>
            <p:nvPr/>
          </p:nvSpPr>
          <p:spPr>
            <a:xfrm>
              <a:off x="769696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1" name="Oval 450"/>
            <p:cNvSpPr/>
            <p:nvPr/>
          </p:nvSpPr>
          <p:spPr>
            <a:xfrm>
              <a:off x="7848142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2" name="Oval 451"/>
            <p:cNvSpPr/>
            <p:nvPr/>
          </p:nvSpPr>
          <p:spPr>
            <a:xfrm>
              <a:off x="769696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8153707" y="297255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8000924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5" name="Oval 454"/>
            <p:cNvSpPr/>
            <p:nvPr/>
          </p:nvSpPr>
          <p:spPr>
            <a:xfrm>
              <a:off x="8153707" y="3124257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8000924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8457664" y="297255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8306490" y="3124257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8457664" y="3124257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0" name="Oval 459"/>
            <p:cNvSpPr/>
            <p:nvPr/>
          </p:nvSpPr>
          <p:spPr>
            <a:xfrm>
              <a:off x="8306490" y="297255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510609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2" name="Oval 461"/>
            <p:cNvSpPr/>
            <p:nvPr/>
          </p:nvSpPr>
          <p:spPr>
            <a:xfrm>
              <a:off x="495330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510609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495330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5" name="Oval 464"/>
            <p:cNvSpPr/>
            <p:nvPr/>
          </p:nvSpPr>
          <p:spPr>
            <a:xfrm>
              <a:off x="5410049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6" name="Oval 465"/>
            <p:cNvSpPr/>
            <p:nvPr/>
          </p:nvSpPr>
          <p:spPr>
            <a:xfrm>
              <a:off x="525726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5410049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8" name="Oval 467"/>
            <p:cNvSpPr/>
            <p:nvPr/>
          </p:nvSpPr>
          <p:spPr>
            <a:xfrm>
              <a:off x="525726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9" name="Oval 468"/>
            <p:cNvSpPr/>
            <p:nvPr/>
          </p:nvSpPr>
          <p:spPr>
            <a:xfrm>
              <a:off x="571561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0" name="Oval 469"/>
            <p:cNvSpPr/>
            <p:nvPr/>
          </p:nvSpPr>
          <p:spPr>
            <a:xfrm>
              <a:off x="5562831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571561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5562831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601957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5866789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5" name="Oval 474"/>
            <p:cNvSpPr/>
            <p:nvPr/>
          </p:nvSpPr>
          <p:spPr>
            <a:xfrm>
              <a:off x="601957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6" name="Oval 475"/>
            <p:cNvSpPr/>
            <p:nvPr/>
          </p:nvSpPr>
          <p:spPr>
            <a:xfrm>
              <a:off x="5866789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7" name="Oval 476"/>
            <p:cNvSpPr/>
            <p:nvPr/>
          </p:nvSpPr>
          <p:spPr>
            <a:xfrm>
              <a:off x="6325137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8" name="Oval 477"/>
            <p:cNvSpPr/>
            <p:nvPr/>
          </p:nvSpPr>
          <p:spPr>
            <a:xfrm>
              <a:off x="6172355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9" name="Oval 478"/>
            <p:cNvSpPr/>
            <p:nvPr/>
          </p:nvSpPr>
          <p:spPr>
            <a:xfrm>
              <a:off x="6325137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6172355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1" name="Oval 480"/>
            <p:cNvSpPr/>
            <p:nvPr/>
          </p:nvSpPr>
          <p:spPr>
            <a:xfrm>
              <a:off x="6629095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47631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6629095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647631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5" name="Oval 484"/>
            <p:cNvSpPr/>
            <p:nvPr/>
          </p:nvSpPr>
          <p:spPr>
            <a:xfrm>
              <a:off x="693466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6" name="Oval 485"/>
            <p:cNvSpPr/>
            <p:nvPr/>
          </p:nvSpPr>
          <p:spPr>
            <a:xfrm>
              <a:off x="6781878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7" name="Oval 486"/>
            <p:cNvSpPr/>
            <p:nvPr/>
          </p:nvSpPr>
          <p:spPr>
            <a:xfrm>
              <a:off x="693466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8" name="Oval 487"/>
            <p:cNvSpPr/>
            <p:nvPr/>
          </p:nvSpPr>
          <p:spPr>
            <a:xfrm>
              <a:off x="6781878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>
            <a:xfrm>
              <a:off x="7238618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0" name="Oval 489"/>
            <p:cNvSpPr/>
            <p:nvPr/>
          </p:nvSpPr>
          <p:spPr>
            <a:xfrm>
              <a:off x="7085836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1" name="Oval 490"/>
            <p:cNvSpPr/>
            <p:nvPr/>
          </p:nvSpPr>
          <p:spPr>
            <a:xfrm>
              <a:off x="7238618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7085836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3" name="Oval 492"/>
            <p:cNvSpPr/>
            <p:nvPr/>
          </p:nvSpPr>
          <p:spPr>
            <a:xfrm>
              <a:off x="754418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7391401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754418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7391401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7848142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769696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99" name="Oval 498"/>
            <p:cNvSpPr/>
            <p:nvPr/>
          </p:nvSpPr>
          <p:spPr>
            <a:xfrm>
              <a:off x="7848142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0" name="Oval 499"/>
            <p:cNvSpPr/>
            <p:nvPr/>
          </p:nvSpPr>
          <p:spPr>
            <a:xfrm>
              <a:off x="769696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1" name="Oval 500"/>
            <p:cNvSpPr/>
            <p:nvPr/>
          </p:nvSpPr>
          <p:spPr>
            <a:xfrm>
              <a:off x="8153707" y="2667635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2" name="Oval 501"/>
            <p:cNvSpPr/>
            <p:nvPr/>
          </p:nvSpPr>
          <p:spPr>
            <a:xfrm>
              <a:off x="8000924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3" name="Oval 502"/>
            <p:cNvSpPr/>
            <p:nvPr/>
          </p:nvSpPr>
          <p:spPr>
            <a:xfrm>
              <a:off x="8153707" y="2819342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4" name="Oval 503"/>
            <p:cNvSpPr/>
            <p:nvPr/>
          </p:nvSpPr>
          <p:spPr>
            <a:xfrm>
              <a:off x="8000924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5" name="Oval 504"/>
            <p:cNvSpPr/>
            <p:nvPr/>
          </p:nvSpPr>
          <p:spPr>
            <a:xfrm>
              <a:off x="8457664" y="2667635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6" name="Oval 505"/>
            <p:cNvSpPr/>
            <p:nvPr/>
          </p:nvSpPr>
          <p:spPr>
            <a:xfrm>
              <a:off x="8306490" y="2819342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7" name="Oval 506"/>
            <p:cNvSpPr/>
            <p:nvPr/>
          </p:nvSpPr>
          <p:spPr>
            <a:xfrm>
              <a:off x="8457664" y="2819342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8" name="Oval 507"/>
            <p:cNvSpPr/>
            <p:nvPr/>
          </p:nvSpPr>
          <p:spPr>
            <a:xfrm>
              <a:off x="8306490" y="2667635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9" name="Oval 508"/>
            <p:cNvSpPr/>
            <p:nvPr/>
          </p:nvSpPr>
          <p:spPr>
            <a:xfrm>
              <a:off x="510609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95330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510609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495330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5410049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525726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5410049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525726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571561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5562831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571561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5562831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601957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5866789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601957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5866789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6325137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6172355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6325137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6172355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6629095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647631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6629095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647631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693466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6781878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693466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6781878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7238618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7085836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7238618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7085836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754418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7391401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754418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7391401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5" name="Oval 544"/>
            <p:cNvSpPr/>
            <p:nvPr/>
          </p:nvSpPr>
          <p:spPr>
            <a:xfrm>
              <a:off x="7848142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769696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7848142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769696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8153707" y="2362719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8000924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8153707" y="2514426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8000924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8457664" y="2362719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8306490" y="2514426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8457664" y="2514426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8306490" y="2362719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510609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495330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510609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495330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5410049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525726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5410049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525726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571561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5562831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571561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5562831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601957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5866789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601957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5866789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6325137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6172355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6325137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6172355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6629095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647631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6629095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647631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693466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6781878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693466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4" name="Oval 583"/>
            <p:cNvSpPr/>
            <p:nvPr/>
          </p:nvSpPr>
          <p:spPr>
            <a:xfrm>
              <a:off x="6781878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238618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085836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238618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7085836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754418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7391401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754418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391401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7848142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769696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7848142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769696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8153707" y="2057803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8000924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8153707" y="2209511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8000924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8457664" y="2057803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8306490" y="2209511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8457664" y="2209511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8306490" y="2057803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510609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495330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510609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495330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5410049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525726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5410049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525726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571561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5562831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571561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5562831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01957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5866789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601957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5866789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6325137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6172355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6325137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6172355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6629095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647631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6629095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647631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693466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6781878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93466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781878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38618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7085836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7238618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7085836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54418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7391401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54418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7391401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848142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769696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7848142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769696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8153707" y="1752888"/>
              <a:ext cx="75587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8000924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8153707" y="1906097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8000924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8457664" y="1752888"/>
              <a:ext cx="77196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8306490" y="1906097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8457664" y="1906097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8306490" y="1752888"/>
              <a:ext cx="75588" cy="76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510609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495330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5" name="Oval 654"/>
            <p:cNvSpPr/>
            <p:nvPr/>
          </p:nvSpPr>
          <p:spPr>
            <a:xfrm>
              <a:off x="510609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6" name="Oval 655"/>
            <p:cNvSpPr/>
            <p:nvPr/>
          </p:nvSpPr>
          <p:spPr>
            <a:xfrm>
              <a:off x="495330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>
              <a:off x="5410049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>
              <a:off x="525726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>
              <a:off x="5410049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>
              <a:off x="525726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>
              <a:off x="571561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5562831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571561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5562831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601957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5866789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>
              <a:off x="601957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>
              <a:off x="5866789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>
              <a:off x="6325137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>
              <a:off x="6172355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6325137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2" name="Oval 671"/>
            <p:cNvSpPr/>
            <p:nvPr/>
          </p:nvSpPr>
          <p:spPr>
            <a:xfrm>
              <a:off x="6172355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>
              <a:off x="6629095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>
              <a:off x="647631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6629095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647631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693466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>
              <a:off x="6781878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>
              <a:off x="693466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81878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>
              <a:off x="7238618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>
              <a:off x="7085836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>
              <a:off x="7238618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>
              <a:off x="7085836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>
              <a:off x="754418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7391401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7" name="Oval 686"/>
            <p:cNvSpPr/>
            <p:nvPr/>
          </p:nvSpPr>
          <p:spPr>
            <a:xfrm>
              <a:off x="754418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8" name="Oval 687"/>
            <p:cNvSpPr/>
            <p:nvPr/>
          </p:nvSpPr>
          <p:spPr>
            <a:xfrm>
              <a:off x="7391401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>
              <a:off x="7848142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>
              <a:off x="769696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>
              <a:off x="7848142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>
              <a:off x="769696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>
              <a:off x="8153707" y="1447972"/>
              <a:ext cx="75587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>
              <a:off x="8000924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>
              <a:off x="8153707" y="1601181"/>
              <a:ext cx="75587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>
              <a:off x="8000924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>
              <a:off x="8457664" y="1447972"/>
              <a:ext cx="77196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>
              <a:off x="8306490" y="1601181"/>
              <a:ext cx="75588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>
              <a:off x="8457664" y="1601181"/>
              <a:ext cx="77196" cy="7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>
              <a:off x="8306490" y="1447972"/>
              <a:ext cx="75588" cy="766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82" name="TextBox 341"/>
            <p:cNvSpPr txBox="1">
              <a:spLocks noChangeArrowheads="1"/>
            </p:cNvSpPr>
            <p:nvPr/>
          </p:nvSpPr>
          <p:spPr bwMode="auto">
            <a:xfrm>
              <a:off x="8707548" y="3440668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x</a:t>
              </a:r>
            </a:p>
          </p:txBody>
        </p:sp>
        <p:sp>
          <p:nvSpPr>
            <p:cNvPr id="1383" name="TextBox 342"/>
            <p:cNvSpPr txBox="1">
              <a:spLocks noChangeArrowheads="1"/>
            </p:cNvSpPr>
            <p:nvPr/>
          </p:nvSpPr>
          <p:spPr bwMode="auto">
            <a:xfrm>
              <a:off x="4724400" y="1078468"/>
              <a:ext cx="2616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t</a:t>
              </a:r>
            </a:p>
          </p:txBody>
        </p:sp>
        <p:cxnSp>
          <p:nvCxnSpPr>
            <p:cNvPr id="703" name="Straight Connector 702"/>
            <p:cNvCxnSpPr>
              <a:stCxn id="418" idx="5"/>
            </p:cNvCxnSpPr>
            <p:nvPr/>
          </p:nvCxnSpPr>
          <p:spPr>
            <a:xfrm rot="16200000" flipH="1">
              <a:off x="5094513" y="3417537"/>
              <a:ext cx="468639" cy="11257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rot="16200000" flipH="1">
              <a:off x="8228974" y="3429552"/>
              <a:ext cx="468639" cy="11258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>
              <a:stCxn id="418" idx="5"/>
            </p:cNvCxnSpPr>
            <p:nvPr/>
          </p:nvCxnSpPr>
          <p:spPr>
            <a:xfrm rot="5400000">
              <a:off x="4979465" y="2857123"/>
              <a:ext cx="12016" cy="67546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>
              <a:stCxn id="573" idx="3"/>
            </p:cNvCxnSpPr>
            <p:nvPr/>
          </p:nvCxnSpPr>
          <p:spPr>
            <a:xfrm rot="5400000">
              <a:off x="5486062" y="1284073"/>
              <a:ext cx="12016" cy="168865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/>
            <p:nvPr/>
          </p:nvCxnSpPr>
          <p:spPr>
            <a:xfrm rot="5400000">
              <a:off x="4266494" y="2666831"/>
              <a:ext cx="1066454" cy="160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1" name="Object 2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1031" name="Equation" r:id="rId8" imgW="139680" imgH="228600" progId="Equation.DSMT4">
                <p:embed/>
              </p:oleObj>
            </a:graphicData>
          </a:graphic>
        </p:graphicFrame>
        <p:graphicFrame>
          <p:nvGraphicFramePr>
            <p:cNvPr id="1032" name="Object 3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1032" name="Equation" r:id="rId9" imgW="114120" imgH="228600" progId="Equation.DSMT4">
                <p:embed/>
              </p:oleObj>
            </a:graphicData>
          </a:graphic>
        </p:graphicFrame>
        <p:graphicFrame>
          <p:nvGraphicFramePr>
            <p:cNvPr id="1033" name="Object 4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1033" name="Equation" r:id="rId10" imgW="190440" imgH="177480" progId="Equation.DSMT4">
                <p:embed/>
              </p:oleObj>
            </a:graphicData>
          </a:graphic>
        </p:graphicFrame>
        <p:graphicFrame>
          <p:nvGraphicFramePr>
            <p:cNvPr id="1034" name="Object 5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1034" name="Equation" r:id="rId11" imgW="164880" imgH="228600" progId="Equation.DSMT4">
                <p:embed/>
              </p:oleObj>
            </a:graphicData>
          </a:graphic>
        </p:graphicFrame>
        <p:graphicFrame>
          <p:nvGraphicFramePr>
            <p:cNvPr id="1035" name="Object 6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1035" name="Equation" r:id="rId12" imgW="152280" imgH="228600" progId="Equation.DSMT4">
                <p:embed/>
              </p:oleObj>
            </a:graphicData>
          </a:graphic>
        </p:graphicFrame>
        <p:sp>
          <p:nvSpPr>
            <p:cNvPr id="713" name="Freeform 712"/>
            <p:cNvSpPr/>
            <p:nvPr/>
          </p:nvSpPr>
          <p:spPr>
            <a:xfrm>
              <a:off x="5258874" y="2134408"/>
              <a:ext cx="3275985" cy="1066454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715" name="Straight Connector 714"/>
          <p:cNvCxnSpPr>
            <a:stCxn id="263" idx="1"/>
            <a:endCxn id="43" idx="5"/>
          </p:cNvCxnSpPr>
          <p:nvPr/>
        </p:nvCxnSpPr>
        <p:spPr>
          <a:xfrm rot="16200000" flipH="1">
            <a:off x="1821656" y="2312194"/>
            <a:ext cx="1666875" cy="155733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>
            <a:stCxn id="468" idx="2"/>
            <a:endCxn id="505" idx="6"/>
          </p:cNvCxnSpPr>
          <p:nvPr/>
        </p:nvCxnSpPr>
        <p:spPr>
          <a:xfrm rot="10800000" flipH="1">
            <a:off x="5229225" y="3090863"/>
            <a:ext cx="3235325" cy="158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Slide Number Placeholder 7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505200" y="1524000"/>
            <a:ext cx="22860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97" name="TextBox 133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98" name="TextBox 134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00" name="TextBox 136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5052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9624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4196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8768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3340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97" name="TextBox 133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98" name="TextBox 134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00" name="TextBox 136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5052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9624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4196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768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3340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33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7" name="TextBox 134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36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49428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48710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52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24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4196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34000" y="1522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052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624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96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8768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4000" y="1903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052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624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196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768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34000" y="2284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052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9624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196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768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34000" y="2665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624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4196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768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334000" y="30464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6" name="TextBox 101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7" name="TextBox 102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9" name="TextBox 105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4495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4495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52578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51726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51816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52243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51816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31535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37934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42765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38833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33499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2816526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44820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47897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49428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47184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49755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48710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46805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49454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49089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48329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50013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47565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49853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48489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46041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2961" y="1371600"/>
            <a:ext cx="178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# of trapezoids = (2r+1)</a:t>
            </a:r>
            <a:r>
              <a:rPr lang="en-US" sz="2400" baseline="30000" dirty="0" smtClean="0"/>
              <a:t>k</a:t>
            </a:r>
            <a:endParaRPr lang="en-US" sz="2400" baseline="30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192294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192294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192294" y="229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192294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92294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91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23622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22770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2579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8978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13809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9877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4543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-79074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15864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18941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20472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18228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20799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19754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17849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20498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20133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19373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21057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18609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20897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19533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17085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91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23622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22770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2579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8978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13809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9877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4543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-79074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15864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18941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20472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18228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20799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19754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17849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20498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20133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19373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21057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18609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20897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19533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17085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38"/>
          <p:cNvSpPr txBox="1">
            <a:spLocks noChangeArrowheads="1"/>
          </p:cNvSpPr>
          <p:nvPr/>
        </p:nvSpPr>
        <p:spPr bwMode="auto">
          <a:xfrm>
            <a:off x="3219450" y="3886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71" name="Down Arrow 70"/>
          <p:cNvSpPr/>
          <p:nvPr/>
        </p:nvSpPr>
        <p:spPr>
          <a:xfrm>
            <a:off x="4267200" y="3200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91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23622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22770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2579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8978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13809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9877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4543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-79074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15864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18941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20472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18228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20799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19754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17849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20498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20133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19373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21057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18609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20897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19533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17085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527170" y="4038600"/>
            <a:ext cx="215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# parallel steps = 2</a:t>
            </a:r>
            <a:r>
              <a:rPr lang="en-US" sz="2400" baseline="30000" dirty="0" smtClean="0"/>
              <a:t>k</a:t>
            </a:r>
            <a:endParaRPr lang="en-US" sz="2400" baseline="30000" dirty="0"/>
          </a:p>
        </p:txBody>
      </p:sp>
      <p:sp>
        <p:nvSpPr>
          <p:cNvPr id="107" name="TextBox 138"/>
          <p:cNvSpPr txBox="1">
            <a:spLocks noChangeArrowheads="1"/>
          </p:cNvSpPr>
          <p:nvPr/>
        </p:nvSpPr>
        <p:spPr bwMode="auto">
          <a:xfrm>
            <a:off x="3219450" y="3886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73" name="Down Arrow 72"/>
          <p:cNvSpPr/>
          <p:nvPr/>
        </p:nvSpPr>
        <p:spPr>
          <a:xfrm>
            <a:off x="4267200" y="3200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Sequential Space Cut — 2D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42189" y="91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240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2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03852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4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62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006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3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4200" y="1600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5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22</a:t>
            </a:r>
          </a:p>
          <a:p>
            <a:r>
              <a:rPr lang="en-US" smtClean="0"/>
              <a:t>24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0935" y="2362200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92454" y="227707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21</a:t>
            </a:r>
          </a:p>
          <a:p>
            <a:r>
              <a:rPr lang="en-US" smtClean="0"/>
              <a:t>23</a:t>
            </a:r>
          </a:p>
          <a:p>
            <a:r>
              <a:rPr lang="en-US" smtClean="0"/>
              <a:t>25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14600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42</a:t>
            </a:r>
          </a:p>
          <a:p>
            <a:r>
              <a:rPr lang="en-US" smtClean="0"/>
              <a:t>44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71800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429000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41</a:t>
            </a:r>
          </a:p>
          <a:p>
            <a:r>
              <a:rPr lang="en-US" smtClean="0"/>
              <a:t>43</a:t>
            </a:r>
          </a:p>
          <a:p>
            <a:r>
              <a:rPr lang="en-US" smtClean="0"/>
              <a:t>45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4356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12</a:t>
            </a:r>
          </a:p>
          <a:p>
            <a:r>
              <a:rPr lang="en-US" smtClean="0"/>
              <a:t>14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8928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3500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</a:p>
          <a:p>
            <a:r>
              <a:rPr lang="en-US" smtClean="0"/>
              <a:t>13</a:t>
            </a:r>
          </a:p>
          <a:p>
            <a:r>
              <a:rPr lang="en-US" smtClean="0"/>
              <a:t>15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8072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32</a:t>
            </a:r>
          </a:p>
          <a:p>
            <a:r>
              <a:rPr lang="en-US" smtClean="0"/>
              <a:t>34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644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7216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31</a:t>
            </a:r>
          </a:p>
          <a:p>
            <a:r>
              <a:rPr lang="en-US" smtClean="0"/>
              <a:t>33</a:t>
            </a:r>
          </a:p>
          <a:p>
            <a:r>
              <a:rPr lang="en-US" smtClean="0"/>
              <a:t>35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78854" y="228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</a:p>
          <a:p>
            <a:r>
              <a:rPr lang="en-US" smtClean="0"/>
              <a:t>54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36054" y="2328778"/>
            <a:ext cx="461665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093254" y="2286000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51</a:t>
            </a:r>
          </a:p>
          <a:p>
            <a:r>
              <a:rPr lang="en-US" smtClean="0"/>
              <a:t>53</a:t>
            </a:r>
          </a:p>
          <a:p>
            <a:r>
              <a:rPr lang="en-US" smtClean="0"/>
              <a:t>55</a:t>
            </a:r>
            <a:endParaRPr lang="en-US"/>
          </a:p>
        </p:txBody>
      </p:sp>
      <p:cxnSp>
        <p:nvCxnSpPr>
          <p:cNvPr id="97" name="Straight Connector 96"/>
          <p:cNvCxnSpPr>
            <a:stCxn id="48" idx="2"/>
            <a:endCxn id="50" idx="0"/>
          </p:cNvCxnSpPr>
          <p:nvPr/>
        </p:nvCxnSpPr>
        <p:spPr>
          <a:xfrm rot="5400000">
            <a:off x="3091001" y="257906"/>
            <a:ext cx="316468" cy="236812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8" idx="2"/>
            <a:endCxn id="51" idx="0"/>
          </p:cNvCxnSpPr>
          <p:nvPr/>
        </p:nvCxnSpPr>
        <p:spPr>
          <a:xfrm rot="5400000">
            <a:off x="3730927" y="897832"/>
            <a:ext cx="316468" cy="108826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8" idx="2"/>
            <a:endCxn id="52" idx="0"/>
          </p:cNvCxnSpPr>
          <p:nvPr/>
        </p:nvCxnSpPr>
        <p:spPr>
          <a:xfrm rot="5400000">
            <a:off x="4214021" y="1380926"/>
            <a:ext cx="316468" cy="12208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8" idx="2"/>
            <a:endCxn id="53" idx="0"/>
          </p:cNvCxnSpPr>
          <p:nvPr/>
        </p:nvCxnSpPr>
        <p:spPr>
          <a:xfrm rot="16200000" flipH="1">
            <a:off x="4729300" y="987726"/>
            <a:ext cx="316468" cy="9084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8" idx="2"/>
            <a:endCxn id="54" idx="0"/>
          </p:cNvCxnSpPr>
          <p:nvPr/>
        </p:nvCxnSpPr>
        <p:spPr>
          <a:xfrm rot="16200000" flipH="1">
            <a:off x="5262700" y="454326"/>
            <a:ext cx="316468" cy="19752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8" idx="2"/>
            <a:endCxn id="55" idx="0"/>
          </p:cNvCxnSpPr>
          <p:nvPr/>
        </p:nvCxnSpPr>
        <p:spPr>
          <a:xfrm rot="16200000" flipH="1">
            <a:off x="5796100" y="-79074"/>
            <a:ext cx="316468" cy="304207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0" idx="2"/>
            <a:endCxn id="56" idx="0"/>
          </p:cNvCxnSpPr>
          <p:nvPr/>
        </p:nvCxnSpPr>
        <p:spPr>
          <a:xfrm rot="5400000">
            <a:off x="1365640" y="1586466"/>
            <a:ext cx="316468" cy="108260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0" idx="2"/>
            <a:endCxn id="57" idx="0"/>
          </p:cNvCxnSpPr>
          <p:nvPr/>
        </p:nvCxnSpPr>
        <p:spPr>
          <a:xfrm rot="5400000">
            <a:off x="1597137" y="1894163"/>
            <a:ext cx="392668" cy="54340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0" idx="2"/>
            <a:endCxn id="58" idx="0"/>
          </p:cNvCxnSpPr>
          <p:nvPr/>
        </p:nvCxnSpPr>
        <p:spPr>
          <a:xfrm rot="5400000">
            <a:off x="1835332" y="2047228"/>
            <a:ext cx="307538" cy="1521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51" idx="2"/>
            <a:endCxn id="59" idx="0"/>
          </p:cNvCxnSpPr>
          <p:nvPr/>
        </p:nvCxnSpPr>
        <p:spPr>
          <a:xfrm rot="5400000">
            <a:off x="2881866" y="1822840"/>
            <a:ext cx="316468" cy="609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0" idx="0"/>
          </p:cNvCxnSpPr>
          <p:nvPr/>
        </p:nvCxnSpPr>
        <p:spPr>
          <a:xfrm rot="5400000">
            <a:off x="3103928" y="2079906"/>
            <a:ext cx="347578" cy="15016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1" idx="2"/>
            <a:endCxn id="61" idx="0"/>
          </p:cNvCxnSpPr>
          <p:nvPr/>
        </p:nvCxnSpPr>
        <p:spPr>
          <a:xfrm rot="16200000" flipH="1">
            <a:off x="3339065" y="1975492"/>
            <a:ext cx="316468" cy="304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3" idx="2"/>
            <a:endCxn id="62" idx="0"/>
          </p:cNvCxnSpPr>
          <p:nvPr/>
        </p:nvCxnSpPr>
        <p:spPr>
          <a:xfrm rot="5400000">
            <a:off x="4840767" y="1784993"/>
            <a:ext cx="316468" cy="6855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63" idx="0"/>
          </p:cNvCxnSpPr>
          <p:nvPr/>
        </p:nvCxnSpPr>
        <p:spPr>
          <a:xfrm rot="5400000">
            <a:off x="5055055" y="2049833"/>
            <a:ext cx="347578" cy="2103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3" idx="2"/>
            <a:endCxn id="64" idx="0"/>
          </p:cNvCxnSpPr>
          <p:nvPr/>
        </p:nvCxnSpPr>
        <p:spPr>
          <a:xfrm rot="16200000" flipH="1">
            <a:off x="5297966" y="2013339"/>
            <a:ext cx="316468" cy="2288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54" idx="2"/>
            <a:endCxn id="65" idx="0"/>
          </p:cNvCxnSpPr>
          <p:nvPr/>
        </p:nvCxnSpPr>
        <p:spPr>
          <a:xfrm rot="5400000">
            <a:off x="6059967" y="1937393"/>
            <a:ext cx="316468" cy="3807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4" idx="2"/>
            <a:endCxn id="66" idx="0"/>
          </p:cNvCxnSpPr>
          <p:nvPr/>
        </p:nvCxnSpPr>
        <p:spPr>
          <a:xfrm rot="16200000" flipH="1">
            <a:off x="6272307" y="2105798"/>
            <a:ext cx="359246" cy="867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4" idx="2"/>
            <a:endCxn id="67" idx="0"/>
          </p:cNvCxnSpPr>
          <p:nvPr/>
        </p:nvCxnSpPr>
        <p:spPr>
          <a:xfrm rot="16200000" flipH="1">
            <a:off x="6517166" y="1860939"/>
            <a:ext cx="316468" cy="5336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55" idx="2"/>
            <a:endCxn id="68" idx="0"/>
          </p:cNvCxnSpPr>
          <p:nvPr/>
        </p:nvCxnSpPr>
        <p:spPr>
          <a:xfrm rot="5400000">
            <a:off x="7279167" y="2089793"/>
            <a:ext cx="316468" cy="7594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5" idx="2"/>
            <a:endCxn id="69" idx="0"/>
          </p:cNvCxnSpPr>
          <p:nvPr/>
        </p:nvCxnSpPr>
        <p:spPr>
          <a:xfrm rot="16200000" flipH="1">
            <a:off x="7491507" y="1953398"/>
            <a:ext cx="359246" cy="3915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5" idx="2"/>
            <a:endCxn id="70" idx="0"/>
          </p:cNvCxnSpPr>
          <p:nvPr/>
        </p:nvCxnSpPr>
        <p:spPr>
          <a:xfrm rot="16200000" flipH="1">
            <a:off x="7736366" y="1708539"/>
            <a:ext cx="316468" cy="83845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38"/>
          <p:cNvSpPr txBox="1">
            <a:spLocks noChangeArrowheads="1"/>
          </p:cNvSpPr>
          <p:nvPr/>
        </p:nvSpPr>
        <p:spPr bwMode="auto">
          <a:xfrm>
            <a:off x="3219450" y="3886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71" name="Down Arrow 70"/>
          <p:cNvSpPr/>
          <p:nvPr/>
        </p:nvSpPr>
        <p:spPr>
          <a:xfrm>
            <a:off x="4267200" y="32004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527170" y="4038600"/>
            <a:ext cx="2159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# parallel steps = 2</a:t>
            </a:r>
            <a:r>
              <a:rPr lang="en-US" sz="2400" baseline="30000" dirty="0" smtClean="0"/>
              <a:t>k</a:t>
            </a:r>
            <a:endParaRPr lang="en-US" sz="2400" dirty="0"/>
          </a:p>
          <a:p>
            <a:r>
              <a:rPr lang="en-US" sz="2400" dirty="0" smtClean="0"/>
              <a:t>= # different colors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dirty="0" smtClean="0"/>
              <a:t>Berkeley</a:t>
            </a:r>
          </a:p>
          <a:p>
            <a:pPr lvl="1"/>
            <a:r>
              <a:rPr lang="en-US" sz="2400" dirty="0" err="1" smtClean="0"/>
              <a:t>Autotuning</a:t>
            </a:r>
            <a:r>
              <a:rPr lang="en-US" sz="2400" dirty="0" smtClean="0"/>
              <a:t> framework for overlapped trapezoidal decomposition (loop-based)</a:t>
            </a:r>
          </a:p>
          <a:p>
            <a:pPr lvl="1"/>
            <a:r>
              <a:rPr lang="en-US" sz="2400" dirty="0" err="1" smtClean="0"/>
              <a:t>PThreads</a:t>
            </a:r>
            <a:endParaRPr lang="en-US" sz="2400" dirty="0" smtClean="0"/>
          </a:p>
          <a:p>
            <a:r>
              <a:rPr lang="en-US" smtClean="0"/>
              <a:t>Reservoir Lab</a:t>
            </a:r>
            <a:endParaRPr lang="en-US" dirty="0" smtClean="0"/>
          </a:p>
          <a:p>
            <a:pPr lvl="1"/>
            <a:r>
              <a:rPr lang="en-US" sz="2400" dirty="0" smtClean="0"/>
              <a:t>Variants of loop-tiling</a:t>
            </a:r>
          </a:p>
          <a:p>
            <a:r>
              <a:rPr lang="en-US" smtClean="0"/>
              <a:t>A. Nitsure</a:t>
            </a:r>
            <a:endParaRPr lang="en-US" dirty="0" smtClean="0"/>
          </a:p>
          <a:p>
            <a:pPr lvl="1"/>
            <a:r>
              <a:rPr lang="en-US" sz="2400" dirty="0" smtClean="0"/>
              <a:t>Based on serial version of cache-oblivious stencil algorithm</a:t>
            </a:r>
          </a:p>
          <a:p>
            <a:pPr lvl="1"/>
            <a:r>
              <a:rPr lang="en-US" sz="2400" dirty="0" smtClean="0"/>
              <a:t>Parallelogram and trapezoids</a:t>
            </a:r>
          </a:p>
          <a:p>
            <a:pPr lvl="1"/>
            <a:r>
              <a:rPr lang="en-US" sz="2400" dirty="0" err="1" smtClean="0"/>
              <a:t>OpenMP</a:t>
            </a:r>
            <a:r>
              <a:rPr lang="en-US" sz="2400" dirty="0" smtClean="0"/>
              <a:t> + lock</a:t>
            </a:r>
          </a:p>
          <a:p>
            <a:pPr lvl="1"/>
            <a:r>
              <a:rPr lang="en-US" sz="2400" dirty="0" err="1" smtClean="0"/>
              <a:t>Wavefront</a:t>
            </a:r>
            <a:r>
              <a:rPr lang="en-US" sz="2400" dirty="0" smtClean="0"/>
              <a:t> </a:t>
            </a:r>
            <a:r>
              <a:rPr lang="en-US" sz="2400" smtClean="0"/>
              <a:t>style execution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4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1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43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4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28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3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14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1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86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43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71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28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43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14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71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28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43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14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-266700" y="20939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0" name="TextBox 101"/>
          <p:cNvSpPr txBox="1">
            <a:spLocks noChangeArrowheads="1"/>
          </p:cNvSpPr>
          <p:nvPr/>
        </p:nvSpPr>
        <p:spPr bwMode="auto">
          <a:xfrm>
            <a:off x="3221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11" name="TextBox 102"/>
          <p:cNvSpPr txBox="1">
            <a:spLocks noChangeArrowheads="1"/>
          </p:cNvSpPr>
          <p:nvPr/>
        </p:nvSpPr>
        <p:spPr bwMode="auto">
          <a:xfrm>
            <a:off x="630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28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3" name="TextBox 105"/>
          <p:cNvSpPr txBox="1">
            <a:spLocks noChangeArrowheads="1"/>
          </p:cNvSpPr>
          <p:nvPr/>
        </p:nvSpPr>
        <p:spPr bwMode="auto">
          <a:xfrm>
            <a:off x="228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6114" name="TextBox 138"/>
          <p:cNvSpPr txBox="1">
            <a:spLocks noChangeArrowheads="1"/>
          </p:cNvSpPr>
          <p:nvPr/>
        </p:nvSpPr>
        <p:spPr bwMode="auto">
          <a:xfrm>
            <a:off x="762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Parallelism of 2D CO Stencil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4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1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43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4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28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3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14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1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86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43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71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28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43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14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71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28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43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14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-266700" y="20939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0" name="TextBox 101"/>
          <p:cNvSpPr txBox="1">
            <a:spLocks noChangeArrowheads="1"/>
          </p:cNvSpPr>
          <p:nvPr/>
        </p:nvSpPr>
        <p:spPr bwMode="auto">
          <a:xfrm>
            <a:off x="3221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11" name="TextBox 102"/>
          <p:cNvSpPr txBox="1">
            <a:spLocks noChangeArrowheads="1"/>
          </p:cNvSpPr>
          <p:nvPr/>
        </p:nvSpPr>
        <p:spPr bwMode="auto">
          <a:xfrm>
            <a:off x="630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28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3" name="TextBox 105"/>
          <p:cNvSpPr txBox="1">
            <a:spLocks noChangeArrowheads="1"/>
          </p:cNvSpPr>
          <p:nvPr/>
        </p:nvSpPr>
        <p:spPr bwMode="auto">
          <a:xfrm>
            <a:off x="228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6114" name="TextBox 138"/>
          <p:cNvSpPr txBox="1">
            <a:spLocks noChangeArrowheads="1"/>
          </p:cNvSpPr>
          <p:nvPr/>
        </p:nvSpPr>
        <p:spPr bwMode="auto">
          <a:xfrm>
            <a:off x="762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6147" name="TextBox 109"/>
          <p:cNvSpPr txBox="1">
            <a:spLocks noChangeArrowheads="1"/>
          </p:cNvSpPr>
          <p:nvPr/>
        </p:nvSpPr>
        <p:spPr bwMode="auto">
          <a:xfrm>
            <a:off x="762000" y="3886200"/>
            <a:ext cx="284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‘x’, 2</a:t>
            </a:r>
            <a:r>
              <a:rPr lang="en-US" baseline="30000"/>
              <a:t>nd</a:t>
            </a:r>
            <a:r>
              <a:rPr lang="en-US"/>
              <a:t>, cutting ‘y’</a:t>
            </a:r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Parallelism of 2D CO Stencil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4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1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43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4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28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3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14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1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86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43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71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28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43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14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71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28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43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14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-266700" y="20939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0" name="TextBox 101"/>
          <p:cNvSpPr txBox="1">
            <a:spLocks noChangeArrowheads="1"/>
          </p:cNvSpPr>
          <p:nvPr/>
        </p:nvSpPr>
        <p:spPr bwMode="auto">
          <a:xfrm>
            <a:off x="3221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11" name="TextBox 102"/>
          <p:cNvSpPr txBox="1">
            <a:spLocks noChangeArrowheads="1"/>
          </p:cNvSpPr>
          <p:nvPr/>
        </p:nvSpPr>
        <p:spPr bwMode="auto">
          <a:xfrm>
            <a:off x="630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28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3" name="TextBox 105"/>
          <p:cNvSpPr txBox="1">
            <a:spLocks noChangeArrowheads="1"/>
          </p:cNvSpPr>
          <p:nvPr/>
        </p:nvSpPr>
        <p:spPr bwMode="auto">
          <a:xfrm>
            <a:off x="228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6114" name="TextBox 138"/>
          <p:cNvSpPr txBox="1">
            <a:spLocks noChangeArrowheads="1"/>
          </p:cNvSpPr>
          <p:nvPr/>
        </p:nvSpPr>
        <p:spPr bwMode="auto">
          <a:xfrm>
            <a:off x="762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67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4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81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96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67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24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1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96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67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24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39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96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67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324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39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96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24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239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96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867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4685507" y="2094706"/>
            <a:ext cx="2362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42" name="TextBox 100"/>
          <p:cNvSpPr txBox="1">
            <a:spLocks noChangeArrowheads="1"/>
          </p:cNvSpPr>
          <p:nvPr/>
        </p:nvSpPr>
        <p:spPr bwMode="auto">
          <a:xfrm>
            <a:off x="8174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43" name="TextBox 103"/>
          <p:cNvSpPr txBox="1">
            <a:spLocks noChangeArrowheads="1"/>
          </p:cNvSpPr>
          <p:nvPr/>
        </p:nvSpPr>
        <p:spPr bwMode="auto">
          <a:xfrm>
            <a:off x="5583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5181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45" name="TextBox 107"/>
          <p:cNvSpPr txBox="1">
            <a:spLocks noChangeArrowheads="1"/>
          </p:cNvSpPr>
          <p:nvPr/>
        </p:nvSpPr>
        <p:spPr bwMode="auto">
          <a:xfrm>
            <a:off x="5181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6146" name="TextBox 108"/>
          <p:cNvSpPr txBox="1">
            <a:spLocks noChangeArrowheads="1"/>
          </p:cNvSpPr>
          <p:nvPr/>
        </p:nvSpPr>
        <p:spPr bwMode="auto">
          <a:xfrm>
            <a:off x="5715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6147" name="TextBox 109"/>
          <p:cNvSpPr txBox="1">
            <a:spLocks noChangeArrowheads="1"/>
          </p:cNvSpPr>
          <p:nvPr/>
        </p:nvSpPr>
        <p:spPr bwMode="auto">
          <a:xfrm>
            <a:off x="762000" y="3886200"/>
            <a:ext cx="284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‘x’, 2</a:t>
            </a:r>
            <a:r>
              <a:rPr lang="en-US" baseline="30000"/>
              <a:t>nd</a:t>
            </a:r>
            <a:r>
              <a:rPr lang="en-US"/>
              <a:t>, cutting ‘y’</a:t>
            </a:r>
          </a:p>
        </p:txBody>
      </p:sp>
      <p:sp>
        <p:nvSpPr>
          <p:cNvPr id="46148" name="TextBox 110"/>
          <p:cNvSpPr txBox="1">
            <a:spLocks noChangeArrowheads="1"/>
          </p:cNvSpPr>
          <p:nvPr/>
        </p:nvSpPr>
        <p:spPr bwMode="auto">
          <a:xfrm>
            <a:off x="5715000" y="3897313"/>
            <a:ext cx="2846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‘y’, 2</a:t>
            </a:r>
            <a:r>
              <a:rPr lang="en-US" baseline="30000"/>
              <a:t>nd</a:t>
            </a:r>
            <a:r>
              <a:rPr lang="en-US"/>
              <a:t>, cutting ‘x’</a:t>
            </a:r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Parallelism of 2D CO Stencil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4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1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43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4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28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3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14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1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86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43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71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28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43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14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71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28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43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14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-266700" y="20939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0" name="TextBox 101"/>
          <p:cNvSpPr txBox="1">
            <a:spLocks noChangeArrowheads="1"/>
          </p:cNvSpPr>
          <p:nvPr/>
        </p:nvSpPr>
        <p:spPr bwMode="auto">
          <a:xfrm>
            <a:off x="3221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11" name="TextBox 102"/>
          <p:cNvSpPr txBox="1">
            <a:spLocks noChangeArrowheads="1"/>
          </p:cNvSpPr>
          <p:nvPr/>
        </p:nvSpPr>
        <p:spPr bwMode="auto">
          <a:xfrm>
            <a:off x="630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28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3" name="TextBox 105"/>
          <p:cNvSpPr txBox="1">
            <a:spLocks noChangeArrowheads="1"/>
          </p:cNvSpPr>
          <p:nvPr/>
        </p:nvSpPr>
        <p:spPr bwMode="auto">
          <a:xfrm>
            <a:off x="228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6114" name="TextBox 138"/>
          <p:cNvSpPr txBox="1">
            <a:spLocks noChangeArrowheads="1"/>
          </p:cNvSpPr>
          <p:nvPr/>
        </p:nvSpPr>
        <p:spPr bwMode="auto">
          <a:xfrm>
            <a:off x="762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67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4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81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96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67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24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1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96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67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24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39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96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67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324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39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96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24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239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96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867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4685507" y="2094706"/>
            <a:ext cx="2362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42" name="TextBox 100"/>
          <p:cNvSpPr txBox="1">
            <a:spLocks noChangeArrowheads="1"/>
          </p:cNvSpPr>
          <p:nvPr/>
        </p:nvSpPr>
        <p:spPr bwMode="auto">
          <a:xfrm>
            <a:off x="8174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43" name="TextBox 103"/>
          <p:cNvSpPr txBox="1">
            <a:spLocks noChangeArrowheads="1"/>
          </p:cNvSpPr>
          <p:nvPr/>
        </p:nvSpPr>
        <p:spPr bwMode="auto">
          <a:xfrm>
            <a:off x="5583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5181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45" name="TextBox 107"/>
          <p:cNvSpPr txBox="1">
            <a:spLocks noChangeArrowheads="1"/>
          </p:cNvSpPr>
          <p:nvPr/>
        </p:nvSpPr>
        <p:spPr bwMode="auto">
          <a:xfrm>
            <a:off x="5181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6146" name="TextBox 108"/>
          <p:cNvSpPr txBox="1">
            <a:spLocks noChangeArrowheads="1"/>
          </p:cNvSpPr>
          <p:nvPr/>
        </p:nvSpPr>
        <p:spPr bwMode="auto">
          <a:xfrm>
            <a:off x="5715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6147" name="TextBox 109"/>
          <p:cNvSpPr txBox="1">
            <a:spLocks noChangeArrowheads="1"/>
          </p:cNvSpPr>
          <p:nvPr/>
        </p:nvSpPr>
        <p:spPr bwMode="auto">
          <a:xfrm>
            <a:off x="762000" y="3886200"/>
            <a:ext cx="284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‘x’, 2</a:t>
            </a:r>
            <a:r>
              <a:rPr lang="en-US" baseline="30000"/>
              <a:t>nd</a:t>
            </a:r>
            <a:r>
              <a:rPr lang="en-US"/>
              <a:t>, cutting ‘y’</a:t>
            </a:r>
          </a:p>
        </p:txBody>
      </p:sp>
      <p:sp>
        <p:nvSpPr>
          <p:cNvPr id="46148" name="TextBox 110"/>
          <p:cNvSpPr txBox="1">
            <a:spLocks noChangeArrowheads="1"/>
          </p:cNvSpPr>
          <p:nvPr/>
        </p:nvSpPr>
        <p:spPr bwMode="auto">
          <a:xfrm>
            <a:off x="5715000" y="3897313"/>
            <a:ext cx="2846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‘y’, 2</a:t>
            </a:r>
            <a:r>
              <a:rPr lang="en-US" baseline="30000"/>
              <a:t>nd</a:t>
            </a:r>
            <a:r>
              <a:rPr lang="en-US"/>
              <a:t>, cutting ‘x’</a:t>
            </a:r>
          </a:p>
        </p:txBody>
      </p:sp>
      <p:sp>
        <p:nvSpPr>
          <p:cNvPr id="112" name="Oval 111"/>
          <p:cNvSpPr/>
          <p:nvPr/>
        </p:nvSpPr>
        <p:spPr>
          <a:xfrm>
            <a:off x="609600" y="4876800"/>
            <a:ext cx="31242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09600" y="5410200"/>
            <a:ext cx="31242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486400" y="4876800"/>
            <a:ext cx="31242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486400" y="5410200"/>
            <a:ext cx="31242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3810000" y="5029200"/>
            <a:ext cx="1524000" cy="4572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5" idx="2"/>
          </p:cNvCxnSpPr>
          <p:nvPr/>
        </p:nvCxnSpPr>
        <p:spPr>
          <a:xfrm>
            <a:off x="3810000" y="4953000"/>
            <a:ext cx="1676400" cy="571500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Parallelism of 2D CO Stencil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4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1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43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4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28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86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3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14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1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828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286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743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71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28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86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43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14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71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28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286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43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14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 flipH="1" flipV="1">
            <a:off x="-266700" y="20939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4" name="TextBox 101"/>
          <p:cNvSpPr txBox="1">
            <a:spLocks noChangeArrowheads="1"/>
          </p:cNvSpPr>
          <p:nvPr/>
        </p:nvSpPr>
        <p:spPr bwMode="auto">
          <a:xfrm>
            <a:off x="3221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7135" name="TextBox 102"/>
          <p:cNvSpPr txBox="1">
            <a:spLocks noChangeArrowheads="1"/>
          </p:cNvSpPr>
          <p:nvPr/>
        </p:nvSpPr>
        <p:spPr bwMode="auto">
          <a:xfrm>
            <a:off x="630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228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7" name="TextBox 105"/>
          <p:cNvSpPr txBox="1">
            <a:spLocks noChangeArrowheads="1"/>
          </p:cNvSpPr>
          <p:nvPr/>
        </p:nvSpPr>
        <p:spPr bwMode="auto">
          <a:xfrm>
            <a:off x="228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138" name="TextBox 138"/>
          <p:cNvSpPr txBox="1">
            <a:spLocks noChangeArrowheads="1"/>
          </p:cNvSpPr>
          <p:nvPr/>
        </p:nvSpPr>
        <p:spPr bwMode="auto">
          <a:xfrm>
            <a:off x="762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674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46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818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96200" y="1370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674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246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18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2390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96200" y="1751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674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246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390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96200" y="2132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674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3246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390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96200" y="2513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674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246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2390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96200" y="2894013"/>
            <a:ext cx="457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58674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4685507" y="2094706"/>
            <a:ext cx="2362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6" name="TextBox 100"/>
          <p:cNvSpPr txBox="1">
            <a:spLocks noChangeArrowheads="1"/>
          </p:cNvSpPr>
          <p:nvPr/>
        </p:nvSpPr>
        <p:spPr bwMode="auto">
          <a:xfrm>
            <a:off x="81740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7167" name="TextBox 103"/>
          <p:cNvSpPr txBox="1">
            <a:spLocks noChangeArrowheads="1"/>
          </p:cNvSpPr>
          <p:nvPr/>
        </p:nvSpPr>
        <p:spPr bwMode="auto">
          <a:xfrm>
            <a:off x="55832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rot="5400000">
            <a:off x="51816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9" name="TextBox 107"/>
          <p:cNvSpPr txBox="1">
            <a:spLocks noChangeArrowheads="1"/>
          </p:cNvSpPr>
          <p:nvPr/>
        </p:nvSpPr>
        <p:spPr bwMode="auto">
          <a:xfrm>
            <a:off x="51816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170" name="TextBox 108"/>
          <p:cNvSpPr txBox="1">
            <a:spLocks noChangeArrowheads="1"/>
          </p:cNvSpPr>
          <p:nvPr/>
        </p:nvSpPr>
        <p:spPr bwMode="auto">
          <a:xfrm>
            <a:off x="5715000" y="4267200"/>
            <a:ext cx="28765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/>
              <a:t>Sync</a:t>
            </a:r>
          </a:p>
          <a:p>
            <a:r>
              <a:rPr lang="en-US"/>
              <a:t>Spawn 21,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47171" name="TextBox 109"/>
          <p:cNvSpPr txBox="1">
            <a:spLocks noChangeArrowheads="1"/>
          </p:cNvSpPr>
          <p:nvPr/>
        </p:nvSpPr>
        <p:spPr bwMode="auto">
          <a:xfrm>
            <a:off x="762000" y="3886200"/>
            <a:ext cx="284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‘x’, 2</a:t>
            </a:r>
            <a:r>
              <a:rPr lang="en-US" baseline="30000"/>
              <a:t>nd</a:t>
            </a:r>
            <a:r>
              <a:rPr lang="en-US"/>
              <a:t>, cutting ‘y’</a:t>
            </a:r>
          </a:p>
        </p:txBody>
      </p:sp>
      <p:sp>
        <p:nvSpPr>
          <p:cNvPr id="47172" name="TextBox 110"/>
          <p:cNvSpPr txBox="1">
            <a:spLocks noChangeArrowheads="1"/>
          </p:cNvSpPr>
          <p:nvPr/>
        </p:nvSpPr>
        <p:spPr bwMode="auto">
          <a:xfrm>
            <a:off x="5715000" y="3897313"/>
            <a:ext cx="2846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, cutting ‘y’, 2</a:t>
            </a:r>
            <a:r>
              <a:rPr lang="en-US" baseline="30000"/>
              <a:t>nd</a:t>
            </a:r>
            <a:r>
              <a:rPr lang="en-US"/>
              <a:t>, cutting ‘x’</a:t>
            </a:r>
          </a:p>
        </p:txBody>
      </p:sp>
      <p:sp>
        <p:nvSpPr>
          <p:cNvPr id="112" name="Right Arrow 111"/>
          <p:cNvSpPr/>
          <p:nvPr/>
        </p:nvSpPr>
        <p:spPr>
          <a:xfrm>
            <a:off x="4267200" y="4419600"/>
            <a:ext cx="6096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5715000" y="5181600"/>
            <a:ext cx="685800" cy="15240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47170" idx="1"/>
          </p:cNvCxnSpPr>
          <p:nvPr/>
        </p:nvCxnSpPr>
        <p:spPr>
          <a:xfrm rot="10800000" flipV="1">
            <a:off x="5715000" y="5105400"/>
            <a:ext cx="609600" cy="31591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Parallelism of 2D CO Stencil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Hyper </a:t>
            </a:r>
            <a:r>
              <a:rPr lang="en-US" smtClean="0"/>
              <a:t>Space Cut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525963"/>
          </a:xfrm>
        </p:spPr>
        <p:txBody>
          <a:bodyPr/>
          <a:lstStyle/>
          <a:p>
            <a:pPr marL="234950" indent="-234950"/>
            <a:r>
              <a:rPr lang="en-US" dirty="0" smtClean="0"/>
              <a:t>Space Cut: </a:t>
            </a:r>
            <a:r>
              <a:rPr lang="en-US" sz="2400" dirty="0" smtClean="0"/>
              <a:t>Evaluate and assign dependency levels to as many spatial dimensions as possible.  Spawn and sync </a:t>
            </a:r>
            <a:r>
              <a:rPr lang="en-US" sz="2400" dirty="0" err="1" smtClean="0"/>
              <a:t>subtrapezoids</a:t>
            </a:r>
            <a:r>
              <a:rPr lang="en-US" sz="2400" dirty="0" smtClean="0"/>
              <a:t> according dependency levels.</a:t>
            </a:r>
          </a:p>
          <a:p>
            <a:pPr marL="234950" indent="-234950"/>
            <a:r>
              <a:rPr lang="en-US" dirty="0" smtClean="0"/>
              <a:t>Time Cut: </a:t>
            </a:r>
            <a:r>
              <a:rPr lang="en-US" sz="2400" dirty="0" smtClean="0"/>
              <a:t>The same as Sequential Space Cut</a:t>
            </a:r>
          </a:p>
          <a:p>
            <a:pPr marL="234950" indent="-234950"/>
            <a:r>
              <a:rPr lang="en-US" dirty="0" smtClean="0"/>
              <a:t>Base Case: </a:t>
            </a:r>
            <a:r>
              <a:rPr lang="en-US" sz="2400" dirty="0" smtClean="0"/>
              <a:t>The same as Sequential Space Cut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102A-5B79-405D-8AA0-0836BE3DDA4F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>
            <a:off x="157163" y="1295400"/>
            <a:ext cx="4714875" cy="2478088"/>
            <a:chOff x="99" y="110"/>
            <a:chExt cx="2970" cy="1561"/>
          </a:xfrm>
        </p:grpSpPr>
        <p:sp>
          <p:nvSpPr>
            <p:cNvPr id="7" name="WordArt 83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23" y="1325"/>
              <a:ext cx="13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en-US" sz="1400" kern="10">
                  <a:ln w="6350">
                    <a:solidFill>
                      <a:srgbClr val="969696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Calibri"/>
                </a:rPr>
                <a:t>1</a:t>
              </a:r>
            </a:p>
          </p:txBody>
        </p:sp>
        <p:sp>
          <p:nvSpPr>
            <p:cNvPr id="8" name="WordArt 84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501" y="941"/>
              <a:ext cx="13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en-US" sz="1400" kern="10">
                  <a:ln w="6350">
                    <a:solidFill>
                      <a:srgbClr val="969696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Calibri"/>
                </a:rPr>
                <a:t>2</a:t>
              </a:r>
            </a:p>
          </p:txBody>
        </p:sp>
        <p:sp>
          <p:nvSpPr>
            <p:cNvPr id="9" name="WordArt 85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61" y="557"/>
              <a:ext cx="13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en-US" sz="1400" kern="10">
                  <a:ln w="6350">
                    <a:solidFill>
                      <a:srgbClr val="969696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0" name="WordArt 87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7" y="1613"/>
              <a:ext cx="13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en-US" sz="1400" kern="10">
                  <a:ln w="6350">
                    <a:solidFill>
                      <a:srgbClr val="969696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Calibri"/>
                </a:rPr>
                <a:t>1</a:t>
              </a:r>
            </a:p>
          </p:txBody>
        </p:sp>
        <p:sp>
          <p:nvSpPr>
            <p:cNvPr id="11" name="WordArt 88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951" y="1619"/>
              <a:ext cx="13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en-US" sz="1400" kern="10">
                  <a:ln w="6350">
                    <a:solidFill>
                      <a:srgbClr val="969696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2" name="WordArt 89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575" y="1613"/>
              <a:ext cx="132" cy="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0690"/>
                </a:avLst>
              </a:prstTxWarp>
            </a:bodyPr>
            <a:lstStyle/>
            <a:p>
              <a:pPr algn="ctr"/>
              <a:r>
                <a:rPr lang="en-US" sz="1400" kern="10">
                  <a:ln w="6350">
                    <a:solidFill>
                      <a:srgbClr val="969696"/>
                    </a:solidFill>
                    <a:round/>
                    <a:headEnd/>
                    <a:tailEnd/>
                  </a:ln>
                  <a:solidFill>
                    <a:srgbClr val="969696"/>
                  </a:solidFill>
                  <a:latin typeface="Calibri"/>
                </a:rPr>
                <a:t>3</a:t>
              </a:r>
            </a:p>
          </p:txBody>
        </p:sp>
        <p:grpSp>
          <p:nvGrpSpPr>
            <p:cNvPr id="13" name="Group 91"/>
            <p:cNvGrpSpPr>
              <a:grpSpLocks/>
            </p:cNvGrpSpPr>
            <p:nvPr/>
          </p:nvGrpSpPr>
          <p:grpSpPr bwMode="auto">
            <a:xfrm>
              <a:off x="459" y="584"/>
              <a:ext cx="2220" cy="831"/>
              <a:chOff x="1572" y="2415"/>
              <a:chExt cx="2220" cy="831"/>
            </a:xfrm>
          </p:grpSpPr>
          <p:sp>
            <p:nvSpPr>
              <p:cNvPr id="95" name="WordArt 92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1932" y="2769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96" name="WordArt 93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2268" y="2415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2</a:t>
                </a:r>
              </a:p>
            </p:txBody>
          </p:sp>
          <p:sp>
            <p:nvSpPr>
              <p:cNvPr id="97" name="WordArt 94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1572" y="3144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2</a:t>
                </a:r>
              </a:p>
            </p:txBody>
          </p:sp>
          <p:sp>
            <p:nvSpPr>
              <p:cNvPr id="98" name="WordArt 95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3180" y="2769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99" name="WordArt 96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3516" y="2415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2</a:t>
                </a:r>
              </a:p>
            </p:txBody>
          </p:sp>
          <p:sp>
            <p:nvSpPr>
              <p:cNvPr id="100" name="WordArt 97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2820" y="3144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2</a:t>
                </a:r>
              </a:p>
            </p:txBody>
          </p:sp>
          <p:sp>
            <p:nvSpPr>
              <p:cNvPr id="101" name="WordArt 98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2550" y="2775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0</a:t>
                </a:r>
              </a:p>
            </p:txBody>
          </p:sp>
          <p:sp>
            <p:nvSpPr>
              <p:cNvPr id="102" name="WordArt 99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2886" y="2421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03" name="WordArt 100"/>
              <p:cNvSpPr>
                <a:spLocks noChangeAspect="1" noChangeArrowheads="1" noChangeShapeType="1" noTextEdit="1"/>
              </p:cNvSpPr>
              <p:nvPr/>
            </p:nvSpPr>
            <p:spPr bwMode="auto">
              <a:xfrm rot="8208905">
                <a:off x="2190" y="3150"/>
                <a:ext cx="276" cy="96"/>
              </a:xfrm>
              <a:prstGeom prst="rect">
                <a:avLst/>
              </a:prstGeom>
            </p:spPr>
            <p:txBody>
              <a:bodyPr vert="wordArtVert"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 fontAlgn="auto"/>
                <a:r>
                  <a:rPr lang="en-US" sz="1400" kern="10">
                    <a:ln w="12700">
                      <a:noFill/>
                      <a:round/>
                      <a:headEnd/>
                      <a:tailEnd/>
                    </a:ln>
                    <a:solidFill>
                      <a:srgbClr val="969696"/>
                    </a:solidFill>
                    <a:effectLst>
                      <a:outerShdw dist="53882" dir="2700000" algn="ctr" rotWithShape="0">
                        <a:srgbClr val="CBCBCB">
                          <a:alpha val="80000"/>
                        </a:srgbClr>
                      </a:outerShdw>
                    </a:effectLst>
                    <a:latin typeface="Calibri"/>
                  </a:rPr>
                  <a:t>1</a:t>
                </a:r>
              </a:p>
            </p:txBody>
          </p:sp>
        </p:grpSp>
        <p:grpSp>
          <p:nvGrpSpPr>
            <p:cNvPr id="14" name="Group 102"/>
            <p:cNvGrpSpPr>
              <a:grpSpLocks/>
            </p:cNvGrpSpPr>
            <p:nvPr/>
          </p:nvGrpSpPr>
          <p:grpSpPr bwMode="auto">
            <a:xfrm>
              <a:off x="561" y="112"/>
              <a:ext cx="2039" cy="1131"/>
              <a:chOff x="606" y="2726"/>
              <a:chExt cx="2039" cy="1131"/>
            </a:xfrm>
          </p:grpSpPr>
          <p:grpSp>
            <p:nvGrpSpPr>
              <p:cNvPr id="79" name="Group 103"/>
              <p:cNvGrpSpPr>
                <a:grpSpLocks/>
              </p:cNvGrpSpPr>
              <p:nvPr/>
            </p:nvGrpSpPr>
            <p:grpSpPr bwMode="auto">
              <a:xfrm>
                <a:off x="1686" y="3212"/>
                <a:ext cx="959" cy="151"/>
                <a:chOff x="3601" y="1056"/>
                <a:chExt cx="959" cy="151"/>
              </a:xfrm>
            </p:grpSpPr>
            <p:sp>
              <p:nvSpPr>
                <p:cNvPr id="92" name="Line 104"/>
                <p:cNvSpPr>
                  <a:spLocks noChangeShapeType="1"/>
                </p:cNvSpPr>
                <p:nvPr/>
              </p:nvSpPr>
              <p:spPr bwMode="auto">
                <a:xfrm>
                  <a:off x="3601" y="1207"/>
                  <a:ext cx="80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0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417" y="1056"/>
                  <a:ext cx="143" cy="1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106"/>
                <p:cNvSpPr>
                  <a:spLocks noChangeShapeType="1"/>
                </p:cNvSpPr>
                <p:nvPr/>
              </p:nvSpPr>
              <p:spPr bwMode="auto">
                <a:xfrm>
                  <a:off x="3749" y="1057"/>
                  <a:ext cx="80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107"/>
              <p:cNvGrpSpPr>
                <a:grpSpLocks/>
              </p:cNvGrpSpPr>
              <p:nvPr/>
            </p:nvGrpSpPr>
            <p:grpSpPr bwMode="auto">
              <a:xfrm>
                <a:off x="606" y="3212"/>
                <a:ext cx="954" cy="150"/>
                <a:chOff x="2689" y="961"/>
                <a:chExt cx="954" cy="150"/>
              </a:xfrm>
            </p:grpSpPr>
            <p:sp>
              <p:nvSpPr>
                <p:cNvPr id="89" name="Line 108"/>
                <p:cNvSpPr>
                  <a:spLocks noChangeShapeType="1"/>
                </p:cNvSpPr>
                <p:nvPr/>
              </p:nvSpPr>
              <p:spPr bwMode="auto">
                <a:xfrm>
                  <a:off x="2689" y="1111"/>
                  <a:ext cx="80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09"/>
                <p:cNvSpPr>
                  <a:spLocks noChangeShapeType="1"/>
                </p:cNvSpPr>
                <p:nvPr/>
              </p:nvSpPr>
              <p:spPr bwMode="auto">
                <a:xfrm>
                  <a:off x="2837" y="961"/>
                  <a:ext cx="80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95" y="961"/>
                  <a:ext cx="143" cy="1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111"/>
              <p:cNvGrpSpPr>
                <a:grpSpLocks/>
              </p:cNvGrpSpPr>
              <p:nvPr/>
            </p:nvGrpSpPr>
            <p:grpSpPr bwMode="auto">
              <a:xfrm>
                <a:off x="1550" y="2726"/>
                <a:ext cx="736" cy="495"/>
                <a:chOff x="2666" y="1944"/>
                <a:chExt cx="736" cy="495"/>
              </a:xfrm>
            </p:grpSpPr>
            <p:sp>
              <p:nvSpPr>
                <p:cNvPr id="86" name="Line 1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23" y="1944"/>
                  <a:ext cx="478" cy="4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1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66" y="1944"/>
                  <a:ext cx="478" cy="4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14"/>
                <p:cNvSpPr>
                  <a:spLocks noChangeAspect="1" noChangeShapeType="1"/>
                </p:cNvSpPr>
                <p:nvPr/>
              </p:nvSpPr>
              <p:spPr bwMode="auto">
                <a:xfrm>
                  <a:off x="3138" y="1944"/>
                  <a:ext cx="2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115"/>
              <p:cNvGrpSpPr>
                <a:grpSpLocks/>
              </p:cNvGrpSpPr>
              <p:nvPr/>
            </p:nvGrpSpPr>
            <p:grpSpPr bwMode="auto">
              <a:xfrm>
                <a:off x="939" y="3362"/>
                <a:ext cx="735" cy="495"/>
                <a:chOff x="4208" y="1056"/>
                <a:chExt cx="735" cy="495"/>
              </a:xfrm>
            </p:grpSpPr>
            <p:sp>
              <p:nvSpPr>
                <p:cNvPr id="83" name="Line 1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465" y="1056"/>
                  <a:ext cx="478" cy="4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08" y="1056"/>
                  <a:ext cx="478" cy="4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4212" y="1548"/>
                  <a:ext cx="2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99" y="110"/>
              <a:ext cx="2970" cy="1134"/>
              <a:chOff x="144" y="2724"/>
              <a:chExt cx="2970" cy="1134"/>
            </a:xfrm>
          </p:grpSpPr>
          <p:grpSp>
            <p:nvGrpSpPr>
              <p:cNvPr id="67" name="Group 120"/>
              <p:cNvGrpSpPr>
                <a:grpSpLocks/>
              </p:cNvGrpSpPr>
              <p:nvPr/>
            </p:nvGrpSpPr>
            <p:grpSpPr bwMode="auto">
              <a:xfrm>
                <a:off x="2282" y="2727"/>
                <a:ext cx="832" cy="498"/>
                <a:chOff x="4064" y="2190"/>
                <a:chExt cx="832" cy="498"/>
              </a:xfrm>
            </p:grpSpPr>
            <p:sp>
              <p:nvSpPr>
                <p:cNvPr id="77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4064" y="2190"/>
                  <a:ext cx="832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1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413" y="2193"/>
                  <a:ext cx="473" cy="495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123"/>
              <p:cNvGrpSpPr>
                <a:grpSpLocks/>
              </p:cNvGrpSpPr>
              <p:nvPr/>
            </p:nvGrpSpPr>
            <p:grpSpPr bwMode="auto">
              <a:xfrm>
                <a:off x="748" y="2724"/>
                <a:ext cx="1304" cy="495"/>
                <a:chOff x="3592" y="1344"/>
                <a:chExt cx="1304" cy="495"/>
              </a:xfrm>
            </p:grpSpPr>
            <p:sp>
              <p:nvSpPr>
                <p:cNvPr id="75" name="Line 124"/>
                <p:cNvSpPr>
                  <a:spLocks noChangeAspect="1" noChangeShapeType="1"/>
                </p:cNvSpPr>
                <p:nvPr/>
              </p:nvSpPr>
              <p:spPr bwMode="auto">
                <a:xfrm>
                  <a:off x="4064" y="1345"/>
                  <a:ext cx="832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12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592" y="1344"/>
                  <a:ext cx="473" cy="495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126"/>
              <p:cNvGrpSpPr>
                <a:grpSpLocks/>
              </p:cNvGrpSpPr>
              <p:nvPr/>
            </p:nvGrpSpPr>
            <p:grpSpPr bwMode="auto">
              <a:xfrm>
                <a:off x="144" y="3353"/>
                <a:ext cx="832" cy="502"/>
                <a:chOff x="2976" y="1344"/>
                <a:chExt cx="832" cy="502"/>
              </a:xfrm>
            </p:grpSpPr>
            <p:sp>
              <p:nvSpPr>
                <p:cNvPr id="73" name="Line 127"/>
                <p:cNvSpPr>
                  <a:spLocks noChangeAspect="1" noChangeShapeType="1"/>
                </p:cNvSpPr>
                <p:nvPr/>
              </p:nvSpPr>
              <p:spPr bwMode="auto">
                <a:xfrm>
                  <a:off x="2976" y="1845"/>
                  <a:ext cx="832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1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80" y="1344"/>
                  <a:ext cx="473" cy="495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1207" y="3360"/>
                <a:ext cx="1298" cy="498"/>
                <a:chOff x="3588" y="2430"/>
                <a:chExt cx="1298" cy="498"/>
              </a:xfrm>
            </p:grpSpPr>
            <p:sp>
              <p:nvSpPr>
                <p:cNvPr id="71" name="Line 130"/>
                <p:cNvSpPr>
                  <a:spLocks noChangeAspect="1" noChangeShapeType="1"/>
                </p:cNvSpPr>
                <p:nvPr/>
              </p:nvSpPr>
              <p:spPr bwMode="auto">
                <a:xfrm>
                  <a:off x="3588" y="2927"/>
                  <a:ext cx="832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3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413" y="2430"/>
                  <a:ext cx="473" cy="495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" name="AutoShape 132"/>
            <p:cNvSpPr>
              <a:spLocks noChangeAspect="1" noChangeArrowheads="1"/>
            </p:cNvSpPr>
            <p:nvPr/>
          </p:nvSpPr>
          <p:spPr bwMode="auto">
            <a:xfrm>
              <a:off x="1370" y="597"/>
              <a:ext cx="401" cy="152"/>
            </a:xfrm>
            <a:prstGeom prst="parallelogram">
              <a:avLst>
                <a:gd name="adj" fmla="val 9576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33"/>
            <p:cNvGrpSpPr>
              <a:grpSpLocks/>
            </p:cNvGrpSpPr>
            <p:nvPr/>
          </p:nvGrpSpPr>
          <p:grpSpPr bwMode="auto">
            <a:xfrm>
              <a:off x="102" y="432"/>
              <a:ext cx="2961" cy="1133"/>
              <a:chOff x="2439" y="3043"/>
              <a:chExt cx="2961" cy="1133"/>
            </a:xfrm>
          </p:grpSpPr>
          <p:grpSp>
            <p:nvGrpSpPr>
              <p:cNvPr id="55" name="Group 134"/>
              <p:cNvGrpSpPr>
                <a:grpSpLocks/>
              </p:cNvGrpSpPr>
              <p:nvPr/>
            </p:nvGrpSpPr>
            <p:grpSpPr bwMode="auto">
              <a:xfrm>
                <a:off x="4768" y="3046"/>
                <a:ext cx="632" cy="374"/>
                <a:chOff x="3540" y="2278"/>
                <a:chExt cx="632" cy="374"/>
              </a:xfrm>
            </p:grpSpPr>
            <p:sp>
              <p:nvSpPr>
                <p:cNvPr id="65" name="Line 135"/>
                <p:cNvSpPr>
                  <a:spLocks noChangeAspect="1" noChangeShapeType="1"/>
                </p:cNvSpPr>
                <p:nvPr/>
              </p:nvSpPr>
              <p:spPr bwMode="auto">
                <a:xfrm>
                  <a:off x="3540" y="2278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3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15" y="2278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137"/>
              <p:cNvGrpSpPr>
                <a:grpSpLocks/>
              </p:cNvGrpSpPr>
              <p:nvPr/>
            </p:nvGrpSpPr>
            <p:grpSpPr bwMode="auto">
              <a:xfrm>
                <a:off x="3160" y="3043"/>
                <a:ext cx="984" cy="374"/>
                <a:chOff x="4032" y="1402"/>
                <a:chExt cx="984" cy="374"/>
              </a:xfrm>
            </p:grpSpPr>
            <p:sp>
              <p:nvSpPr>
                <p:cNvPr id="63" name="Line 138"/>
                <p:cNvSpPr>
                  <a:spLocks noChangeAspect="1" noChangeShapeType="1"/>
                </p:cNvSpPr>
                <p:nvPr/>
              </p:nvSpPr>
              <p:spPr bwMode="auto">
                <a:xfrm>
                  <a:off x="4388" y="1405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3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032" y="1402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140"/>
              <p:cNvGrpSpPr>
                <a:grpSpLocks/>
              </p:cNvGrpSpPr>
              <p:nvPr/>
            </p:nvGrpSpPr>
            <p:grpSpPr bwMode="auto">
              <a:xfrm>
                <a:off x="3691" y="3800"/>
                <a:ext cx="991" cy="376"/>
                <a:chOff x="4338" y="1016"/>
                <a:chExt cx="991" cy="376"/>
              </a:xfrm>
            </p:grpSpPr>
            <p:sp>
              <p:nvSpPr>
                <p:cNvPr id="61" name="Line 141"/>
                <p:cNvSpPr>
                  <a:spLocks noChangeAspect="1" noChangeShapeType="1"/>
                </p:cNvSpPr>
                <p:nvPr/>
              </p:nvSpPr>
              <p:spPr bwMode="auto">
                <a:xfrm>
                  <a:off x="4338" y="1391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1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972" y="1016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143"/>
              <p:cNvGrpSpPr>
                <a:grpSpLocks/>
              </p:cNvGrpSpPr>
              <p:nvPr/>
            </p:nvGrpSpPr>
            <p:grpSpPr bwMode="auto">
              <a:xfrm>
                <a:off x="2439" y="3795"/>
                <a:ext cx="628" cy="379"/>
                <a:chOff x="4320" y="1253"/>
                <a:chExt cx="628" cy="379"/>
              </a:xfrm>
            </p:grpSpPr>
            <p:sp>
              <p:nvSpPr>
                <p:cNvPr id="59" name="Line 144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1631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14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3" y="1253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" name="AutoShape 146"/>
            <p:cNvSpPr>
              <a:spLocks noChangeAspect="1" noChangeArrowheads="1"/>
            </p:cNvSpPr>
            <p:nvPr/>
          </p:nvSpPr>
          <p:spPr bwMode="auto">
            <a:xfrm>
              <a:off x="1083" y="815"/>
              <a:ext cx="990" cy="375"/>
            </a:xfrm>
            <a:prstGeom prst="parallelogram">
              <a:avLst>
                <a:gd name="adj" fmla="val 9583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47"/>
            <p:cNvGrpSpPr>
              <a:grpSpLocks/>
            </p:cNvGrpSpPr>
            <p:nvPr/>
          </p:nvGrpSpPr>
          <p:grpSpPr bwMode="auto">
            <a:xfrm>
              <a:off x="457" y="434"/>
              <a:ext cx="2247" cy="1131"/>
              <a:chOff x="2794" y="3045"/>
              <a:chExt cx="2247" cy="1131"/>
            </a:xfrm>
          </p:grpSpPr>
          <p:grpSp>
            <p:nvGrpSpPr>
              <p:cNvPr id="39" name="Group 148"/>
              <p:cNvGrpSpPr>
                <a:grpSpLocks/>
              </p:cNvGrpSpPr>
              <p:nvPr/>
            </p:nvGrpSpPr>
            <p:grpSpPr bwMode="auto">
              <a:xfrm>
                <a:off x="4045" y="3420"/>
                <a:ext cx="996" cy="384"/>
                <a:chOff x="3600" y="3312"/>
                <a:chExt cx="996" cy="384"/>
              </a:xfrm>
            </p:grpSpPr>
            <p:sp>
              <p:nvSpPr>
                <p:cNvPr id="52" name="Line 149"/>
                <p:cNvSpPr>
                  <a:spLocks noChangeAspect="1" noChangeShapeType="1"/>
                </p:cNvSpPr>
                <p:nvPr/>
              </p:nvSpPr>
              <p:spPr bwMode="auto">
                <a:xfrm>
                  <a:off x="3968" y="3312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5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37" y="3318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51"/>
                <p:cNvSpPr>
                  <a:spLocks noChangeAspect="1" noChangeShapeType="1"/>
                </p:cNvSpPr>
                <p:nvPr/>
              </p:nvSpPr>
              <p:spPr bwMode="auto">
                <a:xfrm>
                  <a:off x="3600" y="3695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152"/>
              <p:cNvGrpSpPr>
                <a:grpSpLocks/>
              </p:cNvGrpSpPr>
              <p:nvPr/>
            </p:nvGrpSpPr>
            <p:grpSpPr bwMode="auto">
              <a:xfrm>
                <a:off x="3060" y="3798"/>
                <a:ext cx="994" cy="378"/>
                <a:chOff x="3504" y="3414"/>
                <a:chExt cx="994" cy="378"/>
              </a:xfrm>
            </p:grpSpPr>
            <p:sp>
              <p:nvSpPr>
                <p:cNvPr id="49" name="Line 15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41" y="3414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3504" y="3791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5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507" y="3416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156"/>
              <p:cNvGrpSpPr>
                <a:grpSpLocks/>
              </p:cNvGrpSpPr>
              <p:nvPr/>
            </p:nvGrpSpPr>
            <p:grpSpPr bwMode="auto">
              <a:xfrm>
                <a:off x="2794" y="3420"/>
                <a:ext cx="996" cy="384"/>
                <a:chOff x="192" y="2377"/>
                <a:chExt cx="996" cy="384"/>
              </a:xfrm>
            </p:grpSpPr>
            <p:sp>
              <p:nvSpPr>
                <p:cNvPr id="46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560" y="2377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158"/>
                <p:cNvSpPr>
                  <a:spLocks noChangeAspect="1" noChangeShapeType="1"/>
                </p:cNvSpPr>
                <p:nvPr/>
              </p:nvSpPr>
              <p:spPr bwMode="auto">
                <a:xfrm>
                  <a:off x="192" y="2760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5" y="2385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160"/>
              <p:cNvGrpSpPr>
                <a:grpSpLocks/>
              </p:cNvGrpSpPr>
              <p:nvPr/>
            </p:nvGrpSpPr>
            <p:grpSpPr bwMode="auto">
              <a:xfrm>
                <a:off x="3778" y="3045"/>
                <a:ext cx="993" cy="382"/>
                <a:chOff x="4235" y="2976"/>
                <a:chExt cx="993" cy="382"/>
              </a:xfrm>
            </p:grpSpPr>
            <p:sp>
              <p:nvSpPr>
                <p:cNvPr id="43" name="Line 161"/>
                <p:cNvSpPr>
                  <a:spLocks noChangeAspect="1" noChangeShapeType="1"/>
                </p:cNvSpPr>
                <p:nvPr/>
              </p:nvSpPr>
              <p:spPr bwMode="auto">
                <a:xfrm>
                  <a:off x="4600" y="2976"/>
                  <a:ext cx="628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16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69" y="2982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16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35" y="2984"/>
                  <a:ext cx="357" cy="3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65"/>
            <p:cNvGrpSpPr>
              <a:grpSpLocks/>
            </p:cNvGrpSpPr>
            <p:nvPr/>
          </p:nvGrpSpPr>
          <p:grpSpPr bwMode="auto">
            <a:xfrm>
              <a:off x="102" y="113"/>
              <a:ext cx="2964" cy="1450"/>
              <a:chOff x="2439" y="2724"/>
              <a:chExt cx="2964" cy="1450"/>
            </a:xfrm>
          </p:grpSpPr>
          <p:sp>
            <p:nvSpPr>
              <p:cNvPr id="35" name="Line 166"/>
              <p:cNvSpPr>
                <a:spLocks noChangeShapeType="1"/>
              </p:cNvSpPr>
              <p:nvPr/>
            </p:nvSpPr>
            <p:spPr bwMode="auto">
              <a:xfrm>
                <a:off x="2439" y="3852"/>
                <a:ext cx="0" cy="322"/>
              </a:xfrm>
              <a:prstGeom prst="line">
                <a:avLst/>
              </a:prstGeom>
              <a:noFill/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7"/>
              <p:cNvSpPr>
                <a:spLocks noChangeShapeType="1"/>
              </p:cNvSpPr>
              <p:nvPr/>
            </p:nvSpPr>
            <p:spPr bwMode="auto">
              <a:xfrm>
                <a:off x="3513" y="2724"/>
                <a:ext cx="0" cy="322"/>
              </a:xfrm>
              <a:prstGeom prst="line">
                <a:avLst/>
              </a:prstGeom>
              <a:noFill/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8"/>
              <p:cNvSpPr>
                <a:spLocks noChangeShapeType="1"/>
              </p:cNvSpPr>
              <p:nvPr/>
            </p:nvSpPr>
            <p:spPr bwMode="auto">
              <a:xfrm>
                <a:off x="4323" y="3852"/>
                <a:ext cx="0" cy="322"/>
              </a:xfrm>
              <a:prstGeom prst="line">
                <a:avLst/>
              </a:prstGeom>
              <a:noFill/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69"/>
              <p:cNvSpPr>
                <a:spLocks noChangeShapeType="1"/>
              </p:cNvSpPr>
              <p:nvPr/>
            </p:nvSpPr>
            <p:spPr bwMode="auto">
              <a:xfrm>
                <a:off x="5403" y="2724"/>
                <a:ext cx="0" cy="322"/>
              </a:xfrm>
              <a:prstGeom prst="line">
                <a:avLst/>
              </a:prstGeom>
              <a:noFill/>
              <a:ln w="12700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70"/>
            <p:cNvGrpSpPr>
              <a:grpSpLocks/>
            </p:cNvGrpSpPr>
            <p:nvPr/>
          </p:nvGrpSpPr>
          <p:grpSpPr bwMode="auto">
            <a:xfrm>
              <a:off x="459" y="110"/>
              <a:ext cx="2247" cy="1455"/>
              <a:chOff x="2796" y="2721"/>
              <a:chExt cx="2247" cy="1455"/>
            </a:xfrm>
          </p:grpSpPr>
          <p:sp>
            <p:nvSpPr>
              <p:cNvPr id="27" name="Line 17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490" y="3846"/>
                <a:ext cx="202" cy="3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72"/>
              <p:cNvSpPr>
                <a:spLocks noChangeAspect="1" noChangeShapeType="1"/>
              </p:cNvSpPr>
              <p:nvPr/>
            </p:nvSpPr>
            <p:spPr bwMode="auto">
              <a:xfrm flipV="1">
                <a:off x="4140" y="2721"/>
                <a:ext cx="179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73"/>
              <p:cNvSpPr>
                <a:spLocks noChangeAspect="1" noChangeShapeType="1"/>
              </p:cNvSpPr>
              <p:nvPr/>
            </p:nvSpPr>
            <p:spPr bwMode="auto">
              <a:xfrm flipV="1">
                <a:off x="3060" y="3847"/>
                <a:ext cx="179" cy="3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74"/>
              <p:cNvSpPr>
                <a:spLocks noChangeAspect="1" noChangeShapeType="1"/>
              </p:cNvSpPr>
              <p:nvPr/>
            </p:nvSpPr>
            <p:spPr bwMode="auto">
              <a:xfrm flipV="1">
                <a:off x="2796" y="3360"/>
                <a:ext cx="106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75"/>
              <p:cNvSpPr>
                <a:spLocks noChangeAspect="1" noChangeShapeType="1"/>
              </p:cNvSpPr>
              <p:nvPr/>
            </p:nvSpPr>
            <p:spPr bwMode="auto">
              <a:xfrm flipV="1">
                <a:off x="4679" y="3360"/>
                <a:ext cx="106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7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569" y="2721"/>
                <a:ext cx="202" cy="3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7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045" y="3213"/>
                <a:ext cx="111" cy="2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7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932" y="3216"/>
                <a:ext cx="111" cy="2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179"/>
            <p:cNvGrpSpPr>
              <a:grpSpLocks/>
            </p:cNvGrpSpPr>
            <p:nvPr/>
          </p:nvGrpSpPr>
          <p:grpSpPr bwMode="auto">
            <a:xfrm>
              <a:off x="1085" y="594"/>
              <a:ext cx="987" cy="596"/>
              <a:chOff x="3422" y="3205"/>
              <a:chExt cx="987" cy="596"/>
            </a:xfrm>
          </p:grpSpPr>
          <p:sp>
            <p:nvSpPr>
              <p:cNvPr id="23" name="Line 180"/>
              <p:cNvSpPr>
                <a:spLocks noChangeAspect="1" noChangeShapeType="1"/>
              </p:cNvSpPr>
              <p:nvPr/>
            </p:nvSpPr>
            <p:spPr bwMode="auto">
              <a:xfrm flipV="1">
                <a:off x="3422" y="3360"/>
                <a:ext cx="284" cy="4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8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962" y="3360"/>
                <a:ext cx="87" cy="4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8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104" y="3205"/>
                <a:ext cx="305" cy="2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83"/>
              <p:cNvSpPr>
                <a:spLocks noChangeAspect="1" noChangeShapeType="1"/>
              </p:cNvSpPr>
              <p:nvPr/>
            </p:nvSpPr>
            <p:spPr bwMode="auto">
              <a:xfrm flipV="1">
                <a:off x="3781" y="3213"/>
                <a:ext cx="68" cy="2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22989" y="3810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449580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 </a:t>
            </a:r>
          </a:p>
          <a:p>
            <a:r>
              <a:rPr lang="en-US" smtClean="0"/>
              <a:t>22, 24</a:t>
            </a:r>
          </a:p>
          <a:p>
            <a:r>
              <a:rPr lang="en-US" smtClean="0"/>
              <a:t>42, 44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449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8412" y="4495800"/>
            <a:ext cx="1210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</a:t>
            </a:r>
          </a:p>
          <a:p>
            <a:r>
              <a:rPr lang="en-US" smtClean="0"/>
              <a:t>12, 14</a:t>
            </a:r>
          </a:p>
          <a:p>
            <a:r>
              <a:rPr lang="en-US" smtClean="0"/>
              <a:t>21, 23, 25</a:t>
            </a:r>
          </a:p>
          <a:p>
            <a:r>
              <a:rPr lang="en-US" smtClean="0"/>
              <a:t>32, 34,</a:t>
            </a:r>
          </a:p>
          <a:p>
            <a:r>
              <a:rPr lang="en-US" smtClean="0"/>
              <a:t>41, 43, 45</a:t>
            </a:r>
          </a:p>
          <a:p>
            <a:r>
              <a:rPr lang="en-US" smtClean="0"/>
              <a:t>52, 54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449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449580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Spawn</a:t>
            </a:r>
          </a:p>
          <a:p>
            <a:r>
              <a:rPr lang="en-US" smtClean="0"/>
              <a:t>11, 13, 15</a:t>
            </a:r>
          </a:p>
          <a:p>
            <a:r>
              <a:rPr lang="en-US" smtClean="0"/>
              <a:t>31, 33, 35</a:t>
            </a:r>
          </a:p>
          <a:p>
            <a:r>
              <a:rPr lang="en-US" smtClean="0"/>
              <a:t>51, 53, 55</a:t>
            </a:r>
            <a:endParaRPr lang="en-US"/>
          </a:p>
        </p:txBody>
      </p:sp>
      <p:cxnSp>
        <p:nvCxnSpPr>
          <p:cNvPr id="25" name="Straight Connector 24"/>
          <p:cNvCxnSpPr>
            <a:stCxn id="3" idx="2"/>
            <a:endCxn id="4" idx="0"/>
          </p:cNvCxnSpPr>
          <p:nvPr/>
        </p:nvCxnSpPr>
        <p:spPr>
          <a:xfrm rot="5400000">
            <a:off x="1839741" y="3121446"/>
            <a:ext cx="316468" cy="243224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2"/>
            <a:endCxn id="5" idx="0"/>
          </p:cNvCxnSpPr>
          <p:nvPr/>
        </p:nvCxnSpPr>
        <p:spPr>
          <a:xfrm rot="5400000">
            <a:off x="2299403" y="3581108"/>
            <a:ext cx="316468" cy="151291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2"/>
            <a:endCxn id="6" idx="0"/>
          </p:cNvCxnSpPr>
          <p:nvPr/>
        </p:nvCxnSpPr>
        <p:spPr>
          <a:xfrm rot="5400000">
            <a:off x="2860667" y="4142372"/>
            <a:ext cx="316468" cy="39038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7" idx="0"/>
          </p:cNvCxnSpPr>
          <p:nvPr/>
        </p:nvCxnSpPr>
        <p:spPr>
          <a:xfrm rot="16200000" flipH="1">
            <a:off x="3404302" y="3989124"/>
            <a:ext cx="316468" cy="69688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2"/>
            <a:endCxn id="8" idx="0"/>
          </p:cNvCxnSpPr>
          <p:nvPr/>
        </p:nvCxnSpPr>
        <p:spPr>
          <a:xfrm rot="16200000" flipH="1">
            <a:off x="3961260" y="3432166"/>
            <a:ext cx="316468" cy="181079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9000" y="1370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86200" y="1370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43400" y="1370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00600" y="1370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57800" y="1370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29000" y="1751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86200" y="1751013"/>
            <a:ext cx="457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43400" y="1751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00600" y="1751013"/>
            <a:ext cx="457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1751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29000" y="2132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86200" y="2132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43400" y="2132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800600" y="2132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57800" y="2132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29000" y="2513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6200" y="2513013"/>
            <a:ext cx="457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43400" y="2513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00600" y="2513013"/>
            <a:ext cx="4572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57800" y="2513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29000" y="2894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86200" y="2894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43400" y="2894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00600" y="2894013"/>
            <a:ext cx="457200" cy="381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57800" y="2894013"/>
            <a:ext cx="457200" cy="381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29000" y="32750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2247107" y="2094706"/>
            <a:ext cx="2362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00"/>
          <p:cNvSpPr txBox="1">
            <a:spLocks noChangeArrowheads="1"/>
          </p:cNvSpPr>
          <p:nvPr/>
        </p:nvSpPr>
        <p:spPr bwMode="auto">
          <a:xfrm>
            <a:off x="5735638" y="32766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4" name="TextBox 103"/>
          <p:cNvSpPr txBox="1">
            <a:spLocks noChangeArrowheads="1"/>
          </p:cNvSpPr>
          <p:nvPr/>
        </p:nvSpPr>
        <p:spPr bwMode="auto">
          <a:xfrm>
            <a:off x="3144838" y="9906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743200" y="32766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07"/>
          <p:cNvSpPr txBox="1">
            <a:spLocks noChangeArrowheads="1"/>
          </p:cNvSpPr>
          <p:nvPr/>
        </p:nvSpPr>
        <p:spPr bwMode="auto">
          <a:xfrm>
            <a:off x="2743200" y="33639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Space Cut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8" name="TextBox 108"/>
          <p:cNvSpPr txBox="1">
            <a:spLocks noChangeArrowheads="1"/>
          </p:cNvSpPr>
          <p:nvPr/>
        </p:nvSpPr>
        <p:spPr bwMode="auto">
          <a:xfrm>
            <a:off x="5658008" y="4038600"/>
            <a:ext cx="318119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Spawn 22, 24, 42, 44</a:t>
            </a:r>
          </a:p>
          <a:p>
            <a:r>
              <a:rPr lang="en-US"/>
              <a:t>Sync</a:t>
            </a:r>
          </a:p>
          <a:p>
            <a:r>
              <a:rPr lang="en-US"/>
              <a:t>Spawn 12, 14, 32, 34, 52, 54</a:t>
            </a:r>
          </a:p>
          <a:p>
            <a:r>
              <a:rPr lang="en-US" smtClean="0"/>
              <a:t>21</a:t>
            </a:r>
            <a:r>
              <a:rPr lang="en-US"/>
              <a:t>, 23, 25, 41, 43, 45</a:t>
            </a:r>
          </a:p>
          <a:p>
            <a:r>
              <a:rPr lang="en-US"/>
              <a:t>Sync</a:t>
            </a:r>
          </a:p>
          <a:p>
            <a:r>
              <a:rPr lang="en-US"/>
              <a:t>Spawn 11, 13, 15, 31, 33, 35,</a:t>
            </a:r>
          </a:p>
          <a:p>
            <a:r>
              <a:rPr lang="en-US"/>
              <a:t>51, 53, 55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16094" y="137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116094" y="176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16094" y="214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1160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16094" y="2907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97094" y="3288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9624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19600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68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3258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Hyper </a:t>
            </a:r>
            <a:r>
              <a:rPr lang="en-US" smtClean="0"/>
              <a:t>Space Cut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18841"/>
            <a:ext cx="4038600" cy="169277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b="1" dirty="0" smtClean="0"/>
              <a:t>Lemma 3: </a:t>
            </a:r>
            <a:r>
              <a:rPr lang="en-US" sz="2000" dirty="0" smtClean="0"/>
              <a:t>All (2r+1)</a:t>
            </a:r>
            <a:r>
              <a:rPr lang="en-US" sz="2000" baseline="30000" dirty="0" smtClean="0"/>
              <a:t>k </a:t>
            </a:r>
            <a:r>
              <a:rPr lang="en-US" sz="2000" dirty="0" err="1" smtClean="0"/>
              <a:t>subtrapezoids</a:t>
            </a:r>
            <a:r>
              <a:rPr lang="en-US" sz="2000" dirty="0" smtClean="0"/>
              <a:t> created by a sequential space cut on k </a:t>
            </a:r>
            <a:r>
              <a:rPr lang="en-US" sz="2000" dirty="0" smtClean="0">
                <a:cs typeface="Lucida Sans Unicode"/>
              </a:rPr>
              <a:t>≥ </a:t>
            </a:r>
            <a:r>
              <a:rPr lang="en-US" sz="2000" dirty="0" smtClean="0"/>
              <a:t>1 of the d </a:t>
            </a:r>
            <a:r>
              <a:rPr lang="en-US" sz="2000" dirty="0" smtClean="0">
                <a:cs typeface="Lucida Sans Unicode"/>
              </a:rPr>
              <a:t>≥</a:t>
            </a:r>
            <a:r>
              <a:rPr lang="en-US" sz="2000" dirty="0" smtClean="0"/>
              <a:t> k spatial dimensions of a (d+1)-dimensional trapezoid can be evaluated in k+1 parallel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102A-5B79-405D-8AA0-0836BE3DDA4F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6" name="Picture 5" descr="dep-graph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256920"/>
            <a:ext cx="4495800" cy="384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Hyper </a:t>
            </a:r>
            <a:r>
              <a:rPr lang="en-US" smtClean="0"/>
              <a:t>Space Cut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18841"/>
            <a:ext cx="4038600" cy="206210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b="1" dirty="0" smtClean="0"/>
              <a:t>Lemma 3: </a:t>
            </a:r>
            <a:r>
              <a:rPr lang="en-US" sz="2000" dirty="0" smtClean="0"/>
              <a:t>All (2r+1)</a:t>
            </a:r>
            <a:r>
              <a:rPr lang="en-US" sz="2000" baseline="30000" dirty="0" smtClean="0"/>
              <a:t>k </a:t>
            </a:r>
            <a:r>
              <a:rPr lang="en-US" sz="2000" dirty="0" err="1" smtClean="0"/>
              <a:t>subtrapezoids</a:t>
            </a:r>
            <a:r>
              <a:rPr lang="en-US" sz="2000" dirty="0" smtClean="0"/>
              <a:t> created by a sequential space cut on k </a:t>
            </a:r>
            <a:r>
              <a:rPr lang="en-US" sz="2000" dirty="0" smtClean="0">
                <a:cs typeface="Lucida Sans Unicode"/>
              </a:rPr>
              <a:t>≥ </a:t>
            </a:r>
            <a:r>
              <a:rPr lang="en-US" sz="2000" dirty="0" smtClean="0"/>
              <a:t>1 of the d </a:t>
            </a:r>
            <a:r>
              <a:rPr lang="en-US" sz="2000" dirty="0" smtClean="0">
                <a:cs typeface="Lucida Sans Unicode"/>
              </a:rPr>
              <a:t>≥</a:t>
            </a:r>
            <a:r>
              <a:rPr lang="en-US" sz="2000" dirty="0" smtClean="0"/>
              <a:t> k spatial dimensions of a (d+1)-dimensional trapezoid can be evaluated in k+1 parallel steps</a:t>
            </a:r>
          </a:p>
          <a:p>
            <a:pPr>
              <a:buNone/>
            </a:pPr>
            <a:r>
              <a:rPr lang="en-US" sz="2000" dirty="0" smtClean="0"/>
              <a:t>= # different color sums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102A-5B79-405D-8AA0-0836BE3DDA4F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6" name="Picture 5" descr="dep-graph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256920"/>
            <a:ext cx="4495800" cy="384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Hyper </a:t>
            </a:r>
            <a:r>
              <a:rPr lang="en-US" dirty="0" smtClean="0"/>
              <a:t>Space Cut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18841"/>
            <a:ext cx="4038600" cy="206210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b="1" dirty="0" smtClean="0"/>
              <a:t>Lemma 3: </a:t>
            </a:r>
            <a:r>
              <a:rPr lang="en-US" sz="2000" dirty="0" smtClean="0"/>
              <a:t>All (2r+1)</a:t>
            </a:r>
            <a:r>
              <a:rPr lang="en-US" sz="2000" baseline="30000" dirty="0" smtClean="0"/>
              <a:t>k </a:t>
            </a:r>
            <a:r>
              <a:rPr lang="en-US" sz="2000" dirty="0" err="1" smtClean="0"/>
              <a:t>subtrapezoids</a:t>
            </a:r>
            <a:r>
              <a:rPr lang="en-US" sz="2000" dirty="0" smtClean="0"/>
              <a:t> created by a sequential space cut on k </a:t>
            </a:r>
            <a:r>
              <a:rPr lang="en-US" sz="2000" dirty="0" smtClean="0">
                <a:cs typeface="Lucida Sans Unicode"/>
              </a:rPr>
              <a:t>≥ </a:t>
            </a:r>
            <a:r>
              <a:rPr lang="en-US" sz="2000" dirty="0" smtClean="0"/>
              <a:t>1 of the d </a:t>
            </a:r>
            <a:r>
              <a:rPr lang="en-US" sz="2000" dirty="0" smtClean="0">
                <a:cs typeface="Lucida Sans Unicode"/>
              </a:rPr>
              <a:t>≥</a:t>
            </a:r>
            <a:r>
              <a:rPr lang="en-US" sz="2000" dirty="0" smtClean="0"/>
              <a:t> k spatial dimensions of a (d+1)-dimensional trapezoid can be evaluated in k+1 parallel steps</a:t>
            </a:r>
          </a:p>
          <a:p>
            <a:pPr>
              <a:buNone/>
            </a:pPr>
            <a:r>
              <a:rPr lang="en-US" sz="2000" dirty="0" smtClean="0"/>
              <a:t>= # different color sums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102A-5B79-405D-8AA0-0836BE3DDA4F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6" name="Picture 5" descr="dep-graph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256920"/>
            <a:ext cx="4495800" cy="3848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6801" y="3333452"/>
            <a:ext cx="40385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n-lt"/>
                <a:cs typeface="+mn-cs"/>
              </a:rPr>
              <a:t>Lemma 2:</a:t>
            </a:r>
            <a:r>
              <a:rPr lang="en-US" b="1" dirty="0" smtClean="0"/>
              <a:t> </a:t>
            </a:r>
            <a:r>
              <a:rPr lang="en-US" sz="2000" dirty="0" smtClean="0">
                <a:latin typeface="+mn-lt"/>
                <a:cs typeface="+mn-cs"/>
              </a:rPr>
              <a:t>All (2r+1)k </a:t>
            </a:r>
            <a:r>
              <a:rPr lang="en-US" sz="2000" dirty="0" err="1" smtClean="0">
                <a:latin typeface="+mn-lt"/>
                <a:cs typeface="+mn-cs"/>
              </a:rPr>
              <a:t>subtrapezoids</a:t>
            </a:r>
            <a:r>
              <a:rPr lang="en-US" sz="2000" dirty="0" smtClean="0">
                <a:latin typeface="+mn-lt"/>
                <a:cs typeface="+mn-cs"/>
              </a:rPr>
              <a:t> created by a sequential space cut on k ≥ 1 of the d ≥ k spatial dimensions of a (d+1)-dimensional trapezoid can be evaluated in 2k parallel steps.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457200" y="68263"/>
            <a:ext cx="8228013" cy="769937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 err="1" smtClean="0"/>
              <a:t>Pochoir</a:t>
            </a:r>
            <a:r>
              <a:rPr lang="en-US" dirty="0" smtClean="0"/>
              <a:t> Stencil Compiler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4294967295"/>
          </p:nvPr>
        </p:nvSpPr>
        <p:spPr>
          <a:xfrm>
            <a:off x="367990" y="927408"/>
            <a:ext cx="8408020" cy="5607689"/>
          </a:xfrm>
        </p:spPr>
        <p:txBody>
          <a:bodyPr wrap="square">
            <a:spAutoFit/>
          </a:bodyPr>
          <a:lstStyle/>
          <a:p>
            <a:pPr eaLnBrk="1"/>
            <a:r>
              <a:rPr lang="en-US" sz="2800" dirty="0" smtClean="0"/>
              <a:t>Domain-specific compiler programmed in Haskell that compiles a functional stencil language embedded in C++.</a:t>
            </a:r>
          </a:p>
          <a:p>
            <a:pPr eaLnBrk="1"/>
            <a:r>
              <a:rPr lang="en-US" sz="2800" dirty="0" smtClean="0"/>
              <a:t>Employs a novel cache-oblivious algorithm for arbitrary d-dimensional grids which is parallelized using Intel </a:t>
            </a:r>
            <a:r>
              <a:rPr lang="en-US" sz="2800" dirty="0" err="1" smtClean="0"/>
              <a:t>Cilk</a:t>
            </a:r>
            <a:r>
              <a:rPr lang="en-US" sz="2800" dirty="0" smtClean="0"/>
              <a:t> Plus.</a:t>
            </a:r>
          </a:p>
          <a:p>
            <a:pPr eaLnBrk="1"/>
            <a:r>
              <a:rPr lang="en-US" sz="2800" dirty="0" smtClean="0"/>
              <a:t>Allows the programmer to code arbitrary periodic and </a:t>
            </a:r>
            <a:r>
              <a:rPr lang="en-US" sz="2800" dirty="0" err="1" smtClean="0"/>
              <a:t>nonperiodic</a:t>
            </a:r>
            <a:r>
              <a:rPr lang="en-US" sz="2800" dirty="0" smtClean="0"/>
              <a:t> boundary conditions, including Neumann and </a:t>
            </a:r>
            <a:r>
              <a:rPr lang="en-US" sz="2800" dirty="0" err="1" smtClean="0"/>
              <a:t>Dirichlet</a:t>
            </a:r>
            <a:r>
              <a:rPr lang="en-US" sz="2800" dirty="0" smtClean="0"/>
              <a:t> conditions.</a:t>
            </a:r>
          </a:p>
          <a:p>
            <a:pPr eaLnBrk="1"/>
            <a:r>
              <a:rPr lang="en-US" sz="2800" dirty="0" smtClean="0"/>
              <a:t>Implements a variety of stencil-specific optimizations.</a:t>
            </a:r>
          </a:p>
          <a:p>
            <a:pPr eaLnBrk="1"/>
            <a:r>
              <a:rPr lang="en-US" sz="2800" dirty="0" smtClean="0"/>
              <a:t>The stencil specification can be executed and debugged without the </a:t>
            </a:r>
            <a:r>
              <a:rPr lang="en-US" sz="2800" dirty="0" err="1" smtClean="0"/>
              <a:t>Pochoir</a:t>
            </a:r>
            <a:r>
              <a:rPr lang="en-US" sz="2800" dirty="0" smtClean="0"/>
              <a:t> compiler.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" name="Picture 3" descr="dfd_sp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212068"/>
            <a:ext cx="4267200" cy="3209925"/>
          </a:xfrm>
          <a:prstGeom prst="rect">
            <a:avLst/>
          </a:prstGeom>
        </p:spPr>
      </p:pic>
      <p:pic>
        <p:nvPicPr>
          <p:cNvPr id="6" name="Picture 5" descr="heat_2D_NP_sp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267200" cy="3209925"/>
          </a:xfrm>
          <a:prstGeom prst="rect">
            <a:avLst/>
          </a:prstGeom>
        </p:spPr>
      </p:pic>
      <p:pic>
        <p:nvPicPr>
          <p:cNvPr id="7" name="Picture 6" descr="heat_2D_P_sp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6720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2379" y="62484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Parallelism of 3dfd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0" y="3048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Parallelism of heat_2D_NP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457" y="305966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Parallelism of heat_2D_P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8872" y="648866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heat_4D_NP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5905" y="30596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3dfd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784" y="306919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heat_2D_NP</a:t>
            </a:r>
            <a:endParaRPr lang="en-US"/>
          </a:p>
        </p:txBody>
      </p:sp>
      <p:pic>
        <p:nvPicPr>
          <p:cNvPr id="9" name="Picture 8" descr="heat_2D_NP_cache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95800" cy="3124200"/>
          </a:xfrm>
          <a:prstGeom prst="rect">
            <a:avLst/>
          </a:prstGeom>
        </p:spPr>
      </p:pic>
      <p:pic>
        <p:nvPicPr>
          <p:cNvPr id="10" name="Picture 9" descr="dfd_cache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"/>
            <a:ext cx="4648200" cy="3124200"/>
          </a:xfrm>
          <a:prstGeom prst="rect">
            <a:avLst/>
          </a:prstGeom>
        </p:spPr>
      </p:pic>
      <p:pic>
        <p:nvPicPr>
          <p:cNvPr id="11" name="Picture 10" descr="heat_4D_NP_cache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429000"/>
            <a:ext cx="46482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Hyper-Space-Cut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the parallelism/span asymptotically over the sequential space cut algorithm.</a:t>
            </a:r>
          </a:p>
          <a:p>
            <a:r>
              <a:rPr lang="en-US" dirty="0" smtClean="0"/>
              <a:t>No loss in cache efficiency.</a:t>
            </a:r>
          </a:p>
          <a:p>
            <a:r>
              <a:rPr lang="en-US" dirty="0" smtClean="0"/>
              <a:t>Solves the data-dependency issue on Klein Bottle, </a:t>
            </a:r>
            <a:r>
              <a:rPr lang="en-US" dirty="0" err="1" smtClean="0"/>
              <a:t>Moebius</a:t>
            </a:r>
            <a:r>
              <a:rPr lang="en-US" dirty="0" smtClean="0"/>
              <a:t> Strip, and (hopefully) all geometrically continuous grids.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4651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3000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770731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35052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5334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8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81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5334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1981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4651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3000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770731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35052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5334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8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81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5334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1981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AutoShape 18"/>
          <p:cNvCxnSpPr>
            <a:cxnSpLocks noChangeShapeType="1"/>
          </p:cNvCxnSpPr>
          <p:nvPr/>
        </p:nvCxnSpPr>
        <p:spPr bwMode="auto">
          <a:xfrm>
            <a:off x="51895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024438" y="19177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3953669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2296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" name="Freeform 17"/>
          <p:cNvSpPr/>
          <p:nvPr/>
        </p:nvSpPr>
        <p:spPr>
          <a:xfrm>
            <a:off x="5238750" y="3048000"/>
            <a:ext cx="2933700" cy="1143000"/>
          </a:xfrm>
          <a:custGeom>
            <a:avLst/>
            <a:gdLst>
              <a:gd name="connsiteX0" fmla="*/ 0 w 2895600"/>
              <a:gd name="connsiteY0" fmla="*/ 1143000 h 1143000"/>
              <a:gd name="connsiteX1" fmla="*/ 285750 w 2895600"/>
              <a:gd name="connsiteY1" fmla="*/ 0 h 1143000"/>
              <a:gd name="connsiteX2" fmla="*/ 2609850 w 2895600"/>
              <a:gd name="connsiteY2" fmla="*/ 0 h 1143000"/>
              <a:gd name="connsiteX3" fmla="*/ 2895600 w 2895600"/>
              <a:gd name="connsiteY3" fmla="*/ 1143000 h 1143000"/>
              <a:gd name="connsiteX4" fmla="*/ 0 w 2895600"/>
              <a:gd name="connsiteY4" fmla="*/ 1143000 h 1143000"/>
              <a:gd name="connsiteX0" fmla="*/ 19050 w 2914650"/>
              <a:gd name="connsiteY0" fmla="*/ 1143000 h 1143000"/>
              <a:gd name="connsiteX1" fmla="*/ 0 w 2914650"/>
              <a:gd name="connsiteY1" fmla="*/ 0 h 1143000"/>
              <a:gd name="connsiteX2" fmla="*/ 2628900 w 2914650"/>
              <a:gd name="connsiteY2" fmla="*/ 0 h 1143000"/>
              <a:gd name="connsiteX3" fmla="*/ 2914650 w 2914650"/>
              <a:gd name="connsiteY3" fmla="*/ 1143000 h 1143000"/>
              <a:gd name="connsiteX4" fmla="*/ 19050 w 2914650"/>
              <a:gd name="connsiteY4" fmla="*/ 1143000 h 1143000"/>
              <a:gd name="connsiteX0" fmla="*/ 19050 w 2933700"/>
              <a:gd name="connsiteY0" fmla="*/ 1143000 h 1143000"/>
              <a:gd name="connsiteX1" fmla="*/ 0 w 2933700"/>
              <a:gd name="connsiteY1" fmla="*/ 0 h 1143000"/>
              <a:gd name="connsiteX2" fmla="*/ 2933700 w 2933700"/>
              <a:gd name="connsiteY2" fmla="*/ 0 h 1143000"/>
              <a:gd name="connsiteX3" fmla="*/ 2914650 w 2933700"/>
              <a:gd name="connsiteY3" fmla="*/ 1143000 h 1143000"/>
              <a:gd name="connsiteX4" fmla="*/ 19050 w 2933700"/>
              <a:gd name="connsiteY4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3700" h="1143000">
                <a:moveTo>
                  <a:pt x="19050" y="1143000"/>
                </a:moveTo>
                <a:lnTo>
                  <a:pt x="0" y="0"/>
                </a:lnTo>
                <a:lnTo>
                  <a:pt x="2933700" y="0"/>
                </a:lnTo>
                <a:lnTo>
                  <a:pt x="2914650" y="1143000"/>
                </a:lnTo>
                <a:lnTo>
                  <a:pt x="19050" y="11430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9530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/>
          <p:cNvSpPr/>
          <p:nvPr/>
        </p:nvSpPr>
        <p:spPr>
          <a:xfrm>
            <a:off x="5257800" y="3048000"/>
            <a:ext cx="18288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6477000" y="3048000"/>
            <a:ext cx="16764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238750" y="1905000"/>
            <a:ext cx="2924175" cy="1143000"/>
          </a:xfrm>
          <a:custGeom>
            <a:avLst/>
            <a:gdLst>
              <a:gd name="connsiteX0" fmla="*/ 0 w 2895600"/>
              <a:gd name="connsiteY0" fmla="*/ 1143000 h 1143000"/>
              <a:gd name="connsiteX1" fmla="*/ 285750 w 2895600"/>
              <a:gd name="connsiteY1" fmla="*/ 0 h 1143000"/>
              <a:gd name="connsiteX2" fmla="*/ 2609850 w 2895600"/>
              <a:gd name="connsiteY2" fmla="*/ 0 h 1143000"/>
              <a:gd name="connsiteX3" fmla="*/ 2895600 w 2895600"/>
              <a:gd name="connsiteY3" fmla="*/ 1143000 h 1143000"/>
              <a:gd name="connsiteX4" fmla="*/ 0 w 2895600"/>
              <a:gd name="connsiteY4" fmla="*/ 1143000 h 1143000"/>
              <a:gd name="connsiteX0" fmla="*/ 19050 w 2914650"/>
              <a:gd name="connsiteY0" fmla="*/ 1143000 h 1143000"/>
              <a:gd name="connsiteX1" fmla="*/ 0 w 2914650"/>
              <a:gd name="connsiteY1" fmla="*/ 0 h 1143000"/>
              <a:gd name="connsiteX2" fmla="*/ 2628900 w 2914650"/>
              <a:gd name="connsiteY2" fmla="*/ 0 h 1143000"/>
              <a:gd name="connsiteX3" fmla="*/ 2914650 w 2914650"/>
              <a:gd name="connsiteY3" fmla="*/ 1143000 h 1143000"/>
              <a:gd name="connsiteX4" fmla="*/ 19050 w 2914650"/>
              <a:gd name="connsiteY4" fmla="*/ 1143000 h 1143000"/>
              <a:gd name="connsiteX0" fmla="*/ 19050 w 2914650"/>
              <a:gd name="connsiteY0" fmla="*/ 1143000 h 1143000"/>
              <a:gd name="connsiteX1" fmla="*/ 0 w 2914650"/>
              <a:gd name="connsiteY1" fmla="*/ 0 h 1143000"/>
              <a:gd name="connsiteX2" fmla="*/ 2628900 w 2914650"/>
              <a:gd name="connsiteY2" fmla="*/ 0 h 1143000"/>
              <a:gd name="connsiteX3" fmla="*/ 2914650 w 2914650"/>
              <a:gd name="connsiteY3" fmla="*/ 1143000 h 1143000"/>
              <a:gd name="connsiteX4" fmla="*/ 19050 w 2914650"/>
              <a:gd name="connsiteY4" fmla="*/ 1143000 h 1143000"/>
              <a:gd name="connsiteX0" fmla="*/ 19050 w 2924175"/>
              <a:gd name="connsiteY0" fmla="*/ 1143000 h 1143000"/>
              <a:gd name="connsiteX1" fmla="*/ 0 w 2924175"/>
              <a:gd name="connsiteY1" fmla="*/ 0 h 1143000"/>
              <a:gd name="connsiteX2" fmla="*/ 2628900 w 2924175"/>
              <a:gd name="connsiteY2" fmla="*/ 0 h 1143000"/>
              <a:gd name="connsiteX3" fmla="*/ 2924175 w 2924175"/>
              <a:gd name="connsiteY3" fmla="*/ 9525 h 1143000"/>
              <a:gd name="connsiteX4" fmla="*/ 2914650 w 2924175"/>
              <a:gd name="connsiteY4" fmla="*/ 1143000 h 1143000"/>
              <a:gd name="connsiteX5" fmla="*/ 19050 w 2924175"/>
              <a:gd name="connsiteY5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4175" h="1143000">
                <a:moveTo>
                  <a:pt x="19050" y="1143000"/>
                </a:moveTo>
                <a:lnTo>
                  <a:pt x="0" y="0"/>
                </a:lnTo>
                <a:lnTo>
                  <a:pt x="2628900" y="0"/>
                </a:lnTo>
                <a:lnTo>
                  <a:pt x="2924175" y="9525"/>
                </a:lnTo>
                <a:lnTo>
                  <a:pt x="2914650" y="1143000"/>
                </a:lnTo>
                <a:lnTo>
                  <a:pt x="19050" y="11430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53000" y="1905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5257800" y="1905000"/>
            <a:ext cx="1828800" cy="1143000"/>
          </a:xfrm>
          <a:custGeom>
            <a:avLst/>
            <a:gdLst>
              <a:gd name="connsiteX0" fmla="*/ 0 w 1447800"/>
              <a:gd name="connsiteY0" fmla="*/ 1143000 h 1143000"/>
              <a:gd name="connsiteX1" fmla="*/ 285750 w 1447800"/>
              <a:gd name="connsiteY1" fmla="*/ 0 h 1143000"/>
              <a:gd name="connsiteX2" fmla="*/ 1162050 w 1447800"/>
              <a:gd name="connsiteY2" fmla="*/ 0 h 1143000"/>
              <a:gd name="connsiteX3" fmla="*/ 1447800 w 1447800"/>
              <a:gd name="connsiteY3" fmla="*/ 1143000 h 1143000"/>
              <a:gd name="connsiteX4" fmla="*/ 0 w 1447800"/>
              <a:gd name="connsiteY4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143000">
                <a:moveTo>
                  <a:pt x="0" y="1143000"/>
                </a:moveTo>
                <a:lnTo>
                  <a:pt x="285750" y="0"/>
                </a:lnTo>
                <a:lnTo>
                  <a:pt x="1162050" y="0"/>
                </a:lnTo>
                <a:lnTo>
                  <a:pt x="1447800" y="1143000"/>
                </a:lnTo>
                <a:lnTo>
                  <a:pt x="0" y="11430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>
            <a:off x="6400800" y="1905000"/>
            <a:ext cx="17526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06235" y="441960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Better parallelism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4651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3000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770731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35052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5334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8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81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5334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1981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AutoShape 18"/>
          <p:cNvCxnSpPr>
            <a:cxnSpLocks noChangeShapeType="1"/>
          </p:cNvCxnSpPr>
          <p:nvPr/>
        </p:nvCxnSpPr>
        <p:spPr bwMode="auto">
          <a:xfrm>
            <a:off x="53419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1768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106069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370888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" name="Trapezoid 17"/>
          <p:cNvSpPr/>
          <p:nvPr/>
        </p:nvSpPr>
        <p:spPr>
          <a:xfrm>
            <a:off x="5410200" y="1981200"/>
            <a:ext cx="2895600" cy="22098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7150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5532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5410200" y="3048000"/>
            <a:ext cx="17526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6553200" y="3048000"/>
            <a:ext cx="17526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114800" y="2819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724400" y="4486870"/>
            <a:ext cx="421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Increase the parallelism at the cost of redundant storage and computation.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4651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3000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770731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35052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5334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8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81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5334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1981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AutoShape 18"/>
          <p:cNvCxnSpPr>
            <a:cxnSpLocks noChangeShapeType="1"/>
          </p:cNvCxnSpPr>
          <p:nvPr/>
        </p:nvCxnSpPr>
        <p:spPr bwMode="auto">
          <a:xfrm>
            <a:off x="53419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1768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106069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370888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" name="Trapezoid 17"/>
          <p:cNvSpPr/>
          <p:nvPr/>
        </p:nvSpPr>
        <p:spPr>
          <a:xfrm>
            <a:off x="5410200" y="1981200"/>
            <a:ext cx="2895600" cy="22098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7150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5532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5410200" y="3048000"/>
            <a:ext cx="17526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6553200" y="3048000"/>
            <a:ext cx="1752600" cy="1143000"/>
          </a:xfrm>
          <a:prstGeom prst="trapezoid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114800" y="2819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24400" y="4486870"/>
            <a:ext cx="421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Increase the parallelism at the cost of redundant storage and computation.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458132" y="5894685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Sync?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4651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3000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770731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35052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5334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8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81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5334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1981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AutoShape 18"/>
          <p:cNvCxnSpPr>
            <a:cxnSpLocks noChangeShapeType="1"/>
          </p:cNvCxnSpPr>
          <p:nvPr/>
        </p:nvCxnSpPr>
        <p:spPr bwMode="auto">
          <a:xfrm>
            <a:off x="53419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1768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106069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370888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" name="Trapezoid 17"/>
          <p:cNvSpPr/>
          <p:nvPr/>
        </p:nvSpPr>
        <p:spPr>
          <a:xfrm>
            <a:off x="5410200" y="1981200"/>
            <a:ext cx="2895600" cy="22098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7150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5532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5410200" y="3048000"/>
            <a:ext cx="1752600" cy="11430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6553200" y="3048000"/>
            <a:ext cx="1752600" cy="11430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114800" y="2819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1" idx="1"/>
          </p:cNvCxnSpPr>
          <p:nvPr/>
        </p:nvCxnSpPr>
        <p:spPr>
          <a:xfrm>
            <a:off x="6842760" y="1981200"/>
            <a:ext cx="15240" cy="1066800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286500" y="3619500"/>
            <a:ext cx="1143000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438900" y="4304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742906" y="4304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24600" y="4341812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6858000" y="4343400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7000" y="4191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∆x</a:t>
            </a:r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438900" y="3161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742906" y="3161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324600" y="3198812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6858000" y="3200400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77000" y="30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∆x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65" name="AutoShape 18"/>
          <p:cNvCxnSpPr>
            <a:cxnSpLocks noChangeShapeType="1"/>
          </p:cNvCxnSpPr>
          <p:nvPr/>
        </p:nvCxnSpPr>
        <p:spPr bwMode="auto">
          <a:xfrm>
            <a:off x="4651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366" name="Text Box 20"/>
          <p:cNvSpPr txBox="1">
            <a:spLocks noChangeArrowheads="1"/>
          </p:cNvSpPr>
          <p:nvPr/>
        </p:nvSpPr>
        <p:spPr bwMode="auto">
          <a:xfrm>
            <a:off x="3000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770731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 Box 19"/>
          <p:cNvSpPr txBox="1">
            <a:spLocks noChangeArrowheads="1"/>
          </p:cNvSpPr>
          <p:nvPr/>
        </p:nvSpPr>
        <p:spPr bwMode="auto">
          <a:xfrm>
            <a:off x="3505200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274638"/>
            <a:ext cx="91440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Parallel Cache-Oblivious Stencil Algorithms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533400" y="1981200"/>
            <a:ext cx="2895600" cy="2209800"/>
          </a:xfrm>
          <a:prstGeom prst="trapezoi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838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81200" y="1981200"/>
            <a:ext cx="11430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/>
          <p:cNvSpPr/>
          <p:nvPr/>
        </p:nvSpPr>
        <p:spPr>
          <a:xfrm>
            <a:off x="5334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oid 47"/>
          <p:cNvSpPr/>
          <p:nvPr/>
        </p:nvSpPr>
        <p:spPr>
          <a:xfrm>
            <a:off x="1981200" y="3048000"/>
            <a:ext cx="1447800" cy="11430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AutoShape 18"/>
          <p:cNvCxnSpPr>
            <a:cxnSpLocks noChangeShapeType="1"/>
          </p:cNvCxnSpPr>
          <p:nvPr/>
        </p:nvCxnSpPr>
        <p:spPr bwMode="auto">
          <a:xfrm>
            <a:off x="5341938" y="4191000"/>
            <a:ext cx="3421062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176838" y="17526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106069" y="3051969"/>
            <a:ext cx="2603500" cy="4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370888" y="41275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8" name="Trapezoid 17"/>
          <p:cNvSpPr/>
          <p:nvPr/>
        </p:nvSpPr>
        <p:spPr>
          <a:xfrm>
            <a:off x="5410200" y="1981200"/>
            <a:ext cx="2895600" cy="22098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05400" y="3048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7150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553200" y="1981200"/>
            <a:ext cx="1447800" cy="1066800"/>
          </a:xfrm>
          <a:custGeom>
            <a:avLst/>
            <a:gdLst>
              <a:gd name="connsiteX0" fmla="*/ 0 w 914400"/>
              <a:gd name="connsiteY0" fmla="*/ 1066800 h 1066800"/>
              <a:gd name="connsiteX1" fmla="*/ 2286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914400"/>
              <a:gd name="connsiteY0" fmla="*/ 1066800 h 1066800"/>
              <a:gd name="connsiteX1" fmla="*/ 76200 w 914400"/>
              <a:gd name="connsiteY1" fmla="*/ 0 h 1066800"/>
              <a:gd name="connsiteX2" fmla="*/ 685800 w 914400"/>
              <a:gd name="connsiteY2" fmla="*/ 0 h 1066800"/>
              <a:gd name="connsiteX3" fmla="*/ 914400 w 914400"/>
              <a:gd name="connsiteY3" fmla="*/ 1066800 h 1066800"/>
              <a:gd name="connsiteX4" fmla="*/ 0 w 9144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3048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  <a:gd name="connsiteX0" fmla="*/ 0 w 1143000"/>
              <a:gd name="connsiteY0" fmla="*/ 1066800 h 1066800"/>
              <a:gd name="connsiteX1" fmla="*/ 228600 w 1143000"/>
              <a:gd name="connsiteY1" fmla="*/ 0 h 1066800"/>
              <a:gd name="connsiteX2" fmla="*/ 914400 w 1143000"/>
              <a:gd name="connsiteY2" fmla="*/ 0 h 1066800"/>
              <a:gd name="connsiteX3" fmla="*/ 1143000 w 1143000"/>
              <a:gd name="connsiteY3" fmla="*/ 1066800 h 1066800"/>
              <a:gd name="connsiteX4" fmla="*/ 0 w 114300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066800">
                <a:moveTo>
                  <a:pt x="0" y="1066800"/>
                </a:moveTo>
                <a:lnTo>
                  <a:pt x="228600" y="0"/>
                </a:lnTo>
                <a:lnTo>
                  <a:pt x="914400" y="0"/>
                </a:lnTo>
                <a:lnTo>
                  <a:pt x="1143000" y="1066800"/>
                </a:lnTo>
                <a:lnTo>
                  <a:pt x="0" y="10668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5410200" y="3048000"/>
            <a:ext cx="1752600" cy="11430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>
            <a:off x="6553200" y="3048000"/>
            <a:ext cx="1752600" cy="11430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114800" y="28194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1" idx="1"/>
          </p:cNvCxnSpPr>
          <p:nvPr/>
        </p:nvCxnSpPr>
        <p:spPr>
          <a:xfrm>
            <a:off x="6842760" y="1981200"/>
            <a:ext cx="15240" cy="1066800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286500" y="3619500"/>
            <a:ext cx="1143000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438900" y="4304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742906" y="4304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24600" y="4341812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6858000" y="4343400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7000" y="4191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∆x</a:t>
            </a:r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6438900" y="3161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742906" y="3161506"/>
            <a:ext cx="2286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324600" y="3198812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6858000" y="3200400"/>
            <a:ext cx="2286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77000" y="30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∆x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724400" y="4560332"/>
            <a:ext cx="4196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Increase the parallelism at the cost of redundant storage and computation. Still have synchronization overhead.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Intel C++ version 12.0.0 compiler with Intel </a:t>
            </a:r>
            <a:r>
              <a:rPr lang="en-US" sz="2800" dirty="0" err="1" smtClean="0"/>
              <a:t>Cilk</a:t>
            </a:r>
            <a:r>
              <a:rPr lang="en-US" sz="2800" dirty="0" smtClean="0"/>
              <a:t> Plus</a:t>
            </a:r>
          </a:p>
          <a:p>
            <a:r>
              <a:rPr lang="en-US" sz="2800" dirty="0" smtClean="0"/>
              <a:t>12-core Intel Core i7 (Nehalem) machine, where each core has a private 64-KB L1-cache, a private 256-KB L2-cache, and a shared 12-MB L3-cache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8872" y="648866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heat_4D_NP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5905" y="30596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3dfd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4784" y="306919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Cache Miss Ratio of heat_2D_NP</a:t>
            </a:r>
            <a:endParaRPr lang="en-US"/>
          </a:p>
        </p:txBody>
      </p:sp>
      <p:pic>
        <p:nvPicPr>
          <p:cNvPr id="9" name="Picture 8" descr="heat_2D_NP_cache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95800" cy="3124200"/>
          </a:xfrm>
          <a:prstGeom prst="rect">
            <a:avLst/>
          </a:prstGeom>
        </p:spPr>
      </p:pic>
      <p:pic>
        <p:nvPicPr>
          <p:cNvPr id="10" name="Picture 9" descr="dfd_cache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"/>
            <a:ext cx="4648200" cy="3124200"/>
          </a:xfrm>
          <a:prstGeom prst="rect">
            <a:avLst/>
          </a:prstGeom>
        </p:spPr>
      </p:pic>
      <p:pic>
        <p:nvPicPr>
          <p:cNvPr id="11" name="Picture 10" descr="heat_4D_NP_cache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429000"/>
            <a:ext cx="4648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432" y="3059668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ratio of heat_2D_NP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7232" y="3048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ratio of 3dfd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63246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ratio of heat_4D_NP</a:t>
            </a:r>
            <a:endParaRPr lang="en-US"/>
          </a:p>
        </p:txBody>
      </p:sp>
      <p:pic>
        <p:nvPicPr>
          <p:cNvPr id="12" name="Picture 11" descr="heat_2D_NP_branch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pic>
        <p:nvPicPr>
          <p:cNvPr id="13" name="Picture 12" descr="dfd_branch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495800" cy="3048000"/>
          </a:xfrm>
          <a:prstGeom prst="rect">
            <a:avLst/>
          </a:prstGeom>
        </p:spPr>
      </p:pic>
      <p:pic>
        <p:nvPicPr>
          <p:cNvPr id="14" name="Picture 13" descr="heat_4D_NP_branch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429000"/>
            <a:ext cx="4572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432" y="305966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rate of heat_2D_NP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97232" y="30480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rate of 3dfd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632460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Branch miss rate of heat_4D_NP</a:t>
            </a:r>
            <a:endParaRPr lang="en-US"/>
          </a:p>
        </p:txBody>
      </p:sp>
      <p:pic>
        <p:nvPicPr>
          <p:cNvPr id="15" name="Picture 14" descr="heat_2D_NP_branch_rate_pe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800600" cy="3048000"/>
          </a:xfrm>
          <a:prstGeom prst="rect">
            <a:avLst/>
          </a:prstGeom>
        </p:spPr>
      </p:pic>
      <p:pic>
        <p:nvPicPr>
          <p:cNvPr id="16" name="Picture 15" descr="dfd_branch_rate_per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0"/>
            <a:ext cx="4648200" cy="3048000"/>
          </a:xfrm>
          <a:prstGeom prst="rect">
            <a:avLst/>
          </a:prstGeom>
        </p:spPr>
      </p:pic>
      <p:pic>
        <p:nvPicPr>
          <p:cNvPr id="17" name="Picture 16" descr="heat_4D_NP_branch_rate_per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352800"/>
            <a:ext cx="4724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62195"/>
          <a:ext cx="9067800" cy="566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70"/>
                <a:gridCol w="684362"/>
                <a:gridCol w="1026543"/>
                <a:gridCol w="812680"/>
                <a:gridCol w="1017989"/>
                <a:gridCol w="1017989"/>
                <a:gridCol w="1017989"/>
                <a:gridCol w="1017989"/>
                <a:gridCol w="1017989"/>
              </a:tblGrid>
              <a:tr h="909500">
                <a:tc>
                  <a:txBody>
                    <a:bodyPr/>
                    <a:lstStyle/>
                    <a:p>
                      <a:r>
                        <a:rPr lang="en-US" smtClean="0"/>
                        <a:t>Benchmark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Grid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Loops/Pochoir 12 core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6.20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10.33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5.32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3dfd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3082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2.39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LBM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100x100x130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3.24</a:t>
                      </a:r>
                      <a:endParaRPr lang="en-US"/>
                    </a:p>
                  </a:txBody>
                  <a:tcPr/>
                </a:tc>
              </a:tr>
              <a:tr h="1182350">
                <a:tc>
                  <a:txBody>
                    <a:bodyPr/>
                    <a:lstStyle/>
                    <a:p>
                      <a:r>
                        <a:rPr lang="en-US" smtClean="0"/>
                        <a:t>Longest</a:t>
                      </a:r>
                      <a:r>
                        <a:rPr lang="en-US" baseline="0" smtClean="0"/>
                        <a:t> common subsequence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7.55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2.60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62195"/>
          <a:ext cx="9067800" cy="566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70"/>
                <a:gridCol w="684362"/>
                <a:gridCol w="1026543"/>
                <a:gridCol w="812680"/>
                <a:gridCol w="1017989"/>
                <a:gridCol w="1017989"/>
                <a:gridCol w="1017989"/>
                <a:gridCol w="1017989"/>
                <a:gridCol w="1017989"/>
              </a:tblGrid>
              <a:tr h="909500">
                <a:tc>
                  <a:txBody>
                    <a:bodyPr/>
                    <a:lstStyle/>
                    <a:p>
                      <a:r>
                        <a:rPr lang="en-US" smtClean="0"/>
                        <a:t>Benchmark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Grid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Loops/Pochoir 12 core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6.20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10.33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5.32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3dfd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1000^3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3082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447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6.89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1071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2.39</a:t>
                      </a:r>
                      <a:endParaRPr lang="en-US" sz="1000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LBM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100x100x130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345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5.07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220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3.24</a:t>
                      </a:r>
                      <a:endParaRPr lang="en-US" sz="1000"/>
                    </a:p>
                  </a:txBody>
                  <a:tcPr/>
                </a:tc>
              </a:tr>
              <a:tr h="1182350">
                <a:tc>
                  <a:txBody>
                    <a:bodyPr/>
                    <a:lstStyle/>
                    <a:p>
                      <a:r>
                        <a:rPr lang="en-US" sz="1000" smtClean="0"/>
                        <a:t>Longest</a:t>
                      </a:r>
                      <a:r>
                        <a:rPr lang="en-US" sz="1000" baseline="0" smtClean="0"/>
                        <a:t> common subsequence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7.55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362195"/>
          <a:ext cx="9067800" cy="63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270"/>
                <a:gridCol w="684362"/>
                <a:gridCol w="1026543"/>
                <a:gridCol w="812680"/>
                <a:gridCol w="1017989"/>
                <a:gridCol w="1017989"/>
                <a:gridCol w="1017989"/>
                <a:gridCol w="1017989"/>
                <a:gridCol w="1017989"/>
              </a:tblGrid>
              <a:tr h="909500">
                <a:tc>
                  <a:txBody>
                    <a:bodyPr/>
                    <a:lstStyle/>
                    <a:p>
                      <a:r>
                        <a:rPr lang="en-US" smtClean="0"/>
                        <a:t>Benchmark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Grid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r>
                        <a:rPr lang="en-US" baseline="0" smtClean="0"/>
                        <a:t> step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Pochoir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 12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Loops/Pochoir 12 core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NP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6.20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2D Heat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11.70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10.33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 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5.32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mtClean="0"/>
                        <a:t>Game of Life</a:t>
                      </a:r>
                      <a:r>
                        <a:rPr lang="en-US" baseline="0" smtClean="0"/>
                        <a:t> P (bit trick)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16000^3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12.32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11.85</a:t>
                      </a:r>
                      <a:endParaRPr lang="en-US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3dfd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1000^3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3082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447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6.89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1071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2.39</a:t>
                      </a:r>
                      <a:endParaRPr lang="en-US" sz="1000"/>
                    </a:p>
                  </a:txBody>
                  <a:tcPr/>
                </a:tc>
              </a:tr>
              <a:tr h="713151">
                <a:tc>
                  <a:txBody>
                    <a:bodyPr/>
                    <a:lstStyle/>
                    <a:p>
                      <a:r>
                        <a:rPr lang="en-US" sz="1000" smtClean="0"/>
                        <a:t>LBM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100x100x130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345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5.07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220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3.24</a:t>
                      </a:r>
                      <a:endParaRPr lang="en-US" sz="1000"/>
                    </a:p>
                  </a:txBody>
                  <a:tcPr/>
                </a:tc>
              </a:tr>
              <a:tr h="1182350">
                <a:tc>
                  <a:txBody>
                    <a:bodyPr/>
                    <a:lstStyle/>
                    <a:p>
                      <a:r>
                        <a:rPr lang="en-US" sz="1000" smtClean="0"/>
                        <a:t>Longest</a:t>
                      </a:r>
                      <a:r>
                        <a:rPr lang="en-US" sz="1000" baseline="0" smtClean="0"/>
                        <a:t> common subsequence NP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100000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200000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68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9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7.55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25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2.60</a:t>
                      </a: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Spatial Locality? Temporal Locality?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cxnSp>
        <p:nvCxnSpPr>
          <p:cNvPr id="6" name="AutoShape 18"/>
          <p:cNvCxnSpPr>
            <a:cxnSpLocks noChangeShapeType="1"/>
          </p:cNvCxnSpPr>
          <p:nvPr/>
        </p:nvCxnSpPr>
        <p:spPr bwMode="auto">
          <a:xfrm>
            <a:off x="2527300" y="4038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362200" y="2146300"/>
            <a:ext cx="2714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562894" y="31742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324600" y="3975100"/>
            <a:ext cx="3159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alibri" pitchFamily="34" charset="0"/>
              </a:rPr>
              <a:t>x</a:t>
            </a:r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2621359" y="4007247"/>
            <a:ext cx="546894" cy="1588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5976145" y="4006056"/>
            <a:ext cx="546100" cy="1589"/>
          </a:xfrm>
          <a:prstGeom prst="line">
            <a:avLst/>
          </a:prstGeom>
          <a:ln w="25527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73816" y="4038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rot="10800000">
            <a:off x="2896394" y="4191000"/>
            <a:ext cx="4572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868194" y="4189412"/>
            <a:ext cx="3810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9022" y="5221069"/>
            <a:ext cx="225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 size = N;</a:t>
            </a:r>
          </a:p>
          <a:p>
            <a:r>
              <a:rPr lang="en-US" dirty="0" smtClean="0"/>
              <a:t>Cache size = </a:t>
            </a:r>
            <a:r>
              <a:rPr lang="en-US" dirty="0" smtClean="0">
                <a:latin typeface="Lucida Calligraphy" pitchFamily="66" charset="0"/>
              </a:rPr>
              <a:t>M</a:t>
            </a:r>
            <a:r>
              <a:rPr lang="en-US" dirty="0" smtClean="0"/>
              <a:t>;</a:t>
            </a:r>
          </a:p>
          <a:p>
            <a:r>
              <a:rPr lang="en-US" dirty="0" smtClean="0"/>
              <a:t>N &gt; </a:t>
            </a:r>
            <a:r>
              <a:rPr lang="en-US" dirty="0" smtClean="0">
                <a:latin typeface="Lucida Calligraphy" pitchFamily="66" charset="0"/>
              </a:rPr>
              <a:t>M</a:t>
            </a:r>
            <a:r>
              <a:rPr lang="en-US" dirty="0" smtClean="0"/>
              <a:t>;</a:t>
            </a:r>
          </a:p>
          <a:p>
            <a:r>
              <a:rPr lang="en-US" dirty="0" smtClean="0"/>
              <a:t>Cache line size = </a:t>
            </a:r>
            <a:r>
              <a:rPr lang="en-US" dirty="0" smtClean="0">
                <a:latin typeface="Lucida Calligraphy" pitchFamily="66" charset="0"/>
              </a:rPr>
              <a:t>B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61" name="Straight Connector 60"/>
          <p:cNvCxnSpPr>
            <a:endCxn id="60" idx="2"/>
          </p:cNvCxnSpPr>
          <p:nvPr/>
        </p:nvCxnSpPr>
        <p:spPr>
          <a:xfrm>
            <a:off x="2895600" y="3810000"/>
            <a:ext cx="3352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0" idx="2"/>
          </p:cNvCxnSpPr>
          <p:nvPr/>
        </p:nvCxnSpPr>
        <p:spPr>
          <a:xfrm>
            <a:off x="2895600" y="3810000"/>
            <a:ext cx="3352800" cy="1588"/>
          </a:xfrm>
          <a:prstGeom prst="straightConnector1">
            <a:avLst/>
          </a:prstGeom>
          <a:ln w="25527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95600" y="35052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48200" y="35052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95600" y="3276600"/>
            <a:ext cx="685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733800" y="3276600"/>
            <a:ext cx="762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48200" y="3276600"/>
            <a:ext cx="685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486400" y="3276600"/>
            <a:ext cx="762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956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766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733800" y="3048000"/>
            <a:ext cx="381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1910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482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0292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486400" y="3048000"/>
            <a:ext cx="381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43600" y="3048000"/>
            <a:ext cx="3048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9718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9718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718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34290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4290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4290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8100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8100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8100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672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2672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2672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7244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7244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7244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1816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1816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1816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56388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6388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6388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096000" y="2819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6096000" y="2667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6096000" y="2514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do better?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/>
              <a:t>Branchless cache-oblivious algorithm</a:t>
            </a:r>
          </a:p>
          <a:p>
            <a:pPr lvl="1"/>
            <a:r>
              <a:rPr lang="en-US" smtClean="0"/>
              <a:t>Remove un-predictable branches</a:t>
            </a:r>
          </a:p>
          <a:p>
            <a:pPr lvl="1"/>
            <a:r>
              <a:rPr lang="en-US" smtClean="0"/>
              <a:t>Traverse the points in recursive order without recursion </a:t>
            </a:r>
          </a:p>
          <a:p>
            <a:pPr lvl="2"/>
            <a:r>
              <a:rPr lang="en-US" smtClean="0"/>
              <a:t>Recursion unrolling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 Specification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the Pochoir System works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strategies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</a:p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023" y="1916151"/>
            <a:ext cx="4081347" cy="3412273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 descr="dfd_logy_hotPar_gri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9" y="1607514"/>
            <a:ext cx="5257800" cy="418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1066800"/>
            <a:ext cx="685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25-point stencil on a </a:t>
            </a:r>
            <a:r>
              <a:rPr lang="en-US" sz="2400" dirty="0" err="1" smtClean="0"/>
              <a:t>nonperiodic</a:t>
            </a:r>
            <a:r>
              <a:rPr lang="en-US" sz="2400" dirty="0" smtClean="0"/>
              <a:t> domain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3D Wave Equation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1219" y="5791200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C00000"/>
                </a:solidFill>
              </a:rPr>
              <a:t>Pochoir</a:t>
            </a:r>
            <a:r>
              <a:rPr lang="en-US" sz="2800" dirty="0" smtClean="0"/>
              <a:t> vs.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Parallel Loop</a:t>
            </a:r>
            <a:r>
              <a:rPr lang="en-US" sz="2800" dirty="0" smtClean="0"/>
              <a:t> vs. </a:t>
            </a:r>
            <a:r>
              <a:rPr lang="en-US" sz="2800" dirty="0" smtClean="0">
                <a:solidFill>
                  <a:srgbClr val="00B050"/>
                </a:solidFill>
              </a:rPr>
              <a:t>Serial Loop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dirty="0" err="1" smtClean="0"/>
              <a:t>Pochoir</a:t>
            </a:r>
            <a:r>
              <a:rPr lang="en-US" dirty="0" smtClean="0"/>
              <a:t> version 1.0 is ready to go.</a:t>
            </a:r>
          </a:p>
          <a:p>
            <a:pPr eaLnBrk="1" hangingPunct="1"/>
            <a:r>
              <a:rPr lang="en-US" dirty="0" smtClean="0"/>
              <a:t>Different optimization options automatically optimize the user’s stencil specification.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/>
              <a:t>Hyper-space-cut </a:t>
            </a:r>
            <a:r>
              <a:rPr lang="en-US" dirty="0" smtClean="0"/>
              <a:t>algorithm improves parallelism over the sequential-space-cut algorithm asymptotically without loss in cache efficiency.</a:t>
            </a:r>
          </a:p>
          <a:p>
            <a:pPr eaLnBrk="1" hangingPunct="1"/>
            <a:r>
              <a:rPr lang="en-US" dirty="0" smtClean="0"/>
              <a:t>Many more features and optimizations are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Explore more algorithmic variants</a:t>
            </a:r>
          </a:p>
          <a:p>
            <a:pPr lvl="1"/>
            <a:r>
              <a:rPr lang="en-US" dirty="0" smtClean="0"/>
              <a:t>Overlapped trapezoidal decomposition</a:t>
            </a:r>
          </a:p>
          <a:p>
            <a:pPr lvl="1"/>
            <a:r>
              <a:rPr lang="en-US" dirty="0" smtClean="0"/>
              <a:t>Recursion unrolling</a:t>
            </a:r>
          </a:p>
          <a:p>
            <a:r>
              <a:rPr lang="en-US" dirty="0" smtClean="0"/>
              <a:t>Automatic zero-padding</a:t>
            </a:r>
          </a:p>
          <a:p>
            <a:r>
              <a:rPr lang="en-US" dirty="0" smtClean="0"/>
              <a:t>Irregular computing domains</a:t>
            </a:r>
          </a:p>
          <a:p>
            <a:r>
              <a:rPr lang="en-US" dirty="0" smtClean="0"/>
              <a:t>Boundaries that vary with time</a:t>
            </a:r>
          </a:p>
          <a:p>
            <a:r>
              <a:rPr lang="en-US" dirty="0" smtClean="0"/>
              <a:t>Heuristic </a:t>
            </a:r>
            <a:r>
              <a:rPr lang="en-US" dirty="0" err="1" smtClean="0"/>
              <a:t>autotuning</a:t>
            </a:r>
            <a:endParaRPr lang="en-US" dirty="0" smtClean="0"/>
          </a:p>
          <a:p>
            <a:r>
              <a:rPr lang="en-US" dirty="0" smtClean="0"/>
              <a:t>Benchmarking</a:t>
            </a:r>
          </a:p>
          <a:p>
            <a:r>
              <a:rPr lang="en-US" dirty="0" smtClean="0"/>
              <a:t>Theoretical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sz="7200" cap="small" dirty="0" smtClean="0">
                <a:solidFill>
                  <a:srgbClr val="FF0000"/>
                </a:solidFill>
                <a:latin typeface="Stencil" pitchFamily="82" charset="0"/>
              </a:rPr>
              <a:t>Thank You!</a:t>
            </a:r>
            <a:endParaRPr lang="en-US" sz="7200" cap="small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F1159-F40A-47BF-A039-F4709F1542AF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Game of Life on Klein Bottle</a:t>
            </a:r>
          </a:p>
        </p:txBody>
      </p:sp>
      <p:pic>
        <p:nvPicPr>
          <p:cNvPr id="79875" name="Picture 3" descr="Klein_bottle_img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1143000"/>
            <a:ext cx="2381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pic>
        <p:nvPicPr>
          <p:cNvPr id="6" name="Picture 5" descr="Klein_transform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1219200"/>
            <a:ext cx="6238875" cy="311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18386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Pictures adapted from wikipedia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Game of Life on Klein Bottle</a:t>
            </a:r>
          </a:p>
        </p:txBody>
      </p:sp>
      <p:pic>
        <p:nvPicPr>
          <p:cNvPr id="79875" name="Picture 3" descr="Klein_bottle_img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1143000"/>
            <a:ext cx="2381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pic>
        <p:nvPicPr>
          <p:cNvPr id="6" name="Picture 5" descr="Klein_transform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1219200"/>
            <a:ext cx="6238875" cy="311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18386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Pictures adapted from wikipedia</a:t>
            </a:r>
            <a:endParaRPr lang="en-US"/>
          </a:p>
        </p:txBody>
      </p:sp>
      <p:pic>
        <p:nvPicPr>
          <p:cNvPr id="8" name="Picture 4" descr="Klein_bottle_math.sv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8050" y="497205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Game of Life on Klein Bottle</a:t>
            </a:r>
          </a:p>
        </p:txBody>
      </p:sp>
      <p:pic>
        <p:nvPicPr>
          <p:cNvPr id="79875" name="Picture 3" descr="Klein_bottle_img.sv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1143000"/>
            <a:ext cx="2381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4" descr="Klein_bottle_math.sv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8050" y="497205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44715-0AA2-410C-88ED-DC51ED642053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124664"/>
            <a:ext cx="53939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 Pochoir_Boundary_2D(klein_bottle_2D, arr, t, i, j)</a:t>
            </a:r>
          </a:p>
          <a:p>
            <a:r>
              <a:rPr lang="en-US" sz="1400" smtClean="0"/>
              <a:t>        int new_i = i, new_j = j;</a:t>
            </a:r>
          </a:p>
          <a:p>
            <a:r>
              <a:rPr lang="en-US" sz="1400" smtClean="0"/>
              <a:t>        const int l_arr_size_1 = arr.size(1), l_arr_size_0 = arr.size(0);</a:t>
            </a:r>
          </a:p>
          <a:p>
            <a:r>
              <a:rPr lang="en-US" sz="1400" smtClean="0"/>
              <a:t>        if (new_i &lt; 0) </a:t>
            </a:r>
          </a:p>
          <a:p>
            <a:r>
              <a:rPr lang="en-US" sz="1400" smtClean="0"/>
              <a:t>            new_i += l_arr_size_1;</a:t>
            </a:r>
          </a:p>
          <a:p>
            <a:r>
              <a:rPr lang="en-US" sz="1400" smtClean="0"/>
              <a:t>        else if (new_i &gt;= l_arr_size_1)</a:t>
            </a:r>
          </a:p>
          <a:p>
            <a:r>
              <a:rPr lang="en-US" sz="1400" smtClean="0"/>
              <a:t>            new_i -= l_arr_size_1;</a:t>
            </a:r>
          </a:p>
          <a:p>
            <a:r>
              <a:rPr lang="en-US" sz="1400" smtClean="0"/>
              <a:t>        if (new_j &lt; 0) {</a:t>
            </a:r>
          </a:p>
          <a:p>
            <a:r>
              <a:rPr lang="en-US" sz="1400" smtClean="0"/>
              <a:t>            new_j += l_arr_size_0;</a:t>
            </a:r>
          </a:p>
          <a:p>
            <a:r>
              <a:rPr lang="en-US" sz="1400" smtClean="0"/>
              <a:t>            new_i = l_arr_size_1 - 1 - new_i;</a:t>
            </a:r>
          </a:p>
          <a:p>
            <a:r>
              <a:rPr lang="en-US" sz="1400" smtClean="0"/>
              <a:t>        } else if (new_j &gt;= l_arr_size_0) {</a:t>
            </a:r>
          </a:p>
          <a:p>
            <a:r>
              <a:rPr lang="en-US" sz="1400" smtClean="0"/>
              <a:t>            new_j -= l_arr_size_0;</a:t>
            </a:r>
          </a:p>
          <a:p>
            <a:r>
              <a:rPr lang="en-US" sz="1400" smtClean="0"/>
              <a:t>            new_i = l_arr_size_1 - 1 - new_i;</a:t>
            </a:r>
          </a:p>
          <a:p>
            <a:r>
              <a:rPr lang="en-US" sz="1400" smtClean="0"/>
              <a:t>        }</a:t>
            </a:r>
          </a:p>
          <a:p>
            <a:r>
              <a:rPr lang="en-US" sz="1400" smtClean="0"/>
              <a:t>        return arr.get(t, new_i, new_j);</a:t>
            </a:r>
          </a:p>
          <a:p>
            <a:r>
              <a:rPr lang="en-US" sz="1400" smtClean="0"/>
              <a:t>    Pochoir_Boundary_end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505200" y="1524000"/>
            <a:ext cx="22860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97" name="TextBox 133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98" name="TextBox 134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00" name="TextBox 136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5052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9624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4196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8768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334000" y="1524000"/>
            <a:ext cx="457200" cy="190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05200" y="3427413"/>
            <a:ext cx="2743200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2324100" y="2246313"/>
            <a:ext cx="2360613" cy="1587"/>
          </a:xfrm>
          <a:prstGeom prst="straightConnector1">
            <a:avLst/>
          </a:prstGeom>
          <a:ln w="25527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97" name="TextBox 133"/>
          <p:cNvSpPr txBox="1">
            <a:spLocks noChangeArrowheads="1"/>
          </p:cNvSpPr>
          <p:nvPr/>
        </p:nvSpPr>
        <p:spPr bwMode="auto">
          <a:xfrm>
            <a:off x="5811838" y="3429000"/>
            <a:ext cx="284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98" name="TextBox 134"/>
          <p:cNvSpPr txBox="1">
            <a:spLocks noChangeArrowheads="1"/>
          </p:cNvSpPr>
          <p:nvPr/>
        </p:nvSpPr>
        <p:spPr bwMode="auto">
          <a:xfrm>
            <a:off x="3221038" y="11430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5400000">
            <a:off x="2819400" y="3429000"/>
            <a:ext cx="685800" cy="685800"/>
          </a:xfrm>
          <a:prstGeom prst="straightConnector1">
            <a:avLst/>
          </a:prstGeom>
          <a:ln w="25527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00" name="TextBox 136"/>
          <p:cNvSpPr txBox="1">
            <a:spLocks noChangeArrowheads="1"/>
          </p:cNvSpPr>
          <p:nvPr/>
        </p:nvSpPr>
        <p:spPr bwMode="auto">
          <a:xfrm>
            <a:off x="2819400" y="3516313"/>
            <a:ext cx="26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CDCE-929E-47FE-9CC1-3988BBA8F594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Sequential Space Cut – 2D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32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386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95800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48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02094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39846</TotalTime>
  <Words>23332</Words>
  <Application>Microsoft Office PowerPoint</Application>
  <PresentationFormat>On-screen Show (4:3)</PresentationFormat>
  <Paragraphs>4872</Paragraphs>
  <Slides>185</Slides>
  <Notes>99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185</vt:i4>
      </vt:variant>
    </vt:vector>
  </HeadingPairs>
  <TitlesOfParts>
    <vt:vector size="188" baseType="lpstr">
      <vt:lpstr>Office Theme</vt:lpstr>
      <vt:lpstr>Equation</vt:lpstr>
      <vt:lpstr>MathType 5.0 Equation</vt:lpstr>
      <vt:lpstr>The Pochoir Stencil Compiler</vt:lpstr>
      <vt:lpstr>Background</vt:lpstr>
      <vt:lpstr>Looping Implementation</vt:lpstr>
      <vt:lpstr>Issues in Looping Implementation</vt:lpstr>
      <vt:lpstr>Cache-Oblivious Algorithms</vt:lpstr>
      <vt:lpstr>Prior Work</vt:lpstr>
      <vt:lpstr>Pochoir Stencil Compiler</vt:lpstr>
      <vt:lpstr>Benchmarking Platform</vt:lpstr>
      <vt:lpstr>Slide 9</vt:lpstr>
      <vt:lpstr>Slide 10</vt:lpstr>
      <vt:lpstr>Slide 11</vt:lpstr>
      <vt:lpstr>Slide 12</vt:lpstr>
      <vt:lpstr>Outline</vt:lpstr>
      <vt:lpstr>Outline</vt:lpstr>
      <vt:lpstr>Functional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2D Heat Equation in Ideal Specification</vt:lpstr>
      <vt:lpstr>Periodic/Nonperiodic 2D Heat Equation</vt:lpstr>
      <vt:lpstr>Periodic/Nonperiodic 2D Heat Equation</vt:lpstr>
      <vt:lpstr>Outline</vt:lpstr>
      <vt:lpstr>Slide 32</vt:lpstr>
      <vt:lpstr>Pochior Guarantee</vt:lpstr>
      <vt:lpstr>Impact of the Pochoir Guarantee on the Pochoir Compiler</vt:lpstr>
      <vt:lpstr>Outline</vt:lpstr>
      <vt:lpstr>Optimizations</vt:lpstr>
      <vt:lpstr>A unified algorithmic framework for both periodic and nonperiodic boundary conditions</vt:lpstr>
      <vt:lpstr>A unified algorithmic framework for both periodic and nonperiodic boundary conditions</vt:lpstr>
      <vt:lpstr>A unified algorithmic framework for both periodic and nonperiodic boundary conditions</vt:lpstr>
      <vt:lpstr>Two Code Clones</vt:lpstr>
      <vt:lpstr>Two Code Clones</vt:lpstr>
      <vt:lpstr>Two Code Clones</vt:lpstr>
      <vt:lpstr>Two Code Clones</vt:lpstr>
      <vt:lpstr>Two Code Clones</vt:lpstr>
      <vt:lpstr>Outline</vt:lpstr>
      <vt:lpstr>Serial Cache-Oblivious Stencil Algorithms </vt:lpstr>
      <vt:lpstr>Slide 47</vt:lpstr>
      <vt:lpstr>Parallel Cache-Oblivious Stencil Algorithm for Multidimensional Grids</vt:lpstr>
      <vt:lpstr>Sequential Space Cut</vt:lpstr>
      <vt:lpstr>Sequential Space Cut — 2D</vt:lpstr>
      <vt:lpstr>Sequential Space Cut — 2D</vt:lpstr>
      <vt:lpstr>Sequential Space Cut — 2D</vt:lpstr>
      <vt:lpstr>Sequential Space Cut — 2D</vt:lpstr>
      <vt:lpstr>Sequential Space Cut — 2D</vt:lpstr>
      <vt:lpstr>Sequential Space Cut — 2D</vt:lpstr>
      <vt:lpstr>Sequential Space Cut — 2D</vt:lpstr>
      <vt:lpstr>Sequential Space Cut — 2D</vt:lpstr>
      <vt:lpstr>Sequential Space Cut — 2D</vt:lpstr>
      <vt:lpstr>Sequential Space Cut — 2D</vt:lpstr>
      <vt:lpstr>Parallelism of 2D CO Stencil Algorithm</vt:lpstr>
      <vt:lpstr>Parallelism of 2D CO Stencil Algorithm</vt:lpstr>
      <vt:lpstr>Parallelism of 2D CO Stencil Algorithm</vt:lpstr>
      <vt:lpstr>Parallelism of 2D CO Stencil Algorithm</vt:lpstr>
      <vt:lpstr>Parallelism of 2D CO Stencil Algorithm</vt:lpstr>
      <vt:lpstr>Hyper Space Cut</vt:lpstr>
      <vt:lpstr>Slide 66</vt:lpstr>
      <vt:lpstr>Hyper Space Cut</vt:lpstr>
      <vt:lpstr>Hyper Space Cut</vt:lpstr>
      <vt:lpstr>Hyper Space Cut</vt:lpstr>
      <vt:lpstr>Slide 70</vt:lpstr>
      <vt:lpstr>Slide 71</vt:lpstr>
      <vt:lpstr>Hyper-Space-Cut Algorithm</vt:lpstr>
      <vt:lpstr>Can we do better?</vt:lpstr>
      <vt:lpstr>Slide 74</vt:lpstr>
      <vt:lpstr>Slide 75</vt:lpstr>
      <vt:lpstr>Slide 76</vt:lpstr>
      <vt:lpstr>Slide 77</vt:lpstr>
      <vt:lpstr>Slide 78</vt:lpstr>
      <vt:lpstr>Slide 79</vt:lpstr>
      <vt:lpstr>Can we do better?</vt:lpstr>
      <vt:lpstr>Slide 81</vt:lpstr>
      <vt:lpstr>Slide 82</vt:lpstr>
      <vt:lpstr>Slide 83</vt:lpstr>
      <vt:lpstr>Slide 84</vt:lpstr>
      <vt:lpstr>Slide 85</vt:lpstr>
      <vt:lpstr>Slide 86</vt:lpstr>
      <vt:lpstr>Spatial Locality? Temporal Locality?</vt:lpstr>
      <vt:lpstr>Can we do better?</vt:lpstr>
      <vt:lpstr>Outline</vt:lpstr>
      <vt:lpstr>Conclusion</vt:lpstr>
      <vt:lpstr>Future Work</vt:lpstr>
      <vt:lpstr>Thank You!</vt:lpstr>
      <vt:lpstr>Slide 93</vt:lpstr>
      <vt:lpstr>Backup Slides</vt:lpstr>
      <vt:lpstr>Game of Life on Klein Bottle</vt:lpstr>
      <vt:lpstr>Game of Life on Klein Bottle</vt:lpstr>
      <vt:lpstr>Game of Life on Klein Bottle</vt:lpstr>
      <vt:lpstr>Sequential Space Cut – 2D</vt:lpstr>
      <vt:lpstr>Sequential Space Cut – 2D</vt:lpstr>
      <vt:lpstr>Sequential Space Cut – 2D</vt:lpstr>
      <vt:lpstr>Sequential Space Cut – 2D</vt:lpstr>
      <vt:lpstr>Sequential Space Cut – 2D</vt:lpstr>
      <vt:lpstr>Sequential Space Cut – 2D</vt:lpstr>
      <vt:lpstr>Sequential Space Cut – 2D</vt:lpstr>
      <vt:lpstr>Sequential Space Cut – 2D</vt:lpstr>
      <vt:lpstr>Sequential Space Cut – 2D</vt:lpstr>
      <vt:lpstr>A unified algorithmic framework for both periodic and nonperiodic boundary conditions</vt:lpstr>
      <vt:lpstr>A unified algorithmic framework for both periodic and nonperiodic boundary conditions</vt:lpstr>
      <vt:lpstr>A unified algorithmic framework for both periodic and nonperiodic boundary conditions</vt:lpstr>
      <vt:lpstr>Base-case optimization</vt:lpstr>
      <vt:lpstr>-split-macro-shadow</vt:lpstr>
      <vt:lpstr>Slide 112</vt:lpstr>
      <vt:lpstr>indexing issue</vt:lpstr>
      <vt:lpstr>indexing issue</vt:lpstr>
      <vt:lpstr>indexing issue</vt:lpstr>
      <vt:lpstr>Using Iterator to traverse internal sub-trapezoid</vt:lpstr>
      <vt:lpstr>-split-pointer</vt:lpstr>
      <vt:lpstr>-split-opt-pointer</vt:lpstr>
      <vt:lpstr>-split-opt-pointer</vt:lpstr>
      <vt:lpstr>Slide 120</vt:lpstr>
      <vt:lpstr>Slide 121</vt:lpstr>
      <vt:lpstr>-split-c-pointer vs -split-pointer</vt:lpstr>
      <vt:lpstr>Slide 123</vt:lpstr>
      <vt:lpstr>Slide 124</vt:lpstr>
      <vt:lpstr>Slide 125</vt:lpstr>
      <vt:lpstr>Slide 126</vt:lpstr>
      <vt:lpstr>Can we do better?</vt:lpstr>
      <vt:lpstr>Can we do better?</vt:lpstr>
      <vt:lpstr>Can we do better?</vt:lpstr>
      <vt:lpstr>Can we do better?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Spatial Locality? Temporal Locality?</vt:lpstr>
      <vt:lpstr>Spatial Locality? Temporal Locality?</vt:lpstr>
      <vt:lpstr>Can we do better?</vt:lpstr>
      <vt:lpstr>Can we do better?</vt:lpstr>
      <vt:lpstr>Future Work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1368</cp:revision>
  <dcterms:created xsi:type="dcterms:W3CDTF">2010-10-02T01:13:36Z</dcterms:created>
  <dcterms:modified xsi:type="dcterms:W3CDTF">2011-04-06T22:46:12Z</dcterms:modified>
</cp:coreProperties>
</file>