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94" r:id="rId5"/>
    <p:sldId id="264" r:id="rId6"/>
    <p:sldId id="271" r:id="rId7"/>
    <p:sldId id="265" r:id="rId8"/>
    <p:sldId id="266" r:id="rId9"/>
    <p:sldId id="290" r:id="rId10"/>
    <p:sldId id="259" r:id="rId11"/>
    <p:sldId id="276" r:id="rId12"/>
    <p:sldId id="277" r:id="rId13"/>
    <p:sldId id="275" r:id="rId14"/>
    <p:sldId id="280" r:id="rId15"/>
    <p:sldId id="278" r:id="rId16"/>
    <p:sldId id="279" r:id="rId17"/>
    <p:sldId id="291" r:id="rId18"/>
    <p:sldId id="270" r:id="rId19"/>
    <p:sldId id="260" r:id="rId20"/>
    <p:sldId id="295" r:id="rId21"/>
    <p:sldId id="296" r:id="rId22"/>
    <p:sldId id="261" r:id="rId23"/>
    <p:sldId id="281" r:id="rId24"/>
    <p:sldId id="282" r:id="rId25"/>
    <p:sldId id="283" r:id="rId26"/>
    <p:sldId id="284" r:id="rId27"/>
    <p:sldId id="286" r:id="rId28"/>
    <p:sldId id="287" r:id="rId29"/>
    <p:sldId id="288" r:id="rId30"/>
    <p:sldId id="289" r:id="rId31"/>
    <p:sldId id="285" r:id="rId32"/>
    <p:sldId id="292" r:id="rId33"/>
    <p:sldId id="293" r:id="rId34"/>
    <p:sldId id="26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7F9E6-355B-40B0-BBC4-9FCCD69A5F04}" type="datetimeFigureOut">
              <a:rPr lang="en-US" smtClean="0"/>
              <a:pPr/>
              <a:t>10/4/2010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FA7C2-F6CC-48C2-97AB-C959E442A67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</a:t>
            </a:r>
            <a:r>
              <a:rPr lang="en-US" baseline="0" dirty="0" smtClean="0"/>
              <a:t> Jim pointed out, we should include the shift in time dimension to figure out the correct slope, in case there’re multiple time steps involved in the stencil computation!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0A50-1B16-4707-83FF-6C50A89C3A61}" type="datetimeFigureOut">
              <a:rPr lang="en-US" smtClean="0"/>
              <a:pPr/>
              <a:t>10/4/2010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6B76-B186-4B1A-9BCE-D62D8A4B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0A50-1B16-4707-83FF-6C50A89C3A61}" type="datetimeFigureOut">
              <a:rPr lang="en-US" smtClean="0"/>
              <a:pPr/>
              <a:t>10/4/2010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6B76-B186-4B1A-9BCE-D62D8A4B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0A50-1B16-4707-83FF-6C50A89C3A61}" type="datetimeFigureOut">
              <a:rPr lang="en-US" smtClean="0"/>
              <a:pPr/>
              <a:t>10/4/2010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6B76-B186-4B1A-9BCE-D62D8A4B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0A50-1B16-4707-83FF-6C50A89C3A61}" type="datetimeFigureOut">
              <a:rPr lang="en-US" smtClean="0"/>
              <a:pPr/>
              <a:t>10/4/2010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6B76-B186-4B1A-9BCE-D62D8A4B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0A50-1B16-4707-83FF-6C50A89C3A61}" type="datetimeFigureOut">
              <a:rPr lang="en-US" smtClean="0"/>
              <a:pPr/>
              <a:t>10/4/2010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6B76-B186-4B1A-9BCE-D62D8A4B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0A50-1B16-4707-83FF-6C50A89C3A61}" type="datetimeFigureOut">
              <a:rPr lang="en-US" smtClean="0"/>
              <a:pPr/>
              <a:t>10/4/2010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6B76-B186-4B1A-9BCE-D62D8A4B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0A50-1B16-4707-83FF-6C50A89C3A61}" type="datetimeFigureOut">
              <a:rPr lang="en-US" smtClean="0"/>
              <a:pPr/>
              <a:t>10/4/2010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6B76-B186-4B1A-9BCE-D62D8A4B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0A50-1B16-4707-83FF-6C50A89C3A61}" type="datetimeFigureOut">
              <a:rPr lang="en-US" smtClean="0"/>
              <a:pPr/>
              <a:t>10/4/2010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6B76-B186-4B1A-9BCE-D62D8A4B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0A50-1B16-4707-83FF-6C50A89C3A61}" type="datetimeFigureOut">
              <a:rPr lang="en-US" smtClean="0"/>
              <a:pPr/>
              <a:t>10/4/2010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6B76-B186-4B1A-9BCE-D62D8A4B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0A50-1B16-4707-83FF-6C50A89C3A61}" type="datetimeFigureOut">
              <a:rPr lang="en-US" smtClean="0"/>
              <a:pPr/>
              <a:t>10/4/2010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6B76-B186-4B1A-9BCE-D62D8A4B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0A50-1B16-4707-83FF-6C50A89C3A61}" type="datetimeFigureOut">
              <a:rPr lang="en-US" smtClean="0"/>
              <a:pPr/>
              <a:t>10/4/2010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6B76-B186-4B1A-9BCE-D62D8A4B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50A50-1B16-4707-83FF-6C50A89C3A61}" type="datetimeFigureOut">
              <a:rPr lang="en-US" smtClean="0"/>
              <a:pPr/>
              <a:t>10/4/2010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B6B76-B186-4B1A-9BCE-D62D8A4B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oleObject32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10.bin"/><Relationship Id="rId12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8.bin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7.bin"/><Relationship Id="rId9" Type="http://schemas.openxmlformats.org/officeDocument/2006/relationships/oleObject" Target="../embeddings/oleObject1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19.bin"/><Relationship Id="rId12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8.bin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17.bin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6.bin"/><Relationship Id="rId9" Type="http://schemas.openxmlformats.org/officeDocument/2006/relationships/oleObject" Target="../embeddings/oleObject2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P=NP</a:t>
            </a:r>
            <a:br>
              <a:rPr lang="en-US" dirty="0" smtClean="0"/>
            </a:br>
            <a:r>
              <a:rPr lang="en-US" dirty="0" smtClean="0"/>
              <a:t>Executable Spec. and Performance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Yuan Tang, Charles E. </a:t>
            </a:r>
            <a:r>
              <a:rPr lang="en-US" dirty="0" err="1" smtClean="0"/>
              <a:t>Leiserson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1D Heat Equation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920888"/>
            <a:ext cx="4648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Pochoir_Array</a:t>
            </a:r>
            <a:r>
              <a:rPr lang="en-US" sz="1600" dirty="0" smtClean="0"/>
              <a:t>&lt;double, 1&gt;  a(N_SIZE);</a:t>
            </a:r>
          </a:p>
          <a:p>
            <a:r>
              <a:rPr lang="en-US" sz="1600" dirty="0" err="1" smtClean="0"/>
              <a:t>Pochoir_Stencil</a:t>
            </a:r>
            <a:r>
              <a:rPr lang="en-US" sz="1600" dirty="0" smtClean="0"/>
              <a:t>&lt;double, 1&gt;  heat_1D;</a:t>
            </a:r>
          </a:p>
          <a:p>
            <a:r>
              <a:rPr lang="en-US" sz="1600" dirty="0" err="1" smtClean="0"/>
              <a:t>Pochoir_Domain</a:t>
            </a:r>
            <a:r>
              <a:rPr lang="en-US" sz="1600" dirty="0" smtClean="0"/>
              <a:t> I(0, N_SIZE-1);</a:t>
            </a:r>
          </a:p>
          <a:p>
            <a:r>
              <a:rPr lang="en-US" sz="1600" dirty="0" smtClean="0"/>
              <a:t>Pochoir_shape_1D(4, {{1, 0}, {0, -1}, {0, 0}, {0, 1}}); </a:t>
            </a:r>
            <a:r>
              <a:rPr lang="en-US" sz="1600" dirty="0" smtClean="0"/>
              <a:t>Pochoir_Boundary_1D(heat_Boundary_1D</a:t>
            </a:r>
            <a:r>
              <a:rPr lang="en-US" sz="1600" dirty="0" smtClean="0"/>
              <a:t>, </a:t>
            </a:r>
            <a:r>
              <a:rPr lang="en-US" sz="1600" dirty="0" err="1" smtClean="0"/>
              <a:t>arr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        </a:t>
            </a:r>
            <a:r>
              <a:rPr lang="en-US" sz="1600" dirty="0"/>
              <a:t>if (</a:t>
            </a:r>
            <a:r>
              <a:rPr lang="en-US" sz="1600" dirty="0" err="1"/>
              <a:t>i</a:t>
            </a:r>
            <a:r>
              <a:rPr lang="en-US" sz="1600" dirty="0"/>
              <a:t> &lt;= 0 || </a:t>
            </a:r>
            <a:r>
              <a:rPr lang="en-US" sz="1600" dirty="0" err="1"/>
              <a:t>i</a:t>
            </a:r>
            <a:r>
              <a:rPr lang="en-US" sz="1600" dirty="0"/>
              <a:t> &gt;= </a:t>
            </a:r>
            <a:r>
              <a:rPr lang="en-US" sz="1600" dirty="0" err="1" smtClean="0"/>
              <a:t>arr.size</a:t>
            </a:r>
            <a:r>
              <a:rPr lang="en-US" sz="1600" dirty="0" smtClean="0"/>
              <a:t>(0)-1)</a:t>
            </a:r>
            <a:endParaRPr lang="en-US" sz="1600" dirty="0"/>
          </a:p>
          <a:p>
            <a:r>
              <a:rPr lang="en-US" sz="1600" dirty="0"/>
              <a:t>            return 0;</a:t>
            </a:r>
          </a:p>
          <a:p>
            <a:r>
              <a:rPr lang="en-US" sz="1600" dirty="0"/>
              <a:t>        else</a:t>
            </a:r>
          </a:p>
          <a:p>
            <a:r>
              <a:rPr lang="en-US" sz="1600" dirty="0"/>
              <a:t>            return </a:t>
            </a:r>
            <a:r>
              <a:rPr lang="en-US" sz="1600" dirty="0" err="1"/>
              <a:t>arr.get</a:t>
            </a:r>
            <a:r>
              <a:rPr lang="en-US" sz="1600" dirty="0"/>
              <a:t>(t, </a:t>
            </a:r>
            <a:r>
              <a:rPr lang="en-US" sz="1600" dirty="0" err="1"/>
              <a:t>i</a:t>
            </a:r>
            <a:r>
              <a:rPr lang="en-US" sz="1600" dirty="0"/>
              <a:t>);</a:t>
            </a:r>
          </a:p>
          <a:p>
            <a:r>
              <a:rPr lang="en-US" sz="1600" dirty="0" err="1" smtClean="0"/>
              <a:t>Pochoir_Boundary_end</a:t>
            </a:r>
            <a:endParaRPr lang="en-US" sz="1600" dirty="0" smtClean="0"/>
          </a:p>
          <a:p>
            <a:r>
              <a:rPr lang="en-US" sz="1600" dirty="0" smtClean="0"/>
              <a:t>Pochoir_kernel_1D(heat_1D_fn, t, </a:t>
            </a:r>
            <a:r>
              <a:rPr lang="en-US" sz="1600" dirty="0" err="1" smtClean="0"/>
              <a:t>i</a:t>
            </a:r>
            <a:r>
              <a:rPr lang="en-US" sz="1600" dirty="0" smtClean="0"/>
              <a:t>)</a:t>
            </a:r>
          </a:p>
          <a:p>
            <a:r>
              <a:rPr lang="nn-NO" sz="1600" dirty="0" smtClean="0"/>
              <a:t>  a(t+1, i) = 0.125 * (a(t, i-1) - 2.0 * a(t, i) + a(t, i+1)) + a(t, i);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1600" dirty="0" smtClean="0"/>
              <a:t>    heat_1D.registerBoundaryFn(a, </a:t>
            </a:r>
            <a:r>
              <a:rPr lang="en-US" sz="1600" dirty="0" smtClean="0"/>
              <a:t>heat_Boundary_2D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  heat_1D.registerArrayInUse(a);</a:t>
            </a:r>
          </a:p>
          <a:p>
            <a:r>
              <a:rPr lang="en-US" sz="1600" dirty="0" smtClean="0"/>
              <a:t>    heat_1D.registerShape(heat_shape_1D);</a:t>
            </a:r>
          </a:p>
          <a:p>
            <a:r>
              <a:rPr lang="en-US" sz="1600" dirty="0" smtClean="0"/>
              <a:t>    heat_1D.registerPochoir_Domain(I);</a:t>
            </a:r>
          </a:p>
          <a:p>
            <a:r>
              <a:rPr lang="en-US" sz="1600" dirty="0" smtClean="0"/>
              <a:t>    heat_1D.run(</a:t>
            </a:r>
            <a:r>
              <a:rPr lang="en-US" sz="1600" dirty="0" err="1" smtClean="0"/>
              <a:t>Timestep</a:t>
            </a:r>
            <a:r>
              <a:rPr lang="en-US" sz="1600" dirty="0" smtClean="0"/>
              <a:t>, heat_1D_fn);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Performance Peek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990600"/>
          <a:ext cx="8534400" cy="4941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3000/500</a:t>
                      </a:r>
                      <a:endParaRPr lang="en-US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Loop_2D</a:t>
                      </a:r>
                    </a:p>
                    <a:p>
                      <a:r>
                        <a:rPr lang="en-US" sz="1400" dirty="0" smtClean="0"/>
                        <a:t>(Always</a:t>
                      </a:r>
                      <a:r>
                        <a:rPr lang="en-US" sz="1400" baseline="0" dirty="0" smtClean="0"/>
                        <a:t> checking boundary)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3706.13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14842.5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33760.5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59024.9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92437.9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133031</a:t>
                      </a:r>
                      <a:endParaRPr lang="en-US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Cilk_for</a:t>
                      </a:r>
                      <a:r>
                        <a:rPr lang="en-US" sz="800" dirty="0" smtClean="0"/>
                        <a:t>(always</a:t>
                      </a:r>
                      <a:r>
                        <a:rPr lang="en-US" sz="800" baseline="0" dirty="0" smtClean="0"/>
                        <a:t> checking)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962.059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3723.52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7749.85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13030.6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19049.4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27221.7</a:t>
                      </a:r>
                      <a:endParaRPr lang="en-US" sz="800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Co(run(bf))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942.53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3398.24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7605.64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13485.6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20991.6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30233.4</a:t>
                      </a:r>
                      <a:endParaRPr lang="en-US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Co(run(</a:t>
                      </a:r>
                      <a:r>
                        <a:rPr lang="en-US" sz="800" dirty="0" err="1" smtClean="0"/>
                        <a:t>f,bf</a:t>
                      </a:r>
                      <a:r>
                        <a:rPr lang="en-US" sz="800" dirty="0" smtClean="0"/>
                        <a:t>))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262.616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811.514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1655.14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2895.32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4369.35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6133.25</a:t>
                      </a:r>
                      <a:endParaRPr lang="en-US" sz="800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Co(</a:t>
                      </a:r>
                      <a:r>
                        <a:rPr lang="en-US" sz="800" dirty="0" err="1" smtClean="0"/>
                        <a:t>run_obase</a:t>
                      </a:r>
                      <a:r>
                        <a:rPr lang="en-US" sz="800" dirty="0" smtClean="0"/>
                        <a:t>(</a:t>
                      </a:r>
                      <a:r>
                        <a:rPr lang="en-US" sz="800" dirty="0" err="1" smtClean="0"/>
                        <a:t>obase_f</a:t>
                      </a:r>
                      <a:r>
                        <a:rPr lang="en-US" sz="800" dirty="0" smtClean="0"/>
                        <a:t>,</a:t>
                      </a:r>
                      <a:r>
                        <a:rPr lang="en-US" sz="800" baseline="0" dirty="0" smtClean="0"/>
                        <a:t> bf))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189.203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433.534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869.431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1454.1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2066.24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2835.44</a:t>
                      </a:r>
                      <a:endParaRPr lang="en-US" sz="800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Loop_2D(zero-padding)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418.219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1732.81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3969.16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7111.61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11114.8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16059.1</a:t>
                      </a:r>
                    </a:p>
                    <a:p>
                      <a:endParaRPr lang="en-US" sz="800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Cilk_for</a:t>
                      </a:r>
                      <a:r>
                        <a:rPr lang="en-US" sz="800" dirty="0" smtClean="0"/>
                        <a:t>(zero-padding)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223.241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860.61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1818.43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3284.37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5017.83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7094.38</a:t>
                      </a:r>
                      <a:endParaRPr 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Co(zero-padding)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188.318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636.815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1373.92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2438.28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3866.09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5417.99</a:t>
                      </a:r>
                      <a:endParaRPr 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Obase</a:t>
                      </a:r>
                      <a:r>
                        <a:rPr lang="en-US" sz="800" dirty="0" smtClean="0"/>
                        <a:t>(zero-padding)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64.87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269.314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540.574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954.824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1434.98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2089.58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1D Heat Equation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920888"/>
            <a:ext cx="4648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Pochoir_Array</a:t>
            </a:r>
            <a:r>
              <a:rPr lang="en-US" sz="1600" dirty="0" smtClean="0"/>
              <a:t>&lt;double, 1&gt;  a(N_SIZE);</a:t>
            </a:r>
          </a:p>
          <a:p>
            <a:r>
              <a:rPr lang="en-US" sz="1600" dirty="0" err="1" smtClean="0"/>
              <a:t>Pochoir_Stencil</a:t>
            </a:r>
            <a:r>
              <a:rPr lang="en-US" sz="1600" dirty="0" smtClean="0"/>
              <a:t>&lt;double, 1&gt;  heat_1D;</a:t>
            </a:r>
          </a:p>
          <a:p>
            <a:r>
              <a:rPr lang="en-US" sz="1600" dirty="0" err="1" smtClean="0"/>
              <a:t>Pochoir_Domain</a:t>
            </a:r>
            <a:r>
              <a:rPr lang="en-US" sz="1600" dirty="0" smtClean="0"/>
              <a:t> I(0, N_SIZE-1);</a:t>
            </a:r>
          </a:p>
          <a:p>
            <a:r>
              <a:rPr lang="en-US" sz="1600" dirty="0" smtClean="0"/>
              <a:t>Pochoir_shape_1D(4, {{1, 0}, {0, -1}, {0, 0}, {0, 1}}); </a:t>
            </a:r>
            <a:r>
              <a:rPr lang="en-US" sz="1600" dirty="0" smtClean="0"/>
              <a:t>Pochoir_Boundary_1D(heat_Boundary_1D</a:t>
            </a:r>
            <a:r>
              <a:rPr lang="en-US" sz="1600" dirty="0" smtClean="0"/>
              <a:t>, </a:t>
            </a:r>
            <a:r>
              <a:rPr lang="en-US" sz="1600" dirty="0" err="1" smtClean="0"/>
              <a:t>arr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        </a:t>
            </a:r>
            <a:r>
              <a:rPr lang="en-US" sz="1600" dirty="0"/>
              <a:t>if (</a:t>
            </a:r>
            <a:r>
              <a:rPr lang="en-US" sz="1600" dirty="0" err="1"/>
              <a:t>i</a:t>
            </a:r>
            <a:r>
              <a:rPr lang="en-US" sz="1600" dirty="0"/>
              <a:t> &lt;= 0 || </a:t>
            </a:r>
            <a:r>
              <a:rPr lang="en-US" sz="1600" dirty="0" err="1"/>
              <a:t>i</a:t>
            </a:r>
            <a:r>
              <a:rPr lang="en-US" sz="1600" dirty="0"/>
              <a:t> &gt;= </a:t>
            </a:r>
            <a:r>
              <a:rPr lang="en-US" sz="1600" dirty="0" err="1" smtClean="0"/>
              <a:t>arr.size</a:t>
            </a:r>
            <a:r>
              <a:rPr lang="en-US" sz="1600" dirty="0" smtClean="0"/>
              <a:t>(0)-1)</a:t>
            </a:r>
            <a:endParaRPr lang="en-US" sz="1600" dirty="0"/>
          </a:p>
          <a:p>
            <a:r>
              <a:rPr lang="en-US" sz="1600" dirty="0"/>
              <a:t>            return 0;</a:t>
            </a:r>
          </a:p>
          <a:p>
            <a:r>
              <a:rPr lang="en-US" sz="1600" dirty="0"/>
              <a:t>        else</a:t>
            </a:r>
          </a:p>
          <a:p>
            <a:r>
              <a:rPr lang="en-US" sz="1600" dirty="0"/>
              <a:t>            return </a:t>
            </a:r>
            <a:r>
              <a:rPr lang="en-US" sz="1600" dirty="0" err="1"/>
              <a:t>arr.get</a:t>
            </a:r>
            <a:r>
              <a:rPr lang="en-US" sz="1600" dirty="0"/>
              <a:t>(t, </a:t>
            </a:r>
            <a:r>
              <a:rPr lang="en-US" sz="1600" dirty="0" err="1"/>
              <a:t>i</a:t>
            </a:r>
            <a:r>
              <a:rPr lang="en-US" sz="1600" dirty="0"/>
              <a:t>);</a:t>
            </a:r>
          </a:p>
          <a:p>
            <a:r>
              <a:rPr lang="en-US" sz="1600" dirty="0" err="1" smtClean="0"/>
              <a:t>Pochoir_Boundary_end</a:t>
            </a:r>
            <a:endParaRPr lang="en-US" sz="1600" dirty="0" smtClean="0"/>
          </a:p>
          <a:p>
            <a:r>
              <a:rPr lang="en-US" sz="1600" dirty="0" smtClean="0"/>
              <a:t>Pochoir_kernel_1D(heat_1D_fn, t, </a:t>
            </a:r>
            <a:r>
              <a:rPr lang="en-US" sz="1600" dirty="0" err="1" smtClean="0"/>
              <a:t>i</a:t>
            </a:r>
            <a:r>
              <a:rPr lang="en-US" sz="1600" dirty="0" smtClean="0"/>
              <a:t>)</a:t>
            </a:r>
          </a:p>
          <a:p>
            <a:r>
              <a:rPr lang="nn-NO" sz="1600" dirty="0" smtClean="0"/>
              <a:t>  a(t+1, i) = 0.125 * (a(t, i-1) - 2.0 * a(t, i) + a(t, i+1)) + a(t, i);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1600" dirty="0" smtClean="0"/>
              <a:t>    heat_1D.registerBoundaryFn(a, </a:t>
            </a:r>
            <a:r>
              <a:rPr lang="en-US" sz="1600" dirty="0" smtClean="0"/>
              <a:t>heat_Boundary_2D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  heat_1D.registerArrayInUse(a);</a:t>
            </a:r>
          </a:p>
          <a:p>
            <a:r>
              <a:rPr lang="en-US" sz="1600" dirty="0" smtClean="0"/>
              <a:t>    heat_1D.registerShape(heat_shape_1D);</a:t>
            </a:r>
          </a:p>
          <a:p>
            <a:r>
              <a:rPr lang="en-US" sz="1600" dirty="0" smtClean="0"/>
              <a:t>    heat_1D.registerPochoir_Domain(I);</a:t>
            </a:r>
          </a:p>
          <a:p>
            <a:r>
              <a:rPr lang="en-US" sz="1600" dirty="0" smtClean="0"/>
              <a:t>    heat_1D.run(</a:t>
            </a:r>
            <a:r>
              <a:rPr lang="en-US" sz="1600" dirty="0" err="1" smtClean="0"/>
              <a:t>Timestep</a:t>
            </a:r>
            <a:r>
              <a:rPr lang="en-US" sz="1600" dirty="0" smtClean="0"/>
              <a:t>, heat_1D_fn);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Minimize the boundary checking</a:t>
            </a:r>
            <a:endParaRPr lang="en-US" dirty="0"/>
          </a:p>
        </p:txBody>
      </p:sp>
      <p:cxnSp>
        <p:nvCxnSpPr>
          <p:cNvPr id="4" name="AutoShape 18"/>
          <p:cNvCxnSpPr>
            <a:cxnSpLocks noChangeShapeType="1"/>
          </p:cNvCxnSpPr>
          <p:nvPr/>
        </p:nvCxnSpPr>
        <p:spPr bwMode="auto">
          <a:xfrm>
            <a:off x="2298699" y="38735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2133599" y="19812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6" name="Object 21"/>
          <p:cNvGraphicFramePr>
            <a:graphicFrameLocks noChangeAspect="1"/>
          </p:cNvGraphicFramePr>
          <p:nvPr/>
        </p:nvGraphicFramePr>
        <p:xfrm>
          <a:off x="1981199" y="3132138"/>
          <a:ext cx="317500" cy="296862"/>
        </p:xfrm>
        <a:graphic>
          <a:graphicData uri="http://schemas.openxmlformats.org/presentationml/2006/ole">
            <p:oleObj spid="_x0000_s28674" r:id="rId3" imgW="190440" imgH="177480" progId="">
              <p:embed/>
            </p:oleObj>
          </a:graphicData>
        </a:graphic>
      </p:graphicFrame>
      <p:sp>
        <p:nvSpPr>
          <p:cNvPr id="7" name="Freeform 22"/>
          <p:cNvSpPr>
            <a:spLocks noChangeArrowheads="1"/>
          </p:cNvSpPr>
          <p:nvPr/>
        </p:nvSpPr>
        <p:spPr bwMode="auto">
          <a:xfrm>
            <a:off x="2527299" y="2895600"/>
            <a:ext cx="3873500" cy="674688"/>
          </a:xfrm>
          <a:custGeom>
            <a:avLst/>
            <a:gdLst>
              <a:gd name="T0" fmla="*/ 0 w 3276600"/>
              <a:gd name="T1" fmla="*/ 674132 h 1066800"/>
              <a:gd name="T2" fmla="*/ 615556 w 3276600"/>
              <a:gd name="T3" fmla="*/ 0 h 1066800"/>
              <a:gd name="T4" fmla="*/ 3317998 w 3276600"/>
              <a:gd name="T5" fmla="*/ 0 h 1066800"/>
              <a:gd name="T6" fmla="*/ 3873500 w 3276600"/>
              <a:gd name="T7" fmla="*/ 674132 h 1066800"/>
              <a:gd name="T8" fmla="*/ 0 w 3276600"/>
              <a:gd name="T9" fmla="*/ 674132 h 106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600" h="1066800">
                <a:moveTo>
                  <a:pt x="0" y="1066800"/>
                </a:moveTo>
                <a:lnTo>
                  <a:pt x="520700" y="0"/>
                </a:lnTo>
                <a:lnTo>
                  <a:pt x="2806700" y="0"/>
                </a:lnTo>
                <a:lnTo>
                  <a:pt x="3276600" y="1066800"/>
                </a:lnTo>
                <a:lnTo>
                  <a:pt x="0" y="1066800"/>
                </a:lnTo>
                <a:close/>
              </a:path>
            </a:pathLst>
          </a:custGeom>
          <a:solidFill>
            <a:srgbClr val="4F81BD">
              <a:alpha val="39999"/>
            </a:srgb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23"/>
          <p:cNvSpPr>
            <a:spLocks noChangeShapeType="1"/>
          </p:cNvSpPr>
          <p:nvPr/>
        </p:nvSpPr>
        <p:spPr bwMode="auto">
          <a:xfrm flipH="1">
            <a:off x="2109787" y="35702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24"/>
          <p:cNvSpPr>
            <a:spLocks noChangeShapeType="1"/>
          </p:cNvSpPr>
          <p:nvPr/>
        </p:nvSpPr>
        <p:spPr bwMode="auto">
          <a:xfrm flipH="1">
            <a:off x="2109787" y="2895600"/>
            <a:ext cx="1700212" cy="11113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0" name="Object 25"/>
          <p:cNvGraphicFramePr>
            <a:graphicFrameLocks noChangeAspect="1"/>
          </p:cNvGraphicFramePr>
          <p:nvPr/>
        </p:nvGraphicFramePr>
        <p:xfrm>
          <a:off x="1904999" y="3429000"/>
          <a:ext cx="233363" cy="381000"/>
        </p:xfrm>
        <a:graphic>
          <a:graphicData uri="http://schemas.openxmlformats.org/presentationml/2006/ole">
            <p:oleObj spid="_x0000_s28675" r:id="rId4" imgW="139680" imgH="228600" progId="">
              <p:embed/>
            </p:oleObj>
          </a:graphicData>
        </a:graphic>
      </p:graphicFrame>
      <p:graphicFrame>
        <p:nvGraphicFramePr>
          <p:cNvPr id="11" name="Object 26"/>
          <p:cNvGraphicFramePr>
            <a:graphicFrameLocks noChangeAspect="1"/>
          </p:cNvGraphicFramePr>
          <p:nvPr/>
        </p:nvGraphicFramePr>
        <p:xfrm>
          <a:off x="1908174" y="2667000"/>
          <a:ext cx="190500" cy="381000"/>
        </p:xfrm>
        <a:graphic>
          <a:graphicData uri="http://schemas.openxmlformats.org/presentationml/2006/ole">
            <p:oleObj spid="_x0000_s28676" r:id="rId5" imgW="114120" imgH="228600" progId="">
              <p:embed/>
            </p:oleObj>
          </a:graphicData>
        </a:graphic>
      </p:graphicFrame>
      <p:sp>
        <p:nvSpPr>
          <p:cNvPr id="13" name="Freeform 28"/>
          <p:cNvSpPr>
            <a:spLocks noChangeArrowheads="1"/>
          </p:cNvSpPr>
          <p:nvPr/>
        </p:nvSpPr>
        <p:spPr bwMode="auto">
          <a:xfrm>
            <a:off x="2514599" y="2895600"/>
            <a:ext cx="1905000" cy="685800"/>
          </a:xfrm>
          <a:custGeom>
            <a:avLst/>
            <a:gdLst>
              <a:gd name="T0" fmla="*/ 0 w 1295400"/>
              <a:gd name="T1" fmla="*/ 685800 h 685800"/>
              <a:gd name="T2" fmla="*/ 609600 w 1295400"/>
              <a:gd name="T3" fmla="*/ 0 h 685800"/>
              <a:gd name="T4" fmla="*/ 1295400 w 1295400"/>
              <a:gd name="T5" fmla="*/ 0 h 685800"/>
              <a:gd name="T6" fmla="*/ 19050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414528" y="0"/>
                </a:lnTo>
                <a:lnTo>
                  <a:pt x="880872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29"/>
          <p:cNvSpPr>
            <a:spLocks noChangeArrowheads="1"/>
          </p:cNvSpPr>
          <p:nvPr/>
        </p:nvSpPr>
        <p:spPr bwMode="auto">
          <a:xfrm>
            <a:off x="4419599" y="2895600"/>
            <a:ext cx="1981200" cy="685800"/>
          </a:xfrm>
          <a:custGeom>
            <a:avLst/>
            <a:gdLst>
              <a:gd name="T0" fmla="*/ 0 w 1295400"/>
              <a:gd name="T1" fmla="*/ 685800 h 685800"/>
              <a:gd name="T2" fmla="*/ 609601 w 1295400"/>
              <a:gd name="T3" fmla="*/ 0 h 685800"/>
              <a:gd name="T4" fmla="*/ 1447799 w 1295400"/>
              <a:gd name="T5" fmla="*/ 0 h 685800"/>
              <a:gd name="T6" fmla="*/ 19812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398585" y="0"/>
                </a:lnTo>
                <a:lnTo>
                  <a:pt x="946638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34"/>
          <p:cNvSpPr>
            <a:spLocks noChangeArrowheads="1"/>
          </p:cNvSpPr>
          <p:nvPr/>
        </p:nvSpPr>
        <p:spPr bwMode="auto">
          <a:xfrm rot="10800000">
            <a:off x="6400800" y="2901950"/>
            <a:ext cx="609600" cy="685800"/>
          </a:xfrm>
          <a:custGeom>
            <a:avLst/>
            <a:gdLst>
              <a:gd name="T0" fmla="*/ 0 w 685800"/>
              <a:gd name="T1" fmla="*/ 685799 h 685800"/>
              <a:gd name="T2" fmla="*/ 609599 w 685800"/>
              <a:gd name="T3" fmla="*/ 0 h 685800"/>
              <a:gd name="T4" fmla="*/ 609599 w 685800"/>
              <a:gd name="T5" fmla="*/ 685799 h 685800"/>
              <a:gd name="T6" fmla="*/ 0 w 685800"/>
              <a:gd name="T7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5800" h="685800">
                <a:moveTo>
                  <a:pt x="0" y="68580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35"/>
          <p:cNvSpPr>
            <a:spLocks noChangeArrowheads="1"/>
          </p:cNvSpPr>
          <p:nvPr/>
        </p:nvSpPr>
        <p:spPr bwMode="auto">
          <a:xfrm rot="10800000">
            <a:off x="5867399" y="2901950"/>
            <a:ext cx="533400" cy="685800"/>
          </a:xfrm>
          <a:custGeom>
            <a:avLst/>
            <a:gdLst>
              <a:gd name="T0" fmla="*/ 0 w 457200"/>
              <a:gd name="T1" fmla="*/ 685800 h 685800"/>
              <a:gd name="T2" fmla="*/ 0 w 457200"/>
              <a:gd name="T3" fmla="*/ 0 h 685800"/>
              <a:gd name="T4" fmla="*/ 533400 w 457200"/>
              <a:gd name="T5" fmla="*/ 685800 h 685800"/>
              <a:gd name="T6" fmla="*/ 0 w 457200"/>
              <a:gd name="T7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7200" h="685800">
                <a:moveTo>
                  <a:pt x="0" y="685800"/>
                </a:moveTo>
                <a:lnTo>
                  <a:pt x="0" y="0"/>
                </a:lnTo>
                <a:lnTo>
                  <a:pt x="4572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1333896" y="30095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6095999" y="38100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Adaptive Cutting Strategy</a:t>
            </a:r>
            <a:endParaRPr lang="en-US" dirty="0"/>
          </a:p>
        </p:txBody>
      </p:sp>
      <p:cxnSp>
        <p:nvCxnSpPr>
          <p:cNvPr id="4" name="AutoShape 18"/>
          <p:cNvCxnSpPr>
            <a:cxnSpLocks noChangeShapeType="1"/>
          </p:cNvCxnSpPr>
          <p:nvPr/>
        </p:nvCxnSpPr>
        <p:spPr bwMode="auto">
          <a:xfrm>
            <a:off x="2298699" y="38735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2133599" y="19812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6" name="Object 21"/>
          <p:cNvGraphicFramePr>
            <a:graphicFrameLocks noChangeAspect="1"/>
          </p:cNvGraphicFramePr>
          <p:nvPr/>
        </p:nvGraphicFramePr>
        <p:xfrm>
          <a:off x="1981199" y="3132138"/>
          <a:ext cx="317500" cy="296862"/>
        </p:xfrm>
        <a:graphic>
          <a:graphicData uri="http://schemas.openxmlformats.org/presentationml/2006/ole">
            <p:oleObj spid="_x0000_s29698" r:id="rId3" imgW="190440" imgH="177480" progId="">
              <p:embed/>
            </p:oleObj>
          </a:graphicData>
        </a:graphic>
      </p:graphicFrame>
      <p:sp>
        <p:nvSpPr>
          <p:cNvPr id="7" name="Freeform 22"/>
          <p:cNvSpPr>
            <a:spLocks noChangeArrowheads="1"/>
          </p:cNvSpPr>
          <p:nvPr/>
        </p:nvSpPr>
        <p:spPr bwMode="auto">
          <a:xfrm>
            <a:off x="2527299" y="2895600"/>
            <a:ext cx="3873500" cy="674688"/>
          </a:xfrm>
          <a:custGeom>
            <a:avLst/>
            <a:gdLst>
              <a:gd name="T0" fmla="*/ 0 w 3276600"/>
              <a:gd name="T1" fmla="*/ 674132 h 1066800"/>
              <a:gd name="T2" fmla="*/ 615556 w 3276600"/>
              <a:gd name="T3" fmla="*/ 0 h 1066800"/>
              <a:gd name="T4" fmla="*/ 3317998 w 3276600"/>
              <a:gd name="T5" fmla="*/ 0 h 1066800"/>
              <a:gd name="T6" fmla="*/ 3873500 w 3276600"/>
              <a:gd name="T7" fmla="*/ 674132 h 1066800"/>
              <a:gd name="T8" fmla="*/ 0 w 3276600"/>
              <a:gd name="T9" fmla="*/ 674132 h 106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600" h="1066800">
                <a:moveTo>
                  <a:pt x="0" y="1066800"/>
                </a:moveTo>
                <a:lnTo>
                  <a:pt x="520700" y="0"/>
                </a:lnTo>
                <a:lnTo>
                  <a:pt x="2806700" y="0"/>
                </a:lnTo>
                <a:lnTo>
                  <a:pt x="3276600" y="1066800"/>
                </a:lnTo>
                <a:lnTo>
                  <a:pt x="0" y="1066800"/>
                </a:lnTo>
                <a:close/>
              </a:path>
            </a:pathLst>
          </a:custGeom>
          <a:solidFill>
            <a:srgbClr val="4F81BD">
              <a:alpha val="39999"/>
            </a:srgb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23"/>
          <p:cNvSpPr>
            <a:spLocks noChangeShapeType="1"/>
          </p:cNvSpPr>
          <p:nvPr/>
        </p:nvSpPr>
        <p:spPr bwMode="auto">
          <a:xfrm flipH="1">
            <a:off x="2109787" y="35702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24"/>
          <p:cNvSpPr>
            <a:spLocks noChangeShapeType="1"/>
          </p:cNvSpPr>
          <p:nvPr/>
        </p:nvSpPr>
        <p:spPr bwMode="auto">
          <a:xfrm flipH="1">
            <a:off x="2109787" y="2895600"/>
            <a:ext cx="1700212" cy="11113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0" name="Object 25"/>
          <p:cNvGraphicFramePr>
            <a:graphicFrameLocks noChangeAspect="1"/>
          </p:cNvGraphicFramePr>
          <p:nvPr/>
        </p:nvGraphicFramePr>
        <p:xfrm>
          <a:off x="1904999" y="3429000"/>
          <a:ext cx="233363" cy="381000"/>
        </p:xfrm>
        <a:graphic>
          <a:graphicData uri="http://schemas.openxmlformats.org/presentationml/2006/ole">
            <p:oleObj spid="_x0000_s29699" r:id="rId4" imgW="139680" imgH="228600" progId="">
              <p:embed/>
            </p:oleObj>
          </a:graphicData>
        </a:graphic>
      </p:graphicFrame>
      <p:graphicFrame>
        <p:nvGraphicFramePr>
          <p:cNvPr id="11" name="Object 26"/>
          <p:cNvGraphicFramePr>
            <a:graphicFrameLocks noChangeAspect="1"/>
          </p:cNvGraphicFramePr>
          <p:nvPr/>
        </p:nvGraphicFramePr>
        <p:xfrm>
          <a:off x="1908174" y="2667000"/>
          <a:ext cx="190500" cy="381000"/>
        </p:xfrm>
        <a:graphic>
          <a:graphicData uri="http://schemas.openxmlformats.org/presentationml/2006/ole">
            <p:oleObj spid="_x0000_s29700" r:id="rId5" imgW="114120" imgH="228600" progId="">
              <p:embed/>
            </p:oleObj>
          </a:graphicData>
        </a:graphic>
      </p:graphicFrame>
      <p:sp>
        <p:nvSpPr>
          <p:cNvPr id="13" name="Freeform 28"/>
          <p:cNvSpPr>
            <a:spLocks noChangeArrowheads="1"/>
          </p:cNvSpPr>
          <p:nvPr/>
        </p:nvSpPr>
        <p:spPr bwMode="auto">
          <a:xfrm>
            <a:off x="2514599" y="2895600"/>
            <a:ext cx="1905000" cy="685800"/>
          </a:xfrm>
          <a:custGeom>
            <a:avLst/>
            <a:gdLst>
              <a:gd name="T0" fmla="*/ 0 w 1295400"/>
              <a:gd name="T1" fmla="*/ 685800 h 685800"/>
              <a:gd name="T2" fmla="*/ 609600 w 1295400"/>
              <a:gd name="T3" fmla="*/ 0 h 685800"/>
              <a:gd name="T4" fmla="*/ 1295400 w 1295400"/>
              <a:gd name="T5" fmla="*/ 0 h 685800"/>
              <a:gd name="T6" fmla="*/ 19050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414528" y="0"/>
                </a:lnTo>
                <a:lnTo>
                  <a:pt x="880872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29"/>
          <p:cNvSpPr>
            <a:spLocks noChangeArrowheads="1"/>
          </p:cNvSpPr>
          <p:nvPr/>
        </p:nvSpPr>
        <p:spPr bwMode="auto">
          <a:xfrm>
            <a:off x="4419599" y="2895600"/>
            <a:ext cx="1981200" cy="685800"/>
          </a:xfrm>
          <a:custGeom>
            <a:avLst/>
            <a:gdLst>
              <a:gd name="T0" fmla="*/ 0 w 1295400"/>
              <a:gd name="T1" fmla="*/ 685800 h 685800"/>
              <a:gd name="T2" fmla="*/ 609601 w 1295400"/>
              <a:gd name="T3" fmla="*/ 0 h 685800"/>
              <a:gd name="T4" fmla="*/ 1447799 w 1295400"/>
              <a:gd name="T5" fmla="*/ 0 h 685800"/>
              <a:gd name="T6" fmla="*/ 19812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398585" y="0"/>
                </a:lnTo>
                <a:lnTo>
                  <a:pt x="946638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34"/>
          <p:cNvSpPr>
            <a:spLocks noChangeArrowheads="1"/>
          </p:cNvSpPr>
          <p:nvPr/>
        </p:nvSpPr>
        <p:spPr bwMode="auto">
          <a:xfrm rot="10800000">
            <a:off x="6400800" y="2901950"/>
            <a:ext cx="609600" cy="685800"/>
          </a:xfrm>
          <a:custGeom>
            <a:avLst/>
            <a:gdLst>
              <a:gd name="T0" fmla="*/ 0 w 685800"/>
              <a:gd name="T1" fmla="*/ 685799 h 685800"/>
              <a:gd name="T2" fmla="*/ 609599 w 685800"/>
              <a:gd name="T3" fmla="*/ 0 h 685800"/>
              <a:gd name="T4" fmla="*/ 609599 w 685800"/>
              <a:gd name="T5" fmla="*/ 685799 h 685800"/>
              <a:gd name="T6" fmla="*/ 0 w 685800"/>
              <a:gd name="T7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5800" h="685800">
                <a:moveTo>
                  <a:pt x="0" y="68580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35"/>
          <p:cNvSpPr>
            <a:spLocks noChangeArrowheads="1"/>
          </p:cNvSpPr>
          <p:nvPr/>
        </p:nvSpPr>
        <p:spPr bwMode="auto">
          <a:xfrm rot="10800000">
            <a:off x="5867399" y="2901950"/>
            <a:ext cx="533400" cy="685800"/>
          </a:xfrm>
          <a:custGeom>
            <a:avLst/>
            <a:gdLst>
              <a:gd name="T0" fmla="*/ 0 w 457200"/>
              <a:gd name="T1" fmla="*/ 685800 h 685800"/>
              <a:gd name="T2" fmla="*/ 0 w 457200"/>
              <a:gd name="T3" fmla="*/ 0 h 685800"/>
              <a:gd name="T4" fmla="*/ 533400 w 457200"/>
              <a:gd name="T5" fmla="*/ 685800 h 685800"/>
              <a:gd name="T6" fmla="*/ 0 w 457200"/>
              <a:gd name="T7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7200" h="685800">
                <a:moveTo>
                  <a:pt x="0" y="685800"/>
                </a:moveTo>
                <a:lnTo>
                  <a:pt x="0" y="0"/>
                </a:lnTo>
                <a:lnTo>
                  <a:pt x="4572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1333896" y="30095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6095999" y="38100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6096000" y="3200400"/>
            <a:ext cx="685800" cy="1588"/>
          </a:xfrm>
          <a:prstGeom prst="line">
            <a:avLst/>
          </a:prstGeom>
          <a:ln w="25527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248400" y="3352800"/>
            <a:ext cx="152400" cy="1588"/>
          </a:xfrm>
          <a:prstGeom prst="line">
            <a:avLst/>
          </a:prstGeom>
          <a:ln w="25527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400800" y="3352800"/>
            <a:ext cx="228600" cy="1588"/>
          </a:xfrm>
          <a:prstGeom prst="line">
            <a:avLst/>
          </a:prstGeom>
          <a:ln w="25527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019800" y="3048000"/>
            <a:ext cx="838200" cy="1588"/>
          </a:xfrm>
          <a:prstGeom prst="line">
            <a:avLst/>
          </a:prstGeom>
          <a:ln w="25527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6019800" y="3124200"/>
            <a:ext cx="457200" cy="1588"/>
          </a:xfrm>
          <a:prstGeom prst="line">
            <a:avLst/>
          </a:prstGeom>
          <a:ln w="25527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 flipH="1" flipV="1">
            <a:off x="6400006" y="3124200"/>
            <a:ext cx="457994" cy="794"/>
          </a:xfrm>
          <a:prstGeom prst="line">
            <a:avLst/>
          </a:prstGeom>
          <a:ln w="25527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loud Callout 52"/>
          <p:cNvSpPr/>
          <p:nvPr/>
        </p:nvSpPr>
        <p:spPr>
          <a:xfrm>
            <a:off x="4800600" y="1600200"/>
            <a:ext cx="3352800" cy="9144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Minimize the boundary region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allAtOnce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1D Heat Equation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920888"/>
            <a:ext cx="4648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Pochoir_Array</a:t>
            </a:r>
            <a:r>
              <a:rPr lang="en-US" sz="800" dirty="0" smtClean="0"/>
              <a:t>&lt;double, 1&gt;  a(N_SIZE);</a:t>
            </a:r>
          </a:p>
          <a:p>
            <a:r>
              <a:rPr lang="en-US" sz="800" dirty="0" err="1" smtClean="0"/>
              <a:t>Pochoir_Stencil</a:t>
            </a:r>
            <a:r>
              <a:rPr lang="en-US" sz="800" dirty="0" smtClean="0"/>
              <a:t>&lt;double, 1&gt;  heat_1D;</a:t>
            </a:r>
          </a:p>
          <a:p>
            <a:r>
              <a:rPr lang="en-US" sz="800" dirty="0" err="1" smtClean="0"/>
              <a:t>Pochoir_Domain</a:t>
            </a:r>
            <a:r>
              <a:rPr lang="en-US" sz="800" dirty="0" smtClean="0"/>
              <a:t> I(0, N_SIZE-1);</a:t>
            </a:r>
          </a:p>
          <a:p>
            <a:r>
              <a:rPr lang="en-US" sz="800" dirty="0" smtClean="0"/>
              <a:t>Pochoir_shape_1D(4, {{1, 0}, {0, -1}, {0, 0}, {0, 1}}); </a:t>
            </a:r>
            <a:r>
              <a:rPr lang="en-US" sz="1600" dirty="0" smtClean="0"/>
              <a:t>Pochoir_Boundary_1D(heat_Boundary_1D</a:t>
            </a:r>
            <a:r>
              <a:rPr lang="en-US" sz="1600" dirty="0" smtClean="0"/>
              <a:t>, </a:t>
            </a:r>
            <a:r>
              <a:rPr lang="en-US" sz="1600" dirty="0" err="1" smtClean="0"/>
              <a:t>arr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        </a:t>
            </a:r>
            <a:r>
              <a:rPr lang="en-US" sz="1600" dirty="0"/>
              <a:t>if (</a:t>
            </a:r>
            <a:r>
              <a:rPr lang="en-US" sz="1600" dirty="0" err="1"/>
              <a:t>i</a:t>
            </a:r>
            <a:r>
              <a:rPr lang="en-US" sz="1600" dirty="0"/>
              <a:t> &lt;= 0 || </a:t>
            </a:r>
            <a:r>
              <a:rPr lang="en-US" sz="1600" dirty="0" err="1"/>
              <a:t>i</a:t>
            </a:r>
            <a:r>
              <a:rPr lang="en-US" sz="1600" dirty="0"/>
              <a:t> &gt;= </a:t>
            </a:r>
            <a:r>
              <a:rPr lang="en-US" sz="1600" dirty="0" err="1" smtClean="0"/>
              <a:t>arr.size</a:t>
            </a:r>
            <a:r>
              <a:rPr lang="en-US" sz="1600" dirty="0" smtClean="0"/>
              <a:t>(0)-1)</a:t>
            </a:r>
            <a:endParaRPr lang="en-US" sz="1600" dirty="0"/>
          </a:p>
          <a:p>
            <a:r>
              <a:rPr lang="en-US" sz="1600" dirty="0"/>
              <a:t>            return 0;</a:t>
            </a:r>
          </a:p>
          <a:p>
            <a:r>
              <a:rPr lang="en-US" sz="1600" dirty="0"/>
              <a:t>        else</a:t>
            </a:r>
          </a:p>
          <a:p>
            <a:r>
              <a:rPr lang="en-US" sz="1600" dirty="0"/>
              <a:t>            return </a:t>
            </a:r>
            <a:r>
              <a:rPr lang="en-US" sz="1600" dirty="0" err="1"/>
              <a:t>arr.get</a:t>
            </a:r>
            <a:r>
              <a:rPr lang="en-US" sz="1600" dirty="0"/>
              <a:t>(t, </a:t>
            </a:r>
            <a:r>
              <a:rPr lang="en-US" sz="1600" dirty="0" err="1"/>
              <a:t>i</a:t>
            </a:r>
            <a:r>
              <a:rPr lang="en-US" sz="1600" dirty="0"/>
              <a:t>);</a:t>
            </a:r>
          </a:p>
          <a:p>
            <a:r>
              <a:rPr lang="en-US" sz="1600" dirty="0" err="1" smtClean="0"/>
              <a:t>Pochoir_Boundary_end</a:t>
            </a:r>
            <a:endParaRPr lang="en-US" sz="1600" dirty="0" smtClean="0"/>
          </a:p>
          <a:p>
            <a:r>
              <a:rPr lang="en-US" sz="1600" dirty="0" smtClean="0"/>
              <a:t>Pochoir_kernel_1D(heat_1D_fn, t, </a:t>
            </a:r>
            <a:r>
              <a:rPr lang="en-US" sz="1600" dirty="0" err="1" smtClean="0"/>
              <a:t>i</a:t>
            </a:r>
            <a:r>
              <a:rPr lang="en-US" sz="1600" dirty="0" smtClean="0"/>
              <a:t>)</a:t>
            </a:r>
          </a:p>
          <a:p>
            <a:r>
              <a:rPr lang="nn-NO" sz="1600" dirty="0" smtClean="0"/>
              <a:t>  a(t+1, i) = 0.125 * (a(t, i-1) - 2.0 * a(t, i) + a(t, i+1)) + a(t, i);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1600" dirty="0" smtClean="0"/>
              <a:t>    </a:t>
            </a:r>
            <a:r>
              <a:rPr lang="en-US" sz="800" dirty="0" smtClean="0"/>
              <a:t>heat_1D.registerBoundaryFn(a, </a:t>
            </a:r>
            <a:r>
              <a:rPr lang="en-US" sz="800" dirty="0" smtClean="0"/>
              <a:t>heat_Boundary_2D</a:t>
            </a:r>
            <a:r>
              <a:rPr lang="en-US" sz="800" dirty="0" smtClean="0"/>
              <a:t>);</a:t>
            </a:r>
          </a:p>
          <a:p>
            <a:r>
              <a:rPr lang="en-US" sz="800" dirty="0" smtClean="0"/>
              <a:t>    heat_1D.registerArrayInUse(a);</a:t>
            </a:r>
          </a:p>
          <a:p>
            <a:r>
              <a:rPr lang="en-US" sz="800" dirty="0" smtClean="0"/>
              <a:t>    heat_1D.registerShape(heat_shape_1D);</a:t>
            </a:r>
          </a:p>
          <a:p>
            <a:r>
              <a:rPr lang="en-US" sz="800" dirty="0" smtClean="0"/>
              <a:t>    heat_1D.registerPochoir_Domain(I);</a:t>
            </a:r>
          </a:p>
          <a:p>
            <a:r>
              <a:rPr lang="en-US" sz="1600" dirty="0" smtClean="0"/>
              <a:t>    heat_1D.run(</a:t>
            </a:r>
            <a:r>
              <a:rPr lang="en-US" sz="1600" dirty="0" err="1" smtClean="0"/>
              <a:t>Timestep</a:t>
            </a:r>
            <a:r>
              <a:rPr lang="en-US" sz="1600" dirty="0" smtClean="0"/>
              <a:t>, heat_1D_fn);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419600" y="914400"/>
            <a:ext cx="4648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Pochoir_Array</a:t>
            </a:r>
            <a:r>
              <a:rPr lang="en-US" sz="800" dirty="0" smtClean="0"/>
              <a:t>&lt;double, 1&gt;  a(N_SIZE);</a:t>
            </a:r>
          </a:p>
          <a:p>
            <a:r>
              <a:rPr lang="en-US" sz="800" dirty="0" err="1" smtClean="0"/>
              <a:t>Pochoir_Stencil</a:t>
            </a:r>
            <a:r>
              <a:rPr lang="en-US" sz="800" dirty="0" smtClean="0"/>
              <a:t>&lt;double, 1&gt;  heat_1D;</a:t>
            </a:r>
          </a:p>
          <a:p>
            <a:r>
              <a:rPr lang="en-US" sz="800" dirty="0" err="1" smtClean="0"/>
              <a:t>Pochoir_Domain</a:t>
            </a:r>
            <a:r>
              <a:rPr lang="en-US" sz="800" dirty="0" smtClean="0"/>
              <a:t> I(0, N_SIZE-1);</a:t>
            </a:r>
          </a:p>
          <a:p>
            <a:r>
              <a:rPr lang="en-US" sz="800" dirty="0" smtClean="0"/>
              <a:t>Pochoir_shape_1D(4, {{1, 0}, {0, -1}, {0, 0}, {0, 1}}); </a:t>
            </a:r>
            <a:r>
              <a:rPr lang="en-US" sz="1600" dirty="0" smtClean="0"/>
              <a:t>Pochoir_Boundary_1D(heat_Boundary_1D</a:t>
            </a:r>
            <a:r>
              <a:rPr lang="en-US" sz="1600" dirty="0" smtClean="0"/>
              <a:t>, </a:t>
            </a:r>
            <a:r>
              <a:rPr lang="en-US" sz="1600" dirty="0" err="1" smtClean="0"/>
              <a:t>arr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        </a:t>
            </a:r>
            <a:r>
              <a:rPr lang="en-US" sz="1600" dirty="0"/>
              <a:t>if (</a:t>
            </a:r>
            <a:r>
              <a:rPr lang="en-US" sz="1600" dirty="0" err="1"/>
              <a:t>i</a:t>
            </a:r>
            <a:r>
              <a:rPr lang="en-US" sz="1600" dirty="0"/>
              <a:t> &lt;= 0 || </a:t>
            </a:r>
            <a:r>
              <a:rPr lang="en-US" sz="1600" dirty="0" err="1"/>
              <a:t>i</a:t>
            </a:r>
            <a:r>
              <a:rPr lang="en-US" sz="1600" dirty="0"/>
              <a:t> &gt;= </a:t>
            </a:r>
            <a:r>
              <a:rPr lang="en-US" sz="1600" dirty="0" err="1" smtClean="0"/>
              <a:t>arr.size</a:t>
            </a:r>
            <a:r>
              <a:rPr lang="en-US" sz="1600" dirty="0" smtClean="0"/>
              <a:t>(0)-1)</a:t>
            </a:r>
            <a:endParaRPr lang="en-US" sz="1600" dirty="0"/>
          </a:p>
          <a:p>
            <a:r>
              <a:rPr lang="en-US" sz="1600" dirty="0"/>
              <a:t>            return 0;</a:t>
            </a:r>
          </a:p>
          <a:p>
            <a:r>
              <a:rPr lang="en-US" sz="1600" dirty="0"/>
              <a:t>        else</a:t>
            </a:r>
          </a:p>
          <a:p>
            <a:r>
              <a:rPr lang="en-US" sz="1600" dirty="0"/>
              <a:t>            return </a:t>
            </a:r>
            <a:r>
              <a:rPr lang="en-US" sz="1600" dirty="0" err="1"/>
              <a:t>arr.get</a:t>
            </a:r>
            <a:r>
              <a:rPr lang="en-US" sz="1600" dirty="0"/>
              <a:t>(t, </a:t>
            </a:r>
            <a:r>
              <a:rPr lang="en-US" sz="1600" dirty="0" err="1"/>
              <a:t>i</a:t>
            </a:r>
            <a:r>
              <a:rPr lang="en-US" sz="1600" dirty="0"/>
              <a:t>);</a:t>
            </a:r>
          </a:p>
          <a:p>
            <a:r>
              <a:rPr lang="en-US" sz="1600" dirty="0" err="1" smtClean="0"/>
              <a:t>Pochoir_Boundary_end</a:t>
            </a:r>
            <a:endParaRPr lang="en-US" sz="1600" dirty="0" smtClean="0"/>
          </a:p>
          <a:p>
            <a:r>
              <a:rPr lang="en-US" sz="1600" dirty="0" smtClean="0"/>
              <a:t>Pochoir_kernel_1D(heat_1D_internal_fn, t, </a:t>
            </a:r>
            <a:r>
              <a:rPr lang="en-US" sz="1600" dirty="0" err="1" smtClean="0"/>
              <a:t>i</a:t>
            </a:r>
            <a:r>
              <a:rPr lang="en-US" sz="1600" dirty="0" smtClean="0"/>
              <a:t>)</a:t>
            </a:r>
          </a:p>
          <a:p>
            <a:r>
              <a:rPr lang="nn-NO" sz="1600" dirty="0" smtClean="0"/>
              <a:t>  </a:t>
            </a:r>
            <a:r>
              <a:rPr lang="nn-NO" sz="1600" dirty="0" smtClean="0"/>
              <a:t>a.interior(t+1</a:t>
            </a:r>
            <a:r>
              <a:rPr lang="nn-NO" sz="1600" dirty="0" smtClean="0"/>
              <a:t>, i) = 0.125 * (</a:t>
            </a:r>
            <a:r>
              <a:rPr lang="nn-NO" sz="1600" dirty="0" smtClean="0"/>
              <a:t>a.interior(t</a:t>
            </a:r>
            <a:r>
              <a:rPr lang="nn-NO" sz="1600" dirty="0" smtClean="0"/>
              <a:t>, i-1) - 2.0 * </a:t>
            </a:r>
            <a:r>
              <a:rPr lang="nn-NO" sz="1600" dirty="0" smtClean="0"/>
              <a:t>a.interior(t</a:t>
            </a:r>
            <a:r>
              <a:rPr lang="nn-NO" sz="1600" dirty="0" smtClean="0"/>
              <a:t>, i) + </a:t>
            </a:r>
            <a:r>
              <a:rPr lang="nn-NO" sz="1600" dirty="0" smtClean="0"/>
              <a:t>a.interior(t</a:t>
            </a:r>
            <a:r>
              <a:rPr lang="nn-NO" sz="1600" dirty="0" smtClean="0"/>
              <a:t>, i+1)) + </a:t>
            </a:r>
            <a:r>
              <a:rPr lang="nn-NO" sz="1600" dirty="0" smtClean="0"/>
              <a:t>a.interior(t</a:t>
            </a:r>
            <a:r>
              <a:rPr lang="nn-NO" sz="1600" dirty="0" smtClean="0"/>
              <a:t>, i);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1600" dirty="0" smtClean="0"/>
              <a:t>Pochoir_kernel_1D(heat_1D_fn, t, </a:t>
            </a:r>
            <a:r>
              <a:rPr lang="en-US" sz="1600" dirty="0" err="1" smtClean="0"/>
              <a:t>i</a:t>
            </a:r>
            <a:r>
              <a:rPr lang="en-US" sz="1600" dirty="0" smtClean="0"/>
              <a:t>)</a:t>
            </a:r>
          </a:p>
          <a:p>
            <a:r>
              <a:rPr lang="nn-NO" sz="1600" dirty="0" smtClean="0"/>
              <a:t>  a(t+1, i) = 0.125 * (a(t, i-1) - 2.0 * a(t, i) + a(t, i+1)) + a(t, i);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1600" dirty="0" smtClean="0"/>
              <a:t>  </a:t>
            </a:r>
            <a:r>
              <a:rPr lang="en-US" sz="800" dirty="0" smtClean="0"/>
              <a:t>heat_1D.registerBoundaryFn(a, </a:t>
            </a:r>
            <a:r>
              <a:rPr lang="en-US" sz="800" dirty="0" smtClean="0"/>
              <a:t>heat_Boundary_2D</a:t>
            </a:r>
            <a:r>
              <a:rPr lang="en-US" sz="800" dirty="0" smtClean="0"/>
              <a:t>);</a:t>
            </a:r>
          </a:p>
          <a:p>
            <a:r>
              <a:rPr lang="en-US" sz="800" dirty="0" smtClean="0"/>
              <a:t>    heat_1D.registerArrayInUse(a);</a:t>
            </a:r>
          </a:p>
          <a:p>
            <a:r>
              <a:rPr lang="en-US" sz="800" dirty="0" smtClean="0"/>
              <a:t>    heat_1D.registerShape(heat_shape_1D);</a:t>
            </a:r>
          </a:p>
          <a:p>
            <a:r>
              <a:rPr lang="en-US" sz="800" dirty="0" smtClean="0"/>
              <a:t>    heat_1D.registerPochoir_Domain(I);</a:t>
            </a:r>
          </a:p>
          <a:p>
            <a:r>
              <a:rPr lang="en-US" sz="1600" dirty="0" smtClean="0"/>
              <a:t>    heat_1D.run(</a:t>
            </a:r>
            <a:r>
              <a:rPr lang="en-US" sz="1600" dirty="0" err="1" smtClean="0"/>
              <a:t>Timestep</a:t>
            </a:r>
            <a:r>
              <a:rPr lang="en-US" sz="1600" dirty="0" smtClean="0"/>
              <a:t>, heat_1D_internal_fn, heat_1D_fn);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Performance Peek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990600"/>
          <a:ext cx="8534400" cy="4941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3000/500</a:t>
                      </a:r>
                      <a:endParaRPr lang="en-US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Loop_2D</a:t>
                      </a:r>
                    </a:p>
                    <a:p>
                      <a:r>
                        <a:rPr lang="en-US" sz="1400" dirty="0" smtClean="0"/>
                        <a:t>(Always</a:t>
                      </a:r>
                      <a:r>
                        <a:rPr lang="en-US" sz="1400" baseline="0" dirty="0" smtClean="0"/>
                        <a:t> checking boundary)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3706.13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14842.5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33760.5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59024.9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92437.9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133031</a:t>
                      </a:r>
                      <a:endParaRPr lang="en-US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Cilk_for</a:t>
                      </a:r>
                      <a:r>
                        <a:rPr lang="en-US" sz="800" dirty="0" smtClean="0"/>
                        <a:t>(always</a:t>
                      </a:r>
                      <a:r>
                        <a:rPr lang="en-US" sz="800" baseline="0" dirty="0" smtClean="0"/>
                        <a:t> checking)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962.059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3723.52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7749.85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13030.6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19049.4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27221.7</a:t>
                      </a:r>
                      <a:endParaRPr lang="en-US" sz="800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Co(run(bf))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942.53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3398.24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7605.64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13485.6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20991.6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30233.4</a:t>
                      </a:r>
                      <a:endParaRPr lang="en-US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Co(run(</a:t>
                      </a:r>
                      <a:r>
                        <a:rPr lang="en-US" sz="1400" dirty="0" err="1" smtClean="0"/>
                        <a:t>f,bf</a:t>
                      </a:r>
                      <a:r>
                        <a:rPr lang="en-US" sz="1400" dirty="0" smtClean="0"/>
                        <a:t>))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262.616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811.514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1655.14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2895.32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4369.35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6133.25</a:t>
                      </a:r>
                      <a:endParaRPr lang="en-US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Co(</a:t>
                      </a:r>
                      <a:r>
                        <a:rPr lang="en-US" sz="800" dirty="0" err="1" smtClean="0"/>
                        <a:t>run_obase</a:t>
                      </a:r>
                      <a:r>
                        <a:rPr lang="en-US" sz="800" dirty="0" smtClean="0"/>
                        <a:t>(</a:t>
                      </a:r>
                      <a:r>
                        <a:rPr lang="en-US" sz="800" dirty="0" err="1" smtClean="0"/>
                        <a:t>obase_f</a:t>
                      </a:r>
                      <a:r>
                        <a:rPr lang="en-US" sz="800" dirty="0" smtClean="0"/>
                        <a:t>,</a:t>
                      </a:r>
                      <a:r>
                        <a:rPr lang="en-US" sz="800" baseline="0" dirty="0" smtClean="0"/>
                        <a:t> bf))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189.203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433.534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869.431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1454.1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2066.24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2835.44</a:t>
                      </a:r>
                      <a:endParaRPr lang="en-US" sz="800" dirty="0"/>
                    </a:p>
                  </a:txBody>
                  <a:tcPr/>
                </a:tc>
              </a:tr>
              <a:tr h="32054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Loop_2D(zero-padding)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418.219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1732.81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3969.16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7111.61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11114.8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16059.1</a:t>
                      </a:r>
                    </a:p>
                    <a:p>
                      <a:endParaRPr 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Cilk_for</a:t>
                      </a:r>
                      <a:r>
                        <a:rPr lang="en-US" sz="800" dirty="0" smtClean="0"/>
                        <a:t>(zero-padding)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223.241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860.61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1818.43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3284.37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5017.83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7094.38</a:t>
                      </a:r>
                      <a:endParaRPr 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Co(zero-padding)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188.318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636.815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1373.92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2438.28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3866.09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5417.99</a:t>
                      </a:r>
                      <a:endParaRPr 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Obase</a:t>
                      </a:r>
                      <a:r>
                        <a:rPr lang="en-US" sz="800" dirty="0" smtClean="0"/>
                        <a:t>(zero-padding)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64.87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269.314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540.574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954.824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1434.98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2089.58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1D Heat Equation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914400"/>
            <a:ext cx="4648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Pochoir_Array</a:t>
            </a:r>
            <a:r>
              <a:rPr lang="en-US" sz="800" dirty="0" smtClean="0"/>
              <a:t>&lt;double, 1&gt;  a(N_SIZE);</a:t>
            </a:r>
          </a:p>
          <a:p>
            <a:r>
              <a:rPr lang="en-US" sz="800" dirty="0" err="1" smtClean="0"/>
              <a:t>Pochoir_Stencil</a:t>
            </a:r>
            <a:r>
              <a:rPr lang="en-US" sz="800" dirty="0" smtClean="0"/>
              <a:t>&lt;double, 1&gt;  heat_1D;</a:t>
            </a:r>
          </a:p>
          <a:p>
            <a:r>
              <a:rPr lang="en-US" sz="800" dirty="0" err="1" smtClean="0"/>
              <a:t>Pochoir_Domain</a:t>
            </a:r>
            <a:r>
              <a:rPr lang="en-US" sz="800" dirty="0" smtClean="0"/>
              <a:t> I(0, N_SIZE-1);</a:t>
            </a:r>
          </a:p>
          <a:p>
            <a:r>
              <a:rPr lang="en-US" sz="800" dirty="0" smtClean="0"/>
              <a:t>Pochoir_shape_1D(4, {{1, 0}, {0, -1}, {0, 0}, {0, 1}}); </a:t>
            </a:r>
            <a:r>
              <a:rPr lang="en-US" sz="1600" dirty="0" smtClean="0"/>
              <a:t>Pochoir_Boundary_1D(heat_Boundary_1D</a:t>
            </a:r>
            <a:r>
              <a:rPr lang="en-US" sz="1600" dirty="0" smtClean="0"/>
              <a:t>, </a:t>
            </a:r>
            <a:r>
              <a:rPr lang="en-US" sz="1600" dirty="0" err="1" smtClean="0"/>
              <a:t>arr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        </a:t>
            </a:r>
            <a:r>
              <a:rPr lang="en-US" sz="1600" dirty="0"/>
              <a:t>if (</a:t>
            </a:r>
            <a:r>
              <a:rPr lang="en-US" sz="1600" dirty="0" err="1"/>
              <a:t>i</a:t>
            </a:r>
            <a:r>
              <a:rPr lang="en-US" sz="1600" dirty="0"/>
              <a:t> &lt;= 0 || </a:t>
            </a:r>
            <a:r>
              <a:rPr lang="en-US" sz="1600" dirty="0" err="1"/>
              <a:t>i</a:t>
            </a:r>
            <a:r>
              <a:rPr lang="en-US" sz="1600" dirty="0"/>
              <a:t> &gt;= </a:t>
            </a:r>
            <a:r>
              <a:rPr lang="en-US" sz="1600" dirty="0" err="1" smtClean="0"/>
              <a:t>arr.size</a:t>
            </a:r>
            <a:r>
              <a:rPr lang="en-US" sz="1600" dirty="0" smtClean="0"/>
              <a:t>(0)-1)</a:t>
            </a:r>
            <a:endParaRPr lang="en-US" sz="1600" dirty="0"/>
          </a:p>
          <a:p>
            <a:r>
              <a:rPr lang="en-US" sz="1600" dirty="0"/>
              <a:t>            return 0;</a:t>
            </a:r>
          </a:p>
          <a:p>
            <a:r>
              <a:rPr lang="en-US" sz="1600" dirty="0"/>
              <a:t>        else</a:t>
            </a:r>
          </a:p>
          <a:p>
            <a:r>
              <a:rPr lang="en-US" sz="1600" dirty="0"/>
              <a:t>            return </a:t>
            </a:r>
            <a:r>
              <a:rPr lang="en-US" sz="1600" dirty="0" err="1"/>
              <a:t>arr.get</a:t>
            </a:r>
            <a:r>
              <a:rPr lang="en-US" sz="1600" dirty="0"/>
              <a:t>(t, </a:t>
            </a:r>
            <a:r>
              <a:rPr lang="en-US" sz="1600" dirty="0" err="1"/>
              <a:t>i</a:t>
            </a:r>
            <a:r>
              <a:rPr lang="en-US" sz="1600" dirty="0"/>
              <a:t>);</a:t>
            </a:r>
          </a:p>
          <a:p>
            <a:r>
              <a:rPr lang="en-US" sz="1600" dirty="0" err="1" smtClean="0"/>
              <a:t>Pochoir_Boundary_end</a:t>
            </a:r>
            <a:endParaRPr lang="en-US" sz="1600" dirty="0" smtClean="0"/>
          </a:p>
          <a:p>
            <a:r>
              <a:rPr lang="en-US" sz="1600" dirty="0" smtClean="0"/>
              <a:t>Pochoir_kernel_1D(heat_1D_internal_fn, t, </a:t>
            </a:r>
            <a:r>
              <a:rPr lang="en-US" sz="1600" dirty="0" err="1" smtClean="0"/>
              <a:t>i</a:t>
            </a:r>
            <a:r>
              <a:rPr lang="en-US" sz="1600" dirty="0" smtClean="0"/>
              <a:t>)</a:t>
            </a:r>
          </a:p>
          <a:p>
            <a:r>
              <a:rPr lang="nn-NO" sz="1600" dirty="0" smtClean="0"/>
              <a:t>  </a:t>
            </a:r>
            <a:r>
              <a:rPr lang="nn-NO" sz="1600" dirty="0" smtClean="0"/>
              <a:t>a.interior(t+1</a:t>
            </a:r>
            <a:r>
              <a:rPr lang="nn-NO" sz="1600" dirty="0" smtClean="0"/>
              <a:t>, i) = 0.125 * (</a:t>
            </a:r>
            <a:r>
              <a:rPr lang="nn-NO" sz="1600" dirty="0" smtClean="0"/>
              <a:t>a.interior(t</a:t>
            </a:r>
            <a:r>
              <a:rPr lang="nn-NO" sz="1600" dirty="0" smtClean="0"/>
              <a:t>, i-1) - 2.0 * </a:t>
            </a:r>
            <a:r>
              <a:rPr lang="nn-NO" sz="1600" dirty="0" smtClean="0"/>
              <a:t>a.interior(t</a:t>
            </a:r>
            <a:r>
              <a:rPr lang="nn-NO" sz="1600" dirty="0" smtClean="0"/>
              <a:t>, i) + </a:t>
            </a:r>
            <a:r>
              <a:rPr lang="nn-NO" sz="1600" dirty="0" smtClean="0"/>
              <a:t>a.interior(t</a:t>
            </a:r>
            <a:r>
              <a:rPr lang="nn-NO" sz="1600" dirty="0" smtClean="0"/>
              <a:t>, i+1)) + </a:t>
            </a:r>
            <a:r>
              <a:rPr lang="nn-NO" sz="1600" dirty="0" smtClean="0"/>
              <a:t>a.interior(t</a:t>
            </a:r>
            <a:r>
              <a:rPr lang="nn-NO" sz="1600" dirty="0" smtClean="0"/>
              <a:t>, i);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1600" dirty="0" smtClean="0"/>
              <a:t>Pochoir_kernel_1D(heat_1D_fn, t, </a:t>
            </a:r>
            <a:r>
              <a:rPr lang="en-US" sz="1600" dirty="0" err="1" smtClean="0"/>
              <a:t>i</a:t>
            </a:r>
            <a:r>
              <a:rPr lang="en-US" sz="1600" dirty="0" smtClean="0"/>
              <a:t>)</a:t>
            </a:r>
          </a:p>
          <a:p>
            <a:r>
              <a:rPr lang="nn-NO" sz="1600" dirty="0" smtClean="0"/>
              <a:t>  a(t+1, i) = 0.125 * (a(t, i-1) - 2.0 * a(t, i) + a(t, i+1)) + a(t, i);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1600" dirty="0" smtClean="0"/>
              <a:t>    </a:t>
            </a:r>
            <a:r>
              <a:rPr lang="en-US" sz="800" dirty="0" smtClean="0"/>
              <a:t>heat_1D.registerBoundaryFn(a, </a:t>
            </a:r>
            <a:r>
              <a:rPr lang="en-US" sz="800" dirty="0" smtClean="0"/>
              <a:t>heat_Boundary_2D</a:t>
            </a:r>
            <a:r>
              <a:rPr lang="en-US" sz="800" dirty="0" smtClean="0"/>
              <a:t>);</a:t>
            </a:r>
          </a:p>
          <a:p>
            <a:r>
              <a:rPr lang="en-US" sz="800" dirty="0" smtClean="0"/>
              <a:t>    heat_1D.registerArrayInUse(a);</a:t>
            </a:r>
          </a:p>
          <a:p>
            <a:r>
              <a:rPr lang="en-US" sz="800" dirty="0" smtClean="0"/>
              <a:t>    heat_1D.registerShape(heat_shape_1D);</a:t>
            </a:r>
          </a:p>
          <a:p>
            <a:r>
              <a:rPr lang="en-US" sz="800" dirty="0" smtClean="0"/>
              <a:t>    heat_1D.registerPochoir_Domain(I);</a:t>
            </a:r>
          </a:p>
          <a:p>
            <a:r>
              <a:rPr lang="en-US" sz="1600" dirty="0" smtClean="0"/>
              <a:t>    heat_1D.run(</a:t>
            </a:r>
            <a:r>
              <a:rPr lang="en-US" sz="1600" dirty="0" err="1" smtClean="0"/>
              <a:t>Timestep</a:t>
            </a:r>
            <a:r>
              <a:rPr lang="en-US" sz="1600" dirty="0" smtClean="0"/>
              <a:t>, heat_1D_internal_fn, heat_1D_fn);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Iterator</a:t>
            </a:r>
            <a:r>
              <a:rPr lang="en-US" dirty="0" smtClean="0"/>
              <a:t> to traverse internal sub-trapezoid</a:t>
            </a:r>
            <a:endParaRPr lang="en-US" dirty="0"/>
          </a:p>
        </p:txBody>
      </p:sp>
      <p:cxnSp>
        <p:nvCxnSpPr>
          <p:cNvPr id="4" name="AutoShape 18"/>
          <p:cNvCxnSpPr>
            <a:cxnSpLocks noChangeShapeType="1"/>
          </p:cNvCxnSpPr>
          <p:nvPr/>
        </p:nvCxnSpPr>
        <p:spPr bwMode="auto">
          <a:xfrm>
            <a:off x="2298699" y="38735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2133599" y="19812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6" name="Object 21"/>
          <p:cNvGraphicFramePr>
            <a:graphicFrameLocks noChangeAspect="1"/>
          </p:cNvGraphicFramePr>
          <p:nvPr/>
        </p:nvGraphicFramePr>
        <p:xfrm>
          <a:off x="1981199" y="3132138"/>
          <a:ext cx="317500" cy="296862"/>
        </p:xfrm>
        <a:graphic>
          <a:graphicData uri="http://schemas.openxmlformats.org/presentationml/2006/ole">
            <p:oleObj spid="_x0000_s4098" r:id="rId3" imgW="190440" imgH="177480" progId="">
              <p:embed/>
            </p:oleObj>
          </a:graphicData>
        </a:graphic>
      </p:graphicFrame>
      <p:sp>
        <p:nvSpPr>
          <p:cNvPr id="7" name="Freeform 22"/>
          <p:cNvSpPr>
            <a:spLocks noChangeArrowheads="1"/>
          </p:cNvSpPr>
          <p:nvPr/>
        </p:nvSpPr>
        <p:spPr bwMode="auto">
          <a:xfrm>
            <a:off x="2527299" y="2895600"/>
            <a:ext cx="3873500" cy="674688"/>
          </a:xfrm>
          <a:custGeom>
            <a:avLst/>
            <a:gdLst>
              <a:gd name="T0" fmla="*/ 0 w 3276600"/>
              <a:gd name="T1" fmla="*/ 674132 h 1066800"/>
              <a:gd name="T2" fmla="*/ 615556 w 3276600"/>
              <a:gd name="T3" fmla="*/ 0 h 1066800"/>
              <a:gd name="T4" fmla="*/ 3317998 w 3276600"/>
              <a:gd name="T5" fmla="*/ 0 h 1066800"/>
              <a:gd name="T6" fmla="*/ 3873500 w 3276600"/>
              <a:gd name="T7" fmla="*/ 674132 h 1066800"/>
              <a:gd name="T8" fmla="*/ 0 w 3276600"/>
              <a:gd name="T9" fmla="*/ 674132 h 106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600" h="1066800">
                <a:moveTo>
                  <a:pt x="0" y="1066800"/>
                </a:moveTo>
                <a:lnTo>
                  <a:pt x="520700" y="0"/>
                </a:lnTo>
                <a:lnTo>
                  <a:pt x="2806700" y="0"/>
                </a:lnTo>
                <a:lnTo>
                  <a:pt x="3276600" y="1066800"/>
                </a:lnTo>
                <a:lnTo>
                  <a:pt x="0" y="1066800"/>
                </a:lnTo>
                <a:close/>
              </a:path>
            </a:pathLst>
          </a:custGeom>
          <a:solidFill>
            <a:srgbClr val="4F81BD">
              <a:alpha val="39999"/>
            </a:srgb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23"/>
          <p:cNvSpPr>
            <a:spLocks noChangeShapeType="1"/>
          </p:cNvSpPr>
          <p:nvPr/>
        </p:nvSpPr>
        <p:spPr bwMode="auto">
          <a:xfrm flipH="1">
            <a:off x="2109787" y="35702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24"/>
          <p:cNvSpPr>
            <a:spLocks noChangeShapeType="1"/>
          </p:cNvSpPr>
          <p:nvPr/>
        </p:nvSpPr>
        <p:spPr bwMode="auto">
          <a:xfrm flipH="1">
            <a:off x="2109787" y="2895600"/>
            <a:ext cx="1700212" cy="11113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0" name="Object 25"/>
          <p:cNvGraphicFramePr>
            <a:graphicFrameLocks noChangeAspect="1"/>
          </p:cNvGraphicFramePr>
          <p:nvPr/>
        </p:nvGraphicFramePr>
        <p:xfrm>
          <a:off x="1904999" y="3429000"/>
          <a:ext cx="233363" cy="381000"/>
        </p:xfrm>
        <a:graphic>
          <a:graphicData uri="http://schemas.openxmlformats.org/presentationml/2006/ole">
            <p:oleObj spid="_x0000_s4099" r:id="rId4" imgW="139680" imgH="228600" progId="">
              <p:embed/>
            </p:oleObj>
          </a:graphicData>
        </a:graphic>
      </p:graphicFrame>
      <p:graphicFrame>
        <p:nvGraphicFramePr>
          <p:cNvPr id="11" name="Object 26"/>
          <p:cNvGraphicFramePr>
            <a:graphicFrameLocks noChangeAspect="1"/>
          </p:cNvGraphicFramePr>
          <p:nvPr/>
        </p:nvGraphicFramePr>
        <p:xfrm>
          <a:off x="1908174" y="2667000"/>
          <a:ext cx="190500" cy="381000"/>
        </p:xfrm>
        <a:graphic>
          <a:graphicData uri="http://schemas.openxmlformats.org/presentationml/2006/ole">
            <p:oleObj spid="_x0000_s4100" r:id="rId5" imgW="114120" imgH="228600" progId="">
              <p:embed/>
            </p:oleObj>
          </a:graphicData>
        </a:graphic>
      </p:graphicFrame>
      <p:sp>
        <p:nvSpPr>
          <p:cNvPr id="13" name="Freeform 28"/>
          <p:cNvSpPr>
            <a:spLocks noChangeArrowheads="1"/>
          </p:cNvSpPr>
          <p:nvPr/>
        </p:nvSpPr>
        <p:spPr bwMode="auto">
          <a:xfrm>
            <a:off x="2514599" y="2895600"/>
            <a:ext cx="1905000" cy="685800"/>
          </a:xfrm>
          <a:custGeom>
            <a:avLst/>
            <a:gdLst>
              <a:gd name="T0" fmla="*/ 0 w 1295400"/>
              <a:gd name="T1" fmla="*/ 685800 h 685800"/>
              <a:gd name="T2" fmla="*/ 609600 w 1295400"/>
              <a:gd name="T3" fmla="*/ 0 h 685800"/>
              <a:gd name="T4" fmla="*/ 1295400 w 1295400"/>
              <a:gd name="T5" fmla="*/ 0 h 685800"/>
              <a:gd name="T6" fmla="*/ 19050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414528" y="0"/>
                </a:lnTo>
                <a:lnTo>
                  <a:pt x="880872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29"/>
          <p:cNvSpPr>
            <a:spLocks noChangeArrowheads="1"/>
          </p:cNvSpPr>
          <p:nvPr/>
        </p:nvSpPr>
        <p:spPr bwMode="auto">
          <a:xfrm>
            <a:off x="4419599" y="2895600"/>
            <a:ext cx="1981200" cy="685800"/>
          </a:xfrm>
          <a:custGeom>
            <a:avLst/>
            <a:gdLst>
              <a:gd name="T0" fmla="*/ 0 w 1295400"/>
              <a:gd name="T1" fmla="*/ 685800 h 685800"/>
              <a:gd name="T2" fmla="*/ 609601 w 1295400"/>
              <a:gd name="T3" fmla="*/ 0 h 685800"/>
              <a:gd name="T4" fmla="*/ 1447799 w 1295400"/>
              <a:gd name="T5" fmla="*/ 0 h 685800"/>
              <a:gd name="T6" fmla="*/ 19812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398585" y="0"/>
                </a:lnTo>
                <a:lnTo>
                  <a:pt x="946638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34"/>
          <p:cNvSpPr>
            <a:spLocks noChangeArrowheads="1"/>
          </p:cNvSpPr>
          <p:nvPr/>
        </p:nvSpPr>
        <p:spPr bwMode="auto">
          <a:xfrm rot="10800000">
            <a:off x="6400800" y="2901950"/>
            <a:ext cx="609600" cy="685800"/>
          </a:xfrm>
          <a:custGeom>
            <a:avLst/>
            <a:gdLst>
              <a:gd name="T0" fmla="*/ 0 w 685800"/>
              <a:gd name="T1" fmla="*/ 685799 h 685800"/>
              <a:gd name="T2" fmla="*/ 609599 w 685800"/>
              <a:gd name="T3" fmla="*/ 0 h 685800"/>
              <a:gd name="T4" fmla="*/ 609599 w 685800"/>
              <a:gd name="T5" fmla="*/ 685799 h 685800"/>
              <a:gd name="T6" fmla="*/ 0 w 685800"/>
              <a:gd name="T7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5800" h="685800">
                <a:moveTo>
                  <a:pt x="0" y="68580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35"/>
          <p:cNvSpPr>
            <a:spLocks noChangeArrowheads="1"/>
          </p:cNvSpPr>
          <p:nvPr/>
        </p:nvSpPr>
        <p:spPr bwMode="auto">
          <a:xfrm rot="10800000">
            <a:off x="5867399" y="2901950"/>
            <a:ext cx="533400" cy="685800"/>
          </a:xfrm>
          <a:custGeom>
            <a:avLst/>
            <a:gdLst>
              <a:gd name="T0" fmla="*/ 0 w 457200"/>
              <a:gd name="T1" fmla="*/ 685800 h 685800"/>
              <a:gd name="T2" fmla="*/ 0 w 457200"/>
              <a:gd name="T3" fmla="*/ 0 h 685800"/>
              <a:gd name="T4" fmla="*/ 533400 w 457200"/>
              <a:gd name="T5" fmla="*/ 685800 h 685800"/>
              <a:gd name="T6" fmla="*/ 0 w 457200"/>
              <a:gd name="T7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7200" h="685800">
                <a:moveTo>
                  <a:pt x="0" y="685800"/>
                </a:moveTo>
                <a:lnTo>
                  <a:pt x="0" y="0"/>
                </a:lnTo>
                <a:lnTo>
                  <a:pt x="4572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1333896" y="30095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6095999" y="38100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6096000" y="3200400"/>
            <a:ext cx="685800" cy="1588"/>
          </a:xfrm>
          <a:prstGeom prst="line">
            <a:avLst/>
          </a:prstGeom>
          <a:ln w="25527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248400" y="3352800"/>
            <a:ext cx="152400" cy="1588"/>
          </a:xfrm>
          <a:prstGeom prst="line">
            <a:avLst/>
          </a:prstGeom>
          <a:ln w="25527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400800" y="3352800"/>
            <a:ext cx="228600" cy="1588"/>
          </a:xfrm>
          <a:prstGeom prst="line">
            <a:avLst/>
          </a:prstGeom>
          <a:ln w="25527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019800" y="3048000"/>
            <a:ext cx="838200" cy="1588"/>
          </a:xfrm>
          <a:prstGeom prst="line">
            <a:avLst/>
          </a:prstGeom>
          <a:ln w="25527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6019800" y="3124200"/>
            <a:ext cx="457200" cy="1588"/>
          </a:xfrm>
          <a:prstGeom prst="line">
            <a:avLst/>
          </a:prstGeom>
          <a:ln w="25527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 flipH="1" flipV="1">
            <a:off x="6400006" y="3124200"/>
            <a:ext cx="457994" cy="794"/>
          </a:xfrm>
          <a:prstGeom prst="line">
            <a:avLst/>
          </a:prstGeom>
          <a:ln w="25527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819400" y="3276600"/>
            <a:ext cx="12954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667000" y="3429000"/>
            <a:ext cx="16002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0"/>
            <a:endCxn id="14" idx="0"/>
          </p:cNvCxnSpPr>
          <p:nvPr/>
        </p:nvCxnSpPr>
        <p:spPr>
          <a:xfrm>
            <a:off x="2514599" y="3581400"/>
            <a:ext cx="19050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1D Heat Equation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" y="914400"/>
            <a:ext cx="4648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Pochoir_Array</a:t>
            </a:r>
            <a:r>
              <a:rPr lang="en-US" sz="800" dirty="0" smtClean="0"/>
              <a:t>&lt;double, 1&gt;  a(N_SIZE);</a:t>
            </a:r>
          </a:p>
          <a:p>
            <a:r>
              <a:rPr lang="en-US" sz="800" dirty="0" err="1" smtClean="0"/>
              <a:t>Pochoir_Stencil</a:t>
            </a:r>
            <a:r>
              <a:rPr lang="en-US" sz="800" dirty="0" smtClean="0"/>
              <a:t>&lt;double, 1&gt;  heat_1D;</a:t>
            </a:r>
          </a:p>
          <a:p>
            <a:r>
              <a:rPr lang="en-US" sz="800" dirty="0" err="1" smtClean="0"/>
              <a:t>Pochoir_Domain</a:t>
            </a:r>
            <a:r>
              <a:rPr lang="en-US" sz="800" dirty="0" smtClean="0"/>
              <a:t> I(0, N_SIZE-1);</a:t>
            </a:r>
          </a:p>
          <a:p>
            <a:r>
              <a:rPr lang="en-US" sz="800" dirty="0" smtClean="0"/>
              <a:t>Pochoir_shape_1D(4, {{1, 0}, {0, -1}, {0, 0}, {0, 1}}); </a:t>
            </a:r>
          </a:p>
          <a:p>
            <a:r>
              <a:rPr lang="en-US" sz="800" dirty="0" smtClean="0"/>
              <a:t>Pochoir_Boundary_1D(heat_Boundary_1D</a:t>
            </a:r>
            <a:r>
              <a:rPr lang="en-US" sz="800" dirty="0" smtClean="0"/>
              <a:t>, </a:t>
            </a:r>
            <a:r>
              <a:rPr lang="en-US" sz="800" dirty="0" err="1" smtClean="0"/>
              <a:t>arr</a:t>
            </a:r>
            <a:r>
              <a:rPr lang="en-US" sz="800" dirty="0" smtClean="0"/>
              <a:t>, t, </a:t>
            </a:r>
            <a:r>
              <a:rPr lang="en-US" sz="800" dirty="0" err="1" smtClean="0"/>
              <a:t>i</a:t>
            </a:r>
            <a:r>
              <a:rPr lang="en-US" sz="800" dirty="0" smtClean="0"/>
              <a:t>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err="1"/>
              <a:t>i</a:t>
            </a:r>
            <a:r>
              <a:rPr lang="en-US" sz="800" dirty="0"/>
              <a:t>);</a:t>
            </a:r>
          </a:p>
          <a:p>
            <a:r>
              <a:rPr lang="en-US" sz="800" dirty="0" err="1" smtClean="0"/>
              <a:t>Pochoir_Boundary_end</a:t>
            </a:r>
            <a:endParaRPr lang="en-US" sz="800" dirty="0" smtClean="0"/>
          </a:p>
          <a:p>
            <a:r>
              <a:rPr lang="en-US" sz="1600" dirty="0" smtClean="0"/>
              <a:t>Pochoir_kernel_1D(heat_1D_internal_fn, t, </a:t>
            </a:r>
            <a:r>
              <a:rPr lang="en-US" sz="1600" dirty="0" err="1" smtClean="0"/>
              <a:t>i</a:t>
            </a:r>
            <a:r>
              <a:rPr lang="en-US" sz="1600" dirty="0" smtClean="0"/>
              <a:t>)</a:t>
            </a:r>
          </a:p>
          <a:p>
            <a:r>
              <a:rPr lang="nn-NO" sz="1600" dirty="0" smtClean="0"/>
              <a:t>  </a:t>
            </a:r>
            <a:r>
              <a:rPr lang="nn-NO" sz="1600" dirty="0" smtClean="0"/>
              <a:t>a.interior(t+1</a:t>
            </a:r>
            <a:r>
              <a:rPr lang="nn-NO" sz="1600" dirty="0" smtClean="0"/>
              <a:t>, i) = 0.125 * (</a:t>
            </a:r>
            <a:r>
              <a:rPr lang="nn-NO" sz="1600" dirty="0" smtClean="0"/>
              <a:t>a.interior(t</a:t>
            </a:r>
            <a:r>
              <a:rPr lang="nn-NO" sz="1600" dirty="0" smtClean="0"/>
              <a:t>, i-1) - 2.0 * </a:t>
            </a:r>
            <a:r>
              <a:rPr lang="nn-NO" sz="1600" dirty="0" smtClean="0"/>
              <a:t>a.interior(t</a:t>
            </a:r>
            <a:r>
              <a:rPr lang="nn-NO" sz="1600" dirty="0" smtClean="0"/>
              <a:t>, i) + </a:t>
            </a:r>
            <a:r>
              <a:rPr lang="nn-NO" sz="1600" dirty="0" smtClean="0"/>
              <a:t>a.interior(t</a:t>
            </a:r>
            <a:r>
              <a:rPr lang="nn-NO" sz="1600" dirty="0" smtClean="0"/>
              <a:t>, i+1)) + </a:t>
            </a:r>
            <a:r>
              <a:rPr lang="nn-NO" sz="1600" dirty="0" smtClean="0"/>
              <a:t>a.interior(t</a:t>
            </a:r>
            <a:r>
              <a:rPr lang="nn-NO" sz="1600" dirty="0" smtClean="0"/>
              <a:t>, i);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1600" dirty="0" smtClean="0"/>
              <a:t>Pochoir_kernel_1D(heat_1D_fn, t, </a:t>
            </a:r>
            <a:r>
              <a:rPr lang="en-US" sz="1600" dirty="0" err="1" smtClean="0"/>
              <a:t>i</a:t>
            </a:r>
            <a:r>
              <a:rPr lang="en-US" sz="1600" dirty="0" smtClean="0"/>
              <a:t>)</a:t>
            </a:r>
          </a:p>
          <a:p>
            <a:r>
              <a:rPr lang="nn-NO" sz="1600" dirty="0" smtClean="0"/>
              <a:t>  a(t+1, i) = 0.125 * (a(t, i-1) - 2.0 * a(t, i) + a(t, i+1)) + a(t, i);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1600" dirty="0" smtClean="0"/>
              <a:t>    </a:t>
            </a:r>
            <a:r>
              <a:rPr lang="en-US" sz="800" dirty="0" smtClean="0"/>
              <a:t>heat_1D.registerBoundaryFn(a, </a:t>
            </a:r>
            <a:r>
              <a:rPr lang="en-US" sz="800" dirty="0" smtClean="0"/>
              <a:t>heat_Boundary_2D</a:t>
            </a:r>
            <a:r>
              <a:rPr lang="en-US" sz="800" dirty="0" smtClean="0"/>
              <a:t>);</a:t>
            </a:r>
          </a:p>
          <a:p>
            <a:r>
              <a:rPr lang="en-US" sz="800" dirty="0" smtClean="0"/>
              <a:t>    heat_1D.registerArrayInUse(a);</a:t>
            </a:r>
          </a:p>
          <a:p>
            <a:r>
              <a:rPr lang="en-US" sz="800" dirty="0" smtClean="0"/>
              <a:t>    heat_1D.registerShape(heat_shape_1D);</a:t>
            </a:r>
          </a:p>
          <a:p>
            <a:r>
              <a:rPr lang="en-US" sz="800" dirty="0" smtClean="0"/>
              <a:t>    heat_1D.registerPochoir_Domain(I);</a:t>
            </a:r>
          </a:p>
          <a:p>
            <a:r>
              <a:rPr lang="en-US" sz="1600" dirty="0" smtClean="0"/>
              <a:t>    heat_1D.run(</a:t>
            </a:r>
            <a:r>
              <a:rPr lang="en-US" sz="1600" dirty="0" err="1" smtClean="0"/>
              <a:t>Timestep</a:t>
            </a:r>
            <a:r>
              <a:rPr lang="en-US" sz="1600" dirty="0" smtClean="0"/>
              <a:t>, heat_1D_internal_fn, heat_1D_fn);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Executable Spec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How to specify an arbitrary </a:t>
            </a:r>
            <a:r>
              <a:rPr lang="en-US" dirty="0" err="1" smtClean="0"/>
              <a:t>Pochoir_Stencil</a:t>
            </a:r>
            <a:r>
              <a:rPr lang="en-US" dirty="0" smtClean="0"/>
              <a:t> is a very tricky and open question.</a:t>
            </a:r>
          </a:p>
          <a:p>
            <a:pPr lvl="1"/>
            <a:r>
              <a:rPr lang="en-US" dirty="0" smtClean="0"/>
              <a:t>Expression Template </a:t>
            </a:r>
          </a:p>
          <a:p>
            <a:pPr lvl="2"/>
            <a:r>
              <a:rPr lang="en-US" dirty="0" smtClean="0"/>
              <a:t>Don’t parse the info in statement</a:t>
            </a:r>
          </a:p>
          <a:p>
            <a:pPr lvl="2"/>
            <a:r>
              <a:rPr lang="en-US" dirty="0" smtClean="0"/>
              <a:t>Can NOT encode Game of Life</a:t>
            </a:r>
          </a:p>
          <a:p>
            <a:pPr lvl="1"/>
            <a:r>
              <a:rPr lang="en-US" dirty="0" err="1" smtClean="0"/>
              <a:t>Peta</a:t>
            </a:r>
            <a:r>
              <a:rPr lang="en-US" dirty="0" smtClean="0"/>
              <a:t>-bricks</a:t>
            </a:r>
          </a:p>
          <a:p>
            <a:pPr lvl="2"/>
            <a:r>
              <a:rPr lang="en-US" dirty="0" smtClean="0"/>
              <a:t>An entire different language outside C++</a:t>
            </a:r>
          </a:p>
          <a:p>
            <a:pPr lvl="2"/>
            <a:r>
              <a:rPr lang="en-US" dirty="0" smtClean="0"/>
              <a:t>User needs to be an expert to write a program, let alone get good performance</a:t>
            </a:r>
          </a:p>
          <a:p>
            <a:pPr lvl="1"/>
            <a:r>
              <a:rPr lang="en-US" dirty="0" smtClean="0"/>
              <a:t>Non acceptable solution yet</a:t>
            </a:r>
          </a:p>
          <a:p>
            <a:r>
              <a:rPr lang="en-US" dirty="0" smtClean="0"/>
              <a:t>Our solution: Executable Spec.</a:t>
            </a:r>
          </a:p>
          <a:p>
            <a:pPr lvl="1"/>
            <a:r>
              <a:rPr lang="en-US" dirty="0" smtClean="0"/>
              <a:t>A de facto Embedded </a:t>
            </a:r>
            <a:r>
              <a:rPr lang="en-US" dirty="0" smtClean="0"/>
              <a:t>Domain </a:t>
            </a:r>
            <a:r>
              <a:rPr lang="en-US" dirty="0" smtClean="0"/>
              <a:t>Specific Language</a:t>
            </a:r>
          </a:p>
          <a:p>
            <a:pPr lvl="1"/>
            <a:r>
              <a:rPr lang="en-US" dirty="0" smtClean="0"/>
              <a:t>Directly executable in C++ without any preprocessing.</a:t>
            </a:r>
          </a:p>
          <a:p>
            <a:pPr lvl="1"/>
            <a:r>
              <a:rPr lang="en-US" dirty="0" smtClean="0"/>
              <a:t>Directly debug-able </a:t>
            </a:r>
          </a:p>
          <a:p>
            <a:pPr lvl="1"/>
            <a:r>
              <a:rPr lang="en-US" dirty="0" smtClean="0"/>
              <a:t>P = NP</a:t>
            </a:r>
          </a:p>
          <a:p>
            <a:pPr lvl="1"/>
            <a:r>
              <a:rPr lang="en-US" dirty="0" smtClean="0"/>
              <a:t>Laziness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1D Heat Equation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914400"/>
            <a:ext cx="44196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Pochoir_obase_fn_1D(heat_1D_obase_fn, t0, t1, grid)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grid_info</a:t>
            </a:r>
            <a:r>
              <a:rPr lang="en-US" sz="1400" dirty="0" smtClean="0"/>
              <a:t>&lt;1&gt; </a:t>
            </a:r>
            <a:r>
              <a:rPr lang="en-US" sz="1400" dirty="0" err="1" smtClean="0"/>
              <a:t>l_grid</a:t>
            </a:r>
            <a:r>
              <a:rPr lang="en-US" sz="1400" dirty="0" smtClean="0"/>
              <a:t> = grid;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SIter</a:t>
            </a:r>
            <a:r>
              <a:rPr lang="en-US" sz="1400" dirty="0" smtClean="0"/>
              <a:t>&lt;</a:t>
            </a:r>
            <a:r>
              <a:rPr lang="en-US" sz="1400" dirty="0"/>
              <a:t>double, 1&gt; iter0(c), iter1(c), iter2(c), iter3(c);</a:t>
            </a:r>
          </a:p>
          <a:p>
            <a:r>
              <a:rPr lang="en-US" sz="1400" dirty="0"/>
              <a:t>        for (</a:t>
            </a:r>
            <a:r>
              <a:rPr lang="en-US" sz="1400" dirty="0" err="1"/>
              <a:t>int</a:t>
            </a:r>
            <a:r>
              <a:rPr lang="en-US" sz="1400" dirty="0"/>
              <a:t> t = t0; t &lt; t1; ++t) {</a:t>
            </a:r>
          </a:p>
          <a:p>
            <a:r>
              <a:rPr lang="en-US" sz="1400" dirty="0"/>
              <a:t>            iter0.set(t+1, l_grid.x0[0]);</a:t>
            </a:r>
          </a:p>
          <a:p>
            <a:r>
              <a:rPr lang="en-US" sz="1400" dirty="0"/>
              <a:t>            iter1.set(t, l_grid.x0[0]-1);</a:t>
            </a:r>
          </a:p>
          <a:p>
            <a:r>
              <a:rPr lang="en-US" sz="1400" dirty="0"/>
              <a:t>            iter2.set(t, l_grid.x0[0]);</a:t>
            </a:r>
          </a:p>
          <a:p>
            <a:r>
              <a:rPr lang="en-US" sz="1400" dirty="0"/>
              <a:t>            iter3.set(t, l_grid.x0[0]+1);</a:t>
            </a:r>
          </a:p>
          <a:p>
            <a:r>
              <a:rPr lang="en-US" sz="1400" dirty="0"/>
              <a:t>            for (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= l_grid.x0[0]; </a:t>
            </a:r>
            <a:r>
              <a:rPr lang="en-US" sz="1400" dirty="0" err="1" smtClean="0"/>
              <a:t>i</a:t>
            </a:r>
            <a:r>
              <a:rPr lang="en-US" sz="1400" dirty="0" smtClean="0"/>
              <a:t> </a:t>
            </a:r>
            <a:r>
              <a:rPr lang="en-US" sz="1400" dirty="0"/>
              <a:t>&lt; l_grid.x1[0]; </a:t>
            </a:r>
            <a:r>
              <a:rPr lang="en-US" sz="1400" dirty="0" smtClean="0"/>
              <a:t>++</a:t>
            </a:r>
            <a:r>
              <a:rPr lang="en-US" sz="1400" dirty="0" err="1"/>
              <a:t>i</a:t>
            </a:r>
            <a:r>
              <a:rPr lang="en-US" sz="1400" dirty="0"/>
              <a:t>, </a:t>
            </a:r>
            <a:r>
              <a:rPr lang="en-US" sz="1400" dirty="0" smtClean="0"/>
              <a:t> </a:t>
            </a:r>
            <a:r>
              <a:rPr lang="en-US" sz="1400" dirty="0"/>
              <a:t>++iter0, ++iter1, ++iter2, ++iter3) {</a:t>
            </a:r>
          </a:p>
          <a:p>
            <a:r>
              <a:rPr lang="nn-NO" sz="1400" dirty="0"/>
              <a:t>                // c(t+1, i) = 0.125 * (c(t, i-1) - 2.0 * c(t, i) + c(t, i+1)) + c(t, i);</a:t>
            </a:r>
          </a:p>
          <a:p>
            <a:r>
              <a:rPr lang="en-US" sz="1400" dirty="0"/>
              <a:t>                iter0 = 0.125 * (iter1 - 2.0 * iter2 + iter3) + iter2;</a:t>
            </a:r>
          </a:p>
          <a:p>
            <a:r>
              <a:rPr lang="en-US" sz="1400" dirty="0"/>
              <a:t>            }</a:t>
            </a:r>
          </a:p>
          <a:p>
            <a:r>
              <a:rPr lang="nn-NO" sz="1400" dirty="0"/>
              <a:t>            for (int i = 0; i &lt; 1; ++i) {</a:t>
            </a:r>
          </a:p>
          <a:p>
            <a:r>
              <a:rPr lang="en-US" sz="1400" dirty="0"/>
              <a:t>                l_grid.x0[</a:t>
            </a:r>
            <a:r>
              <a:rPr lang="en-US" sz="1400" dirty="0" err="1"/>
              <a:t>i</a:t>
            </a:r>
            <a:r>
              <a:rPr lang="en-US" sz="1400" dirty="0"/>
              <a:t>] +=l_grid.dx0[</a:t>
            </a:r>
            <a:r>
              <a:rPr lang="en-US" sz="1400" dirty="0" err="1"/>
              <a:t>i</a:t>
            </a:r>
            <a:r>
              <a:rPr lang="en-US" sz="1400" dirty="0"/>
              <a:t>]; l_grid.x1[</a:t>
            </a:r>
            <a:r>
              <a:rPr lang="en-US" sz="1400" dirty="0" err="1"/>
              <a:t>i</a:t>
            </a:r>
            <a:r>
              <a:rPr lang="en-US" sz="1400" dirty="0"/>
              <a:t>] += l_grid.dx1[</a:t>
            </a:r>
            <a:r>
              <a:rPr lang="en-US" sz="1400" dirty="0" err="1"/>
              <a:t>i</a:t>
            </a:r>
            <a:r>
              <a:rPr lang="en-US" sz="1400" dirty="0"/>
              <a:t>];</a:t>
            </a:r>
          </a:p>
          <a:p>
            <a:r>
              <a:rPr lang="en-US" sz="1400" dirty="0"/>
              <a:t>            }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 err="1" smtClean="0"/>
              <a:t>Pochoir_kernel_end</a:t>
            </a:r>
            <a:endParaRPr lang="en-US" sz="1400" dirty="0" smtClean="0"/>
          </a:p>
          <a:p>
            <a:r>
              <a:rPr lang="en-US" sz="1400" dirty="0" smtClean="0"/>
              <a:t>Pochoir_kernel_1D(heat_1D_fn, t, </a:t>
            </a:r>
            <a:r>
              <a:rPr lang="en-US" sz="1400" dirty="0" err="1" smtClean="0"/>
              <a:t>i</a:t>
            </a:r>
            <a:r>
              <a:rPr lang="en-US" sz="1400" dirty="0" smtClean="0"/>
              <a:t>)</a:t>
            </a:r>
          </a:p>
          <a:p>
            <a:r>
              <a:rPr lang="nn-NO" sz="1400" dirty="0" smtClean="0"/>
              <a:t>        a(t+1, i) = 0.125 * (a(t, i-1) - 2.0 * a(t, i) + a(t, i+1)) + a(t, i);</a:t>
            </a:r>
          </a:p>
          <a:p>
            <a:r>
              <a:rPr lang="en-US" sz="1400" dirty="0" err="1" smtClean="0"/>
              <a:t>Pochoir_kernel_end</a:t>
            </a:r>
            <a:endParaRPr lang="en-US" sz="1400" dirty="0" smtClean="0"/>
          </a:p>
          <a:p>
            <a:r>
              <a:rPr lang="en-US" sz="1400" dirty="0" smtClean="0"/>
              <a:t>heat_1D.run_obase(</a:t>
            </a:r>
            <a:r>
              <a:rPr lang="en-US" sz="1400" dirty="0" err="1" smtClean="0"/>
              <a:t>Timestep</a:t>
            </a:r>
            <a:r>
              <a:rPr lang="en-US" sz="1400" dirty="0" smtClean="0"/>
              <a:t>, heat_1D_obase_fn, heat_1D_fn);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" y="914400"/>
            <a:ext cx="4648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Pochoir_Array</a:t>
            </a:r>
            <a:r>
              <a:rPr lang="en-US" sz="800" dirty="0" smtClean="0"/>
              <a:t>&lt;double, 1&gt;  a(N_SIZE);</a:t>
            </a:r>
          </a:p>
          <a:p>
            <a:r>
              <a:rPr lang="en-US" sz="800" dirty="0" err="1" smtClean="0"/>
              <a:t>Pochoir_Stencil</a:t>
            </a:r>
            <a:r>
              <a:rPr lang="en-US" sz="800" dirty="0" smtClean="0"/>
              <a:t>&lt;double, 1&gt;  heat_1D;</a:t>
            </a:r>
          </a:p>
          <a:p>
            <a:r>
              <a:rPr lang="en-US" sz="800" dirty="0" err="1" smtClean="0"/>
              <a:t>Pochoir_Domain</a:t>
            </a:r>
            <a:r>
              <a:rPr lang="en-US" sz="800" dirty="0" smtClean="0"/>
              <a:t> I(0, N_SIZE-1);</a:t>
            </a:r>
          </a:p>
          <a:p>
            <a:r>
              <a:rPr lang="en-US" sz="800" dirty="0" smtClean="0"/>
              <a:t>Pochoir_shape_1D(4, {{1, 0}, {0, -1}, {0, 0}, {0, 1}}); </a:t>
            </a:r>
          </a:p>
          <a:p>
            <a:r>
              <a:rPr lang="en-US" sz="800" dirty="0" smtClean="0"/>
              <a:t>Pochoir_Boundary_1D(heat_Boundary_1D</a:t>
            </a:r>
            <a:r>
              <a:rPr lang="en-US" sz="800" dirty="0" smtClean="0"/>
              <a:t>, </a:t>
            </a:r>
            <a:r>
              <a:rPr lang="en-US" sz="800" dirty="0" err="1" smtClean="0"/>
              <a:t>arr</a:t>
            </a:r>
            <a:r>
              <a:rPr lang="en-US" sz="800" dirty="0" smtClean="0"/>
              <a:t>, t, </a:t>
            </a:r>
            <a:r>
              <a:rPr lang="en-US" sz="800" dirty="0" err="1" smtClean="0"/>
              <a:t>i</a:t>
            </a:r>
            <a:r>
              <a:rPr lang="en-US" sz="800" dirty="0" smtClean="0"/>
              <a:t>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err="1"/>
              <a:t>i</a:t>
            </a:r>
            <a:r>
              <a:rPr lang="en-US" sz="800" dirty="0"/>
              <a:t>);</a:t>
            </a:r>
          </a:p>
          <a:p>
            <a:r>
              <a:rPr lang="en-US" sz="800" dirty="0" err="1" smtClean="0"/>
              <a:t>Pochoir_Boundary_end</a:t>
            </a:r>
            <a:endParaRPr lang="en-US" sz="800" dirty="0" smtClean="0"/>
          </a:p>
          <a:p>
            <a:r>
              <a:rPr lang="en-US" sz="1600" dirty="0" smtClean="0"/>
              <a:t>Pochoir_kernel_1D(heat_1D_internal_fn, t, </a:t>
            </a:r>
            <a:r>
              <a:rPr lang="en-US" sz="1600" dirty="0" err="1" smtClean="0"/>
              <a:t>i</a:t>
            </a:r>
            <a:r>
              <a:rPr lang="en-US" sz="1600" dirty="0" smtClean="0"/>
              <a:t>)</a:t>
            </a:r>
          </a:p>
          <a:p>
            <a:r>
              <a:rPr lang="nn-NO" sz="1600" dirty="0" smtClean="0"/>
              <a:t>  </a:t>
            </a:r>
            <a:r>
              <a:rPr lang="nn-NO" sz="1600" dirty="0" smtClean="0"/>
              <a:t>a.interior(t+1</a:t>
            </a:r>
            <a:r>
              <a:rPr lang="nn-NO" sz="1600" dirty="0" smtClean="0"/>
              <a:t>, i) = 0.125 * (</a:t>
            </a:r>
            <a:r>
              <a:rPr lang="nn-NO" sz="1600" dirty="0" smtClean="0"/>
              <a:t>a.interior(t</a:t>
            </a:r>
            <a:r>
              <a:rPr lang="nn-NO" sz="1600" dirty="0" smtClean="0"/>
              <a:t>, i-1) - 2.0 * </a:t>
            </a:r>
            <a:r>
              <a:rPr lang="nn-NO" sz="1600" dirty="0" smtClean="0"/>
              <a:t>a.interior(t</a:t>
            </a:r>
            <a:r>
              <a:rPr lang="nn-NO" sz="1600" dirty="0" smtClean="0"/>
              <a:t>, i) + </a:t>
            </a:r>
            <a:r>
              <a:rPr lang="nn-NO" sz="1600" dirty="0" smtClean="0"/>
              <a:t>a.interior(t</a:t>
            </a:r>
            <a:r>
              <a:rPr lang="nn-NO" sz="1600" dirty="0" smtClean="0"/>
              <a:t>, i+1)) + </a:t>
            </a:r>
            <a:r>
              <a:rPr lang="nn-NO" sz="1600" dirty="0" smtClean="0"/>
              <a:t>a.interior(t</a:t>
            </a:r>
            <a:r>
              <a:rPr lang="nn-NO" sz="1600" dirty="0" smtClean="0"/>
              <a:t>, i);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1600" dirty="0" smtClean="0"/>
              <a:t>Pochoir_kernel_1D(heat_1D_fn, t, </a:t>
            </a:r>
            <a:r>
              <a:rPr lang="en-US" sz="1600" dirty="0" err="1" smtClean="0"/>
              <a:t>i</a:t>
            </a:r>
            <a:r>
              <a:rPr lang="en-US" sz="1600" dirty="0" smtClean="0"/>
              <a:t>)</a:t>
            </a:r>
          </a:p>
          <a:p>
            <a:r>
              <a:rPr lang="nn-NO" sz="1600" dirty="0" smtClean="0"/>
              <a:t>  a(t+1, i) = 0.125 * (a(t, i-1) - 2.0 * a(t, i) + a(t, i+1)) + a(t, i);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1600" dirty="0" smtClean="0"/>
              <a:t>    </a:t>
            </a:r>
            <a:r>
              <a:rPr lang="en-US" sz="800" dirty="0" smtClean="0"/>
              <a:t>heat_1D.registerBoundaryFn(a, </a:t>
            </a:r>
            <a:r>
              <a:rPr lang="en-US" sz="800" dirty="0" smtClean="0"/>
              <a:t>heat_Boundary_2D</a:t>
            </a:r>
            <a:r>
              <a:rPr lang="en-US" sz="800" dirty="0" smtClean="0"/>
              <a:t>);</a:t>
            </a:r>
          </a:p>
          <a:p>
            <a:r>
              <a:rPr lang="en-US" sz="800" dirty="0" smtClean="0"/>
              <a:t>    heat_1D.registerArrayInUse(a);</a:t>
            </a:r>
          </a:p>
          <a:p>
            <a:r>
              <a:rPr lang="en-US" sz="800" dirty="0" smtClean="0"/>
              <a:t>    heat_1D.registerShape(heat_shape_1D);</a:t>
            </a:r>
          </a:p>
          <a:p>
            <a:r>
              <a:rPr lang="en-US" sz="800" dirty="0" smtClean="0"/>
              <a:t>    heat_1D.registerPochoir_Domain(I);</a:t>
            </a:r>
          </a:p>
          <a:p>
            <a:r>
              <a:rPr lang="en-US" sz="1600" dirty="0" smtClean="0"/>
              <a:t>    heat_1D.run(</a:t>
            </a:r>
            <a:r>
              <a:rPr lang="en-US" sz="1600" dirty="0" err="1" smtClean="0"/>
              <a:t>Timestep</a:t>
            </a:r>
            <a:r>
              <a:rPr lang="en-US" sz="1600" dirty="0" smtClean="0"/>
              <a:t>, heat_1D_internal_fn, heat_1D_fn);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2</a:t>
            </a:r>
            <a:r>
              <a:rPr lang="en-US" dirty="0" smtClean="0"/>
              <a:t>D </a:t>
            </a:r>
            <a:r>
              <a:rPr lang="en-US" dirty="0" err="1" smtClean="0"/>
              <a:t>Obase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" y="762000"/>
            <a:ext cx="44196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Pochoir_obase_fn_1D(heat_1D_obase_fn, t0, t1, grid)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grid_info</a:t>
            </a:r>
            <a:r>
              <a:rPr lang="en-US" sz="1400" dirty="0" smtClean="0"/>
              <a:t>&lt;1&gt; </a:t>
            </a:r>
            <a:r>
              <a:rPr lang="en-US" sz="1400" dirty="0" err="1" smtClean="0"/>
              <a:t>l_grid</a:t>
            </a:r>
            <a:r>
              <a:rPr lang="en-US" sz="1400" dirty="0" smtClean="0"/>
              <a:t> = grid;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SIter</a:t>
            </a:r>
            <a:r>
              <a:rPr lang="en-US" sz="1400" dirty="0" smtClean="0"/>
              <a:t>&lt;</a:t>
            </a:r>
            <a:r>
              <a:rPr lang="en-US" sz="1400" dirty="0"/>
              <a:t>double, 1&gt; iter0(c), iter1(c), iter2(c), iter3(c);</a:t>
            </a:r>
          </a:p>
          <a:p>
            <a:r>
              <a:rPr lang="en-US" sz="1400" dirty="0"/>
              <a:t>        for (</a:t>
            </a:r>
            <a:r>
              <a:rPr lang="en-US" sz="1400" dirty="0" err="1"/>
              <a:t>int</a:t>
            </a:r>
            <a:r>
              <a:rPr lang="en-US" sz="1400" dirty="0"/>
              <a:t> t = t0; t &lt; t1; ++t) {</a:t>
            </a:r>
          </a:p>
          <a:p>
            <a:r>
              <a:rPr lang="en-US" sz="1400" dirty="0"/>
              <a:t>            iter0.set(t+1, l_grid.x0[0]);</a:t>
            </a:r>
          </a:p>
          <a:p>
            <a:r>
              <a:rPr lang="en-US" sz="1400" dirty="0"/>
              <a:t>            iter1.set(t, l_grid.x0[0]-1);</a:t>
            </a:r>
          </a:p>
          <a:p>
            <a:r>
              <a:rPr lang="en-US" sz="1400" dirty="0"/>
              <a:t>            iter2.set(t, l_grid.x0[0]);</a:t>
            </a:r>
          </a:p>
          <a:p>
            <a:r>
              <a:rPr lang="en-US" sz="1400" dirty="0"/>
              <a:t>            iter3.set(t, l_grid.x0[0]+1);</a:t>
            </a:r>
          </a:p>
          <a:p>
            <a:r>
              <a:rPr lang="en-US" sz="1400" dirty="0"/>
              <a:t>            for (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= l_grid.x0[0]; </a:t>
            </a:r>
            <a:r>
              <a:rPr lang="en-US" sz="1400" dirty="0" err="1" smtClean="0"/>
              <a:t>i</a:t>
            </a:r>
            <a:r>
              <a:rPr lang="en-US" sz="1400" dirty="0" smtClean="0"/>
              <a:t> </a:t>
            </a:r>
            <a:r>
              <a:rPr lang="en-US" sz="1400" dirty="0"/>
              <a:t>&lt; l_grid.x1[0]; </a:t>
            </a:r>
            <a:r>
              <a:rPr lang="en-US" sz="1400" dirty="0" smtClean="0"/>
              <a:t>++</a:t>
            </a:r>
            <a:r>
              <a:rPr lang="en-US" sz="1400" dirty="0" err="1"/>
              <a:t>i</a:t>
            </a:r>
            <a:r>
              <a:rPr lang="en-US" sz="1400" dirty="0"/>
              <a:t>, </a:t>
            </a:r>
            <a:r>
              <a:rPr lang="en-US" sz="1400" dirty="0" smtClean="0"/>
              <a:t> </a:t>
            </a:r>
            <a:r>
              <a:rPr lang="en-US" sz="1400" dirty="0"/>
              <a:t>++iter0, ++iter1, ++iter2, ++iter3) {</a:t>
            </a:r>
          </a:p>
          <a:p>
            <a:r>
              <a:rPr lang="nn-NO" sz="1400" dirty="0"/>
              <a:t>                // c(t+1, i) = 0.125 * (c(t, i-1) - 2.0 * c(t, i) + c(t, i+1)) + c(t, i);</a:t>
            </a:r>
          </a:p>
          <a:p>
            <a:r>
              <a:rPr lang="en-US" sz="1400" dirty="0"/>
              <a:t>                iter0 = 0.125 * (iter1 - 2.0 * iter2 + iter3) + iter2;</a:t>
            </a:r>
          </a:p>
          <a:p>
            <a:r>
              <a:rPr lang="en-US" sz="1400" dirty="0"/>
              <a:t>            }</a:t>
            </a:r>
          </a:p>
          <a:p>
            <a:r>
              <a:rPr lang="nn-NO" sz="1400" dirty="0"/>
              <a:t>            for (int i = 0; i &lt; 1; ++i) {</a:t>
            </a:r>
          </a:p>
          <a:p>
            <a:r>
              <a:rPr lang="en-US" sz="1400" dirty="0"/>
              <a:t>                l_grid.x0[</a:t>
            </a:r>
            <a:r>
              <a:rPr lang="en-US" sz="1400" dirty="0" err="1"/>
              <a:t>i</a:t>
            </a:r>
            <a:r>
              <a:rPr lang="en-US" sz="1400" dirty="0"/>
              <a:t>] +=l_grid.dx0[</a:t>
            </a:r>
            <a:r>
              <a:rPr lang="en-US" sz="1400" dirty="0" err="1"/>
              <a:t>i</a:t>
            </a:r>
            <a:r>
              <a:rPr lang="en-US" sz="1400" dirty="0"/>
              <a:t>]; l_grid.x1[</a:t>
            </a:r>
            <a:r>
              <a:rPr lang="en-US" sz="1400" dirty="0" err="1"/>
              <a:t>i</a:t>
            </a:r>
            <a:r>
              <a:rPr lang="en-US" sz="1400" dirty="0"/>
              <a:t>] += l_grid.dx1[</a:t>
            </a:r>
            <a:r>
              <a:rPr lang="en-US" sz="1400" dirty="0" err="1"/>
              <a:t>i</a:t>
            </a:r>
            <a:r>
              <a:rPr lang="en-US" sz="1400" dirty="0"/>
              <a:t>];</a:t>
            </a:r>
          </a:p>
          <a:p>
            <a:r>
              <a:rPr lang="en-US" sz="1400" dirty="0"/>
              <a:t>            }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 err="1" smtClean="0"/>
              <a:t>Pochoir_kernel_end</a:t>
            </a:r>
            <a:endParaRPr lang="en-US" sz="1400" dirty="0" smtClean="0"/>
          </a:p>
          <a:p>
            <a:r>
              <a:rPr lang="en-US" sz="1400" dirty="0" smtClean="0"/>
              <a:t>Pochoir_kernel_1D(heat_1D_fn, t, </a:t>
            </a:r>
            <a:r>
              <a:rPr lang="en-US" sz="1400" dirty="0" err="1" smtClean="0"/>
              <a:t>i</a:t>
            </a:r>
            <a:r>
              <a:rPr lang="en-US" sz="1400" dirty="0" smtClean="0"/>
              <a:t>)</a:t>
            </a:r>
          </a:p>
          <a:p>
            <a:r>
              <a:rPr lang="nn-NO" sz="1400" dirty="0" smtClean="0"/>
              <a:t>        a(t+1, i) = 0.125 * (a(t, i-1) - 2.0 * a(t, i) + a(t, i+1)) + a(t, i);</a:t>
            </a:r>
          </a:p>
          <a:p>
            <a:r>
              <a:rPr lang="en-US" sz="1400" dirty="0" err="1" smtClean="0"/>
              <a:t>Pochoir_kernel_end</a:t>
            </a:r>
            <a:endParaRPr lang="en-US" sz="1400" dirty="0" smtClean="0"/>
          </a:p>
          <a:p>
            <a:r>
              <a:rPr lang="en-US" sz="1400" dirty="0" smtClean="0"/>
              <a:t>heat_1D.run_obase(</a:t>
            </a:r>
            <a:r>
              <a:rPr lang="en-US" sz="1400" dirty="0" err="1" smtClean="0"/>
              <a:t>Timestep</a:t>
            </a:r>
            <a:r>
              <a:rPr lang="en-US" sz="1400" dirty="0" smtClean="0"/>
              <a:t>, heat_1D_obase_fn, heat_1D_fn);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762000"/>
            <a:ext cx="44196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Pochoir_obase_fn_2D(heat_2D_safe_fn, t0, t1, grid)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grid_info</a:t>
            </a:r>
            <a:r>
              <a:rPr lang="en-US" sz="1200" dirty="0" smtClean="0"/>
              <a:t>&lt;2&gt; </a:t>
            </a:r>
            <a:r>
              <a:rPr lang="en-US" sz="1200" dirty="0" err="1" smtClean="0"/>
              <a:t>l_grid</a:t>
            </a:r>
            <a:r>
              <a:rPr lang="en-US" sz="1200" dirty="0" smtClean="0"/>
              <a:t> = grid;</a:t>
            </a:r>
          </a:p>
          <a:p>
            <a:r>
              <a:rPr lang="en-US" sz="1200" dirty="0" smtClean="0"/>
              <a:t>        /* this </a:t>
            </a:r>
            <a:r>
              <a:rPr lang="en-US" sz="1200" dirty="0" err="1" smtClean="0"/>
              <a:t>iterator</a:t>
            </a:r>
            <a:r>
              <a:rPr lang="en-US" sz="1200" dirty="0" smtClean="0"/>
              <a:t> is also a proxy for </a:t>
            </a:r>
            <a:r>
              <a:rPr lang="en-US" sz="1200" dirty="0" err="1" smtClean="0"/>
              <a:t>SArray</a:t>
            </a:r>
            <a:r>
              <a:rPr lang="en-US" sz="1200" dirty="0" smtClean="0"/>
              <a:t> */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SIter</a:t>
            </a:r>
            <a:r>
              <a:rPr lang="en-US" sz="1200" dirty="0" smtClean="0"/>
              <a:t>&lt;double, 2&gt; iter0(a);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SIter</a:t>
            </a:r>
            <a:r>
              <a:rPr lang="en-US" sz="1200" dirty="0" smtClean="0"/>
              <a:t>&lt;double, 2&gt; iter1(a);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int</a:t>
            </a:r>
            <a:r>
              <a:rPr lang="en-US" sz="1200" dirty="0" smtClean="0"/>
              <a:t> gap1;</a:t>
            </a:r>
          </a:p>
          <a:p>
            <a:r>
              <a:rPr lang="en-US" sz="1200" dirty="0" smtClean="0"/>
              <a:t>        const </a:t>
            </a:r>
            <a:r>
              <a:rPr lang="en-US" sz="1200" dirty="0" err="1" smtClean="0"/>
              <a:t>int</a:t>
            </a:r>
            <a:r>
              <a:rPr lang="en-US" sz="1200" dirty="0" smtClean="0"/>
              <a:t> l_stride0 = </a:t>
            </a:r>
            <a:r>
              <a:rPr lang="en-US" sz="1200" dirty="0" err="1" smtClean="0"/>
              <a:t>a.stride</a:t>
            </a:r>
            <a:r>
              <a:rPr lang="en-US" sz="1200" dirty="0" smtClean="0"/>
              <a:t>(0), l_stride1 = </a:t>
            </a:r>
            <a:r>
              <a:rPr lang="en-US" sz="1200" dirty="0" err="1" smtClean="0"/>
              <a:t>a.stride</a:t>
            </a:r>
            <a:r>
              <a:rPr lang="en-US" sz="1200" dirty="0" smtClean="0"/>
              <a:t>(1);</a:t>
            </a:r>
          </a:p>
          <a:p>
            <a:r>
              <a:rPr lang="en-US" sz="1200" dirty="0" smtClean="0"/>
              <a:t>        for (</a:t>
            </a:r>
            <a:r>
              <a:rPr lang="en-US" sz="1200" dirty="0" err="1" smtClean="0"/>
              <a:t>int</a:t>
            </a:r>
            <a:r>
              <a:rPr lang="en-US" sz="1200" dirty="0" smtClean="0"/>
              <a:t> t = t0; t &lt; t1; ++t) {</a:t>
            </a:r>
          </a:p>
          <a:p>
            <a:r>
              <a:rPr lang="en-US" sz="1200" dirty="0" smtClean="0"/>
              <a:t>            iter0.set(t+1, l_grid.x0[1], l_grid.x0[0]);</a:t>
            </a:r>
          </a:p>
          <a:p>
            <a:r>
              <a:rPr lang="da-DK" sz="1200" dirty="0" smtClean="0"/>
              <a:t>            iter1.set(t, l_grid.x0[1]-1, l_grid.x0[0]+1</a:t>
            </a:r>
            <a:r>
              <a:rPr lang="da-DK" sz="1200" dirty="0" smtClean="0"/>
              <a:t>);</a:t>
            </a:r>
          </a:p>
          <a:p>
            <a:r>
              <a:rPr lang="da-DK" sz="1200" dirty="0" smtClean="0"/>
              <a:t>            /* we compute the gap only once for each sub-trapezoid (of one single time step */</a:t>
            </a:r>
            <a:endParaRPr lang="da-DK" sz="1200" dirty="0" smtClean="0"/>
          </a:p>
          <a:p>
            <a:r>
              <a:rPr lang="en-US" sz="1200" dirty="0" smtClean="0"/>
              <a:t>            gap1 </a:t>
            </a:r>
            <a:r>
              <a:rPr lang="en-US" sz="1200" dirty="0" smtClean="0"/>
              <a:t>= l_stride1 + (l_grid.x0[0] - l_grid.x1[0]) * l_stride0</a:t>
            </a:r>
            <a:r>
              <a:rPr lang="en-US" sz="1200" dirty="0" smtClean="0"/>
              <a:t>;</a:t>
            </a:r>
          </a:p>
          <a:p>
            <a:r>
              <a:rPr lang="en-US" sz="1200" dirty="0" smtClean="0"/>
              <a:t> </a:t>
            </a:r>
            <a:r>
              <a:rPr lang="en-US" sz="1200" dirty="0" smtClean="0"/>
              <a:t>           /* then for each iteration of ‘I’, we just increment by a fixed gap */</a:t>
            </a:r>
            <a:endParaRPr lang="en-US" sz="1200" dirty="0" smtClean="0"/>
          </a:p>
          <a:p>
            <a:r>
              <a:rPr lang="nn-NO" sz="1200" dirty="0" smtClean="0"/>
              <a:t>            for (int i = l_grid.x0[1]; i &lt; l_grid.x1[1]; ++i, iter0.inc(gap1), iter1.inc(gap1)) {</a:t>
            </a:r>
          </a:p>
          <a:p>
            <a:r>
              <a:rPr lang="en-US" sz="1200" dirty="0" smtClean="0"/>
              <a:t>        for (</a:t>
            </a:r>
            <a:r>
              <a:rPr lang="en-US" sz="1200" dirty="0" err="1" smtClean="0"/>
              <a:t>int</a:t>
            </a:r>
            <a:r>
              <a:rPr lang="en-US" sz="1200" dirty="0" smtClean="0"/>
              <a:t> j = l_grid.x0[0]; j &lt; l_grid.x1[0]; ++j, ++iter0, ++iter1) {</a:t>
            </a:r>
          </a:p>
          <a:p>
            <a:r>
              <a:rPr lang="en-US" sz="1200" dirty="0" smtClean="0"/>
              <a:t>	</a:t>
            </a:r>
            <a:r>
              <a:rPr lang="en-US" sz="1200" dirty="0" smtClean="0"/>
              <a:t>iter0 </a:t>
            </a:r>
            <a:r>
              <a:rPr lang="en-US" sz="1200" dirty="0" smtClean="0"/>
              <a:t>= 0.01 + iter1;</a:t>
            </a:r>
          </a:p>
          <a:p>
            <a:r>
              <a:rPr lang="en-US" sz="1200" dirty="0" smtClean="0"/>
              <a:t>        }</a:t>
            </a:r>
          </a:p>
          <a:p>
            <a:r>
              <a:rPr lang="en-US" sz="1200" dirty="0" smtClean="0"/>
              <a:t>            }</a:t>
            </a:r>
          </a:p>
          <a:p>
            <a:r>
              <a:rPr lang="nn-NO" sz="1200" dirty="0" smtClean="0"/>
              <a:t>            for (int i = 0; i &lt; 2; ++i) {</a:t>
            </a:r>
          </a:p>
          <a:p>
            <a:r>
              <a:rPr lang="en-US" sz="1200" dirty="0" smtClean="0"/>
              <a:t>                l_grid.x0[</a:t>
            </a:r>
            <a:r>
              <a:rPr lang="en-US" sz="1200" dirty="0" err="1" smtClean="0"/>
              <a:t>i</a:t>
            </a:r>
            <a:r>
              <a:rPr lang="en-US" sz="1200" dirty="0" smtClean="0"/>
              <a:t>] +=l_grid.dx0[</a:t>
            </a:r>
            <a:r>
              <a:rPr lang="en-US" sz="1200" dirty="0" err="1" smtClean="0"/>
              <a:t>i</a:t>
            </a:r>
            <a:r>
              <a:rPr lang="en-US" sz="1200" dirty="0" smtClean="0"/>
              <a:t>]; l_grid.x1[</a:t>
            </a:r>
            <a:r>
              <a:rPr lang="en-US" sz="1200" dirty="0" err="1" smtClean="0"/>
              <a:t>i</a:t>
            </a:r>
            <a:r>
              <a:rPr lang="en-US" sz="1200" dirty="0" smtClean="0"/>
              <a:t>] += l_grid.dx1[</a:t>
            </a:r>
            <a:r>
              <a:rPr lang="en-US" sz="1200" dirty="0" err="1" smtClean="0"/>
              <a:t>i</a:t>
            </a:r>
            <a:r>
              <a:rPr lang="en-US" sz="1200" dirty="0" smtClean="0"/>
              <a:t>];</a:t>
            </a:r>
          </a:p>
          <a:p>
            <a:r>
              <a:rPr lang="en-US" sz="1200" dirty="0" smtClean="0"/>
              <a:t>            }</a:t>
            </a:r>
          </a:p>
          <a:p>
            <a:r>
              <a:rPr lang="en-US" sz="1200" dirty="0" smtClean="0"/>
              <a:t>        }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Pochoir_fn_end</a:t>
            </a:r>
            <a:endParaRPr lang="en-US" sz="1200" dirty="0"/>
          </a:p>
          <a:p>
            <a:r>
              <a:rPr lang="en-US" sz="1200" dirty="0" err="1" smtClean="0"/>
              <a:t>Pochoir_kernel_end</a:t>
            </a:r>
            <a:endParaRPr lang="en-US" sz="1200" dirty="0" smtClean="0"/>
          </a:p>
          <a:p>
            <a:r>
              <a:rPr lang="en-US" sz="1200" dirty="0" smtClean="0"/>
              <a:t>Pochoir_kernel_2D(heat_2D_fn</a:t>
            </a:r>
            <a:r>
              <a:rPr lang="en-US" sz="1200" dirty="0" smtClean="0"/>
              <a:t>, t, </a:t>
            </a:r>
            <a:r>
              <a:rPr lang="en-US" sz="1200" dirty="0" err="1" smtClean="0"/>
              <a:t>i</a:t>
            </a:r>
            <a:r>
              <a:rPr lang="en-US" sz="1200" dirty="0" smtClean="0"/>
              <a:t>)</a:t>
            </a:r>
          </a:p>
          <a:p>
            <a:r>
              <a:rPr lang="nn-NO" sz="1200" dirty="0" smtClean="0"/>
              <a:t> </a:t>
            </a:r>
            <a:r>
              <a:rPr lang="nn-NO" sz="1200" dirty="0" smtClean="0"/>
              <a:t>    </a:t>
            </a:r>
            <a:r>
              <a:rPr lang="pl-PL" sz="1200" dirty="0" smtClean="0"/>
              <a:t>a(t+1</a:t>
            </a:r>
            <a:r>
              <a:rPr lang="pl-PL" sz="1200" dirty="0" smtClean="0"/>
              <a:t>, i, j) = 0.01 + a(t, i-1, j+1);</a:t>
            </a:r>
            <a:endParaRPr lang="nn-NO" sz="1200" dirty="0" smtClean="0"/>
          </a:p>
          <a:p>
            <a:r>
              <a:rPr lang="en-US" sz="1200" dirty="0" err="1" smtClean="0"/>
              <a:t>Pochoir_kernel_end</a:t>
            </a:r>
            <a:endParaRPr lang="en-US" sz="1200" dirty="0" smtClean="0"/>
          </a:p>
          <a:p>
            <a:r>
              <a:rPr lang="en-US" sz="1200" dirty="0" smtClean="0"/>
              <a:t>Heat_2D.run_obase(</a:t>
            </a:r>
            <a:r>
              <a:rPr lang="en-US" sz="1200" dirty="0" err="1" smtClean="0"/>
              <a:t>Timestep</a:t>
            </a:r>
            <a:r>
              <a:rPr lang="en-US" sz="1200" dirty="0" smtClean="0"/>
              <a:t>, </a:t>
            </a:r>
            <a:r>
              <a:rPr lang="en-US" sz="1200" dirty="0" smtClean="0"/>
              <a:t>heat_2D_obase_fn</a:t>
            </a:r>
            <a:r>
              <a:rPr lang="en-US" sz="1200" dirty="0" smtClean="0"/>
              <a:t>, </a:t>
            </a:r>
            <a:r>
              <a:rPr lang="en-US" sz="1200" dirty="0" smtClean="0"/>
              <a:t>heat_2D_fn</a:t>
            </a:r>
            <a:r>
              <a:rPr lang="en-US" sz="1200" dirty="0" smtClean="0"/>
              <a:t>);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Performance Peek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990600"/>
          <a:ext cx="8534400" cy="4941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N_SZ/T_SZ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3000/500</a:t>
                      </a:r>
                      <a:endParaRPr lang="en-US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Loop_2D</a:t>
                      </a:r>
                    </a:p>
                    <a:p>
                      <a:r>
                        <a:rPr lang="en-US" sz="1400" dirty="0" smtClean="0"/>
                        <a:t>(Always</a:t>
                      </a:r>
                      <a:r>
                        <a:rPr lang="en-US" sz="1400" baseline="0" dirty="0" smtClean="0"/>
                        <a:t> checking boundary)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3706.13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14842.5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33760.5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59024.9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92437.9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133031</a:t>
                      </a:r>
                      <a:endParaRPr lang="en-US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Cilk_for</a:t>
                      </a:r>
                      <a:r>
                        <a:rPr lang="en-US" sz="800" dirty="0" smtClean="0"/>
                        <a:t>(always</a:t>
                      </a:r>
                      <a:r>
                        <a:rPr lang="en-US" sz="800" baseline="0" dirty="0" smtClean="0"/>
                        <a:t> checking)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962.059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3723.52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7749.85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13030.6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19049.4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27221.7</a:t>
                      </a:r>
                      <a:endParaRPr lang="en-US" sz="800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Co(run(bf))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942.53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3398.24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7605.64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13485.6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20991.6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30233.4</a:t>
                      </a:r>
                      <a:endParaRPr lang="en-US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Co(run(</a:t>
                      </a:r>
                      <a:r>
                        <a:rPr lang="en-US" sz="1400" dirty="0" err="1" smtClean="0"/>
                        <a:t>f,bf</a:t>
                      </a:r>
                      <a:r>
                        <a:rPr lang="en-US" sz="1400" dirty="0" smtClean="0"/>
                        <a:t>))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262.616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811.514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1655.14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2895.32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4369.35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6133.25</a:t>
                      </a:r>
                      <a:endParaRPr lang="en-US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Co(</a:t>
                      </a:r>
                      <a:r>
                        <a:rPr lang="en-US" sz="1400" dirty="0" err="1" smtClean="0"/>
                        <a:t>run_obase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obase_f</a:t>
                      </a:r>
                      <a:r>
                        <a:rPr lang="en-US" sz="1400" dirty="0" smtClean="0"/>
                        <a:t>,</a:t>
                      </a:r>
                      <a:r>
                        <a:rPr lang="en-US" sz="1400" baseline="0" dirty="0" smtClean="0"/>
                        <a:t> bf))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189.203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433.534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869.431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1454.1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2066.24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2835.44</a:t>
                      </a:r>
                      <a:endParaRPr lang="en-US" dirty="0"/>
                    </a:p>
                  </a:txBody>
                  <a:tcPr/>
                </a:tc>
              </a:tr>
              <a:tr h="32054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Loop_2D(zero-padding)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418.219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1732.81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3969.16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7111.61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11114.8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16059.1</a:t>
                      </a:r>
                    </a:p>
                    <a:p>
                      <a:endParaRPr 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Cilk_for</a:t>
                      </a:r>
                      <a:r>
                        <a:rPr lang="en-US" sz="800" dirty="0" smtClean="0"/>
                        <a:t>(zero-padding)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223.241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860.61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1818.43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3284.37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5017.83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7094.38</a:t>
                      </a:r>
                      <a:endParaRPr 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Co(zero-padding)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188.318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636.815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1373.92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2438.28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3866.09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5417.99</a:t>
                      </a:r>
                      <a:endParaRPr 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Obase</a:t>
                      </a:r>
                      <a:r>
                        <a:rPr lang="en-US" sz="800" dirty="0" smtClean="0"/>
                        <a:t>(zero-padding)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64.87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269.314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540.574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954.824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1434.98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2089.58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990600"/>
          <a:ext cx="8534400" cy="4728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3000/500</a:t>
                      </a:r>
                      <a:endParaRPr lang="en-US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Loop_2D</a:t>
                      </a:r>
                    </a:p>
                    <a:p>
                      <a:r>
                        <a:rPr lang="en-US" sz="1400" dirty="0" smtClean="0"/>
                        <a:t>(Always</a:t>
                      </a:r>
                      <a:r>
                        <a:rPr lang="en-US" sz="1400" baseline="0" dirty="0" smtClean="0"/>
                        <a:t> checking)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3706.13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14842.5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33760.5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59024.9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92437.9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133031</a:t>
                      </a:r>
                      <a:endParaRPr lang="en-US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Cilk_for</a:t>
                      </a:r>
                      <a:r>
                        <a:rPr lang="en-US" sz="1400" dirty="0" smtClean="0"/>
                        <a:t>(always</a:t>
                      </a:r>
                      <a:r>
                        <a:rPr lang="en-US" sz="1400" baseline="0" dirty="0" smtClean="0"/>
                        <a:t> checking)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962.059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3723.52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7749.85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13030.6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19049.4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27221.7</a:t>
                      </a:r>
                      <a:endParaRPr lang="en-US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Co(run(bf))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942.53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3398.24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7605.64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13485.6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20991.6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30233.4</a:t>
                      </a:r>
                      <a:endParaRPr lang="en-US" sz="800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Co(run(</a:t>
                      </a:r>
                      <a:r>
                        <a:rPr lang="en-US" sz="800" dirty="0" err="1" smtClean="0"/>
                        <a:t>f,bf</a:t>
                      </a:r>
                      <a:r>
                        <a:rPr lang="en-US" sz="800" dirty="0" smtClean="0"/>
                        <a:t>))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262.616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811.514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1655.14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2895.32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4369.35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6133.25</a:t>
                      </a:r>
                      <a:endParaRPr lang="en-US" sz="800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Co(</a:t>
                      </a:r>
                      <a:r>
                        <a:rPr lang="en-US" sz="800" dirty="0" err="1" smtClean="0"/>
                        <a:t>run_obase</a:t>
                      </a:r>
                      <a:r>
                        <a:rPr lang="en-US" sz="800" dirty="0" smtClean="0"/>
                        <a:t>(</a:t>
                      </a:r>
                      <a:r>
                        <a:rPr lang="en-US" sz="800" dirty="0" err="1" smtClean="0"/>
                        <a:t>obase_f</a:t>
                      </a:r>
                      <a:r>
                        <a:rPr lang="en-US" sz="800" dirty="0" smtClean="0"/>
                        <a:t>,</a:t>
                      </a:r>
                      <a:r>
                        <a:rPr lang="en-US" sz="800" baseline="0" dirty="0" smtClean="0"/>
                        <a:t> bf))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189.203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433.534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869.431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1454.1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2066.24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2835.44</a:t>
                      </a:r>
                      <a:endParaRPr lang="en-US" sz="800" dirty="0"/>
                    </a:p>
                  </a:txBody>
                  <a:tcPr/>
                </a:tc>
              </a:tr>
              <a:tr h="32054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Loop_2D(zero-padding)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418.219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1732.81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3969.16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7111.61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11114.8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16059.1</a:t>
                      </a:r>
                    </a:p>
                    <a:p>
                      <a:endParaRPr 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Cilk_for</a:t>
                      </a:r>
                      <a:r>
                        <a:rPr lang="en-US" sz="800" dirty="0" smtClean="0"/>
                        <a:t>(zero-padding)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223.241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860.61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1818.43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3284.37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5017.83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7094.38</a:t>
                      </a:r>
                      <a:endParaRPr 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Co(zero-padding)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188.318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636.815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1373.92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2438.28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3866.09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5417.99</a:t>
                      </a:r>
                      <a:endParaRPr 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Obase</a:t>
                      </a:r>
                      <a:r>
                        <a:rPr lang="en-US" sz="800" dirty="0" smtClean="0"/>
                        <a:t>(zero-padding)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64.87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269.314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540.574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954.824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1434.98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2089.58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990600"/>
          <a:ext cx="8534400" cy="4728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3000/500</a:t>
                      </a:r>
                      <a:endParaRPr lang="en-US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Loop_2D</a:t>
                      </a:r>
                    </a:p>
                    <a:p>
                      <a:r>
                        <a:rPr lang="en-US" sz="1400" dirty="0" smtClean="0"/>
                        <a:t>(Always</a:t>
                      </a:r>
                      <a:r>
                        <a:rPr lang="en-US" sz="1400" baseline="0" dirty="0" smtClean="0"/>
                        <a:t> checking)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3706.13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14842.5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33760.5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59024.9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92437.9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133031</a:t>
                      </a:r>
                      <a:endParaRPr lang="en-US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Cilk_for</a:t>
                      </a:r>
                      <a:r>
                        <a:rPr lang="en-US" sz="1400" dirty="0" smtClean="0"/>
                        <a:t>(always</a:t>
                      </a:r>
                      <a:r>
                        <a:rPr lang="en-US" sz="1400" baseline="0" dirty="0" smtClean="0"/>
                        <a:t> checking)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962.059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3723.52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7749.85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13030.6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19049.4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27221.7</a:t>
                      </a:r>
                      <a:endParaRPr lang="en-US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Co(run(bf))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942.53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3398.24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7605.64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13485.6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20991.6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30233.4</a:t>
                      </a:r>
                      <a:endParaRPr lang="en-US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Co(run(</a:t>
                      </a:r>
                      <a:r>
                        <a:rPr lang="en-US" sz="800" dirty="0" err="1" smtClean="0"/>
                        <a:t>f,bf</a:t>
                      </a:r>
                      <a:r>
                        <a:rPr lang="en-US" sz="800" dirty="0" smtClean="0"/>
                        <a:t>))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262.616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811.514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1655.14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2895.32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4369.35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6133.25</a:t>
                      </a:r>
                      <a:endParaRPr lang="en-US" sz="800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Co(</a:t>
                      </a:r>
                      <a:r>
                        <a:rPr lang="en-US" sz="800" dirty="0" err="1" smtClean="0"/>
                        <a:t>run_obase</a:t>
                      </a:r>
                      <a:r>
                        <a:rPr lang="en-US" sz="800" dirty="0" smtClean="0"/>
                        <a:t>(</a:t>
                      </a:r>
                      <a:r>
                        <a:rPr lang="en-US" sz="800" dirty="0" err="1" smtClean="0"/>
                        <a:t>obase_f</a:t>
                      </a:r>
                      <a:r>
                        <a:rPr lang="en-US" sz="800" dirty="0" smtClean="0"/>
                        <a:t>,</a:t>
                      </a:r>
                      <a:r>
                        <a:rPr lang="en-US" sz="800" baseline="0" dirty="0" smtClean="0"/>
                        <a:t> bf))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189.203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433.534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869.431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1454.1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2066.24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2835.44</a:t>
                      </a:r>
                      <a:endParaRPr lang="en-US" sz="800" dirty="0"/>
                    </a:p>
                  </a:txBody>
                  <a:tcPr/>
                </a:tc>
              </a:tr>
              <a:tr h="32054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Loop_2D(zero-padding)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418.219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1732.81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3969.16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7111.61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11114.8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16059.1</a:t>
                      </a:r>
                    </a:p>
                    <a:p>
                      <a:endParaRPr 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Cilk_for</a:t>
                      </a:r>
                      <a:r>
                        <a:rPr lang="en-US" sz="800" dirty="0" smtClean="0"/>
                        <a:t>(zero-padding)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223.241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860.61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1818.43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3284.37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5017.83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7094.38</a:t>
                      </a:r>
                      <a:endParaRPr 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Co(zero-padding)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188.318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636.815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1373.92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2438.28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3866.09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5417.99</a:t>
                      </a:r>
                      <a:endParaRPr 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Obase</a:t>
                      </a:r>
                      <a:r>
                        <a:rPr lang="en-US" sz="800" dirty="0" smtClean="0"/>
                        <a:t>(zero-padding)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64.87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269.314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540.574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954.824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1434.98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2089.58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162"/>
            <a:ext cx="8229600" cy="792162"/>
          </a:xfrm>
        </p:spPr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762000"/>
          <a:ext cx="8534400" cy="5470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3000/500</a:t>
                      </a:r>
                      <a:endParaRPr lang="en-US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Loop_2D</a:t>
                      </a:r>
                    </a:p>
                    <a:p>
                      <a:r>
                        <a:rPr lang="en-US" sz="1400" dirty="0" smtClean="0"/>
                        <a:t>(Always</a:t>
                      </a:r>
                      <a:r>
                        <a:rPr lang="en-US" sz="1400" baseline="0" dirty="0" smtClean="0"/>
                        <a:t> checking)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3706.13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14842.5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33760.5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59024.9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92437.9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133031</a:t>
                      </a:r>
                      <a:endParaRPr lang="en-US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Cilk_for</a:t>
                      </a:r>
                      <a:r>
                        <a:rPr lang="en-US" sz="1400" dirty="0" smtClean="0"/>
                        <a:t>(always</a:t>
                      </a:r>
                      <a:r>
                        <a:rPr lang="en-US" sz="1400" baseline="0" dirty="0" smtClean="0"/>
                        <a:t> checking)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962.059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3723.52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7749.85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13030.6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19049.4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27221.7</a:t>
                      </a:r>
                      <a:endParaRPr lang="en-US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Co(run(bf))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942.53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3398.24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7605.64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13485.6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20991.6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30233.4</a:t>
                      </a:r>
                      <a:endParaRPr lang="en-US" sz="800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Co(run(</a:t>
                      </a:r>
                      <a:r>
                        <a:rPr lang="en-US" sz="800" dirty="0" err="1" smtClean="0"/>
                        <a:t>f,bf</a:t>
                      </a:r>
                      <a:r>
                        <a:rPr lang="en-US" sz="800" dirty="0" smtClean="0"/>
                        <a:t>))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262.616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811.514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1655.14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2895.32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4369.35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6133.25</a:t>
                      </a:r>
                      <a:endParaRPr lang="en-US" sz="800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Co(</a:t>
                      </a:r>
                      <a:r>
                        <a:rPr lang="en-US" sz="800" dirty="0" err="1" smtClean="0"/>
                        <a:t>run_obase</a:t>
                      </a:r>
                      <a:r>
                        <a:rPr lang="en-US" sz="800" dirty="0" smtClean="0"/>
                        <a:t>(</a:t>
                      </a:r>
                      <a:r>
                        <a:rPr lang="en-US" sz="800" dirty="0" err="1" smtClean="0"/>
                        <a:t>obase_f</a:t>
                      </a:r>
                      <a:r>
                        <a:rPr lang="en-US" sz="800" dirty="0" smtClean="0"/>
                        <a:t>,</a:t>
                      </a:r>
                      <a:r>
                        <a:rPr lang="en-US" sz="800" baseline="0" dirty="0" smtClean="0"/>
                        <a:t> bf))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189.203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433.534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869.431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1454.1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2066.24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2835.44</a:t>
                      </a:r>
                      <a:endParaRPr lang="en-US" sz="800" dirty="0"/>
                    </a:p>
                  </a:txBody>
                  <a:tcPr/>
                </a:tc>
              </a:tr>
              <a:tr h="3205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Loop_2D(zero-padding)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418.219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1732.81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3969.16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7111.61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11114.8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16059.1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17272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Cilk_for</a:t>
                      </a:r>
                      <a:r>
                        <a:rPr lang="en-US" sz="1400" dirty="0" smtClean="0"/>
                        <a:t>(zero-padding)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223.241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860.61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1818.43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3284.37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5017.83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7094.38</a:t>
                      </a:r>
                      <a:endParaRPr lang="en-US" dirty="0"/>
                    </a:p>
                  </a:txBody>
                  <a:tcPr/>
                </a:tc>
              </a:tr>
              <a:tr h="34544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Co(zero-padding)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188.318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636.815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1373.92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2438.28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3866.09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5417.99</a:t>
                      </a:r>
                      <a:endParaRPr lang="en-US" sz="800" dirty="0"/>
                    </a:p>
                  </a:txBody>
                  <a:tcPr/>
                </a:tc>
              </a:tr>
              <a:tr h="172720"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Obase</a:t>
                      </a:r>
                      <a:r>
                        <a:rPr lang="en-US" sz="800" dirty="0" smtClean="0"/>
                        <a:t>(zero-padding)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64.87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269.314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540.574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954.824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1434.98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2089.58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914400"/>
          <a:ext cx="8534400" cy="5257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3000/500</a:t>
                      </a:r>
                      <a:endParaRPr lang="en-US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Loop_2D</a:t>
                      </a:r>
                    </a:p>
                    <a:p>
                      <a:r>
                        <a:rPr lang="en-US" sz="800" dirty="0" smtClean="0"/>
                        <a:t>(Always</a:t>
                      </a:r>
                      <a:r>
                        <a:rPr lang="en-US" sz="800" baseline="0" dirty="0" smtClean="0"/>
                        <a:t> checking boundary)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3706.13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14842.5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33760.5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59024.9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92437.9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133031</a:t>
                      </a:r>
                      <a:endParaRPr lang="en-US" sz="800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Cilk_for</a:t>
                      </a:r>
                      <a:r>
                        <a:rPr lang="en-US" sz="800" dirty="0" smtClean="0"/>
                        <a:t>(always</a:t>
                      </a:r>
                      <a:r>
                        <a:rPr lang="en-US" sz="800" baseline="0" dirty="0" smtClean="0"/>
                        <a:t> checking)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962.059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3723.52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7749.85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13030.6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19049.4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27221.7</a:t>
                      </a:r>
                      <a:endParaRPr lang="en-US" sz="800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Co(run(bf))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942.53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3398.24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7605.64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13485.6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20991.6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30233.4</a:t>
                      </a:r>
                      <a:endParaRPr lang="en-US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Co(run(</a:t>
                      </a:r>
                      <a:r>
                        <a:rPr lang="en-US" sz="1400" dirty="0" err="1" smtClean="0"/>
                        <a:t>f,bf</a:t>
                      </a:r>
                      <a:r>
                        <a:rPr lang="en-US" sz="1400" dirty="0" smtClean="0"/>
                        <a:t>))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262.616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811.514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1655.14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2895.32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4369.35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6133.25</a:t>
                      </a:r>
                      <a:endParaRPr lang="en-US" sz="800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Co(</a:t>
                      </a:r>
                      <a:r>
                        <a:rPr lang="en-US" sz="1400" dirty="0" err="1" smtClean="0"/>
                        <a:t>run_obase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obase_f</a:t>
                      </a:r>
                      <a:r>
                        <a:rPr lang="en-US" sz="1400" dirty="0" smtClean="0"/>
                        <a:t>,</a:t>
                      </a:r>
                      <a:r>
                        <a:rPr lang="en-US" sz="1400" baseline="0" dirty="0" smtClean="0"/>
                        <a:t> bf))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189.203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433.534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869.431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1454.1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2066.24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2835.44</a:t>
                      </a:r>
                      <a:endParaRPr lang="en-US" sz="800" dirty="0"/>
                    </a:p>
                  </a:txBody>
                  <a:tcPr/>
                </a:tc>
              </a:tr>
              <a:tr h="3205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Loop_2D(zero-padding)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418.219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1732.81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3969.16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7111.61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11114.8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16059.1</a:t>
                      </a:r>
                    </a:p>
                    <a:p>
                      <a:endParaRPr lang="en-US" sz="800" dirty="0"/>
                    </a:p>
                  </a:txBody>
                  <a:tcPr/>
                </a:tc>
              </a:tr>
              <a:tr h="17272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Cilk_for</a:t>
                      </a:r>
                      <a:r>
                        <a:rPr lang="en-US" sz="1400" dirty="0" smtClean="0"/>
                        <a:t>(zero-padding)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223.241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860.61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1818.43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3284.37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5017.83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7094.38</a:t>
                      </a:r>
                      <a:endParaRPr lang="en-US" dirty="0"/>
                    </a:p>
                  </a:txBody>
                  <a:tcPr/>
                </a:tc>
              </a:tr>
              <a:tr h="34544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Co(zero-padding)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188.318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636.815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1373.92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2438.28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3866.09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5417.99</a:t>
                      </a:r>
                      <a:endParaRPr lang="en-US" sz="800" dirty="0"/>
                    </a:p>
                  </a:txBody>
                  <a:tcPr/>
                </a:tc>
              </a:tr>
              <a:tr h="172720"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Obase</a:t>
                      </a:r>
                      <a:r>
                        <a:rPr lang="en-US" sz="800" dirty="0" smtClean="0"/>
                        <a:t>(zero-padding)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64.87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269.314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540.574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954.824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1434.98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2089.58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990600"/>
          <a:ext cx="8534400" cy="5257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3000/500</a:t>
                      </a:r>
                      <a:endParaRPr lang="en-US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Loop_2D</a:t>
                      </a:r>
                    </a:p>
                    <a:p>
                      <a:r>
                        <a:rPr lang="en-US" sz="800" dirty="0" smtClean="0"/>
                        <a:t>(Always</a:t>
                      </a:r>
                      <a:r>
                        <a:rPr lang="en-US" sz="800" baseline="0" dirty="0" smtClean="0"/>
                        <a:t> checking boundary)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3706.13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14842.5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33760.5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59024.9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92437.9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133031</a:t>
                      </a:r>
                      <a:endParaRPr lang="en-US" sz="800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Cilk_for</a:t>
                      </a:r>
                      <a:r>
                        <a:rPr lang="en-US" sz="800" dirty="0" smtClean="0"/>
                        <a:t>(always</a:t>
                      </a:r>
                      <a:r>
                        <a:rPr lang="en-US" sz="800" baseline="0" dirty="0" smtClean="0"/>
                        <a:t> checking)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962.059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3723.52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7749.85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13030.6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19049.4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27221.7</a:t>
                      </a:r>
                      <a:endParaRPr lang="en-US" sz="800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Co(run(bf))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942.53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3398.24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7605.64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13485.6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20991.6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30233.4</a:t>
                      </a:r>
                      <a:endParaRPr lang="en-US" sz="800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Co(run(</a:t>
                      </a:r>
                      <a:r>
                        <a:rPr lang="en-US" sz="1400" dirty="0" err="1" smtClean="0"/>
                        <a:t>f,bf</a:t>
                      </a:r>
                      <a:r>
                        <a:rPr lang="en-US" sz="1400" dirty="0" smtClean="0"/>
                        <a:t>))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262.616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811.514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1655.14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2895.32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4369.35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6133.25</a:t>
                      </a:r>
                      <a:endParaRPr lang="en-US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Co(</a:t>
                      </a:r>
                      <a:r>
                        <a:rPr lang="en-US" sz="1400" dirty="0" err="1" smtClean="0"/>
                        <a:t>run_obase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obase_f</a:t>
                      </a:r>
                      <a:r>
                        <a:rPr lang="en-US" sz="1400" dirty="0" smtClean="0"/>
                        <a:t>,</a:t>
                      </a:r>
                      <a:r>
                        <a:rPr lang="en-US" sz="1400" baseline="0" dirty="0" smtClean="0"/>
                        <a:t> bf))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189.203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433.534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869.431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1454.1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2066.24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2835.44</a:t>
                      </a:r>
                      <a:endParaRPr lang="en-US" sz="900" dirty="0"/>
                    </a:p>
                  </a:txBody>
                  <a:tcPr/>
                </a:tc>
              </a:tr>
              <a:tr h="3205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Loop_2D(zero-padding)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418.219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1732.81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3969.16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7111.61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11114.8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16059.1</a:t>
                      </a:r>
                    </a:p>
                    <a:p>
                      <a:endParaRPr lang="en-US" sz="900" dirty="0"/>
                    </a:p>
                  </a:txBody>
                  <a:tcPr/>
                </a:tc>
              </a:tr>
              <a:tr h="17272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Cilk_for</a:t>
                      </a:r>
                      <a:r>
                        <a:rPr lang="en-US" sz="1400" dirty="0" smtClean="0"/>
                        <a:t>(zero-padding)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223.241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860.61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1818.43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3284.37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5017.83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7094.38</a:t>
                      </a:r>
                      <a:endParaRPr lang="en-US" dirty="0"/>
                    </a:p>
                  </a:txBody>
                  <a:tcPr/>
                </a:tc>
              </a:tr>
              <a:tr h="34544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Co(zero-padding)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188.318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636.815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1373.92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2438.28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3866.09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5417.99</a:t>
                      </a:r>
                      <a:endParaRPr lang="en-US" sz="800" dirty="0"/>
                    </a:p>
                  </a:txBody>
                  <a:tcPr/>
                </a:tc>
              </a:tr>
              <a:tr h="172720"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Obase</a:t>
                      </a:r>
                      <a:r>
                        <a:rPr lang="en-US" sz="800" dirty="0" smtClean="0"/>
                        <a:t>(zero-padding)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64.87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269.314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540.574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954.824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1434.98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2089.58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990600"/>
          <a:ext cx="8534400" cy="5074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3000/500</a:t>
                      </a:r>
                      <a:endParaRPr lang="en-US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Loop_2D</a:t>
                      </a:r>
                    </a:p>
                    <a:p>
                      <a:r>
                        <a:rPr lang="en-US" sz="800" dirty="0" smtClean="0"/>
                        <a:t>(Always</a:t>
                      </a:r>
                      <a:r>
                        <a:rPr lang="en-US" sz="800" baseline="0" dirty="0" smtClean="0"/>
                        <a:t> checking boundary)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3706.13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14842.5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33760.5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59024.9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92437.9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133031</a:t>
                      </a:r>
                      <a:endParaRPr lang="en-US" sz="800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Cilk_for</a:t>
                      </a:r>
                      <a:r>
                        <a:rPr lang="en-US" sz="800" dirty="0" smtClean="0"/>
                        <a:t>(always</a:t>
                      </a:r>
                      <a:r>
                        <a:rPr lang="en-US" sz="800" baseline="0" dirty="0" smtClean="0"/>
                        <a:t> checking)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962.059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3723.52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7749.85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13030.6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19049.4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27221.7</a:t>
                      </a:r>
                      <a:endParaRPr lang="en-US" sz="800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Co(run(bf))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942.53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3398.24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7605.64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13485.6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20991.6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30233.4</a:t>
                      </a:r>
                      <a:endParaRPr lang="en-US" sz="800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Co(run(</a:t>
                      </a:r>
                      <a:r>
                        <a:rPr lang="en-US" sz="1400" dirty="0" err="1" smtClean="0"/>
                        <a:t>f,bf</a:t>
                      </a:r>
                      <a:r>
                        <a:rPr lang="en-US" sz="1400" dirty="0" smtClean="0"/>
                        <a:t>))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262.616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811.514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1655.14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2895.32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4369.35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6133.25</a:t>
                      </a:r>
                      <a:endParaRPr lang="en-US" sz="800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Co(</a:t>
                      </a:r>
                      <a:r>
                        <a:rPr lang="en-US" sz="1400" dirty="0" err="1" smtClean="0"/>
                        <a:t>run_obase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obase_f</a:t>
                      </a:r>
                      <a:r>
                        <a:rPr lang="en-US" sz="1400" dirty="0" smtClean="0"/>
                        <a:t>,</a:t>
                      </a:r>
                      <a:r>
                        <a:rPr lang="en-US" sz="1400" baseline="0" dirty="0" smtClean="0"/>
                        <a:t> bf))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189.203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433.534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869.431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1454.1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2066.24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2835.44</a:t>
                      </a:r>
                      <a:endParaRPr lang="en-US" dirty="0"/>
                    </a:p>
                  </a:txBody>
                  <a:tcPr/>
                </a:tc>
              </a:tr>
              <a:tr h="32054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Loop_2D(zero-padding)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418.219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1732.81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3969.16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7111.61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11114.8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16059.1</a:t>
                      </a:r>
                    </a:p>
                    <a:p>
                      <a:endParaRPr lang="en-US" sz="800" dirty="0"/>
                    </a:p>
                  </a:txBody>
                  <a:tcPr/>
                </a:tc>
              </a:tr>
              <a:tr h="17272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Cilk_for</a:t>
                      </a:r>
                      <a:r>
                        <a:rPr lang="en-US" sz="1400" dirty="0" smtClean="0"/>
                        <a:t>(zero-padding)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223.241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860.61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1818.43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3284.37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5017.83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7094.38</a:t>
                      </a:r>
                      <a:endParaRPr lang="en-US" dirty="0"/>
                    </a:p>
                  </a:txBody>
                  <a:tcPr/>
                </a:tc>
              </a:tr>
              <a:tr h="34544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Co(zero-padding)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188.318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636.815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1373.92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2438.28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3866.09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5417.99</a:t>
                      </a:r>
                      <a:endParaRPr lang="en-US" sz="800" dirty="0"/>
                    </a:p>
                  </a:txBody>
                  <a:tcPr/>
                </a:tc>
              </a:tr>
              <a:tr h="172720"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Obase</a:t>
                      </a:r>
                      <a:r>
                        <a:rPr lang="en-US" sz="800" dirty="0" smtClean="0"/>
                        <a:t>(zero-padding)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64.87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269.314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540.574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954.824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1434.98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2089.58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990600"/>
          <a:ext cx="8534400" cy="5247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3000/500</a:t>
                      </a:r>
                      <a:endParaRPr lang="en-US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Loop_2D</a:t>
                      </a:r>
                    </a:p>
                    <a:p>
                      <a:r>
                        <a:rPr lang="en-US" sz="800" dirty="0" smtClean="0"/>
                        <a:t>(Always</a:t>
                      </a:r>
                      <a:r>
                        <a:rPr lang="en-US" sz="800" baseline="0" dirty="0" smtClean="0"/>
                        <a:t> checking boundary)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3706.13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14842.5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33760.5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59024.9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92437.9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133031</a:t>
                      </a:r>
                      <a:endParaRPr lang="en-US" sz="800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Cilk_for</a:t>
                      </a:r>
                      <a:r>
                        <a:rPr lang="en-US" sz="800" dirty="0" smtClean="0"/>
                        <a:t>(always</a:t>
                      </a:r>
                      <a:r>
                        <a:rPr lang="en-US" sz="800" baseline="0" dirty="0" smtClean="0"/>
                        <a:t> checking)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962.059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3723.52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7749.85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13030.6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19049.4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27221.7</a:t>
                      </a:r>
                      <a:endParaRPr lang="en-US" sz="800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Co(run(bf))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942.53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3398.24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7605.64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13485.6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20991.6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30233.4</a:t>
                      </a:r>
                      <a:endParaRPr lang="en-US" sz="800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Co(run(</a:t>
                      </a:r>
                      <a:r>
                        <a:rPr lang="en-US" sz="1400" dirty="0" err="1" smtClean="0"/>
                        <a:t>f,bf</a:t>
                      </a:r>
                      <a:r>
                        <a:rPr lang="en-US" sz="1400" dirty="0" smtClean="0"/>
                        <a:t>))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262.616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811.514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1655.14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2895.32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4369.35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6133.25</a:t>
                      </a:r>
                      <a:endParaRPr lang="en-US" sz="800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Co(</a:t>
                      </a:r>
                      <a:r>
                        <a:rPr lang="en-US" sz="800" dirty="0" err="1" smtClean="0"/>
                        <a:t>run_obase</a:t>
                      </a:r>
                      <a:r>
                        <a:rPr lang="en-US" sz="800" dirty="0" smtClean="0"/>
                        <a:t>(</a:t>
                      </a:r>
                      <a:r>
                        <a:rPr lang="en-US" sz="800" dirty="0" err="1" smtClean="0"/>
                        <a:t>obase_f</a:t>
                      </a:r>
                      <a:r>
                        <a:rPr lang="en-US" sz="800" dirty="0" smtClean="0"/>
                        <a:t>,</a:t>
                      </a:r>
                      <a:r>
                        <a:rPr lang="en-US" sz="800" baseline="0" dirty="0" smtClean="0"/>
                        <a:t> bf))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189.203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433.534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869.431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1454.1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2066.24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2835.44</a:t>
                      </a:r>
                      <a:endParaRPr lang="en-US" sz="800" dirty="0"/>
                    </a:p>
                  </a:txBody>
                  <a:tcPr/>
                </a:tc>
              </a:tr>
              <a:tr h="32054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Loop_2D(zero-padding)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418.219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1732.81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3969.16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7111.61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11114.8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16059.1</a:t>
                      </a:r>
                    </a:p>
                    <a:p>
                      <a:endParaRPr lang="en-US" sz="800" dirty="0"/>
                    </a:p>
                  </a:txBody>
                  <a:tcPr/>
                </a:tc>
              </a:tr>
              <a:tr h="17272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Cilk_for</a:t>
                      </a:r>
                      <a:r>
                        <a:rPr lang="en-US" sz="1400" dirty="0" smtClean="0"/>
                        <a:t>(zero-padding)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223.241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860.61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1818.43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3284.37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5017.83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7094.38</a:t>
                      </a:r>
                      <a:endParaRPr lang="en-US" dirty="0"/>
                    </a:p>
                  </a:txBody>
                  <a:tcPr/>
                </a:tc>
              </a:tr>
              <a:tr h="3454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Co(zero-padding)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188.318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636.815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1373.92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2438.28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3866.09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5417.99</a:t>
                      </a:r>
                      <a:endParaRPr lang="en-US" sz="1800" dirty="0"/>
                    </a:p>
                  </a:txBody>
                  <a:tcPr/>
                </a:tc>
              </a:tr>
              <a:tr h="172720"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Obase</a:t>
                      </a:r>
                      <a:r>
                        <a:rPr lang="en-US" sz="800" dirty="0" smtClean="0"/>
                        <a:t>(zero-padding)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64.87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269.314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540.574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954.824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1434.98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2089.58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1D Heat Equation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920888"/>
            <a:ext cx="4648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Pochoir_Array</a:t>
            </a:r>
            <a:r>
              <a:rPr lang="en-US" sz="1600" dirty="0" smtClean="0"/>
              <a:t>&lt;double, 1&gt;  a(N_SIZE);</a:t>
            </a:r>
          </a:p>
          <a:p>
            <a:r>
              <a:rPr lang="en-US" sz="1600" dirty="0" err="1" smtClean="0"/>
              <a:t>Pochoir_Stencil</a:t>
            </a:r>
            <a:r>
              <a:rPr lang="en-US" sz="1600" dirty="0" smtClean="0"/>
              <a:t>&lt;double, 1&gt;  heat_1D;</a:t>
            </a:r>
          </a:p>
          <a:p>
            <a:r>
              <a:rPr lang="en-US" sz="1600" dirty="0" err="1" smtClean="0"/>
              <a:t>Pochoir_Domain</a:t>
            </a:r>
            <a:r>
              <a:rPr lang="en-US" sz="1600" dirty="0" smtClean="0"/>
              <a:t> I(0, N_SIZE-1);</a:t>
            </a:r>
          </a:p>
          <a:p>
            <a:r>
              <a:rPr lang="en-US" sz="1600" dirty="0" smtClean="0"/>
              <a:t>Pochoir_shape_1D(4, {{1, 0}, {0, -1}, {0, 0}, {0, 1}}); </a:t>
            </a:r>
            <a:r>
              <a:rPr lang="en-US" sz="1600" dirty="0" smtClean="0"/>
              <a:t>Pochoir_Boundary_1D(heat_Boundary_1D</a:t>
            </a:r>
            <a:r>
              <a:rPr lang="en-US" sz="1600" dirty="0" smtClean="0"/>
              <a:t>, </a:t>
            </a:r>
            <a:r>
              <a:rPr lang="en-US" sz="1600" dirty="0" err="1" smtClean="0"/>
              <a:t>arr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err="1"/>
              <a:t>i</a:t>
            </a:r>
            <a:r>
              <a:rPr lang="en-US" sz="800" dirty="0"/>
              <a:t>);</a:t>
            </a:r>
          </a:p>
          <a:p>
            <a:r>
              <a:rPr lang="en-US" sz="1600" dirty="0" err="1" smtClean="0"/>
              <a:t>Pochoir_Boundary_end</a:t>
            </a:r>
            <a:endParaRPr lang="en-US" sz="1600" dirty="0" smtClean="0"/>
          </a:p>
          <a:p>
            <a:r>
              <a:rPr lang="en-US" sz="1600" dirty="0" smtClean="0"/>
              <a:t>Pochoir_kernel_1D(heat_1D_fn, t, </a:t>
            </a:r>
            <a:r>
              <a:rPr lang="en-US" sz="1600" dirty="0" err="1" smtClean="0"/>
              <a:t>i</a:t>
            </a:r>
            <a:r>
              <a:rPr lang="en-US" sz="1600" dirty="0" smtClean="0"/>
              <a:t>)</a:t>
            </a:r>
          </a:p>
          <a:p>
            <a:r>
              <a:rPr lang="nn-NO" sz="1600" dirty="0" smtClean="0"/>
              <a:t>        a(t+1, i) = 0.125 * (a(t, i-1) - 2.0 * a(t, i) + a(t, i+1)) + a(t, i);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1600" dirty="0" smtClean="0"/>
              <a:t>    heat_1D.registerBoundaryFn(a, </a:t>
            </a:r>
            <a:r>
              <a:rPr lang="en-US" sz="1600" dirty="0" smtClean="0"/>
              <a:t>heat_Boundary_1D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  heat_1D.registerArrayInUse(a);</a:t>
            </a:r>
          </a:p>
          <a:p>
            <a:r>
              <a:rPr lang="en-US" sz="1600" dirty="0" smtClean="0"/>
              <a:t>    heat_1D.registerShape(heat_shape_1D);</a:t>
            </a:r>
          </a:p>
          <a:p>
            <a:r>
              <a:rPr lang="en-US" sz="1600" dirty="0" smtClean="0"/>
              <a:t>    heat_1D.registerPochoir_Domain(I);</a:t>
            </a:r>
          </a:p>
          <a:p>
            <a:r>
              <a:rPr lang="en-US" sz="1600" dirty="0" smtClean="0"/>
              <a:t>    heat_1D.run(</a:t>
            </a:r>
            <a:r>
              <a:rPr lang="en-US" sz="1600" dirty="0" err="1" smtClean="0"/>
              <a:t>Timestep</a:t>
            </a:r>
            <a:r>
              <a:rPr lang="en-US" sz="1600" dirty="0" smtClean="0"/>
              <a:t>, heat_1D_fn);</a:t>
            </a:r>
            <a:endParaRPr lang="en-US" sz="1600" dirty="0"/>
          </a:p>
        </p:txBody>
      </p:sp>
      <p:sp>
        <p:nvSpPr>
          <p:cNvPr id="8" name="Right Brace 7"/>
          <p:cNvSpPr/>
          <p:nvPr/>
        </p:nvSpPr>
        <p:spPr>
          <a:xfrm>
            <a:off x="4642022" y="914400"/>
            <a:ext cx="381000" cy="4648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175422" y="3048000"/>
            <a:ext cx="2063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Does Order Matter?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990600"/>
          <a:ext cx="8534400" cy="5552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3000/500</a:t>
                      </a:r>
                      <a:endParaRPr lang="en-US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Loop_2D</a:t>
                      </a:r>
                    </a:p>
                    <a:p>
                      <a:r>
                        <a:rPr lang="en-US" sz="800" dirty="0" smtClean="0"/>
                        <a:t>(Always</a:t>
                      </a:r>
                      <a:r>
                        <a:rPr lang="en-US" sz="800" baseline="0" dirty="0" smtClean="0"/>
                        <a:t> checking boundary)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3706.13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14842.5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33760.5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59024.9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92437.9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133031</a:t>
                      </a:r>
                      <a:endParaRPr lang="en-US" sz="800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Cilk_for</a:t>
                      </a:r>
                      <a:r>
                        <a:rPr lang="en-US" sz="800" dirty="0" smtClean="0"/>
                        <a:t>(always</a:t>
                      </a:r>
                      <a:r>
                        <a:rPr lang="en-US" sz="800" baseline="0" dirty="0" smtClean="0"/>
                        <a:t> checking)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962.059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3723.52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7749.85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13030.6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19049.4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27221.7</a:t>
                      </a:r>
                      <a:endParaRPr lang="en-US" sz="800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Co(run(bf))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942.53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3398.24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7605.64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13485.6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20991.6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30233.4</a:t>
                      </a:r>
                      <a:endParaRPr lang="en-US" sz="800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Co(run(</a:t>
                      </a:r>
                      <a:r>
                        <a:rPr lang="en-US" sz="1400" dirty="0" err="1" smtClean="0"/>
                        <a:t>f,bf</a:t>
                      </a:r>
                      <a:r>
                        <a:rPr lang="en-US" sz="1400" dirty="0" smtClean="0"/>
                        <a:t>))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262.616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811.514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1655.14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2895.32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4369.35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6133.25</a:t>
                      </a:r>
                      <a:endParaRPr lang="en-US" sz="800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Co(</a:t>
                      </a:r>
                      <a:r>
                        <a:rPr lang="en-US" sz="800" dirty="0" err="1" smtClean="0"/>
                        <a:t>run_obase</a:t>
                      </a:r>
                      <a:r>
                        <a:rPr lang="en-US" sz="800" dirty="0" smtClean="0"/>
                        <a:t>(</a:t>
                      </a:r>
                      <a:r>
                        <a:rPr lang="en-US" sz="800" dirty="0" err="1" smtClean="0"/>
                        <a:t>obase_f</a:t>
                      </a:r>
                      <a:r>
                        <a:rPr lang="en-US" sz="800" dirty="0" smtClean="0"/>
                        <a:t>,</a:t>
                      </a:r>
                      <a:r>
                        <a:rPr lang="en-US" sz="800" baseline="0" dirty="0" smtClean="0"/>
                        <a:t> bf))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189.203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433.534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869.431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1454.1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2066.24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2835.44</a:t>
                      </a:r>
                      <a:endParaRPr lang="en-US" sz="800" dirty="0"/>
                    </a:p>
                  </a:txBody>
                  <a:tcPr/>
                </a:tc>
              </a:tr>
              <a:tr h="32054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Loop_2D(zero-padding)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418.219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1732.81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3969.16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7111.61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11114.8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16059.1</a:t>
                      </a:r>
                    </a:p>
                    <a:p>
                      <a:endParaRPr lang="en-US" sz="800" dirty="0"/>
                    </a:p>
                  </a:txBody>
                  <a:tcPr/>
                </a:tc>
              </a:tr>
              <a:tr h="17272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Cilk_for</a:t>
                      </a:r>
                      <a:r>
                        <a:rPr lang="en-US" sz="1400" dirty="0" smtClean="0"/>
                        <a:t>(zero-padding)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223.241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860.61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1818.43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3284.37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5017.83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7094.38</a:t>
                      </a:r>
                      <a:endParaRPr lang="en-US" dirty="0"/>
                    </a:p>
                  </a:txBody>
                  <a:tcPr/>
                </a:tc>
              </a:tr>
              <a:tr h="3454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Co(zero-padding)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188.318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636.815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1373.92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2438.28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3866.09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5417.99</a:t>
                      </a:r>
                      <a:endParaRPr lang="en-US" sz="1800" dirty="0"/>
                    </a:p>
                  </a:txBody>
                  <a:tcPr/>
                </a:tc>
              </a:tr>
              <a:tr h="17272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Obase</a:t>
                      </a:r>
                      <a:r>
                        <a:rPr lang="en-US" sz="1400" dirty="0" smtClean="0"/>
                        <a:t>(zero-padding)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64.87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269.314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540.574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954.824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1434.98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2089.58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792162"/>
          </a:xfrm>
        </p:spPr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609600"/>
          <a:ext cx="8534400" cy="6160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3000/500</a:t>
                      </a:r>
                      <a:endParaRPr lang="en-US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Loop_2D</a:t>
                      </a:r>
                    </a:p>
                    <a:p>
                      <a:r>
                        <a:rPr lang="en-US" sz="1400" dirty="0" smtClean="0"/>
                        <a:t>(Always</a:t>
                      </a:r>
                      <a:r>
                        <a:rPr lang="en-US" sz="1400" baseline="0" dirty="0" smtClean="0"/>
                        <a:t> checking boundary)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3706.13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14842.5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33760.5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59024.9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92437.9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133031</a:t>
                      </a:r>
                      <a:endParaRPr lang="en-US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Cilk_for</a:t>
                      </a:r>
                      <a:r>
                        <a:rPr lang="en-US" sz="1400" dirty="0" smtClean="0"/>
                        <a:t>(always</a:t>
                      </a:r>
                      <a:r>
                        <a:rPr lang="en-US" sz="1400" baseline="0" dirty="0" smtClean="0"/>
                        <a:t> checking)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962.059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3723.52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7749.85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13030.6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19049.4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27221.7</a:t>
                      </a:r>
                      <a:endParaRPr lang="en-US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Co(run(bf))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942.53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3398.24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7605.64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13485.6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20991.6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30233.4</a:t>
                      </a:r>
                      <a:endParaRPr lang="en-US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Co(run(</a:t>
                      </a:r>
                      <a:r>
                        <a:rPr lang="en-US" sz="1400" dirty="0" err="1" smtClean="0"/>
                        <a:t>f,bf</a:t>
                      </a:r>
                      <a:r>
                        <a:rPr lang="en-US" sz="1400" dirty="0" smtClean="0"/>
                        <a:t>))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262.616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811.514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1655.14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2895.32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4369.35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6133.25</a:t>
                      </a:r>
                      <a:endParaRPr lang="en-US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Co(</a:t>
                      </a:r>
                      <a:r>
                        <a:rPr lang="en-US" sz="1400" dirty="0" err="1" smtClean="0"/>
                        <a:t>run_obase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obase_f</a:t>
                      </a:r>
                      <a:r>
                        <a:rPr lang="en-US" sz="1400" dirty="0" smtClean="0"/>
                        <a:t>,</a:t>
                      </a:r>
                      <a:r>
                        <a:rPr lang="en-US" sz="1400" baseline="0" dirty="0" smtClean="0"/>
                        <a:t> bf))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189.203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433.534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869.431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1454.1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2066.24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2835.44</a:t>
                      </a:r>
                      <a:endParaRPr lang="en-US" dirty="0"/>
                    </a:p>
                  </a:txBody>
                  <a:tcPr/>
                </a:tc>
              </a:tr>
              <a:tr h="3205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Loop_2D(zero-padding)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418.219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1732.81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3969.16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7111.61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11114.8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16059.1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17272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Cilk_for</a:t>
                      </a:r>
                      <a:r>
                        <a:rPr lang="en-US" sz="1400" dirty="0" smtClean="0"/>
                        <a:t>(zero-padding)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223.241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860.61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1818.43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3284.37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5017.83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7094.38</a:t>
                      </a:r>
                      <a:endParaRPr lang="en-US" dirty="0"/>
                    </a:p>
                  </a:txBody>
                  <a:tcPr/>
                </a:tc>
              </a:tr>
              <a:tr h="3454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Co(zero-padding)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188.318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636.815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1373.92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2438.28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3866.09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5417.99</a:t>
                      </a:r>
                      <a:endParaRPr lang="en-US" sz="1800" dirty="0"/>
                    </a:p>
                  </a:txBody>
                  <a:tcPr/>
                </a:tc>
              </a:tr>
              <a:tr h="17272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Obase</a:t>
                      </a:r>
                      <a:r>
                        <a:rPr lang="en-US" sz="1400" dirty="0" smtClean="0"/>
                        <a:t>(zero-padding)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64.87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269.314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540.574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954.824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1434.98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2089.58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 smtClean="0"/>
              <a:t>Run_obase</a:t>
            </a:r>
            <a:r>
              <a:rPr lang="en-US" sz="3600" dirty="0" smtClean="0"/>
              <a:t> versus Nested Loop (zero-padding)</a:t>
            </a:r>
            <a:endParaRPr lang="en-US" sz="3600" dirty="0"/>
          </a:p>
        </p:txBody>
      </p:sp>
      <p:pic>
        <p:nvPicPr>
          <p:cNvPr id="4" name="Picture 3" descr="performance_comparis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2216"/>
            <a:ext cx="9140175" cy="4268984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 smtClean="0"/>
              <a:t>Run_obase</a:t>
            </a:r>
            <a:r>
              <a:rPr lang="en-US" sz="3600" dirty="0" smtClean="0"/>
              <a:t> versus Nested Loop (zero-padding)</a:t>
            </a:r>
            <a:endParaRPr lang="en-US" sz="3600" dirty="0"/>
          </a:p>
        </p:txBody>
      </p:sp>
      <p:pic>
        <p:nvPicPr>
          <p:cNvPr id="5" name="Picture 4" descr="speedu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6630"/>
            <a:ext cx="9144000" cy="427077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Executable Spec. ready to go</a:t>
            </a:r>
          </a:p>
          <a:p>
            <a:r>
              <a:rPr lang="en-US" dirty="0" smtClean="0"/>
              <a:t>P = NP</a:t>
            </a:r>
          </a:p>
          <a:p>
            <a:r>
              <a:rPr lang="en-US" dirty="0" smtClean="0"/>
              <a:t>Different optimization level shows up very different </a:t>
            </a:r>
            <a:r>
              <a:rPr lang="en-US" dirty="0" smtClean="0"/>
              <a:t>performance behavior</a:t>
            </a:r>
            <a:endParaRPr lang="en-US" dirty="0" smtClean="0"/>
          </a:p>
          <a:p>
            <a:r>
              <a:rPr lang="en-US" dirty="0" smtClean="0"/>
              <a:t>Cache oblivious algorithm is really cache </a:t>
            </a:r>
            <a:r>
              <a:rPr lang="en-US" dirty="0" smtClean="0"/>
              <a:t>insensitive </a:t>
            </a:r>
            <a:r>
              <a:rPr lang="en-US" dirty="0" smtClean="0"/>
              <a:t>and </a:t>
            </a:r>
            <a:r>
              <a:rPr lang="en-US" dirty="0" smtClean="0"/>
              <a:t>loop-based (serial version) is </a:t>
            </a:r>
            <a:r>
              <a:rPr lang="en-US" dirty="0" smtClean="0"/>
              <a:t>very</a:t>
            </a:r>
            <a:r>
              <a:rPr lang="en-US" dirty="0" smtClean="0"/>
              <a:t> </a:t>
            </a:r>
            <a:r>
              <a:rPr lang="en-US" dirty="0" smtClean="0"/>
              <a:t>cache </a:t>
            </a:r>
            <a:r>
              <a:rPr lang="en-US" dirty="0" smtClean="0"/>
              <a:t>sensitive</a:t>
            </a:r>
            <a:endParaRPr lang="en-US" dirty="0" smtClean="0"/>
          </a:p>
          <a:p>
            <a:r>
              <a:rPr lang="en-US" dirty="0" smtClean="0"/>
              <a:t>Boundary checking and handling is still a significant overhead although minimized.</a:t>
            </a:r>
          </a:p>
          <a:p>
            <a:r>
              <a:rPr lang="en-US" dirty="0" smtClean="0"/>
              <a:t>In 6.884, we achieved 2.6x speedup in average over </a:t>
            </a:r>
            <a:r>
              <a:rPr lang="en-US" dirty="0" err="1" smtClean="0"/>
              <a:t>cilk_for</a:t>
            </a:r>
            <a:r>
              <a:rPr lang="en-US" dirty="0" smtClean="0"/>
              <a:t> (no zero-padding) by zero-padding, and other optimizations. And it’s only for non-periodic stencil.</a:t>
            </a:r>
          </a:p>
          <a:p>
            <a:r>
              <a:rPr lang="en-US" dirty="0" smtClean="0"/>
              <a:t>Now we achieved the same speedup over </a:t>
            </a:r>
            <a:r>
              <a:rPr lang="en-US" dirty="0" err="1" smtClean="0"/>
              <a:t>cilk_for</a:t>
            </a:r>
            <a:r>
              <a:rPr lang="en-US" dirty="0" smtClean="0"/>
              <a:t>(zero-padding), without zero-padding. We also proved P=NP.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2D Heat Equation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920888"/>
            <a:ext cx="4648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Pochoir_Array</a:t>
            </a:r>
            <a:r>
              <a:rPr lang="en-US" sz="1600" dirty="0" smtClean="0"/>
              <a:t>&lt;double, 1&gt;  a(N_SIZE);</a:t>
            </a:r>
          </a:p>
          <a:p>
            <a:r>
              <a:rPr lang="en-US" sz="1600" dirty="0" err="1" smtClean="0"/>
              <a:t>Pochoir_Stencil</a:t>
            </a:r>
            <a:r>
              <a:rPr lang="en-US" sz="1600" dirty="0" smtClean="0"/>
              <a:t>&lt;double, 1&gt;  heat_1D;</a:t>
            </a:r>
          </a:p>
          <a:p>
            <a:r>
              <a:rPr lang="en-US" sz="1600" dirty="0" err="1" smtClean="0"/>
              <a:t>Pochoir_Domain</a:t>
            </a:r>
            <a:r>
              <a:rPr lang="en-US" sz="1600" dirty="0" smtClean="0"/>
              <a:t> I(0, N_SIZE-1);</a:t>
            </a:r>
          </a:p>
          <a:p>
            <a:r>
              <a:rPr lang="en-US" sz="1600" dirty="0" smtClean="0"/>
              <a:t>Pochoir_shape_1D(4, {{1, 0}, {0, -1}, {0, 0}, {0, 1}});</a:t>
            </a:r>
          </a:p>
          <a:p>
            <a:r>
              <a:rPr lang="en-US" sz="1600" dirty="0" smtClean="0"/>
              <a:t>Pochoir_Boundary_1D(heat_Boundary_1D</a:t>
            </a:r>
            <a:r>
              <a:rPr lang="en-US" sz="1600" dirty="0" smtClean="0"/>
              <a:t>, </a:t>
            </a:r>
            <a:r>
              <a:rPr lang="en-US" sz="1600" dirty="0" err="1" smtClean="0"/>
              <a:t>arr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err="1"/>
              <a:t>i</a:t>
            </a:r>
            <a:r>
              <a:rPr lang="en-US" sz="800" dirty="0"/>
              <a:t>);</a:t>
            </a:r>
          </a:p>
          <a:p>
            <a:r>
              <a:rPr lang="en-US" sz="1600" dirty="0" err="1" smtClean="0"/>
              <a:t>Pochoir_Boundary_end</a:t>
            </a:r>
            <a:endParaRPr lang="en-US" sz="1600" dirty="0" smtClean="0"/>
          </a:p>
          <a:p>
            <a:r>
              <a:rPr lang="en-US" sz="1600" dirty="0" smtClean="0"/>
              <a:t>Pochoir_kernel_1D(heat_1D_fn, t, </a:t>
            </a:r>
            <a:r>
              <a:rPr lang="en-US" sz="1600" dirty="0" err="1" smtClean="0"/>
              <a:t>i</a:t>
            </a:r>
            <a:r>
              <a:rPr lang="en-US" sz="1600" dirty="0" smtClean="0"/>
              <a:t>)</a:t>
            </a:r>
          </a:p>
          <a:p>
            <a:r>
              <a:rPr lang="nn-NO" sz="1600" dirty="0" smtClean="0"/>
              <a:t>        a(t+1, i) = 0.125 * (a(t, i-1) - 2.0 * a(t, i) + a(t, i+1)) + a(t, i);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1600" dirty="0" smtClean="0"/>
              <a:t>    heat_1D.registerBoundaryFn(a, </a:t>
            </a:r>
            <a:r>
              <a:rPr lang="en-US" sz="1600" dirty="0" smtClean="0"/>
              <a:t>heat_Boundary_1D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  heat_1D.registerArrayInUse(a);</a:t>
            </a:r>
          </a:p>
          <a:p>
            <a:r>
              <a:rPr lang="en-US" sz="1600" dirty="0" smtClean="0"/>
              <a:t>    heat_1D.registerShape(heat_shape_1D);</a:t>
            </a:r>
          </a:p>
          <a:p>
            <a:r>
              <a:rPr lang="en-US" sz="1600" dirty="0" smtClean="0"/>
              <a:t>    heat_1D.registerPochoir_Domain(I);</a:t>
            </a:r>
          </a:p>
          <a:p>
            <a:r>
              <a:rPr lang="en-US" sz="1600" dirty="0" smtClean="0"/>
              <a:t>    heat_1D.run(</a:t>
            </a:r>
            <a:r>
              <a:rPr lang="en-US" sz="1600" dirty="0" err="1" smtClean="0"/>
              <a:t>Timestep</a:t>
            </a:r>
            <a:r>
              <a:rPr lang="en-US" sz="1600" dirty="0" smtClean="0"/>
              <a:t>, heat_1D_fn);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495800" y="914400"/>
            <a:ext cx="4648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Pochoir_Array</a:t>
            </a:r>
            <a:r>
              <a:rPr lang="en-US" sz="1600" dirty="0" smtClean="0"/>
              <a:t>&lt;double, 2&gt;  a(N_SIZE, N_SIZE);</a:t>
            </a:r>
          </a:p>
          <a:p>
            <a:r>
              <a:rPr lang="en-US" sz="1600" dirty="0" err="1" smtClean="0"/>
              <a:t>Pochoir_Stencil</a:t>
            </a:r>
            <a:r>
              <a:rPr lang="en-US" sz="1600" dirty="0" smtClean="0"/>
              <a:t>&lt;double, 2&gt;  heat_2D;</a:t>
            </a:r>
          </a:p>
          <a:p>
            <a:r>
              <a:rPr lang="en-US" sz="1600" dirty="0" err="1" smtClean="0"/>
              <a:t>Pochoir_Domain</a:t>
            </a:r>
            <a:r>
              <a:rPr lang="en-US" sz="1600" dirty="0" smtClean="0"/>
              <a:t> I(0, N_SIZE-1), J(0, N_SIZE-1);</a:t>
            </a:r>
          </a:p>
          <a:p>
            <a:r>
              <a:rPr lang="en-US" sz="1600" dirty="0" smtClean="0"/>
              <a:t>Pochoir_shape_2D(6, {{1, 0, 0}, {0, -1, 0}, {0, 0, 0}, {0, 1, 0}, {0, 0, -1}, {0, 0, 1}})</a:t>
            </a:r>
          </a:p>
          <a:p>
            <a:r>
              <a:rPr lang="en-US" sz="1600" dirty="0" smtClean="0"/>
              <a:t>Pochoir_Boundary_2D(heat_Boundary_1D</a:t>
            </a:r>
            <a:r>
              <a:rPr lang="en-US" sz="1600" dirty="0" smtClean="0"/>
              <a:t>, </a:t>
            </a:r>
            <a:r>
              <a:rPr lang="en-US" sz="1600" dirty="0" err="1" smtClean="0"/>
              <a:t>arr</a:t>
            </a:r>
            <a:r>
              <a:rPr lang="en-US" sz="1600" dirty="0" smtClean="0"/>
              <a:t>, t, I,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 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smtClean="0"/>
              <a:t>I, j);</a:t>
            </a:r>
            <a:endParaRPr lang="en-US" sz="800" dirty="0"/>
          </a:p>
          <a:p>
            <a:r>
              <a:rPr lang="en-US" sz="1600" dirty="0" err="1" smtClean="0"/>
              <a:t>Pochoir_Boundary_end</a:t>
            </a:r>
            <a:endParaRPr lang="en-US" sz="1600" dirty="0" smtClean="0"/>
          </a:p>
          <a:p>
            <a:r>
              <a:rPr lang="en-US" sz="1600" dirty="0" smtClean="0"/>
              <a:t>Pochoir_kernel_2D(heat_2D_fn, t, I, j)</a:t>
            </a:r>
          </a:p>
          <a:p>
            <a:r>
              <a:rPr lang="nn-NO" sz="1600" dirty="0" smtClean="0"/>
              <a:t>        a(t+1, i, j) = 0.125 * (a(t, i-1, j) - 2.0 * a(t, i, j) + a(t, i+1, j)) + 0.125 * (a(t, i, j-1) + 2 * a(t, i, j) + a(t, i, j+1)) + a(t, i,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1600" dirty="0" smtClean="0"/>
              <a:t>    heat_2D.registerBoundaryFn(a, </a:t>
            </a:r>
            <a:r>
              <a:rPr lang="en-US" sz="1600" dirty="0" smtClean="0"/>
              <a:t>heat_Boundary_2D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  heat_2D.registerArrayInUse(a);</a:t>
            </a:r>
          </a:p>
          <a:p>
            <a:r>
              <a:rPr lang="en-US" sz="1600" dirty="0" smtClean="0"/>
              <a:t>    heat_2D.registerShape(heat_shape_2D);</a:t>
            </a:r>
          </a:p>
          <a:p>
            <a:r>
              <a:rPr lang="en-US" sz="1600" dirty="0" smtClean="0"/>
              <a:t>    heat_2D.registerPochoir_Domain(I, J);</a:t>
            </a:r>
          </a:p>
          <a:p>
            <a:r>
              <a:rPr lang="en-US" sz="1600" dirty="0" smtClean="0"/>
              <a:t>    heat_2D.run(</a:t>
            </a:r>
            <a:r>
              <a:rPr lang="en-US" sz="1600" dirty="0" err="1" smtClean="0"/>
              <a:t>Timestep</a:t>
            </a:r>
            <a:r>
              <a:rPr lang="en-US" sz="1600" dirty="0" smtClean="0"/>
              <a:t>, heat_2D_fn);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P/NP 1D </a:t>
            </a:r>
            <a:r>
              <a:rPr lang="en-US" dirty="0" smtClean="0"/>
              <a:t>Heat Equation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920888"/>
            <a:ext cx="4648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Pochoir_Array</a:t>
            </a:r>
            <a:r>
              <a:rPr lang="en-US" sz="1600" dirty="0" smtClean="0"/>
              <a:t>&lt;double, 1&gt;  a(N_SIZE);</a:t>
            </a:r>
          </a:p>
          <a:p>
            <a:r>
              <a:rPr lang="en-US" sz="1600" dirty="0" err="1" smtClean="0"/>
              <a:t>Pochoir_Stencil</a:t>
            </a:r>
            <a:r>
              <a:rPr lang="en-US" sz="1600" dirty="0" smtClean="0"/>
              <a:t>&lt;double, 1&gt;  heat_1D;</a:t>
            </a:r>
          </a:p>
          <a:p>
            <a:r>
              <a:rPr lang="en-US" sz="1600" dirty="0" err="1" smtClean="0"/>
              <a:t>Pochoir_Domain</a:t>
            </a:r>
            <a:r>
              <a:rPr lang="en-US" sz="1600" dirty="0" smtClean="0"/>
              <a:t> I(0, N_SIZE-1);</a:t>
            </a:r>
          </a:p>
          <a:p>
            <a:r>
              <a:rPr lang="en-US" sz="1600" dirty="0" smtClean="0"/>
              <a:t>Pochoir_shape_1D(4, {{1, 0}, {0, -1}, {0, 0}, {0, 1}}); </a:t>
            </a:r>
            <a:r>
              <a:rPr lang="en-US" sz="1600" dirty="0" smtClean="0"/>
              <a:t>Pochoir_Boundary_1D(heat_Boundary_1D</a:t>
            </a:r>
            <a:r>
              <a:rPr lang="en-US" sz="1600" dirty="0" smtClean="0"/>
              <a:t>, </a:t>
            </a:r>
            <a:r>
              <a:rPr lang="en-US" sz="1600" dirty="0" err="1" smtClean="0"/>
              <a:t>arr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err="1"/>
              <a:t>i</a:t>
            </a:r>
            <a:r>
              <a:rPr lang="en-US" sz="800" dirty="0"/>
              <a:t>);</a:t>
            </a:r>
          </a:p>
          <a:p>
            <a:r>
              <a:rPr lang="en-US" sz="1600" dirty="0" err="1" smtClean="0"/>
              <a:t>Pochoir_Boundary_end</a:t>
            </a:r>
            <a:endParaRPr lang="en-US" sz="1600" dirty="0" smtClean="0"/>
          </a:p>
          <a:p>
            <a:r>
              <a:rPr lang="en-US" sz="1600" dirty="0" smtClean="0"/>
              <a:t>Pochoir_kernel_1D(heat_1D_fn, t, </a:t>
            </a:r>
            <a:r>
              <a:rPr lang="en-US" sz="1600" dirty="0" err="1" smtClean="0"/>
              <a:t>i</a:t>
            </a:r>
            <a:r>
              <a:rPr lang="en-US" sz="1600" dirty="0" smtClean="0"/>
              <a:t>)</a:t>
            </a:r>
          </a:p>
          <a:p>
            <a:r>
              <a:rPr lang="nn-NO" sz="1600" dirty="0" smtClean="0"/>
              <a:t>        a(t+1, i) = 0.125 * (a(t, i-1) - 2.0 * a(t, i) + a(t, i+1)) + a(t, i);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1600" dirty="0" smtClean="0"/>
              <a:t>    heat_1D.registerBoundaryFn(a, </a:t>
            </a:r>
            <a:r>
              <a:rPr lang="en-US" sz="1600" dirty="0" smtClean="0"/>
              <a:t>heat_Boundary_1D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  heat_1D.registerArrayInUse(a);</a:t>
            </a:r>
          </a:p>
          <a:p>
            <a:r>
              <a:rPr lang="en-US" sz="1600" dirty="0" smtClean="0"/>
              <a:t>    heat_1D.registerShape(heat_shape_1D);</a:t>
            </a:r>
          </a:p>
          <a:p>
            <a:r>
              <a:rPr lang="en-US" sz="1600" dirty="0" smtClean="0"/>
              <a:t>    heat_1D.registerPochoir_Domain(I);</a:t>
            </a:r>
          </a:p>
          <a:p>
            <a:r>
              <a:rPr lang="en-US" sz="1600" dirty="0" smtClean="0"/>
              <a:t>    heat_1D.run(</a:t>
            </a:r>
            <a:r>
              <a:rPr lang="en-US" sz="1600" dirty="0" err="1" smtClean="0"/>
              <a:t>Timestep</a:t>
            </a:r>
            <a:r>
              <a:rPr lang="en-US" sz="1600" dirty="0" smtClean="0"/>
              <a:t>, heat_1D_fn);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926842"/>
            <a:ext cx="44196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Pochoir_Array</a:t>
            </a:r>
            <a:r>
              <a:rPr lang="en-US" sz="1600" dirty="0" smtClean="0"/>
              <a:t>&lt;double, 1&gt;  a(N_SIZE);</a:t>
            </a:r>
          </a:p>
          <a:p>
            <a:r>
              <a:rPr lang="en-US" sz="1600" dirty="0" err="1" smtClean="0"/>
              <a:t>Pochoir_Stencil</a:t>
            </a:r>
            <a:r>
              <a:rPr lang="en-US" sz="1600" dirty="0" smtClean="0"/>
              <a:t>&lt;double, 1&gt;  heat_1D;</a:t>
            </a:r>
          </a:p>
          <a:p>
            <a:r>
              <a:rPr lang="en-US" sz="1600" dirty="0" err="1" smtClean="0"/>
              <a:t>Pochoir_Domain</a:t>
            </a:r>
            <a:r>
              <a:rPr lang="en-US" sz="1600" dirty="0" smtClean="0"/>
              <a:t> I(0, N_SIZE-1);</a:t>
            </a:r>
          </a:p>
          <a:p>
            <a:r>
              <a:rPr lang="en-US" sz="1600" dirty="0" smtClean="0"/>
              <a:t>Pochoir_shape_1D(4, {{1, 0}, {0, -1}, {0, 0}, {0, 1}}); </a:t>
            </a:r>
            <a:r>
              <a:rPr lang="en-US" sz="1600" dirty="0" smtClean="0"/>
              <a:t>Pochoir_Boundary_1D(heat_Boundary_1D</a:t>
            </a:r>
            <a:r>
              <a:rPr lang="en-US" sz="1600" dirty="0" smtClean="0"/>
              <a:t>, </a:t>
            </a:r>
            <a:r>
              <a:rPr lang="en-US" sz="1600" dirty="0" err="1" smtClean="0"/>
              <a:t>arr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)</a:t>
            </a:r>
          </a:p>
          <a:p>
            <a:r>
              <a:rPr lang="en-US" sz="800" dirty="0" smtClean="0"/>
              <a:t>        </a:t>
            </a:r>
            <a:r>
              <a:rPr lang="en-US" sz="800" dirty="0" err="1" smtClean="0"/>
              <a:t>int</a:t>
            </a:r>
            <a:r>
              <a:rPr lang="en-US" sz="800" dirty="0" smtClean="0"/>
              <a:t> </a:t>
            </a:r>
            <a:r>
              <a:rPr lang="en-US" sz="800" dirty="0" err="1"/>
              <a:t>new_i</a:t>
            </a:r>
            <a:r>
              <a:rPr lang="en-US" sz="800" dirty="0"/>
              <a:t> = </a:t>
            </a:r>
            <a:r>
              <a:rPr lang="en-US" sz="800" dirty="0" smtClean="0"/>
              <a:t>(</a:t>
            </a:r>
            <a:r>
              <a:rPr lang="en-US" sz="800" dirty="0" err="1" smtClean="0"/>
              <a:t>i+arr.size</a:t>
            </a:r>
            <a:r>
              <a:rPr lang="en-US" sz="800" dirty="0" smtClean="0"/>
              <a:t>())%</a:t>
            </a:r>
            <a:r>
              <a:rPr lang="en-US" sz="800" dirty="0" err="1" smtClean="0"/>
              <a:t>arr.size</a:t>
            </a:r>
            <a:r>
              <a:rPr lang="en-US" sz="800" dirty="0" smtClean="0"/>
              <a:t>();</a:t>
            </a:r>
            <a:endParaRPr lang="en-US" sz="800" dirty="0"/>
          </a:p>
          <a:p>
            <a:r>
              <a:rPr lang="en-US" sz="800" dirty="0" smtClean="0"/>
              <a:t>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err="1"/>
              <a:t>new_i</a:t>
            </a:r>
            <a:r>
              <a:rPr lang="en-US" sz="800" dirty="0"/>
              <a:t>); </a:t>
            </a:r>
            <a:endParaRPr lang="en-US" sz="800" dirty="0" smtClean="0"/>
          </a:p>
          <a:p>
            <a:r>
              <a:rPr lang="en-US" sz="1600" dirty="0" err="1" smtClean="0"/>
              <a:t>Pochoir_Boundary_end</a:t>
            </a:r>
            <a:endParaRPr lang="en-US" sz="1600" dirty="0" smtClean="0"/>
          </a:p>
          <a:p>
            <a:r>
              <a:rPr lang="en-US" sz="1600" dirty="0" smtClean="0"/>
              <a:t>Pochoir_kernel_1D(heat_1D_fn, t, </a:t>
            </a:r>
            <a:r>
              <a:rPr lang="en-US" sz="1600" dirty="0" err="1" smtClean="0"/>
              <a:t>i</a:t>
            </a:r>
            <a:r>
              <a:rPr lang="en-US" sz="1600" dirty="0" smtClean="0"/>
              <a:t>)</a:t>
            </a:r>
          </a:p>
          <a:p>
            <a:r>
              <a:rPr lang="nn-NO" sz="1600" dirty="0" smtClean="0"/>
              <a:t>        a(t+1, i) = 0.125 * (a(t, i-1) - 2.0 * a(t, i) + a(t, i+1)) + a(t, i);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1600" dirty="0" smtClean="0"/>
              <a:t>    heat_1D.registerBoundaryFn(a, </a:t>
            </a:r>
            <a:r>
              <a:rPr lang="en-US" sz="1600" dirty="0" smtClean="0"/>
              <a:t>heat_Boundary_1D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  heat_1D.registerArrayInUse(a);</a:t>
            </a:r>
          </a:p>
          <a:p>
            <a:r>
              <a:rPr lang="en-US" sz="1600" dirty="0" smtClean="0"/>
              <a:t>    heat_1D.registerShape(heat_shape_1D);</a:t>
            </a:r>
          </a:p>
          <a:p>
            <a:r>
              <a:rPr lang="en-US" sz="1600" dirty="0" smtClean="0"/>
              <a:t>    heat_1D.registerPochoir_Domain(I);</a:t>
            </a:r>
          </a:p>
          <a:p>
            <a:r>
              <a:rPr lang="en-US" sz="1600" dirty="0" smtClean="0"/>
              <a:t>    heat_1D.run(</a:t>
            </a:r>
            <a:r>
              <a:rPr lang="en-US" sz="1600" dirty="0" err="1" smtClean="0"/>
              <a:t>Timestep</a:t>
            </a:r>
            <a:r>
              <a:rPr lang="en-US" sz="1600" dirty="0" smtClean="0"/>
              <a:t>, heat_1D_fn);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smtClean="0"/>
              <a:t>P/NP 1D </a:t>
            </a:r>
            <a:r>
              <a:rPr lang="en-US" dirty="0" smtClean="0"/>
              <a:t>Heat Equation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920888"/>
            <a:ext cx="4648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Pochoir_Array</a:t>
            </a:r>
            <a:r>
              <a:rPr lang="en-US" sz="800" dirty="0" smtClean="0"/>
              <a:t>&lt;double, 1&gt;  a(N_SIZE);</a:t>
            </a:r>
          </a:p>
          <a:p>
            <a:r>
              <a:rPr lang="en-US" sz="800" dirty="0" err="1" smtClean="0"/>
              <a:t>Pochoir_Stencil</a:t>
            </a:r>
            <a:r>
              <a:rPr lang="en-US" sz="800" dirty="0" smtClean="0"/>
              <a:t>&lt;double, 1&gt;  heat_1D;</a:t>
            </a:r>
          </a:p>
          <a:p>
            <a:r>
              <a:rPr lang="en-US" sz="800" dirty="0" err="1" smtClean="0"/>
              <a:t>Pochoir_Domain</a:t>
            </a:r>
            <a:r>
              <a:rPr lang="en-US" sz="800" dirty="0" smtClean="0"/>
              <a:t> I(0, N_SIZE-1);</a:t>
            </a:r>
          </a:p>
          <a:p>
            <a:r>
              <a:rPr lang="en-US" sz="800" dirty="0" smtClean="0"/>
              <a:t>Pochoir_shape_1D(4, {{1, 0}, {0, -1}, {0, 0}, {0, 1}});</a:t>
            </a:r>
          </a:p>
          <a:p>
            <a:r>
              <a:rPr lang="en-US" sz="1600" dirty="0" smtClean="0"/>
              <a:t>Pochoir_Boundary_1D(heat_Boundary_1D</a:t>
            </a:r>
            <a:r>
              <a:rPr lang="en-US" sz="1600" dirty="0" smtClean="0"/>
              <a:t>, </a:t>
            </a:r>
            <a:r>
              <a:rPr lang="en-US" sz="1600" dirty="0" err="1" smtClean="0"/>
              <a:t>arr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        </a:t>
            </a:r>
            <a:r>
              <a:rPr lang="en-US" sz="1600" dirty="0"/>
              <a:t>if (</a:t>
            </a:r>
            <a:r>
              <a:rPr lang="en-US" sz="1600" dirty="0" err="1"/>
              <a:t>i</a:t>
            </a:r>
            <a:r>
              <a:rPr lang="en-US" sz="1600" dirty="0"/>
              <a:t> &lt;= 0 || </a:t>
            </a:r>
            <a:r>
              <a:rPr lang="en-US" sz="1600" dirty="0" err="1"/>
              <a:t>i</a:t>
            </a:r>
            <a:r>
              <a:rPr lang="en-US" sz="1600" dirty="0"/>
              <a:t> &gt;= </a:t>
            </a:r>
            <a:r>
              <a:rPr lang="en-US" sz="1600" dirty="0" err="1" smtClean="0"/>
              <a:t>arr.size</a:t>
            </a:r>
            <a:r>
              <a:rPr lang="en-US" sz="1600" dirty="0" smtClean="0"/>
              <a:t>(0)-1)</a:t>
            </a:r>
            <a:endParaRPr lang="en-US" sz="1600" dirty="0"/>
          </a:p>
          <a:p>
            <a:r>
              <a:rPr lang="en-US" sz="1600" dirty="0"/>
              <a:t>            return 0;</a:t>
            </a:r>
          </a:p>
          <a:p>
            <a:r>
              <a:rPr lang="en-US" sz="1600" dirty="0"/>
              <a:t>        else</a:t>
            </a:r>
          </a:p>
          <a:p>
            <a:r>
              <a:rPr lang="en-US" sz="1600" dirty="0"/>
              <a:t>            return </a:t>
            </a:r>
            <a:r>
              <a:rPr lang="en-US" sz="1600" dirty="0" err="1"/>
              <a:t>arr.get</a:t>
            </a:r>
            <a:r>
              <a:rPr lang="en-US" sz="1600" dirty="0"/>
              <a:t>(t, </a:t>
            </a:r>
            <a:r>
              <a:rPr lang="en-US" sz="1600" dirty="0" err="1"/>
              <a:t>i</a:t>
            </a:r>
            <a:r>
              <a:rPr lang="en-US" sz="1600" dirty="0"/>
              <a:t>);</a:t>
            </a:r>
          </a:p>
          <a:p>
            <a:r>
              <a:rPr lang="en-US" sz="1600" dirty="0" err="1" smtClean="0"/>
              <a:t>Pochoir_Boundary_end</a:t>
            </a:r>
            <a:endParaRPr lang="en-US" sz="1600" dirty="0" smtClean="0"/>
          </a:p>
          <a:p>
            <a:r>
              <a:rPr lang="en-US" sz="800" dirty="0" smtClean="0"/>
              <a:t>Pochoir_kernel_1D(heat_1D_fn, t, </a:t>
            </a:r>
            <a:r>
              <a:rPr lang="en-US" sz="800" dirty="0" err="1" smtClean="0"/>
              <a:t>i</a:t>
            </a:r>
            <a:r>
              <a:rPr lang="en-US" sz="800" dirty="0" smtClean="0"/>
              <a:t>)</a:t>
            </a:r>
          </a:p>
          <a:p>
            <a:r>
              <a:rPr lang="nn-NO" sz="800" dirty="0" smtClean="0"/>
              <a:t>        a(t+1, i) = 0.125 * (a(t, i-1) - 2.0 * a(t, i) + a(t, i+1)) + a(t, i);</a:t>
            </a:r>
          </a:p>
          <a:p>
            <a:r>
              <a:rPr lang="en-US" sz="800" dirty="0" err="1" smtClean="0"/>
              <a:t>Pochoir_kernel_end</a:t>
            </a:r>
            <a:endParaRPr lang="en-US" sz="800" dirty="0" smtClean="0"/>
          </a:p>
          <a:p>
            <a:r>
              <a:rPr lang="en-US" sz="800" dirty="0" smtClean="0"/>
              <a:t>    heat_1D.registerBoundaryFn(a, </a:t>
            </a:r>
            <a:r>
              <a:rPr lang="en-US" sz="800" dirty="0" smtClean="0"/>
              <a:t>heat_Boundary_1D</a:t>
            </a:r>
            <a:r>
              <a:rPr lang="en-US" sz="800" dirty="0" smtClean="0"/>
              <a:t>);</a:t>
            </a:r>
          </a:p>
          <a:p>
            <a:r>
              <a:rPr lang="en-US" sz="800" dirty="0" smtClean="0"/>
              <a:t>    heat_1D.registerArrayInUse(a);</a:t>
            </a:r>
          </a:p>
          <a:p>
            <a:r>
              <a:rPr lang="en-US" sz="800" dirty="0" smtClean="0"/>
              <a:t>    heat_1D.registerShape(heat_shape_1D);</a:t>
            </a:r>
          </a:p>
          <a:p>
            <a:r>
              <a:rPr lang="en-US" sz="800" dirty="0" smtClean="0"/>
              <a:t>    heat_1D.registerPochoir_Domain(I);</a:t>
            </a:r>
          </a:p>
          <a:p>
            <a:r>
              <a:rPr lang="en-US" sz="800" dirty="0" smtClean="0"/>
              <a:t>    heat_1D.run(</a:t>
            </a:r>
            <a:r>
              <a:rPr lang="en-US" sz="800" dirty="0" err="1" smtClean="0"/>
              <a:t>Timestep</a:t>
            </a:r>
            <a:r>
              <a:rPr lang="en-US" sz="800" dirty="0" smtClean="0"/>
              <a:t>, heat_1D_fn);</a:t>
            </a:r>
            <a:endParaRPr lang="en-US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926842"/>
            <a:ext cx="4419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Pochoir_Array</a:t>
            </a:r>
            <a:r>
              <a:rPr lang="en-US" sz="800" dirty="0" smtClean="0"/>
              <a:t>&lt;double, 1&gt;  a(N_SIZE);</a:t>
            </a:r>
          </a:p>
          <a:p>
            <a:r>
              <a:rPr lang="en-US" sz="800" dirty="0" err="1" smtClean="0"/>
              <a:t>Pochoir_Stencil</a:t>
            </a:r>
            <a:r>
              <a:rPr lang="en-US" sz="800" dirty="0" smtClean="0"/>
              <a:t>&lt;double, 1&gt;  heat_1D;</a:t>
            </a:r>
          </a:p>
          <a:p>
            <a:r>
              <a:rPr lang="en-US" sz="800" dirty="0" err="1" smtClean="0"/>
              <a:t>Pochoir_Domain</a:t>
            </a:r>
            <a:r>
              <a:rPr lang="en-US" sz="800" dirty="0" smtClean="0"/>
              <a:t> I(0, N_SIZE-1);</a:t>
            </a:r>
          </a:p>
          <a:p>
            <a:r>
              <a:rPr lang="en-US" sz="800" dirty="0" smtClean="0"/>
              <a:t>Pochoir_shape_1D(4, {{1, 0}, {0, -1}, {0, 0}, {0, 1}}); </a:t>
            </a:r>
            <a:r>
              <a:rPr lang="en-US" sz="1600" dirty="0" smtClean="0"/>
              <a:t>Pochoir_Boundary_1D(heat_Boundary_1D</a:t>
            </a:r>
            <a:r>
              <a:rPr lang="en-US" sz="1600" dirty="0" smtClean="0"/>
              <a:t>, </a:t>
            </a:r>
            <a:r>
              <a:rPr lang="en-US" sz="1600" dirty="0" err="1" smtClean="0"/>
              <a:t>arr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       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/>
              <a:t>new_i</a:t>
            </a:r>
            <a:r>
              <a:rPr lang="en-US" sz="1600" dirty="0"/>
              <a:t> = </a:t>
            </a:r>
            <a:r>
              <a:rPr lang="en-US" sz="1600" dirty="0" smtClean="0"/>
              <a:t>(</a:t>
            </a:r>
            <a:r>
              <a:rPr lang="en-US" sz="1600" dirty="0" err="1" smtClean="0"/>
              <a:t>i+arr.size</a:t>
            </a:r>
            <a:r>
              <a:rPr lang="en-US" sz="1600" dirty="0" smtClean="0"/>
              <a:t>(0))%</a:t>
            </a:r>
            <a:r>
              <a:rPr lang="en-US" sz="1600" dirty="0" err="1" smtClean="0"/>
              <a:t>arr.size</a:t>
            </a:r>
            <a:r>
              <a:rPr lang="en-US" sz="1600" dirty="0" smtClean="0"/>
              <a:t>(0);</a:t>
            </a:r>
            <a:endParaRPr lang="en-US" sz="1600" dirty="0"/>
          </a:p>
          <a:p>
            <a:r>
              <a:rPr lang="en-US" sz="1600" dirty="0" smtClean="0"/>
              <a:t>        return </a:t>
            </a:r>
            <a:r>
              <a:rPr lang="en-US" sz="1600" dirty="0" err="1"/>
              <a:t>arr.get</a:t>
            </a:r>
            <a:r>
              <a:rPr lang="en-US" sz="1600" dirty="0"/>
              <a:t>(t, </a:t>
            </a:r>
            <a:r>
              <a:rPr lang="en-US" sz="1600" dirty="0" err="1"/>
              <a:t>new_i</a:t>
            </a:r>
            <a:r>
              <a:rPr lang="en-US" sz="1600" dirty="0"/>
              <a:t>); </a:t>
            </a:r>
            <a:endParaRPr lang="en-US" sz="1600" dirty="0" smtClean="0"/>
          </a:p>
          <a:p>
            <a:r>
              <a:rPr lang="en-US" sz="1600" dirty="0" err="1" smtClean="0"/>
              <a:t>Pochoir_Boundary_end</a:t>
            </a:r>
            <a:endParaRPr lang="en-US" sz="1600" dirty="0" smtClean="0"/>
          </a:p>
          <a:p>
            <a:r>
              <a:rPr lang="en-US" sz="800" dirty="0" smtClean="0"/>
              <a:t>Pochoir_kernel_1D(heat_1D_fn, t, </a:t>
            </a:r>
            <a:r>
              <a:rPr lang="en-US" sz="800" dirty="0" err="1" smtClean="0"/>
              <a:t>i</a:t>
            </a:r>
            <a:r>
              <a:rPr lang="en-US" sz="800" dirty="0" smtClean="0"/>
              <a:t>)</a:t>
            </a:r>
          </a:p>
          <a:p>
            <a:r>
              <a:rPr lang="nn-NO" sz="800" dirty="0" smtClean="0"/>
              <a:t>        a(t+1, i) = 0.125 * (a(t, i-1) - 2.0 * a(t, i) + a(t, i+1)) + a(t, i);</a:t>
            </a:r>
          </a:p>
          <a:p>
            <a:r>
              <a:rPr lang="en-US" sz="800" dirty="0" err="1" smtClean="0"/>
              <a:t>Pochoir_kernel_end</a:t>
            </a:r>
            <a:endParaRPr lang="en-US" sz="800" dirty="0" smtClean="0"/>
          </a:p>
          <a:p>
            <a:r>
              <a:rPr lang="en-US" sz="800" dirty="0" smtClean="0"/>
              <a:t>    heat_1D.registerBoundaryFn(a, </a:t>
            </a:r>
            <a:r>
              <a:rPr lang="en-US" sz="800" dirty="0" smtClean="0"/>
              <a:t>heat_Boundary_1D</a:t>
            </a:r>
            <a:r>
              <a:rPr lang="en-US" sz="800" dirty="0" smtClean="0"/>
              <a:t>);</a:t>
            </a:r>
          </a:p>
          <a:p>
            <a:r>
              <a:rPr lang="en-US" sz="800" dirty="0" smtClean="0"/>
              <a:t>    heat_1D.registerArrayInUse(a);</a:t>
            </a:r>
          </a:p>
          <a:p>
            <a:r>
              <a:rPr lang="en-US" sz="800" dirty="0" smtClean="0"/>
              <a:t>    heat_1D.registerShape(heat_shape_1D);</a:t>
            </a:r>
          </a:p>
          <a:p>
            <a:r>
              <a:rPr lang="en-US" sz="800" dirty="0" smtClean="0"/>
              <a:t>    heat_1D.registerPochoir_Domain(I);</a:t>
            </a:r>
          </a:p>
          <a:p>
            <a:r>
              <a:rPr lang="en-US" sz="800" dirty="0" smtClean="0"/>
              <a:t>    heat_1D.run(</a:t>
            </a:r>
            <a:r>
              <a:rPr lang="en-US" sz="800" dirty="0" err="1" smtClean="0"/>
              <a:t>Timestep</a:t>
            </a:r>
            <a:r>
              <a:rPr lang="en-US" sz="800" dirty="0" smtClean="0"/>
              <a:t>, heat_1D_fn);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Cutting Strategy</a:t>
            </a:r>
            <a:endParaRPr lang="en-US" dirty="0"/>
          </a:p>
        </p:txBody>
      </p:sp>
      <p:cxnSp>
        <p:nvCxnSpPr>
          <p:cNvPr id="4" name="AutoShape 18"/>
          <p:cNvCxnSpPr>
            <a:cxnSpLocks noChangeShapeType="1"/>
          </p:cNvCxnSpPr>
          <p:nvPr/>
        </p:nvCxnSpPr>
        <p:spPr bwMode="auto">
          <a:xfrm>
            <a:off x="469900" y="32004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304800" y="13081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6" name="Object 21"/>
          <p:cNvGraphicFramePr>
            <a:graphicFrameLocks noChangeAspect="1"/>
          </p:cNvGraphicFramePr>
          <p:nvPr/>
        </p:nvGraphicFramePr>
        <p:xfrm>
          <a:off x="152400" y="2459038"/>
          <a:ext cx="317500" cy="296862"/>
        </p:xfrm>
        <a:graphic>
          <a:graphicData uri="http://schemas.openxmlformats.org/presentationml/2006/ole">
            <p:oleObj spid="_x0000_s1026" r:id="rId3" imgW="190440" imgH="177480" progId="">
              <p:embed/>
            </p:oleObj>
          </a:graphicData>
        </a:graphic>
      </p:graphicFrame>
      <p:sp>
        <p:nvSpPr>
          <p:cNvPr id="7" name="Freeform 22"/>
          <p:cNvSpPr>
            <a:spLocks noChangeArrowheads="1"/>
          </p:cNvSpPr>
          <p:nvPr/>
        </p:nvSpPr>
        <p:spPr bwMode="auto">
          <a:xfrm>
            <a:off x="698500" y="2222500"/>
            <a:ext cx="3873500" cy="674688"/>
          </a:xfrm>
          <a:custGeom>
            <a:avLst/>
            <a:gdLst>
              <a:gd name="T0" fmla="*/ 0 w 3276600"/>
              <a:gd name="T1" fmla="*/ 674132 h 1066800"/>
              <a:gd name="T2" fmla="*/ 615556 w 3276600"/>
              <a:gd name="T3" fmla="*/ 0 h 1066800"/>
              <a:gd name="T4" fmla="*/ 3317998 w 3276600"/>
              <a:gd name="T5" fmla="*/ 0 h 1066800"/>
              <a:gd name="T6" fmla="*/ 3873500 w 3276600"/>
              <a:gd name="T7" fmla="*/ 674132 h 1066800"/>
              <a:gd name="T8" fmla="*/ 0 w 3276600"/>
              <a:gd name="T9" fmla="*/ 674132 h 106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600" h="1066800">
                <a:moveTo>
                  <a:pt x="0" y="1066800"/>
                </a:moveTo>
                <a:lnTo>
                  <a:pt x="520700" y="0"/>
                </a:lnTo>
                <a:lnTo>
                  <a:pt x="2806700" y="0"/>
                </a:lnTo>
                <a:lnTo>
                  <a:pt x="3276600" y="1066800"/>
                </a:lnTo>
                <a:lnTo>
                  <a:pt x="0" y="106680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23"/>
          <p:cNvSpPr>
            <a:spLocks noChangeShapeType="1"/>
          </p:cNvSpPr>
          <p:nvPr/>
        </p:nvSpPr>
        <p:spPr bwMode="auto">
          <a:xfrm flipH="1">
            <a:off x="280988" y="28971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24"/>
          <p:cNvSpPr>
            <a:spLocks noChangeShapeType="1"/>
          </p:cNvSpPr>
          <p:nvPr/>
        </p:nvSpPr>
        <p:spPr bwMode="auto">
          <a:xfrm flipH="1">
            <a:off x="280988" y="2222500"/>
            <a:ext cx="1700212" cy="11113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0" name="Object 25"/>
          <p:cNvGraphicFramePr>
            <a:graphicFrameLocks noChangeAspect="1"/>
          </p:cNvGraphicFramePr>
          <p:nvPr/>
        </p:nvGraphicFramePr>
        <p:xfrm>
          <a:off x="76200" y="2755900"/>
          <a:ext cx="233363" cy="381000"/>
        </p:xfrm>
        <a:graphic>
          <a:graphicData uri="http://schemas.openxmlformats.org/presentationml/2006/ole">
            <p:oleObj spid="_x0000_s1027" r:id="rId4" imgW="139680" imgH="228600" progId="">
              <p:embed/>
            </p:oleObj>
          </a:graphicData>
        </a:graphic>
      </p:graphicFrame>
      <p:graphicFrame>
        <p:nvGraphicFramePr>
          <p:cNvPr id="11" name="Object 26"/>
          <p:cNvGraphicFramePr>
            <a:graphicFrameLocks noChangeAspect="1"/>
          </p:cNvGraphicFramePr>
          <p:nvPr/>
        </p:nvGraphicFramePr>
        <p:xfrm>
          <a:off x="79375" y="1993900"/>
          <a:ext cx="190500" cy="381000"/>
        </p:xfrm>
        <a:graphic>
          <a:graphicData uri="http://schemas.openxmlformats.org/presentationml/2006/ole">
            <p:oleObj spid="_x0000_s1028" r:id="rId5" imgW="114120" imgH="228600" progId="">
              <p:embed/>
            </p:oleObj>
          </a:graphicData>
        </a:graphic>
      </p:graphicFrame>
      <p:sp>
        <p:nvSpPr>
          <p:cNvPr id="12" name="Text Box 27"/>
          <p:cNvSpPr txBox="1">
            <a:spLocks noChangeArrowheads="1"/>
          </p:cNvSpPr>
          <p:nvPr/>
        </p:nvSpPr>
        <p:spPr bwMode="auto">
          <a:xfrm>
            <a:off x="2293740" y="1460500"/>
            <a:ext cx="449460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NP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Freeform 28"/>
          <p:cNvSpPr>
            <a:spLocks noChangeArrowheads="1"/>
          </p:cNvSpPr>
          <p:nvPr/>
        </p:nvSpPr>
        <p:spPr bwMode="auto">
          <a:xfrm>
            <a:off x="685800" y="2222500"/>
            <a:ext cx="1905000" cy="685800"/>
          </a:xfrm>
          <a:custGeom>
            <a:avLst/>
            <a:gdLst>
              <a:gd name="T0" fmla="*/ 0 w 1295400"/>
              <a:gd name="T1" fmla="*/ 685800 h 685800"/>
              <a:gd name="T2" fmla="*/ 609600 w 1295400"/>
              <a:gd name="T3" fmla="*/ 0 h 685800"/>
              <a:gd name="T4" fmla="*/ 1295400 w 1295400"/>
              <a:gd name="T5" fmla="*/ 0 h 685800"/>
              <a:gd name="T6" fmla="*/ 19050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414528" y="0"/>
                </a:lnTo>
                <a:lnTo>
                  <a:pt x="880872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29"/>
          <p:cNvSpPr>
            <a:spLocks noChangeArrowheads="1"/>
          </p:cNvSpPr>
          <p:nvPr/>
        </p:nvSpPr>
        <p:spPr bwMode="auto">
          <a:xfrm>
            <a:off x="2590800" y="2222500"/>
            <a:ext cx="1981200" cy="685800"/>
          </a:xfrm>
          <a:custGeom>
            <a:avLst/>
            <a:gdLst>
              <a:gd name="T0" fmla="*/ 0 w 1295400"/>
              <a:gd name="T1" fmla="*/ 685800 h 685800"/>
              <a:gd name="T2" fmla="*/ 609601 w 1295400"/>
              <a:gd name="T3" fmla="*/ 0 h 685800"/>
              <a:gd name="T4" fmla="*/ 1447799 w 1295400"/>
              <a:gd name="T5" fmla="*/ 0 h 685800"/>
              <a:gd name="T6" fmla="*/ 19812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398585" y="0"/>
                </a:lnTo>
                <a:lnTo>
                  <a:pt x="946638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34"/>
          <p:cNvSpPr>
            <a:spLocks noChangeArrowheads="1"/>
          </p:cNvSpPr>
          <p:nvPr/>
        </p:nvSpPr>
        <p:spPr bwMode="auto">
          <a:xfrm rot="10800000">
            <a:off x="685800" y="2228850"/>
            <a:ext cx="609600" cy="685800"/>
          </a:xfrm>
          <a:custGeom>
            <a:avLst/>
            <a:gdLst>
              <a:gd name="T0" fmla="*/ 0 w 685800"/>
              <a:gd name="T1" fmla="*/ 685799 h 685800"/>
              <a:gd name="T2" fmla="*/ 609599 w 685800"/>
              <a:gd name="T3" fmla="*/ 0 h 685800"/>
              <a:gd name="T4" fmla="*/ 609599 w 685800"/>
              <a:gd name="T5" fmla="*/ 685799 h 685800"/>
              <a:gd name="T6" fmla="*/ 0 w 685800"/>
              <a:gd name="T7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5800" h="685800">
                <a:moveTo>
                  <a:pt x="0" y="68580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35"/>
          <p:cNvSpPr>
            <a:spLocks noChangeArrowheads="1"/>
          </p:cNvSpPr>
          <p:nvPr/>
        </p:nvSpPr>
        <p:spPr bwMode="auto">
          <a:xfrm rot="10800000">
            <a:off x="4038600" y="2228850"/>
            <a:ext cx="533400" cy="685800"/>
          </a:xfrm>
          <a:custGeom>
            <a:avLst/>
            <a:gdLst>
              <a:gd name="T0" fmla="*/ 0 w 457200"/>
              <a:gd name="T1" fmla="*/ 685800 h 685800"/>
              <a:gd name="T2" fmla="*/ 0 w 457200"/>
              <a:gd name="T3" fmla="*/ 0 h 685800"/>
              <a:gd name="T4" fmla="*/ 533400 w 457200"/>
              <a:gd name="T5" fmla="*/ 685800 h 685800"/>
              <a:gd name="T6" fmla="*/ 0 w 457200"/>
              <a:gd name="T7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7200" h="685800">
                <a:moveTo>
                  <a:pt x="0" y="685800"/>
                </a:moveTo>
                <a:lnTo>
                  <a:pt x="0" y="0"/>
                </a:lnTo>
                <a:lnTo>
                  <a:pt x="4572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-494903" y="23364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AutoShape 18"/>
          <p:cNvCxnSpPr>
            <a:cxnSpLocks noChangeShapeType="1"/>
          </p:cNvCxnSpPr>
          <p:nvPr/>
        </p:nvCxnSpPr>
        <p:spPr bwMode="auto">
          <a:xfrm>
            <a:off x="4889500" y="32004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4724400" y="13081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20" name="Object 21"/>
          <p:cNvGraphicFramePr>
            <a:graphicFrameLocks noChangeAspect="1"/>
          </p:cNvGraphicFramePr>
          <p:nvPr/>
        </p:nvGraphicFramePr>
        <p:xfrm>
          <a:off x="4572000" y="2459038"/>
          <a:ext cx="317500" cy="296862"/>
        </p:xfrm>
        <a:graphic>
          <a:graphicData uri="http://schemas.openxmlformats.org/presentationml/2006/ole">
            <p:oleObj spid="_x0000_s1029" r:id="rId6" imgW="190440" imgH="177480" progId="">
              <p:embed/>
            </p:oleObj>
          </a:graphicData>
        </a:graphic>
      </p:graphicFrame>
      <p:sp>
        <p:nvSpPr>
          <p:cNvPr id="21" name="Freeform 22"/>
          <p:cNvSpPr>
            <a:spLocks noChangeArrowheads="1"/>
          </p:cNvSpPr>
          <p:nvPr/>
        </p:nvSpPr>
        <p:spPr bwMode="auto">
          <a:xfrm>
            <a:off x="5118100" y="2222500"/>
            <a:ext cx="3873500" cy="674688"/>
          </a:xfrm>
          <a:custGeom>
            <a:avLst/>
            <a:gdLst>
              <a:gd name="T0" fmla="*/ 0 w 3276600"/>
              <a:gd name="T1" fmla="*/ 674132 h 1066800"/>
              <a:gd name="T2" fmla="*/ 615556 w 3276600"/>
              <a:gd name="T3" fmla="*/ 0 h 1066800"/>
              <a:gd name="T4" fmla="*/ 3317998 w 3276600"/>
              <a:gd name="T5" fmla="*/ 0 h 1066800"/>
              <a:gd name="T6" fmla="*/ 3873500 w 3276600"/>
              <a:gd name="T7" fmla="*/ 674132 h 1066800"/>
              <a:gd name="T8" fmla="*/ 0 w 3276600"/>
              <a:gd name="T9" fmla="*/ 674132 h 106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600" h="1066800">
                <a:moveTo>
                  <a:pt x="0" y="1066800"/>
                </a:moveTo>
                <a:lnTo>
                  <a:pt x="520700" y="0"/>
                </a:lnTo>
                <a:lnTo>
                  <a:pt x="2806700" y="0"/>
                </a:lnTo>
                <a:lnTo>
                  <a:pt x="3276600" y="1066800"/>
                </a:lnTo>
                <a:lnTo>
                  <a:pt x="0" y="1066800"/>
                </a:lnTo>
                <a:close/>
              </a:path>
            </a:pathLst>
          </a:custGeom>
          <a:solidFill>
            <a:srgbClr val="4F81BD">
              <a:alpha val="39999"/>
            </a:srgb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flipH="1">
            <a:off x="4700588" y="28971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 flipH="1">
            <a:off x="4700588" y="2222500"/>
            <a:ext cx="1700212" cy="11113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4" name="Object 25"/>
          <p:cNvGraphicFramePr>
            <a:graphicFrameLocks noChangeAspect="1"/>
          </p:cNvGraphicFramePr>
          <p:nvPr/>
        </p:nvGraphicFramePr>
        <p:xfrm>
          <a:off x="4495800" y="2755900"/>
          <a:ext cx="233363" cy="381000"/>
        </p:xfrm>
        <a:graphic>
          <a:graphicData uri="http://schemas.openxmlformats.org/presentationml/2006/ole">
            <p:oleObj spid="_x0000_s1030" r:id="rId7" imgW="139680" imgH="228600" progId="">
              <p:embed/>
            </p:oleObj>
          </a:graphicData>
        </a:graphic>
      </p:graphicFrame>
      <p:graphicFrame>
        <p:nvGraphicFramePr>
          <p:cNvPr id="25" name="Object 26"/>
          <p:cNvGraphicFramePr>
            <a:graphicFrameLocks noChangeAspect="1"/>
          </p:cNvGraphicFramePr>
          <p:nvPr/>
        </p:nvGraphicFramePr>
        <p:xfrm>
          <a:off x="4498975" y="1993900"/>
          <a:ext cx="190500" cy="381000"/>
        </p:xfrm>
        <a:graphic>
          <a:graphicData uri="http://schemas.openxmlformats.org/presentationml/2006/ole">
            <p:oleObj spid="_x0000_s1031" r:id="rId8" imgW="114120" imgH="228600" progId="">
              <p:embed/>
            </p:oleObj>
          </a:graphicData>
        </a:graphic>
      </p:graphicFrame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6938620" y="1460500"/>
            <a:ext cx="300380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7" name="Freeform 28"/>
          <p:cNvSpPr>
            <a:spLocks noChangeArrowheads="1"/>
          </p:cNvSpPr>
          <p:nvPr/>
        </p:nvSpPr>
        <p:spPr bwMode="auto">
          <a:xfrm>
            <a:off x="5105400" y="2222500"/>
            <a:ext cx="1905000" cy="685800"/>
          </a:xfrm>
          <a:custGeom>
            <a:avLst/>
            <a:gdLst>
              <a:gd name="T0" fmla="*/ 0 w 1295400"/>
              <a:gd name="T1" fmla="*/ 685800 h 685800"/>
              <a:gd name="T2" fmla="*/ 609600 w 1295400"/>
              <a:gd name="T3" fmla="*/ 0 h 685800"/>
              <a:gd name="T4" fmla="*/ 1295400 w 1295400"/>
              <a:gd name="T5" fmla="*/ 0 h 685800"/>
              <a:gd name="T6" fmla="*/ 19050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414528" y="0"/>
                </a:lnTo>
                <a:lnTo>
                  <a:pt x="880872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29"/>
          <p:cNvSpPr>
            <a:spLocks noChangeArrowheads="1"/>
          </p:cNvSpPr>
          <p:nvPr/>
        </p:nvSpPr>
        <p:spPr bwMode="auto">
          <a:xfrm>
            <a:off x="7010400" y="2222500"/>
            <a:ext cx="1981200" cy="685800"/>
          </a:xfrm>
          <a:custGeom>
            <a:avLst/>
            <a:gdLst>
              <a:gd name="T0" fmla="*/ 0 w 1295400"/>
              <a:gd name="T1" fmla="*/ 685800 h 685800"/>
              <a:gd name="T2" fmla="*/ 609601 w 1295400"/>
              <a:gd name="T3" fmla="*/ 0 h 685800"/>
              <a:gd name="T4" fmla="*/ 1447799 w 1295400"/>
              <a:gd name="T5" fmla="*/ 0 h 685800"/>
              <a:gd name="T6" fmla="*/ 19812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398585" y="0"/>
                </a:lnTo>
                <a:lnTo>
                  <a:pt x="946638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34"/>
          <p:cNvSpPr>
            <a:spLocks noChangeArrowheads="1"/>
          </p:cNvSpPr>
          <p:nvPr/>
        </p:nvSpPr>
        <p:spPr bwMode="auto">
          <a:xfrm rot="10800000">
            <a:off x="5105400" y="2228850"/>
            <a:ext cx="609600" cy="685800"/>
          </a:xfrm>
          <a:custGeom>
            <a:avLst/>
            <a:gdLst>
              <a:gd name="T0" fmla="*/ 0 w 685800"/>
              <a:gd name="T1" fmla="*/ 685799 h 685800"/>
              <a:gd name="T2" fmla="*/ 609599 w 685800"/>
              <a:gd name="T3" fmla="*/ 0 h 685800"/>
              <a:gd name="T4" fmla="*/ 609599 w 685800"/>
              <a:gd name="T5" fmla="*/ 685799 h 685800"/>
              <a:gd name="T6" fmla="*/ 0 w 685800"/>
              <a:gd name="T7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5800" h="685800">
                <a:moveTo>
                  <a:pt x="0" y="68580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35"/>
          <p:cNvSpPr>
            <a:spLocks noChangeArrowheads="1"/>
          </p:cNvSpPr>
          <p:nvPr/>
        </p:nvSpPr>
        <p:spPr bwMode="auto">
          <a:xfrm rot="10800000">
            <a:off x="8458200" y="2228850"/>
            <a:ext cx="533400" cy="685800"/>
          </a:xfrm>
          <a:custGeom>
            <a:avLst/>
            <a:gdLst>
              <a:gd name="T0" fmla="*/ 0 w 457200"/>
              <a:gd name="T1" fmla="*/ 685800 h 685800"/>
              <a:gd name="T2" fmla="*/ 0 w 457200"/>
              <a:gd name="T3" fmla="*/ 0 h 685800"/>
              <a:gd name="T4" fmla="*/ 533400 w 457200"/>
              <a:gd name="T5" fmla="*/ 685800 h 685800"/>
              <a:gd name="T6" fmla="*/ 0 w 457200"/>
              <a:gd name="T7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7200" h="685800">
                <a:moveTo>
                  <a:pt x="0" y="685800"/>
                </a:moveTo>
                <a:lnTo>
                  <a:pt x="0" y="0"/>
                </a:lnTo>
                <a:lnTo>
                  <a:pt x="4572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rot="5400000" flipH="1" flipV="1">
            <a:off x="3924697" y="23364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9"/>
          <p:cNvSpPr txBox="1">
            <a:spLocks noChangeArrowheads="1"/>
          </p:cNvSpPr>
          <p:nvPr/>
        </p:nvSpPr>
        <p:spPr bwMode="auto">
          <a:xfrm>
            <a:off x="8686800" y="31369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33" name="Text Box 19"/>
          <p:cNvSpPr txBox="1">
            <a:spLocks noChangeArrowheads="1"/>
          </p:cNvSpPr>
          <p:nvPr/>
        </p:nvSpPr>
        <p:spPr bwMode="auto">
          <a:xfrm>
            <a:off x="4191000" y="31369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Our Cutting Strategy</a:t>
            </a:r>
            <a:endParaRPr lang="en-US" dirty="0"/>
          </a:p>
        </p:txBody>
      </p:sp>
      <p:cxnSp>
        <p:nvCxnSpPr>
          <p:cNvPr id="4" name="AutoShape 18"/>
          <p:cNvCxnSpPr>
            <a:cxnSpLocks noChangeShapeType="1"/>
          </p:cNvCxnSpPr>
          <p:nvPr/>
        </p:nvCxnSpPr>
        <p:spPr bwMode="auto">
          <a:xfrm>
            <a:off x="469900" y="32004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304800" y="13081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6" name="Object 21"/>
          <p:cNvGraphicFramePr>
            <a:graphicFrameLocks noChangeAspect="1"/>
          </p:cNvGraphicFramePr>
          <p:nvPr/>
        </p:nvGraphicFramePr>
        <p:xfrm>
          <a:off x="152400" y="2459038"/>
          <a:ext cx="317500" cy="296862"/>
        </p:xfrm>
        <a:graphic>
          <a:graphicData uri="http://schemas.openxmlformats.org/presentationml/2006/ole">
            <p:oleObj spid="_x0000_s2050" r:id="rId4" imgW="190440" imgH="177480" progId="">
              <p:embed/>
            </p:oleObj>
          </a:graphicData>
        </a:graphic>
      </p:graphicFrame>
      <p:sp>
        <p:nvSpPr>
          <p:cNvPr id="7" name="Freeform 22"/>
          <p:cNvSpPr>
            <a:spLocks noChangeArrowheads="1"/>
          </p:cNvSpPr>
          <p:nvPr/>
        </p:nvSpPr>
        <p:spPr bwMode="auto">
          <a:xfrm>
            <a:off x="698500" y="2222500"/>
            <a:ext cx="3873500" cy="674688"/>
          </a:xfrm>
          <a:custGeom>
            <a:avLst/>
            <a:gdLst>
              <a:gd name="T0" fmla="*/ 0 w 3276600"/>
              <a:gd name="T1" fmla="*/ 674132 h 1066800"/>
              <a:gd name="T2" fmla="*/ 615556 w 3276600"/>
              <a:gd name="T3" fmla="*/ 0 h 1066800"/>
              <a:gd name="T4" fmla="*/ 3317998 w 3276600"/>
              <a:gd name="T5" fmla="*/ 0 h 1066800"/>
              <a:gd name="T6" fmla="*/ 3873500 w 3276600"/>
              <a:gd name="T7" fmla="*/ 674132 h 1066800"/>
              <a:gd name="T8" fmla="*/ 0 w 3276600"/>
              <a:gd name="T9" fmla="*/ 674132 h 106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600" h="1066800">
                <a:moveTo>
                  <a:pt x="0" y="1066800"/>
                </a:moveTo>
                <a:lnTo>
                  <a:pt x="520700" y="0"/>
                </a:lnTo>
                <a:lnTo>
                  <a:pt x="2806700" y="0"/>
                </a:lnTo>
                <a:lnTo>
                  <a:pt x="3276600" y="1066800"/>
                </a:lnTo>
                <a:lnTo>
                  <a:pt x="0" y="106680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23"/>
          <p:cNvSpPr>
            <a:spLocks noChangeShapeType="1"/>
          </p:cNvSpPr>
          <p:nvPr/>
        </p:nvSpPr>
        <p:spPr bwMode="auto">
          <a:xfrm flipH="1">
            <a:off x="280988" y="28971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24"/>
          <p:cNvSpPr>
            <a:spLocks noChangeShapeType="1"/>
          </p:cNvSpPr>
          <p:nvPr/>
        </p:nvSpPr>
        <p:spPr bwMode="auto">
          <a:xfrm flipH="1">
            <a:off x="280988" y="2222500"/>
            <a:ext cx="1700212" cy="11113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0" name="Object 25"/>
          <p:cNvGraphicFramePr>
            <a:graphicFrameLocks noChangeAspect="1"/>
          </p:cNvGraphicFramePr>
          <p:nvPr/>
        </p:nvGraphicFramePr>
        <p:xfrm>
          <a:off x="76200" y="2755900"/>
          <a:ext cx="233363" cy="381000"/>
        </p:xfrm>
        <a:graphic>
          <a:graphicData uri="http://schemas.openxmlformats.org/presentationml/2006/ole">
            <p:oleObj spid="_x0000_s2051" r:id="rId5" imgW="139680" imgH="228600" progId="">
              <p:embed/>
            </p:oleObj>
          </a:graphicData>
        </a:graphic>
      </p:graphicFrame>
      <p:graphicFrame>
        <p:nvGraphicFramePr>
          <p:cNvPr id="11" name="Object 26"/>
          <p:cNvGraphicFramePr>
            <a:graphicFrameLocks noChangeAspect="1"/>
          </p:cNvGraphicFramePr>
          <p:nvPr/>
        </p:nvGraphicFramePr>
        <p:xfrm>
          <a:off x="79375" y="1993900"/>
          <a:ext cx="190500" cy="381000"/>
        </p:xfrm>
        <a:graphic>
          <a:graphicData uri="http://schemas.openxmlformats.org/presentationml/2006/ole">
            <p:oleObj spid="_x0000_s2052" r:id="rId6" imgW="114120" imgH="228600" progId="">
              <p:embed/>
            </p:oleObj>
          </a:graphicData>
        </a:graphic>
      </p:graphicFrame>
      <p:sp>
        <p:nvSpPr>
          <p:cNvPr id="12" name="Text Box 27"/>
          <p:cNvSpPr txBox="1">
            <a:spLocks noChangeArrowheads="1"/>
          </p:cNvSpPr>
          <p:nvPr/>
        </p:nvSpPr>
        <p:spPr bwMode="auto">
          <a:xfrm>
            <a:off x="2293740" y="1460500"/>
            <a:ext cx="449460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NP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Freeform 28"/>
          <p:cNvSpPr>
            <a:spLocks noChangeArrowheads="1"/>
          </p:cNvSpPr>
          <p:nvPr/>
        </p:nvSpPr>
        <p:spPr bwMode="auto">
          <a:xfrm>
            <a:off x="685800" y="2222500"/>
            <a:ext cx="1905000" cy="685800"/>
          </a:xfrm>
          <a:custGeom>
            <a:avLst/>
            <a:gdLst>
              <a:gd name="T0" fmla="*/ 0 w 1295400"/>
              <a:gd name="T1" fmla="*/ 685800 h 685800"/>
              <a:gd name="T2" fmla="*/ 609600 w 1295400"/>
              <a:gd name="T3" fmla="*/ 0 h 685800"/>
              <a:gd name="T4" fmla="*/ 1295400 w 1295400"/>
              <a:gd name="T5" fmla="*/ 0 h 685800"/>
              <a:gd name="T6" fmla="*/ 19050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414528" y="0"/>
                </a:lnTo>
                <a:lnTo>
                  <a:pt x="880872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29"/>
          <p:cNvSpPr>
            <a:spLocks noChangeArrowheads="1"/>
          </p:cNvSpPr>
          <p:nvPr/>
        </p:nvSpPr>
        <p:spPr bwMode="auto">
          <a:xfrm>
            <a:off x="2590800" y="2222500"/>
            <a:ext cx="1981200" cy="685800"/>
          </a:xfrm>
          <a:custGeom>
            <a:avLst/>
            <a:gdLst>
              <a:gd name="T0" fmla="*/ 0 w 1295400"/>
              <a:gd name="T1" fmla="*/ 685800 h 685800"/>
              <a:gd name="T2" fmla="*/ 609601 w 1295400"/>
              <a:gd name="T3" fmla="*/ 0 h 685800"/>
              <a:gd name="T4" fmla="*/ 1447799 w 1295400"/>
              <a:gd name="T5" fmla="*/ 0 h 685800"/>
              <a:gd name="T6" fmla="*/ 19812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398585" y="0"/>
                </a:lnTo>
                <a:lnTo>
                  <a:pt x="946638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34"/>
          <p:cNvSpPr>
            <a:spLocks noChangeArrowheads="1"/>
          </p:cNvSpPr>
          <p:nvPr/>
        </p:nvSpPr>
        <p:spPr bwMode="auto">
          <a:xfrm rot="10800000">
            <a:off x="685800" y="2228850"/>
            <a:ext cx="609600" cy="685800"/>
          </a:xfrm>
          <a:custGeom>
            <a:avLst/>
            <a:gdLst>
              <a:gd name="T0" fmla="*/ 0 w 685800"/>
              <a:gd name="T1" fmla="*/ 685799 h 685800"/>
              <a:gd name="T2" fmla="*/ 609599 w 685800"/>
              <a:gd name="T3" fmla="*/ 0 h 685800"/>
              <a:gd name="T4" fmla="*/ 609599 w 685800"/>
              <a:gd name="T5" fmla="*/ 685799 h 685800"/>
              <a:gd name="T6" fmla="*/ 0 w 685800"/>
              <a:gd name="T7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5800" h="685800">
                <a:moveTo>
                  <a:pt x="0" y="68580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35"/>
          <p:cNvSpPr>
            <a:spLocks noChangeArrowheads="1"/>
          </p:cNvSpPr>
          <p:nvPr/>
        </p:nvSpPr>
        <p:spPr bwMode="auto">
          <a:xfrm rot="10800000">
            <a:off x="4038600" y="2228850"/>
            <a:ext cx="533400" cy="685800"/>
          </a:xfrm>
          <a:custGeom>
            <a:avLst/>
            <a:gdLst>
              <a:gd name="T0" fmla="*/ 0 w 457200"/>
              <a:gd name="T1" fmla="*/ 685800 h 685800"/>
              <a:gd name="T2" fmla="*/ 0 w 457200"/>
              <a:gd name="T3" fmla="*/ 0 h 685800"/>
              <a:gd name="T4" fmla="*/ 533400 w 457200"/>
              <a:gd name="T5" fmla="*/ 685800 h 685800"/>
              <a:gd name="T6" fmla="*/ 0 w 457200"/>
              <a:gd name="T7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7200" h="685800">
                <a:moveTo>
                  <a:pt x="0" y="685800"/>
                </a:moveTo>
                <a:lnTo>
                  <a:pt x="0" y="0"/>
                </a:lnTo>
                <a:lnTo>
                  <a:pt x="4572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-494903" y="23364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AutoShape 18"/>
          <p:cNvCxnSpPr>
            <a:cxnSpLocks noChangeShapeType="1"/>
          </p:cNvCxnSpPr>
          <p:nvPr/>
        </p:nvCxnSpPr>
        <p:spPr bwMode="auto">
          <a:xfrm>
            <a:off x="4889500" y="32004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4724400" y="13081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20" name="Object 21"/>
          <p:cNvGraphicFramePr>
            <a:graphicFrameLocks noChangeAspect="1"/>
          </p:cNvGraphicFramePr>
          <p:nvPr/>
        </p:nvGraphicFramePr>
        <p:xfrm>
          <a:off x="4572000" y="2459038"/>
          <a:ext cx="317500" cy="296862"/>
        </p:xfrm>
        <a:graphic>
          <a:graphicData uri="http://schemas.openxmlformats.org/presentationml/2006/ole">
            <p:oleObj spid="_x0000_s2053" r:id="rId7" imgW="190440" imgH="177480" progId="">
              <p:embed/>
            </p:oleObj>
          </a:graphicData>
        </a:graphic>
      </p:graphicFrame>
      <p:sp>
        <p:nvSpPr>
          <p:cNvPr id="21" name="Freeform 22"/>
          <p:cNvSpPr>
            <a:spLocks noChangeArrowheads="1"/>
          </p:cNvSpPr>
          <p:nvPr/>
        </p:nvSpPr>
        <p:spPr bwMode="auto">
          <a:xfrm>
            <a:off x="5118100" y="2222500"/>
            <a:ext cx="3873500" cy="674688"/>
          </a:xfrm>
          <a:custGeom>
            <a:avLst/>
            <a:gdLst>
              <a:gd name="T0" fmla="*/ 0 w 3276600"/>
              <a:gd name="T1" fmla="*/ 674132 h 1066800"/>
              <a:gd name="T2" fmla="*/ 615556 w 3276600"/>
              <a:gd name="T3" fmla="*/ 0 h 1066800"/>
              <a:gd name="T4" fmla="*/ 3317998 w 3276600"/>
              <a:gd name="T5" fmla="*/ 0 h 1066800"/>
              <a:gd name="T6" fmla="*/ 3873500 w 3276600"/>
              <a:gd name="T7" fmla="*/ 674132 h 1066800"/>
              <a:gd name="T8" fmla="*/ 0 w 3276600"/>
              <a:gd name="T9" fmla="*/ 674132 h 106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600" h="1066800">
                <a:moveTo>
                  <a:pt x="0" y="1066800"/>
                </a:moveTo>
                <a:lnTo>
                  <a:pt x="520700" y="0"/>
                </a:lnTo>
                <a:lnTo>
                  <a:pt x="2806700" y="0"/>
                </a:lnTo>
                <a:lnTo>
                  <a:pt x="3276600" y="1066800"/>
                </a:lnTo>
                <a:lnTo>
                  <a:pt x="0" y="1066800"/>
                </a:lnTo>
                <a:close/>
              </a:path>
            </a:pathLst>
          </a:custGeom>
          <a:solidFill>
            <a:srgbClr val="4F81BD">
              <a:alpha val="39999"/>
            </a:srgb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flipH="1">
            <a:off x="4700588" y="28971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 flipH="1">
            <a:off x="4700588" y="2222500"/>
            <a:ext cx="1700212" cy="11113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4" name="Object 25"/>
          <p:cNvGraphicFramePr>
            <a:graphicFrameLocks noChangeAspect="1"/>
          </p:cNvGraphicFramePr>
          <p:nvPr/>
        </p:nvGraphicFramePr>
        <p:xfrm>
          <a:off x="4495800" y="2755900"/>
          <a:ext cx="233363" cy="381000"/>
        </p:xfrm>
        <a:graphic>
          <a:graphicData uri="http://schemas.openxmlformats.org/presentationml/2006/ole">
            <p:oleObj spid="_x0000_s2054" r:id="rId8" imgW="139680" imgH="228600" progId="">
              <p:embed/>
            </p:oleObj>
          </a:graphicData>
        </a:graphic>
      </p:graphicFrame>
      <p:graphicFrame>
        <p:nvGraphicFramePr>
          <p:cNvPr id="25" name="Object 26"/>
          <p:cNvGraphicFramePr>
            <a:graphicFrameLocks noChangeAspect="1"/>
          </p:cNvGraphicFramePr>
          <p:nvPr/>
        </p:nvGraphicFramePr>
        <p:xfrm>
          <a:off x="4498975" y="1993900"/>
          <a:ext cx="190500" cy="381000"/>
        </p:xfrm>
        <a:graphic>
          <a:graphicData uri="http://schemas.openxmlformats.org/presentationml/2006/ole">
            <p:oleObj spid="_x0000_s2055" r:id="rId9" imgW="114120" imgH="228600" progId="">
              <p:embed/>
            </p:oleObj>
          </a:graphicData>
        </a:graphic>
      </p:graphicFrame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6938620" y="1460500"/>
            <a:ext cx="300380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7" name="Freeform 28"/>
          <p:cNvSpPr>
            <a:spLocks noChangeArrowheads="1"/>
          </p:cNvSpPr>
          <p:nvPr/>
        </p:nvSpPr>
        <p:spPr bwMode="auto">
          <a:xfrm>
            <a:off x="5105400" y="2222500"/>
            <a:ext cx="1905000" cy="685800"/>
          </a:xfrm>
          <a:custGeom>
            <a:avLst/>
            <a:gdLst>
              <a:gd name="T0" fmla="*/ 0 w 1295400"/>
              <a:gd name="T1" fmla="*/ 685800 h 685800"/>
              <a:gd name="T2" fmla="*/ 609600 w 1295400"/>
              <a:gd name="T3" fmla="*/ 0 h 685800"/>
              <a:gd name="T4" fmla="*/ 1295400 w 1295400"/>
              <a:gd name="T5" fmla="*/ 0 h 685800"/>
              <a:gd name="T6" fmla="*/ 19050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414528" y="0"/>
                </a:lnTo>
                <a:lnTo>
                  <a:pt x="880872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29"/>
          <p:cNvSpPr>
            <a:spLocks noChangeArrowheads="1"/>
          </p:cNvSpPr>
          <p:nvPr/>
        </p:nvSpPr>
        <p:spPr bwMode="auto">
          <a:xfrm>
            <a:off x="7010400" y="2222500"/>
            <a:ext cx="1981200" cy="685800"/>
          </a:xfrm>
          <a:custGeom>
            <a:avLst/>
            <a:gdLst>
              <a:gd name="T0" fmla="*/ 0 w 1295400"/>
              <a:gd name="T1" fmla="*/ 685800 h 685800"/>
              <a:gd name="T2" fmla="*/ 609601 w 1295400"/>
              <a:gd name="T3" fmla="*/ 0 h 685800"/>
              <a:gd name="T4" fmla="*/ 1447799 w 1295400"/>
              <a:gd name="T5" fmla="*/ 0 h 685800"/>
              <a:gd name="T6" fmla="*/ 19812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398585" y="0"/>
                </a:lnTo>
                <a:lnTo>
                  <a:pt x="946638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34"/>
          <p:cNvSpPr>
            <a:spLocks noChangeArrowheads="1"/>
          </p:cNvSpPr>
          <p:nvPr/>
        </p:nvSpPr>
        <p:spPr bwMode="auto">
          <a:xfrm rot="10800000">
            <a:off x="5105400" y="2228850"/>
            <a:ext cx="609600" cy="685800"/>
          </a:xfrm>
          <a:custGeom>
            <a:avLst/>
            <a:gdLst>
              <a:gd name="T0" fmla="*/ 0 w 685800"/>
              <a:gd name="T1" fmla="*/ 685799 h 685800"/>
              <a:gd name="T2" fmla="*/ 609599 w 685800"/>
              <a:gd name="T3" fmla="*/ 0 h 685800"/>
              <a:gd name="T4" fmla="*/ 609599 w 685800"/>
              <a:gd name="T5" fmla="*/ 685799 h 685800"/>
              <a:gd name="T6" fmla="*/ 0 w 685800"/>
              <a:gd name="T7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5800" h="685800">
                <a:moveTo>
                  <a:pt x="0" y="68580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35"/>
          <p:cNvSpPr>
            <a:spLocks noChangeArrowheads="1"/>
          </p:cNvSpPr>
          <p:nvPr/>
        </p:nvSpPr>
        <p:spPr bwMode="auto">
          <a:xfrm rot="10800000">
            <a:off x="8458200" y="2228850"/>
            <a:ext cx="533400" cy="685800"/>
          </a:xfrm>
          <a:custGeom>
            <a:avLst/>
            <a:gdLst>
              <a:gd name="T0" fmla="*/ 0 w 457200"/>
              <a:gd name="T1" fmla="*/ 685800 h 685800"/>
              <a:gd name="T2" fmla="*/ 0 w 457200"/>
              <a:gd name="T3" fmla="*/ 0 h 685800"/>
              <a:gd name="T4" fmla="*/ 533400 w 457200"/>
              <a:gd name="T5" fmla="*/ 685800 h 685800"/>
              <a:gd name="T6" fmla="*/ 0 w 457200"/>
              <a:gd name="T7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7200" h="685800">
                <a:moveTo>
                  <a:pt x="0" y="685800"/>
                </a:moveTo>
                <a:lnTo>
                  <a:pt x="0" y="0"/>
                </a:lnTo>
                <a:lnTo>
                  <a:pt x="4572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rot="5400000" flipH="1" flipV="1">
            <a:off x="3924697" y="23364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9"/>
          <p:cNvSpPr txBox="1">
            <a:spLocks noChangeArrowheads="1"/>
          </p:cNvSpPr>
          <p:nvPr/>
        </p:nvSpPr>
        <p:spPr bwMode="auto">
          <a:xfrm>
            <a:off x="8686800" y="31369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33" name="Text Box 19"/>
          <p:cNvSpPr txBox="1">
            <a:spLocks noChangeArrowheads="1"/>
          </p:cNvSpPr>
          <p:nvPr/>
        </p:nvSpPr>
        <p:spPr bwMode="auto">
          <a:xfrm>
            <a:off x="4191000" y="31369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  <p:cxnSp>
        <p:nvCxnSpPr>
          <p:cNvPr id="34" name="AutoShape 18"/>
          <p:cNvCxnSpPr>
            <a:cxnSpLocks noChangeShapeType="1"/>
          </p:cNvCxnSpPr>
          <p:nvPr/>
        </p:nvCxnSpPr>
        <p:spPr bwMode="auto">
          <a:xfrm>
            <a:off x="469900" y="55626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304800" y="36703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36" name="Object 21"/>
          <p:cNvGraphicFramePr>
            <a:graphicFrameLocks noChangeAspect="1"/>
          </p:cNvGraphicFramePr>
          <p:nvPr/>
        </p:nvGraphicFramePr>
        <p:xfrm>
          <a:off x="152400" y="4821238"/>
          <a:ext cx="317500" cy="296862"/>
        </p:xfrm>
        <a:graphic>
          <a:graphicData uri="http://schemas.openxmlformats.org/presentationml/2006/ole">
            <p:oleObj spid="_x0000_s2056" r:id="rId10" imgW="190440" imgH="177480" progId="">
              <p:embed/>
            </p:oleObj>
          </a:graphicData>
        </a:graphic>
      </p:graphicFrame>
      <p:sp>
        <p:nvSpPr>
          <p:cNvPr id="37" name="Freeform 22"/>
          <p:cNvSpPr>
            <a:spLocks noChangeArrowheads="1"/>
          </p:cNvSpPr>
          <p:nvPr/>
        </p:nvSpPr>
        <p:spPr bwMode="auto">
          <a:xfrm>
            <a:off x="698500" y="4584700"/>
            <a:ext cx="3873500" cy="674688"/>
          </a:xfrm>
          <a:custGeom>
            <a:avLst/>
            <a:gdLst>
              <a:gd name="T0" fmla="*/ 0 w 3276600"/>
              <a:gd name="T1" fmla="*/ 674132 h 1066800"/>
              <a:gd name="T2" fmla="*/ 615556 w 3276600"/>
              <a:gd name="T3" fmla="*/ 0 h 1066800"/>
              <a:gd name="T4" fmla="*/ 3317998 w 3276600"/>
              <a:gd name="T5" fmla="*/ 0 h 1066800"/>
              <a:gd name="T6" fmla="*/ 3873500 w 3276600"/>
              <a:gd name="T7" fmla="*/ 674132 h 1066800"/>
              <a:gd name="T8" fmla="*/ 0 w 3276600"/>
              <a:gd name="T9" fmla="*/ 674132 h 106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600" h="1066800">
                <a:moveTo>
                  <a:pt x="0" y="1066800"/>
                </a:moveTo>
                <a:lnTo>
                  <a:pt x="520700" y="0"/>
                </a:lnTo>
                <a:lnTo>
                  <a:pt x="2806700" y="0"/>
                </a:lnTo>
                <a:lnTo>
                  <a:pt x="3276600" y="1066800"/>
                </a:lnTo>
                <a:lnTo>
                  <a:pt x="0" y="1066800"/>
                </a:lnTo>
                <a:close/>
              </a:path>
            </a:pathLst>
          </a:custGeom>
          <a:solidFill>
            <a:srgbClr val="4F81BD">
              <a:alpha val="39999"/>
            </a:srgb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23"/>
          <p:cNvSpPr>
            <a:spLocks noChangeShapeType="1"/>
          </p:cNvSpPr>
          <p:nvPr/>
        </p:nvSpPr>
        <p:spPr bwMode="auto">
          <a:xfrm flipH="1">
            <a:off x="280988" y="52593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" name="Line 24"/>
          <p:cNvSpPr>
            <a:spLocks noChangeShapeType="1"/>
          </p:cNvSpPr>
          <p:nvPr/>
        </p:nvSpPr>
        <p:spPr bwMode="auto">
          <a:xfrm flipH="1">
            <a:off x="280988" y="4584700"/>
            <a:ext cx="1700212" cy="11113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40" name="Object 25"/>
          <p:cNvGraphicFramePr>
            <a:graphicFrameLocks noChangeAspect="1"/>
          </p:cNvGraphicFramePr>
          <p:nvPr/>
        </p:nvGraphicFramePr>
        <p:xfrm>
          <a:off x="76200" y="5118100"/>
          <a:ext cx="233363" cy="381000"/>
        </p:xfrm>
        <a:graphic>
          <a:graphicData uri="http://schemas.openxmlformats.org/presentationml/2006/ole">
            <p:oleObj spid="_x0000_s2057" r:id="rId11" imgW="139680" imgH="228600" progId="">
              <p:embed/>
            </p:oleObj>
          </a:graphicData>
        </a:graphic>
      </p:graphicFrame>
      <p:graphicFrame>
        <p:nvGraphicFramePr>
          <p:cNvPr id="41" name="Object 26"/>
          <p:cNvGraphicFramePr>
            <a:graphicFrameLocks noChangeAspect="1"/>
          </p:cNvGraphicFramePr>
          <p:nvPr/>
        </p:nvGraphicFramePr>
        <p:xfrm>
          <a:off x="79375" y="4356100"/>
          <a:ext cx="190500" cy="381000"/>
        </p:xfrm>
        <a:graphic>
          <a:graphicData uri="http://schemas.openxmlformats.org/presentationml/2006/ole">
            <p:oleObj spid="_x0000_s2058" r:id="rId12" imgW="114120" imgH="228600" progId="">
              <p:embed/>
            </p:oleObj>
          </a:graphicData>
        </a:graphic>
      </p:graphicFrame>
      <p:sp>
        <p:nvSpPr>
          <p:cNvPr id="42" name="Text Box 27"/>
          <p:cNvSpPr txBox="1">
            <a:spLocks noChangeArrowheads="1"/>
          </p:cNvSpPr>
          <p:nvPr/>
        </p:nvSpPr>
        <p:spPr bwMode="auto">
          <a:xfrm>
            <a:off x="2362200" y="3822700"/>
            <a:ext cx="449460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NP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3" name="Freeform 28"/>
          <p:cNvSpPr>
            <a:spLocks noChangeArrowheads="1"/>
          </p:cNvSpPr>
          <p:nvPr/>
        </p:nvSpPr>
        <p:spPr bwMode="auto">
          <a:xfrm>
            <a:off x="685800" y="4584700"/>
            <a:ext cx="1905000" cy="685800"/>
          </a:xfrm>
          <a:custGeom>
            <a:avLst/>
            <a:gdLst>
              <a:gd name="T0" fmla="*/ 0 w 1295400"/>
              <a:gd name="T1" fmla="*/ 685800 h 685800"/>
              <a:gd name="T2" fmla="*/ 609600 w 1295400"/>
              <a:gd name="T3" fmla="*/ 0 h 685800"/>
              <a:gd name="T4" fmla="*/ 1295400 w 1295400"/>
              <a:gd name="T5" fmla="*/ 0 h 685800"/>
              <a:gd name="T6" fmla="*/ 19050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414528" y="0"/>
                </a:lnTo>
                <a:lnTo>
                  <a:pt x="880872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29"/>
          <p:cNvSpPr>
            <a:spLocks noChangeArrowheads="1"/>
          </p:cNvSpPr>
          <p:nvPr/>
        </p:nvSpPr>
        <p:spPr bwMode="auto">
          <a:xfrm>
            <a:off x="2590800" y="4584700"/>
            <a:ext cx="1981200" cy="685800"/>
          </a:xfrm>
          <a:custGeom>
            <a:avLst/>
            <a:gdLst>
              <a:gd name="T0" fmla="*/ 0 w 1295400"/>
              <a:gd name="T1" fmla="*/ 685800 h 685800"/>
              <a:gd name="T2" fmla="*/ 609601 w 1295400"/>
              <a:gd name="T3" fmla="*/ 0 h 685800"/>
              <a:gd name="T4" fmla="*/ 1447799 w 1295400"/>
              <a:gd name="T5" fmla="*/ 0 h 685800"/>
              <a:gd name="T6" fmla="*/ 19812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398585" y="0"/>
                </a:lnTo>
                <a:lnTo>
                  <a:pt x="946638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34"/>
          <p:cNvSpPr>
            <a:spLocks noChangeArrowheads="1"/>
          </p:cNvSpPr>
          <p:nvPr/>
        </p:nvSpPr>
        <p:spPr bwMode="auto">
          <a:xfrm rot="10800000">
            <a:off x="4572001" y="4591050"/>
            <a:ext cx="609600" cy="685800"/>
          </a:xfrm>
          <a:custGeom>
            <a:avLst/>
            <a:gdLst>
              <a:gd name="T0" fmla="*/ 0 w 685800"/>
              <a:gd name="T1" fmla="*/ 685799 h 685800"/>
              <a:gd name="T2" fmla="*/ 609599 w 685800"/>
              <a:gd name="T3" fmla="*/ 0 h 685800"/>
              <a:gd name="T4" fmla="*/ 609599 w 685800"/>
              <a:gd name="T5" fmla="*/ 685799 h 685800"/>
              <a:gd name="T6" fmla="*/ 0 w 685800"/>
              <a:gd name="T7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5800" h="685800">
                <a:moveTo>
                  <a:pt x="0" y="68580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35"/>
          <p:cNvSpPr>
            <a:spLocks noChangeArrowheads="1"/>
          </p:cNvSpPr>
          <p:nvPr/>
        </p:nvSpPr>
        <p:spPr bwMode="auto">
          <a:xfrm rot="10800000">
            <a:off x="4038600" y="4591050"/>
            <a:ext cx="533400" cy="685800"/>
          </a:xfrm>
          <a:custGeom>
            <a:avLst/>
            <a:gdLst>
              <a:gd name="T0" fmla="*/ 0 w 457200"/>
              <a:gd name="T1" fmla="*/ 685800 h 685800"/>
              <a:gd name="T2" fmla="*/ 0 w 457200"/>
              <a:gd name="T3" fmla="*/ 0 h 685800"/>
              <a:gd name="T4" fmla="*/ 533400 w 457200"/>
              <a:gd name="T5" fmla="*/ 685800 h 685800"/>
              <a:gd name="T6" fmla="*/ 0 w 457200"/>
              <a:gd name="T7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7200" h="685800">
                <a:moveTo>
                  <a:pt x="0" y="685800"/>
                </a:moveTo>
                <a:lnTo>
                  <a:pt x="0" y="0"/>
                </a:lnTo>
                <a:lnTo>
                  <a:pt x="4572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 rot="5400000" flipH="1" flipV="1">
            <a:off x="-494903" y="46986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19"/>
          <p:cNvSpPr txBox="1">
            <a:spLocks noChangeArrowheads="1"/>
          </p:cNvSpPr>
          <p:nvPr/>
        </p:nvSpPr>
        <p:spPr bwMode="auto">
          <a:xfrm>
            <a:off x="4267200" y="54991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49" name="Oval 22"/>
          <p:cNvSpPr>
            <a:spLocks noChangeArrowheads="1"/>
          </p:cNvSpPr>
          <p:nvPr/>
        </p:nvSpPr>
        <p:spPr bwMode="auto">
          <a:xfrm>
            <a:off x="4495800" y="4648200"/>
            <a:ext cx="78312" cy="7613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Oval 22"/>
          <p:cNvSpPr>
            <a:spLocks noChangeArrowheads="1"/>
          </p:cNvSpPr>
          <p:nvPr/>
        </p:nvSpPr>
        <p:spPr bwMode="auto">
          <a:xfrm>
            <a:off x="4495800" y="4800600"/>
            <a:ext cx="78312" cy="7613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Oval 22"/>
          <p:cNvSpPr>
            <a:spLocks noChangeArrowheads="1"/>
          </p:cNvSpPr>
          <p:nvPr/>
        </p:nvSpPr>
        <p:spPr bwMode="auto">
          <a:xfrm>
            <a:off x="4648200" y="4800600"/>
            <a:ext cx="78312" cy="7613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Oval 22"/>
          <p:cNvSpPr>
            <a:spLocks noChangeArrowheads="1"/>
          </p:cNvSpPr>
          <p:nvPr/>
        </p:nvSpPr>
        <p:spPr bwMode="auto">
          <a:xfrm>
            <a:off x="4343400" y="4800600"/>
            <a:ext cx="78312" cy="7613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Our Cutting Strategy</a:t>
            </a:r>
            <a:endParaRPr lang="en-US" dirty="0"/>
          </a:p>
        </p:txBody>
      </p:sp>
      <p:cxnSp>
        <p:nvCxnSpPr>
          <p:cNvPr id="4" name="AutoShape 18"/>
          <p:cNvCxnSpPr>
            <a:cxnSpLocks noChangeShapeType="1"/>
          </p:cNvCxnSpPr>
          <p:nvPr/>
        </p:nvCxnSpPr>
        <p:spPr bwMode="auto">
          <a:xfrm>
            <a:off x="469900" y="32004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304800" y="13081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6" name="Object 21"/>
          <p:cNvGraphicFramePr>
            <a:graphicFrameLocks noChangeAspect="1"/>
          </p:cNvGraphicFramePr>
          <p:nvPr/>
        </p:nvGraphicFramePr>
        <p:xfrm>
          <a:off x="152400" y="2459038"/>
          <a:ext cx="317500" cy="296862"/>
        </p:xfrm>
        <a:graphic>
          <a:graphicData uri="http://schemas.openxmlformats.org/presentationml/2006/ole">
            <p:oleObj spid="_x0000_s37890" r:id="rId4" imgW="190440" imgH="177480" progId="">
              <p:embed/>
            </p:oleObj>
          </a:graphicData>
        </a:graphic>
      </p:graphicFrame>
      <p:sp>
        <p:nvSpPr>
          <p:cNvPr id="7" name="Freeform 22"/>
          <p:cNvSpPr>
            <a:spLocks noChangeArrowheads="1"/>
          </p:cNvSpPr>
          <p:nvPr/>
        </p:nvSpPr>
        <p:spPr bwMode="auto">
          <a:xfrm>
            <a:off x="698500" y="2222500"/>
            <a:ext cx="3873500" cy="674688"/>
          </a:xfrm>
          <a:custGeom>
            <a:avLst/>
            <a:gdLst>
              <a:gd name="T0" fmla="*/ 0 w 3276600"/>
              <a:gd name="T1" fmla="*/ 674132 h 1066800"/>
              <a:gd name="T2" fmla="*/ 615556 w 3276600"/>
              <a:gd name="T3" fmla="*/ 0 h 1066800"/>
              <a:gd name="T4" fmla="*/ 3317998 w 3276600"/>
              <a:gd name="T5" fmla="*/ 0 h 1066800"/>
              <a:gd name="T6" fmla="*/ 3873500 w 3276600"/>
              <a:gd name="T7" fmla="*/ 674132 h 1066800"/>
              <a:gd name="T8" fmla="*/ 0 w 3276600"/>
              <a:gd name="T9" fmla="*/ 674132 h 106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600" h="1066800">
                <a:moveTo>
                  <a:pt x="0" y="1066800"/>
                </a:moveTo>
                <a:lnTo>
                  <a:pt x="520700" y="0"/>
                </a:lnTo>
                <a:lnTo>
                  <a:pt x="2806700" y="0"/>
                </a:lnTo>
                <a:lnTo>
                  <a:pt x="3276600" y="1066800"/>
                </a:lnTo>
                <a:lnTo>
                  <a:pt x="0" y="106680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23"/>
          <p:cNvSpPr>
            <a:spLocks noChangeShapeType="1"/>
          </p:cNvSpPr>
          <p:nvPr/>
        </p:nvSpPr>
        <p:spPr bwMode="auto">
          <a:xfrm flipH="1">
            <a:off x="280988" y="28971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24"/>
          <p:cNvSpPr>
            <a:spLocks noChangeShapeType="1"/>
          </p:cNvSpPr>
          <p:nvPr/>
        </p:nvSpPr>
        <p:spPr bwMode="auto">
          <a:xfrm flipH="1">
            <a:off x="280988" y="2222500"/>
            <a:ext cx="1700212" cy="11113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0" name="Object 25"/>
          <p:cNvGraphicFramePr>
            <a:graphicFrameLocks noChangeAspect="1"/>
          </p:cNvGraphicFramePr>
          <p:nvPr/>
        </p:nvGraphicFramePr>
        <p:xfrm>
          <a:off x="76200" y="2755900"/>
          <a:ext cx="233363" cy="381000"/>
        </p:xfrm>
        <a:graphic>
          <a:graphicData uri="http://schemas.openxmlformats.org/presentationml/2006/ole">
            <p:oleObj spid="_x0000_s37891" r:id="rId5" imgW="139680" imgH="228600" progId="">
              <p:embed/>
            </p:oleObj>
          </a:graphicData>
        </a:graphic>
      </p:graphicFrame>
      <p:graphicFrame>
        <p:nvGraphicFramePr>
          <p:cNvPr id="11" name="Object 26"/>
          <p:cNvGraphicFramePr>
            <a:graphicFrameLocks noChangeAspect="1"/>
          </p:cNvGraphicFramePr>
          <p:nvPr/>
        </p:nvGraphicFramePr>
        <p:xfrm>
          <a:off x="79375" y="1993900"/>
          <a:ext cx="190500" cy="381000"/>
        </p:xfrm>
        <a:graphic>
          <a:graphicData uri="http://schemas.openxmlformats.org/presentationml/2006/ole">
            <p:oleObj spid="_x0000_s37892" r:id="rId6" imgW="114120" imgH="228600" progId="">
              <p:embed/>
            </p:oleObj>
          </a:graphicData>
        </a:graphic>
      </p:graphicFrame>
      <p:sp>
        <p:nvSpPr>
          <p:cNvPr id="12" name="Text Box 27"/>
          <p:cNvSpPr txBox="1">
            <a:spLocks noChangeArrowheads="1"/>
          </p:cNvSpPr>
          <p:nvPr/>
        </p:nvSpPr>
        <p:spPr bwMode="auto">
          <a:xfrm>
            <a:off x="2293740" y="1460500"/>
            <a:ext cx="449460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NP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Freeform 28"/>
          <p:cNvSpPr>
            <a:spLocks noChangeArrowheads="1"/>
          </p:cNvSpPr>
          <p:nvPr/>
        </p:nvSpPr>
        <p:spPr bwMode="auto">
          <a:xfrm>
            <a:off x="685800" y="2222500"/>
            <a:ext cx="1905000" cy="685800"/>
          </a:xfrm>
          <a:custGeom>
            <a:avLst/>
            <a:gdLst>
              <a:gd name="T0" fmla="*/ 0 w 1295400"/>
              <a:gd name="T1" fmla="*/ 685800 h 685800"/>
              <a:gd name="T2" fmla="*/ 609600 w 1295400"/>
              <a:gd name="T3" fmla="*/ 0 h 685800"/>
              <a:gd name="T4" fmla="*/ 1295400 w 1295400"/>
              <a:gd name="T5" fmla="*/ 0 h 685800"/>
              <a:gd name="T6" fmla="*/ 19050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414528" y="0"/>
                </a:lnTo>
                <a:lnTo>
                  <a:pt x="880872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29"/>
          <p:cNvSpPr>
            <a:spLocks noChangeArrowheads="1"/>
          </p:cNvSpPr>
          <p:nvPr/>
        </p:nvSpPr>
        <p:spPr bwMode="auto">
          <a:xfrm>
            <a:off x="2590800" y="2222500"/>
            <a:ext cx="1981200" cy="685800"/>
          </a:xfrm>
          <a:custGeom>
            <a:avLst/>
            <a:gdLst>
              <a:gd name="T0" fmla="*/ 0 w 1295400"/>
              <a:gd name="T1" fmla="*/ 685800 h 685800"/>
              <a:gd name="T2" fmla="*/ 609601 w 1295400"/>
              <a:gd name="T3" fmla="*/ 0 h 685800"/>
              <a:gd name="T4" fmla="*/ 1447799 w 1295400"/>
              <a:gd name="T5" fmla="*/ 0 h 685800"/>
              <a:gd name="T6" fmla="*/ 19812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398585" y="0"/>
                </a:lnTo>
                <a:lnTo>
                  <a:pt x="946638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34"/>
          <p:cNvSpPr>
            <a:spLocks noChangeArrowheads="1"/>
          </p:cNvSpPr>
          <p:nvPr/>
        </p:nvSpPr>
        <p:spPr bwMode="auto">
          <a:xfrm rot="10800000">
            <a:off x="685800" y="2228850"/>
            <a:ext cx="609600" cy="685800"/>
          </a:xfrm>
          <a:custGeom>
            <a:avLst/>
            <a:gdLst>
              <a:gd name="T0" fmla="*/ 0 w 685800"/>
              <a:gd name="T1" fmla="*/ 685799 h 685800"/>
              <a:gd name="T2" fmla="*/ 609599 w 685800"/>
              <a:gd name="T3" fmla="*/ 0 h 685800"/>
              <a:gd name="T4" fmla="*/ 609599 w 685800"/>
              <a:gd name="T5" fmla="*/ 685799 h 685800"/>
              <a:gd name="T6" fmla="*/ 0 w 685800"/>
              <a:gd name="T7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5800" h="685800">
                <a:moveTo>
                  <a:pt x="0" y="68580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35"/>
          <p:cNvSpPr>
            <a:spLocks noChangeArrowheads="1"/>
          </p:cNvSpPr>
          <p:nvPr/>
        </p:nvSpPr>
        <p:spPr bwMode="auto">
          <a:xfrm rot="10800000">
            <a:off x="4038600" y="2228850"/>
            <a:ext cx="533400" cy="685800"/>
          </a:xfrm>
          <a:custGeom>
            <a:avLst/>
            <a:gdLst>
              <a:gd name="T0" fmla="*/ 0 w 457200"/>
              <a:gd name="T1" fmla="*/ 685800 h 685800"/>
              <a:gd name="T2" fmla="*/ 0 w 457200"/>
              <a:gd name="T3" fmla="*/ 0 h 685800"/>
              <a:gd name="T4" fmla="*/ 533400 w 457200"/>
              <a:gd name="T5" fmla="*/ 685800 h 685800"/>
              <a:gd name="T6" fmla="*/ 0 w 457200"/>
              <a:gd name="T7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7200" h="685800">
                <a:moveTo>
                  <a:pt x="0" y="685800"/>
                </a:moveTo>
                <a:lnTo>
                  <a:pt x="0" y="0"/>
                </a:lnTo>
                <a:lnTo>
                  <a:pt x="4572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-494903" y="23364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AutoShape 18"/>
          <p:cNvCxnSpPr>
            <a:cxnSpLocks noChangeShapeType="1"/>
          </p:cNvCxnSpPr>
          <p:nvPr/>
        </p:nvCxnSpPr>
        <p:spPr bwMode="auto">
          <a:xfrm>
            <a:off x="4889500" y="32004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4724400" y="13081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20" name="Object 21"/>
          <p:cNvGraphicFramePr>
            <a:graphicFrameLocks noChangeAspect="1"/>
          </p:cNvGraphicFramePr>
          <p:nvPr/>
        </p:nvGraphicFramePr>
        <p:xfrm>
          <a:off x="4572000" y="2459038"/>
          <a:ext cx="317500" cy="296862"/>
        </p:xfrm>
        <a:graphic>
          <a:graphicData uri="http://schemas.openxmlformats.org/presentationml/2006/ole">
            <p:oleObj spid="_x0000_s37893" r:id="rId7" imgW="190440" imgH="177480" progId="">
              <p:embed/>
            </p:oleObj>
          </a:graphicData>
        </a:graphic>
      </p:graphicFrame>
      <p:sp>
        <p:nvSpPr>
          <p:cNvPr id="21" name="Freeform 22"/>
          <p:cNvSpPr>
            <a:spLocks noChangeArrowheads="1"/>
          </p:cNvSpPr>
          <p:nvPr/>
        </p:nvSpPr>
        <p:spPr bwMode="auto">
          <a:xfrm>
            <a:off x="5118100" y="2222500"/>
            <a:ext cx="3873500" cy="674688"/>
          </a:xfrm>
          <a:custGeom>
            <a:avLst/>
            <a:gdLst>
              <a:gd name="T0" fmla="*/ 0 w 3276600"/>
              <a:gd name="T1" fmla="*/ 674132 h 1066800"/>
              <a:gd name="T2" fmla="*/ 615556 w 3276600"/>
              <a:gd name="T3" fmla="*/ 0 h 1066800"/>
              <a:gd name="T4" fmla="*/ 3317998 w 3276600"/>
              <a:gd name="T5" fmla="*/ 0 h 1066800"/>
              <a:gd name="T6" fmla="*/ 3873500 w 3276600"/>
              <a:gd name="T7" fmla="*/ 674132 h 1066800"/>
              <a:gd name="T8" fmla="*/ 0 w 3276600"/>
              <a:gd name="T9" fmla="*/ 674132 h 106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600" h="1066800">
                <a:moveTo>
                  <a:pt x="0" y="1066800"/>
                </a:moveTo>
                <a:lnTo>
                  <a:pt x="520700" y="0"/>
                </a:lnTo>
                <a:lnTo>
                  <a:pt x="2806700" y="0"/>
                </a:lnTo>
                <a:lnTo>
                  <a:pt x="3276600" y="1066800"/>
                </a:lnTo>
                <a:lnTo>
                  <a:pt x="0" y="1066800"/>
                </a:lnTo>
                <a:close/>
              </a:path>
            </a:pathLst>
          </a:custGeom>
          <a:solidFill>
            <a:srgbClr val="4F81BD">
              <a:alpha val="39999"/>
            </a:srgb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flipH="1">
            <a:off x="4700588" y="28971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 flipH="1">
            <a:off x="4700588" y="2222500"/>
            <a:ext cx="1700212" cy="11113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4" name="Object 25"/>
          <p:cNvGraphicFramePr>
            <a:graphicFrameLocks noChangeAspect="1"/>
          </p:cNvGraphicFramePr>
          <p:nvPr/>
        </p:nvGraphicFramePr>
        <p:xfrm>
          <a:off x="4495800" y="2755900"/>
          <a:ext cx="233363" cy="381000"/>
        </p:xfrm>
        <a:graphic>
          <a:graphicData uri="http://schemas.openxmlformats.org/presentationml/2006/ole">
            <p:oleObj spid="_x0000_s37894" r:id="rId8" imgW="139680" imgH="228600" progId="">
              <p:embed/>
            </p:oleObj>
          </a:graphicData>
        </a:graphic>
      </p:graphicFrame>
      <p:graphicFrame>
        <p:nvGraphicFramePr>
          <p:cNvPr id="25" name="Object 26"/>
          <p:cNvGraphicFramePr>
            <a:graphicFrameLocks noChangeAspect="1"/>
          </p:cNvGraphicFramePr>
          <p:nvPr/>
        </p:nvGraphicFramePr>
        <p:xfrm>
          <a:off x="4498975" y="1993900"/>
          <a:ext cx="190500" cy="381000"/>
        </p:xfrm>
        <a:graphic>
          <a:graphicData uri="http://schemas.openxmlformats.org/presentationml/2006/ole">
            <p:oleObj spid="_x0000_s37895" r:id="rId9" imgW="114120" imgH="228600" progId="">
              <p:embed/>
            </p:oleObj>
          </a:graphicData>
        </a:graphic>
      </p:graphicFrame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6938620" y="1460500"/>
            <a:ext cx="300380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7" name="Freeform 28"/>
          <p:cNvSpPr>
            <a:spLocks noChangeArrowheads="1"/>
          </p:cNvSpPr>
          <p:nvPr/>
        </p:nvSpPr>
        <p:spPr bwMode="auto">
          <a:xfrm>
            <a:off x="5105400" y="2222500"/>
            <a:ext cx="1905000" cy="685800"/>
          </a:xfrm>
          <a:custGeom>
            <a:avLst/>
            <a:gdLst>
              <a:gd name="T0" fmla="*/ 0 w 1295400"/>
              <a:gd name="T1" fmla="*/ 685800 h 685800"/>
              <a:gd name="T2" fmla="*/ 609600 w 1295400"/>
              <a:gd name="T3" fmla="*/ 0 h 685800"/>
              <a:gd name="T4" fmla="*/ 1295400 w 1295400"/>
              <a:gd name="T5" fmla="*/ 0 h 685800"/>
              <a:gd name="T6" fmla="*/ 19050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414528" y="0"/>
                </a:lnTo>
                <a:lnTo>
                  <a:pt x="880872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29"/>
          <p:cNvSpPr>
            <a:spLocks noChangeArrowheads="1"/>
          </p:cNvSpPr>
          <p:nvPr/>
        </p:nvSpPr>
        <p:spPr bwMode="auto">
          <a:xfrm>
            <a:off x="7010400" y="2222500"/>
            <a:ext cx="1981200" cy="685800"/>
          </a:xfrm>
          <a:custGeom>
            <a:avLst/>
            <a:gdLst>
              <a:gd name="T0" fmla="*/ 0 w 1295400"/>
              <a:gd name="T1" fmla="*/ 685800 h 685800"/>
              <a:gd name="T2" fmla="*/ 609601 w 1295400"/>
              <a:gd name="T3" fmla="*/ 0 h 685800"/>
              <a:gd name="T4" fmla="*/ 1447799 w 1295400"/>
              <a:gd name="T5" fmla="*/ 0 h 685800"/>
              <a:gd name="T6" fmla="*/ 19812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398585" y="0"/>
                </a:lnTo>
                <a:lnTo>
                  <a:pt x="946638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34"/>
          <p:cNvSpPr>
            <a:spLocks noChangeArrowheads="1"/>
          </p:cNvSpPr>
          <p:nvPr/>
        </p:nvSpPr>
        <p:spPr bwMode="auto">
          <a:xfrm rot="10800000">
            <a:off x="5105400" y="2228850"/>
            <a:ext cx="609600" cy="685800"/>
          </a:xfrm>
          <a:custGeom>
            <a:avLst/>
            <a:gdLst>
              <a:gd name="T0" fmla="*/ 0 w 685800"/>
              <a:gd name="T1" fmla="*/ 685799 h 685800"/>
              <a:gd name="T2" fmla="*/ 609599 w 685800"/>
              <a:gd name="T3" fmla="*/ 0 h 685800"/>
              <a:gd name="T4" fmla="*/ 609599 w 685800"/>
              <a:gd name="T5" fmla="*/ 685799 h 685800"/>
              <a:gd name="T6" fmla="*/ 0 w 685800"/>
              <a:gd name="T7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5800" h="685800">
                <a:moveTo>
                  <a:pt x="0" y="68580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35"/>
          <p:cNvSpPr>
            <a:spLocks noChangeArrowheads="1"/>
          </p:cNvSpPr>
          <p:nvPr/>
        </p:nvSpPr>
        <p:spPr bwMode="auto">
          <a:xfrm rot="10800000">
            <a:off x="8458200" y="2228850"/>
            <a:ext cx="533400" cy="685800"/>
          </a:xfrm>
          <a:custGeom>
            <a:avLst/>
            <a:gdLst>
              <a:gd name="T0" fmla="*/ 0 w 457200"/>
              <a:gd name="T1" fmla="*/ 685800 h 685800"/>
              <a:gd name="T2" fmla="*/ 0 w 457200"/>
              <a:gd name="T3" fmla="*/ 0 h 685800"/>
              <a:gd name="T4" fmla="*/ 533400 w 457200"/>
              <a:gd name="T5" fmla="*/ 685800 h 685800"/>
              <a:gd name="T6" fmla="*/ 0 w 457200"/>
              <a:gd name="T7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7200" h="685800">
                <a:moveTo>
                  <a:pt x="0" y="685800"/>
                </a:moveTo>
                <a:lnTo>
                  <a:pt x="0" y="0"/>
                </a:lnTo>
                <a:lnTo>
                  <a:pt x="4572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rot="5400000" flipH="1" flipV="1">
            <a:off x="3924697" y="23364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9"/>
          <p:cNvSpPr txBox="1">
            <a:spLocks noChangeArrowheads="1"/>
          </p:cNvSpPr>
          <p:nvPr/>
        </p:nvSpPr>
        <p:spPr bwMode="auto">
          <a:xfrm>
            <a:off x="8686800" y="31369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33" name="Text Box 19"/>
          <p:cNvSpPr txBox="1">
            <a:spLocks noChangeArrowheads="1"/>
          </p:cNvSpPr>
          <p:nvPr/>
        </p:nvSpPr>
        <p:spPr bwMode="auto">
          <a:xfrm>
            <a:off x="4191000" y="31369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  <p:cxnSp>
        <p:nvCxnSpPr>
          <p:cNvPr id="34" name="AutoShape 18"/>
          <p:cNvCxnSpPr>
            <a:cxnSpLocks noChangeShapeType="1"/>
          </p:cNvCxnSpPr>
          <p:nvPr/>
        </p:nvCxnSpPr>
        <p:spPr bwMode="auto">
          <a:xfrm>
            <a:off x="469900" y="55626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304800" y="36703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36" name="Object 21"/>
          <p:cNvGraphicFramePr>
            <a:graphicFrameLocks noChangeAspect="1"/>
          </p:cNvGraphicFramePr>
          <p:nvPr/>
        </p:nvGraphicFramePr>
        <p:xfrm>
          <a:off x="152400" y="4821238"/>
          <a:ext cx="317500" cy="296862"/>
        </p:xfrm>
        <a:graphic>
          <a:graphicData uri="http://schemas.openxmlformats.org/presentationml/2006/ole">
            <p:oleObj spid="_x0000_s37896" r:id="rId10" imgW="190440" imgH="177480" progId="">
              <p:embed/>
            </p:oleObj>
          </a:graphicData>
        </a:graphic>
      </p:graphicFrame>
      <p:sp>
        <p:nvSpPr>
          <p:cNvPr id="37" name="Freeform 22"/>
          <p:cNvSpPr>
            <a:spLocks noChangeArrowheads="1"/>
          </p:cNvSpPr>
          <p:nvPr/>
        </p:nvSpPr>
        <p:spPr bwMode="auto">
          <a:xfrm>
            <a:off x="698500" y="4584700"/>
            <a:ext cx="3873500" cy="674688"/>
          </a:xfrm>
          <a:custGeom>
            <a:avLst/>
            <a:gdLst>
              <a:gd name="T0" fmla="*/ 0 w 3276600"/>
              <a:gd name="T1" fmla="*/ 674132 h 1066800"/>
              <a:gd name="T2" fmla="*/ 615556 w 3276600"/>
              <a:gd name="T3" fmla="*/ 0 h 1066800"/>
              <a:gd name="T4" fmla="*/ 3317998 w 3276600"/>
              <a:gd name="T5" fmla="*/ 0 h 1066800"/>
              <a:gd name="T6" fmla="*/ 3873500 w 3276600"/>
              <a:gd name="T7" fmla="*/ 674132 h 1066800"/>
              <a:gd name="T8" fmla="*/ 0 w 3276600"/>
              <a:gd name="T9" fmla="*/ 674132 h 106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600" h="1066800">
                <a:moveTo>
                  <a:pt x="0" y="1066800"/>
                </a:moveTo>
                <a:lnTo>
                  <a:pt x="520700" y="0"/>
                </a:lnTo>
                <a:lnTo>
                  <a:pt x="2806700" y="0"/>
                </a:lnTo>
                <a:lnTo>
                  <a:pt x="3276600" y="1066800"/>
                </a:lnTo>
                <a:lnTo>
                  <a:pt x="0" y="1066800"/>
                </a:lnTo>
                <a:close/>
              </a:path>
            </a:pathLst>
          </a:custGeom>
          <a:solidFill>
            <a:srgbClr val="4F81BD">
              <a:alpha val="39999"/>
            </a:srgb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23"/>
          <p:cNvSpPr>
            <a:spLocks noChangeShapeType="1"/>
          </p:cNvSpPr>
          <p:nvPr/>
        </p:nvSpPr>
        <p:spPr bwMode="auto">
          <a:xfrm flipH="1">
            <a:off x="280988" y="52593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" name="Line 24"/>
          <p:cNvSpPr>
            <a:spLocks noChangeShapeType="1"/>
          </p:cNvSpPr>
          <p:nvPr/>
        </p:nvSpPr>
        <p:spPr bwMode="auto">
          <a:xfrm flipH="1">
            <a:off x="280988" y="4584700"/>
            <a:ext cx="1700212" cy="11113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40" name="Object 25"/>
          <p:cNvGraphicFramePr>
            <a:graphicFrameLocks noChangeAspect="1"/>
          </p:cNvGraphicFramePr>
          <p:nvPr/>
        </p:nvGraphicFramePr>
        <p:xfrm>
          <a:off x="76200" y="5118100"/>
          <a:ext cx="233363" cy="381000"/>
        </p:xfrm>
        <a:graphic>
          <a:graphicData uri="http://schemas.openxmlformats.org/presentationml/2006/ole">
            <p:oleObj spid="_x0000_s37897" r:id="rId11" imgW="139680" imgH="228600" progId="">
              <p:embed/>
            </p:oleObj>
          </a:graphicData>
        </a:graphic>
      </p:graphicFrame>
      <p:graphicFrame>
        <p:nvGraphicFramePr>
          <p:cNvPr id="41" name="Object 26"/>
          <p:cNvGraphicFramePr>
            <a:graphicFrameLocks noChangeAspect="1"/>
          </p:cNvGraphicFramePr>
          <p:nvPr/>
        </p:nvGraphicFramePr>
        <p:xfrm>
          <a:off x="79375" y="4356100"/>
          <a:ext cx="190500" cy="381000"/>
        </p:xfrm>
        <a:graphic>
          <a:graphicData uri="http://schemas.openxmlformats.org/presentationml/2006/ole">
            <p:oleObj spid="_x0000_s37898" r:id="rId12" imgW="114120" imgH="228600" progId="">
              <p:embed/>
            </p:oleObj>
          </a:graphicData>
        </a:graphic>
      </p:graphicFrame>
      <p:sp>
        <p:nvSpPr>
          <p:cNvPr id="42" name="Text Box 27"/>
          <p:cNvSpPr txBox="1">
            <a:spLocks noChangeArrowheads="1"/>
          </p:cNvSpPr>
          <p:nvPr/>
        </p:nvSpPr>
        <p:spPr bwMode="auto">
          <a:xfrm>
            <a:off x="2362200" y="3822700"/>
            <a:ext cx="449460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NP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3" name="Freeform 28"/>
          <p:cNvSpPr>
            <a:spLocks noChangeArrowheads="1"/>
          </p:cNvSpPr>
          <p:nvPr/>
        </p:nvSpPr>
        <p:spPr bwMode="auto">
          <a:xfrm>
            <a:off x="685800" y="4584700"/>
            <a:ext cx="1905000" cy="685800"/>
          </a:xfrm>
          <a:custGeom>
            <a:avLst/>
            <a:gdLst>
              <a:gd name="T0" fmla="*/ 0 w 1295400"/>
              <a:gd name="T1" fmla="*/ 685800 h 685800"/>
              <a:gd name="T2" fmla="*/ 609600 w 1295400"/>
              <a:gd name="T3" fmla="*/ 0 h 685800"/>
              <a:gd name="T4" fmla="*/ 1295400 w 1295400"/>
              <a:gd name="T5" fmla="*/ 0 h 685800"/>
              <a:gd name="T6" fmla="*/ 19050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414528" y="0"/>
                </a:lnTo>
                <a:lnTo>
                  <a:pt x="880872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29"/>
          <p:cNvSpPr>
            <a:spLocks noChangeArrowheads="1"/>
          </p:cNvSpPr>
          <p:nvPr/>
        </p:nvSpPr>
        <p:spPr bwMode="auto">
          <a:xfrm>
            <a:off x="2590800" y="4584700"/>
            <a:ext cx="1981200" cy="685800"/>
          </a:xfrm>
          <a:custGeom>
            <a:avLst/>
            <a:gdLst>
              <a:gd name="T0" fmla="*/ 0 w 1295400"/>
              <a:gd name="T1" fmla="*/ 685800 h 685800"/>
              <a:gd name="T2" fmla="*/ 609601 w 1295400"/>
              <a:gd name="T3" fmla="*/ 0 h 685800"/>
              <a:gd name="T4" fmla="*/ 1447799 w 1295400"/>
              <a:gd name="T5" fmla="*/ 0 h 685800"/>
              <a:gd name="T6" fmla="*/ 19812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398585" y="0"/>
                </a:lnTo>
                <a:lnTo>
                  <a:pt x="946638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34"/>
          <p:cNvSpPr>
            <a:spLocks noChangeArrowheads="1"/>
          </p:cNvSpPr>
          <p:nvPr/>
        </p:nvSpPr>
        <p:spPr bwMode="auto">
          <a:xfrm rot="10800000">
            <a:off x="4572001" y="4591050"/>
            <a:ext cx="609600" cy="685800"/>
          </a:xfrm>
          <a:custGeom>
            <a:avLst/>
            <a:gdLst>
              <a:gd name="T0" fmla="*/ 0 w 685800"/>
              <a:gd name="T1" fmla="*/ 685799 h 685800"/>
              <a:gd name="T2" fmla="*/ 609599 w 685800"/>
              <a:gd name="T3" fmla="*/ 0 h 685800"/>
              <a:gd name="T4" fmla="*/ 609599 w 685800"/>
              <a:gd name="T5" fmla="*/ 685799 h 685800"/>
              <a:gd name="T6" fmla="*/ 0 w 685800"/>
              <a:gd name="T7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5800" h="685800">
                <a:moveTo>
                  <a:pt x="0" y="68580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35"/>
          <p:cNvSpPr>
            <a:spLocks noChangeArrowheads="1"/>
          </p:cNvSpPr>
          <p:nvPr/>
        </p:nvSpPr>
        <p:spPr bwMode="auto">
          <a:xfrm rot="10800000">
            <a:off x="4038600" y="4591050"/>
            <a:ext cx="533400" cy="685800"/>
          </a:xfrm>
          <a:custGeom>
            <a:avLst/>
            <a:gdLst>
              <a:gd name="T0" fmla="*/ 0 w 457200"/>
              <a:gd name="T1" fmla="*/ 685800 h 685800"/>
              <a:gd name="T2" fmla="*/ 0 w 457200"/>
              <a:gd name="T3" fmla="*/ 0 h 685800"/>
              <a:gd name="T4" fmla="*/ 533400 w 457200"/>
              <a:gd name="T5" fmla="*/ 685800 h 685800"/>
              <a:gd name="T6" fmla="*/ 0 w 457200"/>
              <a:gd name="T7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7200" h="685800">
                <a:moveTo>
                  <a:pt x="0" y="685800"/>
                </a:moveTo>
                <a:lnTo>
                  <a:pt x="0" y="0"/>
                </a:lnTo>
                <a:lnTo>
                  <a:pt x="4572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 rot="5400000" flipH="1" flipV="1">
            <a:off x="-494903" y="46986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19"/>
          <p:cNvSpPr txBox="1">
            <a:spLocks noChangeArrowheads="1"/>
          </p:cNvSpPr>
          <p:nvPr/>
        </p:nvSpPr>
        <p:spPr bwMode="auto">
          <a:xfrm>
            <a:off x="4267200" y="54991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49" name="Oval 22"/>
          <p:cNvSpPr>
            <a:spLocks noChangeArrowheads="1"/>
          </p:cNvSpPr>
          <p:nvPr/>
        </p:nvSpPr>
        <p:spPr bwMode="auto">
          <a:xfrm>
            <a:off x="4495800" y="4648200"/>
            <a:ext cx="78312" cy="7613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Oval 22"/>
          <p:cNvSpPr>
            <a:spLocks noChangeArrowheads="1"/>
          </p:cNvSpPr>
          <p:nvPr/>
        </p:nvSpPr>
        <p:spPr bwMode="auto">
          <a:xfrm>
            <a:off x="4495800" y="4800600"/>
            <a:ext cx="78312" cy="7613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Oval 22"/>
          <p:cNvSpPr>
            <a:spLocks noChangeArrowheads="1"/>
          </p:cNvSpPr>
          <p:nvPr/>
        </p:nvSpPr>
        <p:spPr bwMode="auto">
          <a:xfrm>
            <a:off x="4648200" y="4800600"/>
            <a:ext cx="78312" cy="7613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Oval 22"/>
          <p:cNvSpPr>
            <a:spLocks noChangeArrowheads="1"/>
          </p:cNvSpPr>
          <p:nvPr/>
        </p:nvSpPr>
        <p:spPr bwMode="auto">
          <a:xfrm>
            <a:off x="4343400" y="4800600"/>
            <a:ext cx="78312" cy="7613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Oval Callout 57"/>
          <p:cNvSpPr/>
          <p:nvPr/>
        </p:nvSpPr>
        <p:spPr>
          <a:xfrm>
            <a:off x="5029200" y="3733800"/>
            <a:ext cx="2971800" cy="533400"/>
          </a:xfrm>
          <a:prstGeom prst="wedgeEllipseCallout">
            <a:avLst>
              <a:gd name="adj1" fmla="val -60517"/>
              <a:gd name="adj2" fmla="val 1233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index decides read index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527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4032</Words>
  <Application>Microsoft Office PowerPoint</Application>
  <PresentationFormat>On-screen Show (4:3)</PresentationFormat>
  <Paragraphs>1256</Paragraphs>
  <Slides>34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P=NP Executable Spec. and Performance</vt:lpstr>
      <vt:lpstr>Executable Spec</vt:lpstr>
      <vt:lpstr>1D Heat Equation</vt:lpstr>
      <vt:lpstr>2D Heat Equation</vt:lpstr>
      <vt:lpstr>P/NP 1D Heat Equation</vt:lpstr>
      <vt:lpstr>P/NP 1D Heat Equation</vt:lpstr>
      <vt:lpstr>Cutting Strategy</vt:lpstr>
      <vt:lpstr>Our Cutting Strategy</vt:lpstr>
      <vt:lpstr>Our Cutting Strategy</vt:lpstr>
      <vt:lpstr>1D Heat Equation</vt:lpstr>
      <vt:lpstr>Performance Peek</vt:lpstr>
      <vt:lpstr>1D Heat Equation</vt:lpstr>
      <vt:lpstr>Minimize the boundary checking</vt:lpstr>
      <vt:lpstr>Adaptive Cutting Strategy</vt:lpstr>
      <vt:lpstr>1D Heat Equation</vt:lpstr>
      <vt:lpstr>Performance Peek</vt:lpstr>
      <vt:lpstr>1D Heat Equation</vt:lpstr>
      <vt:lpstr>Using Iterator to traverse internal sub-trapezoid</vt:lpstr>
      <vt:lpstr>1D Heat Equation</vt:lpstr>
      <vt:lpstr>1D Heat Equation</vt:lpstr>
      <vt:lpstr>2D Obase</vt:lpstr>
      <vt:lpstr>Performance Peek</vt:lpstr>
      <vt:lpstr>Performance</vt:lpstr>
      <vt:lpstr>Performance</vt:lpstr>
      <vt:lpstr>Performance</vt:lpstr>
      <vt:lpstr>Performance</vt:lpstr>
      <vt:lpstr>Performance</vt:lpstr>
      <vt:lpstr>Performance</vt:lpstr>
      <vt:lpstr>Performance</vt:lpstr>
      <vt:lpstr>Performance</vt:lpstr>
      <vt:lpstr>Performance</vt:lpstr>
      <vt:lpstr>Run_obase versus Nested Loop (zero-padding)</vt:lpstr>
      <vt:lpstr>Run_obase versus Nested Loop (zero-padding)</vt:lpstr>
      <vt:lpstr>Conclusion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P=NP Executable Spec. and Performance</dc:title>
  <dc:creator>Yuan Tang</dc:creator>
  <cp:lastModifiedBy>Yuan Tang</cp:lastModifiedBy>
  <cp:revision>123</cp:revision>
  <dcterms:created xsi:type="dcterms:W3CDTF">2010-10-02T01:13:36Z</dcterms:created>
  <dcterms:modified xsi:type="dcterms:W3CDTF">2010-10-05T02:21:13Z</dcterms:modified>
</cp:coreProperties>
</file>