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9" r:id="rId3"/>
    <p:sldId id="300" r:id="rId4"/>
    <p:sldId id="257" r:id="rId5"/>
    <p:sldId id="297" r:id="rId6"/>
    <p:sldId id="258" r:id="rId7"/>
    <p:sldId id="294" r:id="rId8"/>
    <p:sldId id="298" r:id="rId9"/>
    <p:sldId id="265" r:id="rId10"/>
    <p:sldId id="266" r:id="rId11"/>
    <p:sldId id="290" r:id="rId12"/>
    <p:sldId id="259" r:id="rId13"/>
    <p:sldId id="276" r:id="rId14"/>
    <p:sldId id="301" r:id="rId15"/>
    <p:sldId id="275" r:id="rId16"/>
    <p:sldId id="280" r:id="rId17"/>
    <p:sldId id="278" r:id="rId18"/>
    <p:sldId id="279" r:id="rId19"/>
    <p:sldId id="302" r:id="rId20"/>
    <p:sldId id="310" r:id="rId21"/>
    <p:sldId id="311" r:id="rId22"/>
    <p:sldId id="304" r:id="rId23"/>
    <p:sldId id="303" r:id="rId24"/>
    <p:sldId id="261" r:id="rId25"/>
    <p:sldId id="306" r:id="rId26"/>
    <p:sldId id="305" r:id="rId27"/>
    <p:sldId id="307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85" r:id="rId37"/>
    <p:sldId id="292" r:id="rId38"/>
    <p:sldId id="293" r:id="rId39"/>
    <p:sldId id="269" r:id="rId40"/>
    <p:sldId id="308" r:id="rId41"/>
    <p:sldId id="30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F9E6-355B-40B0-BBC4-9FCCD69A5F04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A7C2-F6CC-48C2-97AB-C959E442A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28031-29F7-A04A-ACE0-5FDE0611D2B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Stencils are critical to many applications (e.g. diffusion, </a:t>
            </a:r>
            <a:r>
              <a:rPr lang="en-US" dirty="0" err="1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electromagnetics</a:t>
            </a: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, image processing)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5" y="4343234"/>
            <a:ext cx="5486085" cy="403265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</a:t>
            </a:r>
            <a:r>
              <a:rPr lang="en-US" baseline="0" dirty="0" smtClean="0"/>
              <a:t>stencil </a:t>
            </a:r>
            <a:r>
              <a:rPr lang="en-US" baseline="0" dirty="0" smtClean="0"/>
              <a:t>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the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0A50-1B16-4707-83FF-6C50A89C3A61}" type="datetimeFigureOut">
              <a:rPr lang="en-US" smtClean="0"/>
              <a:pPr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Pochoir</a:t>
            </a:r>
            <a:r>
              <a:rPr lang="en-US" dirty="0" smtClean="0"/>
              <a:t>: Expressiveness and Performance of Arbitrary Stencil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 Tang, Charles E. </a:t>
            </a:r>
            <a:r>
              <a:rPr lang="en-US" dirty="0" err="1" smtClean="0"/>
              <a:t>Leiserson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 ?= NP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205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205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205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205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205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205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205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205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205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 = NP!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3789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3789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3789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3789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3789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3789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3789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3789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3789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Callout 57"/>
          <p:cNvSpPr/>
          <p:nvPr/>
        </p:nvSpPr>
        <p:spPr>
          <a:xfrm>
            <a:off x="5029200" y="3733800"/>
            <a:ext cx="2971800" cy="533400"/>
          </a:xfrm>
          <a:prstGeom prst="wedgeEllipseCallout">
            <a:avLst>
              <a:gd name="adj1" fmla="val -60517"/>
              <a:gd name="adj2" fmla="val 12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wrap up the destination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How it performs?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20888"/>
            <a:ext cx="464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</a:t>
            </a:r>
            <a:r>
              <a:rPr lang="en-US" sz="1600" dirty="0" smtClean="0"/>
              <a:t>2&gt;  a(N_SIZE, N_SIZE);</a:t>
            </a:r>
            <a:endParaRPr lang="en-US" sz="1600" dirty="0" smtClean="0"/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</a:t>
            </a:r>
            <a:r>
              <a:rPr lang="en-US" sz="1600" dirty="0" smtClean="0"/>
              <a:t>2&gt;  heat_2D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</a:t>
            </a:r>
            <a:r>
              <a:rPr lang="en-US" sz="1600" dirty="0" smtClean="0"/>
              <a:t>), J(0, N_SIZE-1);</a:t>
            </a:r>
            <a:endParaRPr lang="en-US" sz="1600" dirty="0" smtClean="0"/>
          </a:p>
          <a:p>
            <a:r>
              <a:rPr lang="en-US" sz="1600" dirty="0" err="1" smtClean="0"/>
              <a:t>Pochoir_Shape_info</a:t>
            </a:r>
            <a:r>
              <a:rPr lang="en-US" sz="1600" dirty="0" smtClean="0"/>
              <a:t>&lt;2&gt; heat_shape_2D[5] = {{</a:t>
            </a:r>
            <a:r>
              <a:rPr lang="en-US" sz="1600" dirty="0" smtClean="0"/>
              <a:t>1, </a:t>
            </a:r>
            <a:r>
              <a:rPr lang="en-US" sz="1600" dirty="0" smtClean="0"/>
              <a:t>0, 0}, {0, 1, 0}, {0, -1, 0}, {0, 0, -1}, {0, 0, 1}}; Pochoir_Boundary_2D(heat_bv_2D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    </a:t>
            </a:r>
            <a:r>
              <a:rPr lang="en-US" sz="1600" dirty="0"/>
              <a:t>if (</a:t>
            </a:r>
            <a:r>
              <a:rPr lang="en-US" sz="1600" dirty="0" err="1"/>
              <a:t>i</a:t>
            </a:r>
            <a:r>
              <a:rPr lang="en-US" sz="1600" dirty="0"/>
              <a:t> &lt;= 0 || </a:t>
            </a:r>
            <a:r>
              <a:rPr lang="en-US" sz="1600" dirty="0" err="1"/>
              <a:t>i</a:t>
            </a:r>
            <a:r>
              <a:rPr lang="en-US" sz="1600" dirty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(1)-1 || j &lt; =0 || j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(0)-1)</a:t>
            </a:r>
            <a:endParaRPr lang="en-US" sz="1600" dirty="0"/>
          </a:p>
          <a:p>
            <a:r>
              <a:rPr lang="en-US" sz="1600" dirty="0"/>
              <a:t>            return 0;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arr.get</a:t>
            </a:r>
            <a:r>
              <a:rPr lang="en-US" sz="1600" dirty="0"/>
              <a:t>(t, </a:t>
            </a:r>
            <a:r>
              <a:rPr lang="en-US" sz="1600" dirty="0" smtClean="0"/>
              <a:t>I, j);</a:t>
            </a:r>
            <a:endParaRPr lang="en-US" sz="16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heat_2D.registerBoundaryFn(a</a:t>
            </a:r>
            <a:r>
              <a:rPr lang="en-US" sz="1600" dirty="0" smtClean="0"/>
              <a:t>, </a:t>
            </a:r>
            <a:r>
              <a:rPr lang="en-US" sz="1600" dirty="0" smtClean="0"/>
              <a:t>heat_bv_2D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heat_2D.registerArrayInUse(a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heat_2D.registerShape(heat_shape_2D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heat_2D.registerDomain(I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heat_2D_fn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 Peek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94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 boundary)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</a:t>
                      </a:r>
                      <a:r>
                        <a:rPr lang="en-US" sz="800" dirty="0" err="1" smtClean="0"/>
                        <a:t>f,bf</a:t>
                      </a:r>
                      <a:r>
                        <a:rPr lang="en-US" sz="800" dirty="0" smtClean="0"/>
                        <a:t>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Can it go faster?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20888"/>
            <a:ext cx="464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</a:t>
            </a:r>
            <a:r>
              <a:rPr lang="en-US" sz="1600" dirty="0" smtClean="0"/>
              <a:t>2&gt;  a(N_SIZE, N_SIZE);</a:t>
            </a:r>
            <a:endParaRPr lang="en-US" sz="1600" dirty="0" smtClean="0"/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</a:t>
            </a:r>
            <a:r>
              <a:rPr lang="en-US" sz="1600" dirty="0" smtClean="0"/>
              <a:t>2&gt;  heat_2D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</a:t>
            </a:r>
            <a:r>
              <a:rPr lang="en-US" sz="1600" dirty="0" smtClean="0"/>
              <a:t>), J(0, N_SIZE-1);</a:t>
            </a:r>
            <a:endParaRPr lang="en-US" sz="1600" dirty="0" smtClean="0"/>
          </a:p>
          <a:p>
            <a:r>
              <a:rPr lang="en-US" sz="1600" dirty="0" err="1" smtClean="0"/>
              <a:t>Pochoir_Shape_info</a:t>
            </a:r>
            <a:r>
              <a:rPr lang="en-US" sz="1600" dirty="0" smtClean="0"/>
              <a:t>&lt;2&gt; heat_shape_2D[5] = {{</a:t>
            </a:r>
            <a:r>
              <a:rPr lang="en-US" sz="1600" dirty="0" smtClean="0"/>
              <a:t>1, </a:t>
            </a:r>
            <a:r>
              <a:rPr lang="en-US" sz="1600" dirty="0" smtClean="0"/>
              <a:t>0, 0}, {0, 1, 0}, {0, -1, 0}, {0, 0, -1}, {0, 0, 1}}; Pochoir_Boundary_2D(heat_bv_2D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    </a:t>
            </a:r>
            <a:r>
              <a:rPr lang="en-US" sz="1600" dirty="0"/>
              <a:t>if (</a:t>
            </a:r>
            <a:r>
              <a:rPr lang="en-US" sz="1600" dirty="0" err="1"/>
              <a:t>i</a:t>
            </a:r>
            <a:r>
              <a:rPr lang="en-US" sz="1600" dirty="0"/>
              <a:t> &lt;= 0 || </a:t>
            </a:r>
            <a:r>
              <a:rPr lang="en-US" sz="1600" dirty="0" err="1"/>
              <a:t>i</a:t>
            </a:r>
            <a:r>
              <a:rPr lang="en-US" sz="1600" dirty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(1)-1 || j &lt; =0 || j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(0)-1)</a:t>
            </a:r>
            <a:endParaRPr lang="en-US" sz="1600" dirty="0"/>
          </a:p>
          <a:p>
            <a:r>
              <a:rPr lang="en-US" sz="1600" dirty="0"/>
              <a:t>            return 0;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arr.get</a:t>
            </a:r>
            <a:r>
              <a:rPr lang="en-US" sz="1600" dirty="0"/>
              <a:t>(t, </a:t>
            </a:r>
            <a:r>
              <a:rPr lang="en-US" sz="1600" dirty="0" smtClean="0"/>
              <a:t>I, j);</a:t>
            </a:r>
            <a:endParaRPr lang="en-US" sz="16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heat_2D.registerBoundaryFn(a</a:t>
            </a:r>
            <a:r>
              <a:rPr lang="en-US" sz="1600" dirty="0" smtClean="0"/>
              <a:t>, </a:t>
            </a:r>
            <a:r>
              <a:rPr lang="en-US" sz="1600" dirty="0" smtClean="0"/>
              <a:t>heat_bv_2D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heat_2D.registerArrayInUse(a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heat_2D.registerShape(heat_shape_2D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heat_2D.registerDomain(I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heat_2D_fn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Minimize the boundary checking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867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867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867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Adaptive 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9698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9699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9700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48006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 the boundary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Macro Trick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a(N_SIZE, N_SIZE);</a:t>
            </a:r>
            <a:endParaRPr lang="en-US" sz="800" dirty="0" smtClean="0"/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heat_2D</a:t>
            </a:r>
            <a:r>
              <a:rPr lang="en-US" sz="800" dirty="0" smtClean="0"/>
              <a:t>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</a:t>
            </a:r>
            <a:r>
              <a:rPr lang="en-US" sz="800" dirty="0" smtClean="0"/>
              <a:t>), J(0, N_SIZE-1);</a:t>
            </a:r>
            <a:endParaRPr lang="en-US" sz="800" dirty="0" smtClean="0"/>
          </a:p>
          <a:p>
            <a:r>
              <a:rPr lang="en-US" sz="800" dirty="0" err="1" smtClean="0"/>
              <a:t>Pochoir_Shape_info</a:t>
            </a:r>
            <a:r>
              <a:rPr lang="en-US" sz="800" dirty="0" smtClean="0"/>
              <a:t>&lt;2&gt; heat_shape_2D[5] = {{</a:t>
            </a:r>
            <a:r>
              <a:rPr lang="en-US" sz="800" dirty="0" smtClean="0"/>
              <a:t>1, </a:t>
            </a:r>
            <a:r>
              <a:rPr lang="en-US" sz="800" dirty="0" smtClean="0"/>
              <a:t>0, 0}, {0, 1, 0}, {0, -1, 0}, {0, 0, -1}, {0, 0, 1}}; Pochoir_Boundary_2D(heat_bv_2D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smtClean="0"/>
              <a:t>I, j)</a:t>
            </a:r>
            <a:endParaRPr lang="en-US" sz="800" dirty="0" smtClean="0"/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heat_2D.registerBoundaryFn(a</a:t>
            </a:r>
            <a:r>
              <a:rPr lang="en-US" sz="800" dirty="0" smtClean="0"/>
              <a:t>, </a:t>
            </a:r>
            <a:r>
              <a:rPr lang="en-US" sz="800" dirty="0" smtClean="0"/>
              <a:t>heat_bv_2D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heat_2D.registerArrayInUse(a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heat_2D.registerShape(heat_shape_2D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heat_2D.registerDomain(I</a:t>
            </a:r>
            <a:r>
              <a:rPr lang="en-US" sz="8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heat_2D_fn</a:t>
            </a:r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4648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a(N_SIZE, N_SIZE);</a:t>
            </a:r>
            <a:endParaRPr lang="en-US" sz="800" dirty="0" smtClean="0"/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heat_2D</a:t>
            </a:r>
            <a:r>
              <a:rPr lang="en-US" sz="800" dirty="0" smtClean="0"/>
              <a:t>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</a:t>
            </a:r>
            <a:r>
              <a:rPr lang="en-US" sz="800" dirty="0" smtClean="0"/>
              <a:t>), J(0, N_SIZE-1);</a:t>
            </a:r>
            <a:endParaRPr lang="en-US" sz="800" dirty="0" smtClean="0"/>
          </a:p>
          <a:p>
            <a:r>
              <a:rPr lang="en-US" sz="800" dirty="0" err="1" smtClean="0"/>
              <a:t>Pochoir_Shape_info</a:t>
            </a:r>
            <a:r>
              <a:rPr lang="en-US" sz="800" dirty="0" smtClean="0"/>
              <a:t>&lt;2&gt; heat_shape_2D[5] = {{</a:t>
            </a:r>
            <a:r>
              <a:rPr lang="en-US" sz="800" dirty="0" smtClean="0"/>
              <a:t>1, </a:t>
            </a:r>
            <a:r>
              <a:rPr lang="en-US" sz="800" dirty="0" smtClean="0"/>
              <a:t>0, 0}, {0, 1, 0}, {0, -1, 0}, {0, 0, -1}, {0, 0, 1}}; Pochoir_Boundary_2D(heat_bv_2D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smtClean="0"/>
              <a:t>I, j)</a:t>
            </a:r>
            <a:endParaRPr lang="en-US" sz="800" dirty="0" smtClean="0"/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heat_2D.registerBoundaryFn(a</a:t>
            </a:r>
            <a:r>
              <a:rPr lang="en-US" sz="800" dirty="0" smtClean="0"/>
              <a:t>, </a:t>
            </a:r>
            <a:r>
              <a:rPr lang="en-US" sz="800" dirty="0" smtClean="0"/>
              <a:t>heat_bv_2D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heat_2D.registerArrayInUse(a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heat_2D.registerShape(heat_shape_2D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heat_2D.registerDomain(I);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I,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I, j)</a:t>
            </a:r>
          </a:p>
          <a:p>
            <a:r>
              <a:rPr lang="en-US" sz="1600" dirty="0" smtClean="0"/>
              <a:t>Pochoir_kernel_2D(interior_heat_2D_fn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I, j)</a:t>
            </a:r>
          </a:p>
          <a:p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interior_heat_2D_fn, heat_2D_fn);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 Peek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94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 boundary)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2895.32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6133.25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4648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a(N_SIZE, N_SIZE);</a:t>
            </a:r>
            <a:endParaRPr lang="en-US" sz="800" dirty="0" smtClean="0"/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heat_2D</a:t>
            </a:r>
            <a:r>
              <a:rPr lang="en-US" sz="800" dirty="0" smtClean="0"/>
              <a:t>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</a:t>
            </a:r>
            <a:r>
              <a:rPr lang="en-US" sz="800" dirty="0" smtClean="0"/>
              <a:t>), J(0, N_SIZE-1);</a:t>
            </a:r>
            <a:endParaRPr lang="en-US" sz="800" dirty="0" smtClean="0"/>
          </a:p>
          <a:p>
            <a:r>
              <a:rPr lang="en-US" sz="800" dirty="0" err="1" smtClean="0"/>
              <a:t>Pochoir_Shape_info</a:t>
            </a:r>
            <a:r>
              <a:rPr lang="en-US" sz="800" dirty="0" smtClean="0"/>
              <a:t>&lt;2&gt; heat_shape_2D[5] = {{</a:t>
            </a:r>
            <a:r>
              <a:rPr lang="en-US" sz="800" dirty="0" smtClean="0"/>
              <a:t>1, </a:t>
            </a:r>
            <a:r>
              <a:rPr lang="en-US" sz="800" dirty="0" smtClean="0"/>
              <a:t>0, 0}, {0, 1, 0}, {0, -1, 0}, {0, 0, -1}, {0, 0, 1}}; Pochoir_Boundary_2D(heat_bv_2D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smtClean="0"/>
              <a:t>I, j)</a:t>
            </a:r>
            <a:endParaRPr lang="en-US" sz="800" dirty="0" smtClean="0"/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heat_2D.registerBoundaryFn(a</a:t>
            </a:r>
            <a:r>
              <a:rPr lang="en-US" sz="800" dirty="0" smtClean="0"/>
              <a:t>, </a:t>
            </a:r>
            <a:r>
              <a:rPr lang="en-US" sz="800" dirty="0" smtClean="0"/>
              <a:t>heat_bv_2D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heat_2D.registerArrayInUse(a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heat_2D.registerShape(heat_shape_2D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heat_2D.registerDomain(I);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I,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I, j)</a:t>
            </a:r>
          </a:p>
          <a:p>
            <a:r>
              <a:rPr lang="en-US" sz="1600" dirty="0" smtClean="0"/>
              <a:t>Pochoir_kernel_2D(interior_heat_2D_fn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I, j)</a:t>
            </a:r>
          </a:p>
          <a:p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interior_heat_2D_fn, heat_2D_fn);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572000" cy="5562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For a given point, a </a:t>
            </a:r>
            <a:r>
              <a:rPr lang="en-US" sz="1800" i="1" dirty="0" smtClean="0">
                <a:solidFill>
                  <a:srgbClr val="0000FF"/>
                </a:solidFill>
              </a:rPr>
              <a:t>stencil </a:t>
            </a:r>
            <a:r>
              <a:rPr lang="en-US" sz="1800" dirty="0" smtClean="0"/>
              <a:t>is a fixed subset of nearest neighbors</a:t>
            </a:r>
          </a:p>
          <a:p>
            <a:pPr eaLnBrk="1" hangingPunct="1"/>
            <a:r>
              <a:rPr lang="en-US" sz="1800" dirty="0" smtClean="0"/>
              <a:t>A </a:t>
            </a:r>
            <a:r>
              <a:rPr lang="en-US" sz="1800" i="1" dirty="0" smtClean="0">
                <a:solidFill>
                  <a:srgbClr val="0000FF"/>
                </a:solidFill>
              </a:rPr>
              <a:t>stencil code</a:t>
            </a:r>
            <a:r>
              <a:rPr lang="en-US" sz="1800" dirty="0" smtClean="0"/>
              <a:t>updates every point in a regular/irregular grid by “applying a stencil”</a:t>
            </a:r>
          </a:p>
          <a:p>
            <a:pPr eaLnBrk="1" hangingPunct="1"/>
            <a:r>
              <a:rPr lang="en-US" sz="1800" dirty="0" smtClean="0"/>
              <a:t>Formally, each point in an n-</a:t>
            </a:r>
            <a:r>
              <a:rPr lang="en-US" sz="1800" dirty="0" err="1" smtClean="0"/>
              <a:t>dimenstional</a:t>
            </a:r>
            <a:r>
              <a:rPr lang="en-US" sz="1800" dirty="0" smtClean="0"/>
              <a:t> spatial grid at time t is updated as a function of neighboring grid points at time t-1, …, t-k.</a:t>
            </a:r>
          </a:p>
          <a:p>
            <a:pPr eaLnBrk="1" hangingPunct="1"/>
            <a:r>
              <a:rPr lang="en-US" sz="1800" dirty="0" smtClean="0"/>
              <a:t>Used in iterative PDE solvers like Jacobi, Multi-grid, and AMR</a:t>
            </a:r>
          </a:p>
          <a:p>
            <a:pPr eaLnBrk="1" hangingPunct="1"/>
            <a:r>
              <a:rPr lang="en-US" sz="1800" dirty="0" smtClean="0"/>
              <a:t>Also used in areas like image processing and geometric modeling</a:t>
            </a:r>
            <a:endParaRPr lang="en-US" dirty="0" smtClean="0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572000" y="4191000"/>
            <a:ext cx="4298950" cy="1893332"/>
            <a:chOff x="4800600" y="1219200"/>
            <a:chExt cx="4299491" cy="1892776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876800" y="1219200"/>
              <a:ext cx="1688870" cy="1558878"/>
              <a:chOff x="336" y="1872"/>
              <a:chExt cx="1920" cy="1824"/>
            </a:xfrm>
          </p:grpSpPr>
          <p:sp>
            <p:nvSpPr>
              <p:cNvPr id="20512" name="Rectangle 6"/>
              <p:cNvSpPr>
                <a:spLocks noChangeArrowheads="1"/>
              </p:cNvSpPr>
              <p:nvPr/>
            </p:nvSpPr>
            <p:spPr bwMode="auto">
              <a:xfrm>
                <a:off x="336" y="2255"/>
                <a:ext cx="1440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3" name="AutoShape 7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1920" cy="384"/>
              </a:xfrm>
              <a:prstGeom prst="parallelogram">
                <a:avLst>
                  <a:gd name="adj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4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04" y="2544"/>
                <a:ext cx="1824" cy="480"/>
              </a:xfrm>
              <a:prstGeom prst="parallelogram">
                <a:avLst>
                  <a:gd name="adj" fmla="val 799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7010678" y="2742753"/>
              <a:ext cx="2089413" cy="36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3D 7-point stencil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5731646" y="1295378"/>
              <a:ext cx="3090598" cy="1533607"/>
              <a:chOff x="5731646" y="1295378"/>
              <a:chExt cx="3090598" cy="1533607"/>
            </a:xfrm>
          </p:grpSpPr>
          <p:sp>
            <p:nvSpPr>
              <p:cNvPr id="20491" name="Oval 16"/>
              <p:cNvSpPr>
                <a:spLocks noChangeArrowheads="1"/>
              </p:cNvSpPr>
              <p:nvPr/>
            </p:nvSpPr>
            <p:spPr bwMode="auto">
              <a:xfrm>
                <a:off x="5731646" y="1934394"/>
                <a:ext cx="197272" cy="1916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2" name="Line 36"/>
              <p:cNvSpPr>
                <a:spLocks noChangeShapeType="1"/>
              </p:cNvSpPr>
              <p:nvPr/>
            </p:nvSpPr>
            <p:spPr bwMode="auto">
              <a:xfrm flipV="1">
                <a:off x="5797404" y="1359299"/>
                <a:ext cx="1906964" cy="5750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3" name="Line 37"/>
              <p:cNvSpPr>
                <a:spLocks noChangeShapeType="1"/>
              </p:cNvSpPr>
              <p:nvPr/>
            </p:nvSpPr>
            <p:spPr bwMode="auto">
              <a:xfrm>
                <a:off x="5797404" y="2126092"/>
                <a:ext cx="1906964" cy="638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4" name="Line 19"/>
              <p:cNvSpPr>
                <a:spLocks noChangeShapeType="1"/>
              </p:cNvSpPr>
              <p:nvPr/>
            </p:nvSpPr>
            <p:spPr bwMode="auto">
              <a:xfrm>
                <a:off x="7587539" y="2053789"/>
                <a:ext cx="939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5" name="Oval 20"/>
              <p:cNvSpPr>
                <a:spLocks noChangeArrowheads="1"/>
              </p:cNvSpPr>
              <p:nvPr/>
            </p:nvSpPr>
            <p:spPr bwMode="auto">
              <a:xfrm>
                <a:off x="7509217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6" name="Oval 21"/>
              <p:cNvSpPr>
                <a:spLocks noChangeArrowheads="1"/>
              </p:cNvSpPr>
              <p:nvPr/>
            </p:nvSpPr>
            <p:spPr bwMode="auto">
              <a:xfrm>
                <a:off x="8449075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7" name="Line 23"/>
              <p:cNvSpPr>
                <a:spLocks noChangeShapeType="1"/>
              </p:cNvSpPr>
              <p:nvPr/>
            </p:nvSpPr>
            <p:spPr bwMode="auto">
              <a:xfrm>
                <a:off x="8018307" y="1597138"/>
                <a:ext cx="0" cy="913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8" name="Oval 24"/>
              <p:cNvSpPr>
                <a:spLocks noChangeArrowheads="1"/>
              </p:cNvSpPr>
              <p:nvPr/>
            </p:nvSpPr>
            <p:spPr bwMode="auto">
              <a:xfrm>
                <a:off x="7979146" y="1565426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9" name="Oval 25"/>
              <p:cNvSpPr>
                <a:spLocks noChangeArrowheads="1"/>
              </p:cNvSpPr>
              <p:nvPr/>
            </p:nvSpPr>
            <p:spPr bwMode="auto">
              <a:xfrm>
                <a:off x="7979146" y="247872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0" name="Line 26"/>
              <p:cNvSpPr>
                <a:spLocks noChangeShapeType="1"/>
              </p:cNvSpPr>
              <p:nvPr/>
            </p:nvSpPr>
            <p:spPr bwMode="auto">
              <a:xfrm flipV="1">
                <a:off x="7801291" y="1852419"/>
                <a:ext cx="469929" cy="380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1" name="Oval 27"/>
              <p:cNvSpPr>
                <a:spLocks noChangeArrowheads="1"/>
              </p:cNvSpPr>
              <p:nvPr/>
            </p:nvSpPr>
            <p:spPr bwMode="auto">
              <a:xfrm>
                <a:off x="7736023" y="2226618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2" name="Oval 28"/>
              <p:cNvSpPr>
                <a:spLocks noChangeArrowheads="1"/>
              </p:cNvSpPr>
              <p:nvPr/>
            </p:nvSpPr>
            <p:spPr bwMode="auto">
              <a:xfrm>
                <a:off x="8243481" y="180643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3" name="Text Box 29"/>
              <p:cNvSpPr txBox="1">
                <a:spLocks noChangeArrowheads="1"/>
              </p:cNvSpPr>
              <p:nvPr/>
            </p:nvSpPr>
            <p:spPr bwMode="auto">
              <a:xfrm>
                <a:off x="7983938" y="2015891"/>
                <a:ext cx="73669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(</a:t>
                </a:r>
                <a:r>
                  <a:rPr lang="en-US" sz="1600" i="1" dirty="0" err="1"/>
                  <a:t>x,y,z</a:t>
                </a:r>
                <a:r>
                  <a:rPr lang="en-US" sz="1600" i="1" dirty="0"/>
                  <a:t>)</a:t>
                </a:r>
              </a:p>
            </p:txBody>
          </p:sp>
          <p:sp>
            <p:nvSpPr>
              <p:cNvPr id="20504" name="Text Box 30"/>
              <p:cNvSpPr txBox="1">
                <a:spLocks noChangeArrowheads="1"/>
              </p:cNvSpPr>
              <p:nvPr/>
            </p:nvSpPr>
            <p:spPr bwMode="auto">
              <a:xfrm>
                <a:off x="7772774" y="1295378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x+1</a:t>
                </a:r>
              </a:p>
            </p:txBody>
          </p:sp>
          <p:sp>
            <p:nvSpPr>
              <p:cNvPr id="20505" name="Text Box 31"/>
              <p:cNvSpPr txBox="1">
                <a:spLocks noChangeArrowheads="1"/>
              </p:cNvSpPr>
              <p:nvPr/>
            </p:nvSpPr>
            <p:spPr bwMode="auto">
              <a:xfrm>
                <a:off x="7772774" y="2438042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x-1</a:t>
                </a:r>
              </a:p>
            </p:txBody>
          </p:sp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7307578" y="1980976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y-1</a:t>
                </a:r>
              </a:p>
            </p:txBody>
          </p:sp>
          <p:sp>
            <p:nvSpPr>
              <p:cNvPr id="20507" name="Text Box 33"/>
              <p:cNvSpPr txBox="1">
                <a:spLocks noChangeArrowheads="1"/>
              </p:cNvSpPr>
              <p:nvPr/>
            </p:nvSpPr>
            <p:spPr bwMode="auto">
              <a:xfrm>
                <a:off x="8230032" y="1761966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y+1</a:t>
                </a:r>
              </a:p>
            </p:txBody>
          </p:sp>
          <p:sp>
            <p:nvSpPr>
              <p:cNvPr id="20508" name="Text Box 34"/>
              <p:cNvSpPr txBox="1">
                <a:spLocks noChangeArrowheads="1"/>
              </p:cNvSpPr>
              <p:nvPr/>
            </p:nvSpPr>
            <p:spPr bwMode="auto">
              <a:xfrm>
                <a:off x="7536207" y="2209509"/>
                <a:ext cx="46678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z-1</a:t>
                </a:r>
              </a:p>
            </p:txBody>
          </p:sp>
          <p:sp>
            <p:nvSpPr>
              <p:cNvPr id="20509" name="Text Box 35"/>
              <p:cNvSpPr txBox="1">
                <a:spLocks noChangeArrowheads="1"/>
              </p:cNvSpPr>
              <p:nvPr/>
            </p:nvSpPr>
            <p:spPr bwMode="auto">
              <a:xfrm>
                <a:off x="8036332" y="1533433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z+1</a:t>
                </a:r>
              </a:p>
            </p:txBody>
          </p:sp>
          <p:sp>
            <p:nvSpPr>
              <p:cNvPr id="20510" name="Oval 38"/>
              <p:cNvSpPr>
                <a:spLocks noChangeAspect="1" noChangeArrowheads="1"/>
              </p:cNvSpPr>
              <p:nvPr/>
            </p:nvSpPr>
            <p:spPr bwMode="auto">
              <a:xfrm>
                <a:off x="7244066" y="1295400"/>
                <a:ext cx="1578178" cy="15335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1" name="Oval 22"/>
              <p:cNvSpPr>
                <a:spLocks noChangeArrowheads="1"/>
              </p:cNvSpPr>
              <p:nvPr/>
            </p:nvSpPr>
            <p:spPr bwMode="auto">
              <a:xfrm>
                <a:off x="7980778" y="2022077"/>
                <a:ext cx="78322" cy="7610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90" name="Text Box 39"/>
            <p:cNvSpPr txBox="1">
              <a:spLocks noChangeArrowheads="1"/>
            </p:cNvSpPr>
            <p:nvPr/>
          </p:nvSpPr>
          <p:spPr bwMode="auto">
            <a:xfrm>
              <a:off x="4800600" y="2742752"/>
              <a:ext cx="1826759" cy="369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 smtClean="0"/>
                <a:t>3D </a:t>
              </a:r>
              <a:r>
                <a:rPr lang="en-US" sz="1800" b="1" dirty="0"/>
                <a:t>regular grid</a:t>
              </a:r>
            </a:p>
          </p:txBody>
        </p:sp>
      </p:grpSp>
      <p:sp>
        <p:nvSpPr>
          <p:cNvPr id="20486" name="Slide Number Placeholder 3"/>
          <p:cNvSpPr txBox="1">
            <a:spLocks noGrp="1"/>
          </p:cNvSpPr>
          <p:nvPr/>
        </p:nvSpPr>
        <p:spPr bwMode="auto">
          <a:xfrm>
            <a:off x="70104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37F0096-504D-F841-BDC0-AC05C2EA5152}" type="slidenum">
              <a:rPr lang="en-US"/>
              <a:pPr algn="r"/>
              <a:t>2</a:t>
            </a:fld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800600" y="3503612"/>
            <a:ext cx="40386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3695700" y="2476500"/>
            <a:ext cx="25146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1054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530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530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102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578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102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578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150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626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150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626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198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674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0198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674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246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722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3246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1722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6294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4770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6294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770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9342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818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9342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818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390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0866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2390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0866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5438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3914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5438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3914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8486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6962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8486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6962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1534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0010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1534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0010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3058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458200" y="3429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305800" y="3276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1054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9530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054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102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578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4102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578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150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5626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7150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5626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0198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8674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0198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8674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3246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1722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3246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1722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6294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4770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6294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4770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9342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7818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9342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7818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2390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0866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2390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0866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75438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3914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5438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3914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8486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6962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8486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6962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1534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0010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1534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0010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4582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3058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8458200" y="3124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8305800" y="2971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1054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9530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1054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9530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4102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2578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4102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2578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7150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5626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7150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5626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0198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0198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8674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3246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1722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3246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6294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4770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6294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4770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9342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7818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9342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7818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72390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70866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72390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70866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5438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73914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75438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73914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8486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6962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8486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6962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81534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0010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1534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80010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84582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83058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8458200" y="2819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8305800" y="2667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1054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9530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49530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4102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578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4102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2578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5626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57150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5626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8674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60198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58674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3246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1722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3246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61722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6294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64770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64770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9342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7818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69342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67818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2390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70866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72390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0866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75438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3914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5438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73914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78486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6962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78486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6962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1534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80010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81534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80010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84582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3058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8458200" y="2514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8305800" y="2362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1054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9530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1054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9530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4102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52578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4102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578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7150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57150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55626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0198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58674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60198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58674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1722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3246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1722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6294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64770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66294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64770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69342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67818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69342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7818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72390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70866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72390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70866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75438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73914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5438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73914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78486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76962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76962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81534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80010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81534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80010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84582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83058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8458200" y="2209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8305800" y="20574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51054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49530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51054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49530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54102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52578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54102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52578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7150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5626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57150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55626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60198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58674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60198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8674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63246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61722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63246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61722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66294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4770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66294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64770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69342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67818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69342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67818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72390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70866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72390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70866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75438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73914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75438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73914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78486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76962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78486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76962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81534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80010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81534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80010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84582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83058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8458200" y="19050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8305800" y="17526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51054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49530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51054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49530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54102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52578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54102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52578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57150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55626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57150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55626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60198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58674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60198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58674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63246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61722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63246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61722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66294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64770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66294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64770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69342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67818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69342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67818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72390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70866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72390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70866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75438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73914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75438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73914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78486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76962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78486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76962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81534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80010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81534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80010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84582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83058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8458200" y="1600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8305800" y="1447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Box 377"/>
          <p:cNvSpPr txBox="1"/>
          <p:nvPr/>
        </p:nvSpPr>
        <p:spPr>
          <a:xfrm>
            <a:off x="8707548" y="3440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4724400" y="10784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95" name="Straight Connector 394"/>
          <p:cNvCxnSpPr>
            <a:stCxn id="94" idx="5"/>
          </p:cNvCxnSpPr>
          <p:nvPr/>
        </p:nvCxnSpPr>
        <p:spPr>
          <a:xfrm rot="16200000" flipH="1">
            <a:off x="5094241" y="3417840"/>
            <a:ext cx="468359" cy="1115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16200000" flipH="1">
            <a:off x="8229600" y="3429001"/>
            <a:ext cx="468359" cy="1115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>
            <a:stCxn id="94" idx="5"/>
          </p:cNvCxnSpPr>
          <p:nvPr/>
        </p:nvCxnSpPr>
        <p:spPr>
          <a:xfrm rot="5400000">
            <a:off x="4979942" y="2857500"/>
            <a:ext cx="11159" cy="67464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stCxn id="249" idx="3"/>
          </p:cNvCxnSpPr>
          <p:nvPr/>
        </p:nvCxnSpPr>
        <p:spPr>
          <a:xfrm rot="5400000">
            <a:off x="5486400" y="1284242"/>
            <a:ext cx="11161" cy="168755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rot="5400000">
            <a:off x="4267200" y="2667000"/>
            <a:ext cx="1066800" cy="1588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7" name="Object 406"/>
          <p:cNvGraphicFramePr>
            <a:graphicFrameLocks noChangeAspect="1"/>
          </p:cNvGraphicFramePr>
          <p:nvPr/>
        </p:nvGraphicFramePr>
        <p:xfrm>
          <a:off x="4437063" y="3048000"/>
          <a:ext cx="233362" cy="381000"/>
        </p:xfrm>
        <a:graphic>
          <a:graphicData uri="http://schemas.openxmlformats.org/presentationml/2006/ole">
            <p:oleObj spid="_x0000_s48130" name="Equation" r:id="rId4" imgW="139680" imgH="228600" progId="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440238" y="1981200"/>
          <a:ext cx="190500" cy="381000"/>
        </p:xfrm>
        <a:graphic>
          <a:graphicData uri="http://schemas.openxmlformats.org/presentationml/2006/ole">
            <p:oleObj spid="_x0000_s48131" name="Equation" r:id="rId5" imgW="114120" imgH="228600" progId="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483100" y="2479675"/>
          <a:ext cx="317500" cy="296863"/>
        </p:xfrm>
        <a:graphic>
          <a:graphicData uri="http://schemas.openxmlformats.org/presentationml/2006/ole">
            <p:oleObj spid="_x0000_s48132" name="Equation" r:id="rId6" imgW="190440" imgH="177480" progId="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232400" y="3581400"/>
          <a:ext cx="274638" cy="381000"/>
        </p:xfrm>
        <a:graphic>
          <a:graphicData uri="http://schemas.openxmlformats.org/presentationml/2006/ole">
            <p:oleObj spid="_x0000_s48133" name="Equation" r:id="rId7" imgW="164880" imgH="228600" progId="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8350250" y="3581400"/>
          <a:ext cx="254000" cy="381000"/>
        </p:xfrm>
        <a:graphic>
          <a:graphicData uri="http://schemas.openxmlformats.org/presentationml/2006/ole">
            <p:oleObj spid="_x0000_s48134" name="Equation" r:id="rId8" imgW="152280" imgH="228600" progId="">
              <p:embed/>
            </p:oleObj>
          </a:graphicData>
        </a:graphic>
      </p:graphicFrame>
      <p:sp>
        <p:nvSpPr>
          <p:cNvPr id="417" name="Freeform 416"/>
          <p:cNvSpPr/>
          <p:nvPr/>
        </p:nvSpPr>
        <p:spPr>
          <a:xfrm>
            <a:off x="5257800" y="2133600"/>
            <a:ext cx="3276600" cy="1066800"/>
          </a:xfrm>
          <a:custGeom>
            <a:avLst/>
            <a:gdLst>
              <a:gd name="connsiteX0" fmla="*/ 0 w 990600"/>
              <a:gd name="connsiteY0" fmla="*/ 1066800 h 1066800"/>
              <a:gd name="connsiteX1" fmla="*/ 247650 w 990600"/>
              <a:gd name="connsiteY1" fmla="*/ 0 h 1066800"/>
              <a:gd name="connsiteX2" fmla="*/ 742950 w 990600"/>
              <a:gd name="connsiteY2" fmla="*/ 0 h 1066800"/>
              <a:gd name="connsiteX3" fmla="*/ 990600 w 990600"/>
              <a:gd name="connsiteY3" fmla="*/ 1066800 h 1066800"/>
              <a:gd name="connsiteX4" fmla="*/ 0 w 990600"/>
              <a:gd name="connsiteY4" fmla="*/ 1066800 h 1066800"/>
              <a:gd name="connsiteX0" fmla="*/ 0 w 1066800"/>
              <a:gd name="connsiteY0" fmla="*/ 990600 h 1066800"/>
              <a:gd name="connsiteX1" fmla="*/ 323850 w 1066800"/>
              <a:gd name="connsiteY1" fmla="*/ 0 h 1066800"/>
              <a:gd name="connsiteX2" fmla="*/ 819150 w 1066800"/>
              <a:gd name="connsiteY2" fmla="*/ 0 h 1066800"/>
              <a:gd name="connsiteX3" fmla="*/ 1066800 w 1066800"/>
              <a:gd name="connsiteY3" fmla="*/ 1066800 h 1066800"/>
              <a:gd name="connsiteX4" fmla="*/ 0 w 1066800"/>
              <a:gd name="connsiteY4" fmla="*/ 990600 h 1066800"/>
              <a:gd name="connsiteX0" fmla="*/ 0 w 1066800"/>
              <a:gd name="connsiteY0" fmla="*/ 990600 h 1066800"/>
              <a:gd name="connsiteX1" fmla="*/ 152400 w 1066800"/>
              <a:gd name="connsiteY1" fmla="*/ 0 h 1066800"/>
              <a:gd name="connsiteX2" fmla="*/ 819150 w 1066800"/>
              <a:gd name="connsiteY2" fmla="*/ 0 h 1066800"/>
              <a:gd name="connsiteX3" fmla="*/ 1066800 w 1066800"/>
              <a:gd name="connsiteY3" fmla="*/ 1066800 h 1066800"/>
              <a:gd name="connsiteX4" fmla="*/ 0 w 1066800"/>
              <a:gd name="connsiteY4" fmla="*/ 990600 h 1066800"/>
              <a:gd name="connsiteX0" fmla="*/ 0 w 2057400"/>
              <a:gd name="connsiteY0" fmla="*/ 1066800 h 1066800"/>
              <a:gd name="connsiteX1" fmla="*/ 1143000 w 2057400"/>
              <a:gd name="connsiteY1" fmla="*/ 0 h 1066800"/>
              <a:gd name="connsiteX2" fmla="*/ 1809750 w 2057400"/>
              <a:gd name="connsiteY2" fmla="*/ 0 h 1066800"/>
              <a:gd name="connsiteX3" fmla="*/ 2057400 w 2057400"/>
              <a:gd name="connsiteY3" fmla="*/ 1066800 h 1066800"/>
              <a:gd name="connsiteX4" fmla="*/ 0 w 2057400"/>
              <a:gd name="connsiteY4" fmla="*/ 1066800 h 1066800"/>
              <a:gd name="connsiteX0" fmla="*/ 0 w 2133600"/>
              <a:gd name="connsiteY0" fmla="*/ 1066800 h 1066800"/>
              <a:gd name="connsiteX1" fmla="*/ 1143000 w 2133600"/>
              <a:gd name="connsiteY1" fmla="*/ 0 h 1066800"/>
              <a:gd name="connsiteX2" fmla="*/ 2133600 w 2133600"/>
              <a:gd name="connsiteY2" fmla="*/ 0 h 1066800"/>
              <a:gd name="connsiteX3" fmla="*/ 2057400 w 2133600"/>
              <a:gd name="connsiteY3" fmla="*/ 1066800 h 1066800"/>
              <a:gd name="connsiteX4" fmla="*/ 0 w 2133600"/>
              <a:gd name="connsiteY4" fmla="*/ 1066800 h 1066800"/>
              <a:gd name="connsiteX0" fmla="*/ 0 w 3200400"/>
              <a:gd name="connsiteY0" fmla="*/ 1066800 h 1066800"/>
              <a:gd name="connsiteX1" fmla="*/ 1143000 w 3200400"/>
              <a:gd name="connsiteY1" fmla="*/ 0 h 1066800"/>
              <a:gd name="connsiteX2" fmla="*/ 2133600 w 3200400"/>
              <a:gd name="connsiteY2" fmla="*/ 0 h 1066800"/>
              <a:gd name="connsiteX3" fmla="*/ 3200400 w 3200400"/>
              <a:gd name="connsiteY3" fmla="*/ 1066800 h 1066800"/>
              <a:gd name="connsiteX4" fmla="*/ 0 w 3200400"/>
              <a:gd name="connsiteY4" fmla="*/ 1066800 h 1066800"/>
              <a:gd name="connsiteX0" fmla="*/ 0 w 3200400"/>
              <a:gd name="connsiteY0" fmla="*/ 1066800 h 1066800"/>
              <a:gd name="connsiteX1" fmla="*/ 1143000 w 3200400"/>
              <a:gd name="connsiteY1" fmla="*/ 0 h 1066800"/>
              <a:gd name="connsiteX2" fmla="*/ 2209800 w 3200400"/>
              <a:gd name="connsiteY2" fmla="*/ 0 h 1066800"/>
              <a:gd name="connsiteX3" fmla="*/ 3200400 w 3200400"/>
              <a:gd name="connsiteY3" fmla="*/ 1066800 h 1066800"/>
              <a:gd name="connsiteX4" fmla="*/ 0 w 3200400"/>
              <a:gd name="connsiteY4" fmla="*/ 1066800 h 1066800"/>
              <a:gd name="connsiteX0" fmla="*/ 0 w 3200400"/>
              <a:gd name="connsiteY0" fmla="*/ 1066800 h 1066800"/>
              <a:gd name="connsiteX1" fmla="*/ 1143000 w 3200400"/>
              <a:gd name="connsiteY1" fmla="*/ 0 h 1066800"/>
              <a:gd name="connsiteX2" fmla="*/ 2209800 w 3200400"/>
              <a:gd name="connsiteY2" fmla="*/ 0 h 1066800"/>
              <a:gd name="connsiteX3" fmla="*/ 3200400 w 3200400"/>
              <a:gd name="connsiteY3" fmla="*/ 1066800 h 1066800"/>
              <a:gd name="connsiteX4" fmla="*/ 0 w 3200400"/>
              <a:gd name="connsiteY4" fmla="*/ 1066800 h 1066800"/>
              <a:gd name="connsiteX0" fmla="*/ 0 w 3200400"/>
              <a:gd name="connsiteY0" fmla="*/ 1066800 h 1066800"/>
              <a:gd name="connsiteX1" fmla="*/ 1066800 w 3200400"/>
              <a:gd name="connsiteY1" fmla="*/ 0 h 1066800"/>
              <a:gd name="connsiteX2" fmla="*/ 2209800 w 3200400"/>
              <a:gd name="connsiteY2" fmla="*/ 0 h 1066800"/>
              <a:gd name="connsiteX3" fmla="*/ 3200400 w 3200400"/>
              <a:gd name="connsiteY3" fmla="*/ 1066800 h 1066800"/>
              <a:gd name="connsiteX4" fmla="*/ 0 w 3200400"/>
              <a:gd name="connsiteY4" fmla="*/ 1066800 h 1066800"/>
              <a:gd name="connsiteX0" fmla="*/ 0 w 3276600"/>
              <a:gd name="connsiteY0" fmla="*/ 1066800 h 1066800"/>
              <a:gd name="connsiteX1" fmla="*/ 1066800 w 3276600"/>
              <a:gd name="connsiteY1" fmla="*/ 0 h 1066800"/>
              <a:gd name="connsiteX2" fmla="*/ 2209800 w 3276600"/>
              <a:gd name="connsiteY2" fmla="*/ 0 h 1066800"/>
              <a:gd name="connsiteX3" fmla="*/ 3276600 w 3276600"/>
              <a:gd name="connsiteY3" fmla="*/ 1066800 h 1066800"/>
              <a:gd name="connsiteX4" fmla="*/ 0 w 32766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600" h="1066800">
                <a:moveTo>
                  <a:pt x="0" y="1066800"/>
                </a:moveTo>
                <a:lnTo>
                  <a:pt x="1066800" y="0"/>
                </a:lnTo>
                <a:lnTo>
                  <a:pt x="22098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</a:t>
            </a:r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4648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a(N_SIZE, N_SIZE);</a:t>
            </a:r>
            <a:endParaRPr lang="en-US" sz="800" dirty="0" smtClean="0"/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heat_2D</a:t>
            </a:r>
            <a:r>
              <a:rPr lang="en-US" sz="800" dirty="0" smtClean="0"/>
              <a:t>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</a:t>
            </a:r>
            <a:r>
              <a:rPr lang="en-US" sz="800" dirty="0" smtClean="0"/>
              <a:t>), J(0, N_SIZE-1);</a:t>
            </a:r>
            <a:endParaRPr lang="en-US" sz="800" dirty="0" smtClean="0"/>
          </a:p>
          <a:p>
            <a:r>
              <a:rPr lang="en-US" sz="800" dirty="0" err="1" smtClean="0"/>
              <a:t>Pochoir_Shape_info</a:t>
            </a:r>
            <a:r>
              <a:rPr lang="en-US" sz="800" dirty="0" smtClean="0"/>
              <a:t>&lt;2&gt; heat_shape_2D[5] = {{</a:t>
            </a:r>
            <a:r>
              <a:rPr lang="en-US" sz="800" dirty="0" smtClean="0"/>
              <a:t>1, </a:t>
            </a:r>
            <a:r>
              <a:rPr lang="en-US" sz="800" dirty="0" smtClean="0"/>
              <a:t>0, 0}, {0, 1, 0}, {0, -1, 0}, {0, 0, -1}, {0, 0, 1}}; Pochoir_Boundary_2D(heat_bv_2D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smtClean="0"/>
              <a:t>I, j)</a:t>
            </a:r>
            <a:endParaRPr lang="en-US" sz="800" dirty="0" smtClean="0"/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heat_2D.registerBoundaryFn(a</a:t>
            </a:r>
            <a:r>
              <a:rPr lang="en-US" sz="800" dirty="0" smtClean="0"/>
              <a:t>, </a:t>
            </a:r>
            <a:r>
              <a:rPr lang="en-US" sz="800" dirty="0" smtClean="0"/>
              <a:t>heat_bv_2D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heat_2D.registerArrayInUse(a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heat_2D.registerShape(heat_shape_2D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heat_2D.registerDomain(I);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I,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I, j)</a:t>
            </a:r>
          </a:p>
          <a:p>
            <a:r>
              <a:rPr lang="en-US" sz="1600" dirty="0" smtClean="0"/>
              <a:t>Pochoir_kernel_2D(interior_heat_2D_fn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I, j)</a:t>
            </a:r>
          </a:p>
          <a:p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interior_heat_2D_fn, heat_2D_fn);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I = 0; I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a[(t&amp;1)*</a:t>
            </a:r>
            <a:r>
              <a:rPr lang="en-US" dirty="0" err="1" smtClean="0"/>
              <a:t>total_size</a:t>
            </a:r>
            <a:r>
              <a:rPr lang="en-US" dirty="0" smtClean="0"/>
              <a:t> + I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</a:t>
            </a:r>
            <a:r>
              <a:rPr lang="en-US" dirty="0" smtClean="0"/>
              <a:t>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4648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a(N_SIZE, N_SIZE);</a:t>
            </a:r>
            <a:endParaRPr lang="en-US" sz="800" dirty="0" smtClean="0"/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heat_2D</a:t>
            </a:r>
            <a:r>
              <a:rPr lang="en-US" sz="800" dirty="0" smtClean="0"/>
              <a:t>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</a:t>
            </a:r>
            <a:r>
              <a:rPr lang="en-US" sz="800" dirty="0" smtClean="0"/>
              <a:t>), J(0, N_SIZE-1);</a:t>
            </a:r>
            <a:endParaRPr lang="en-US" sz="800" dirty="0" smtClean="0"/>
          </a:p>
          <a:p>
            <a:r>
              <a:rPr lang="en-US" sz="800" dirty="0" err="1" smtClean="0"/>
              <a:t>Pochoir_Shape_info</a:t>
            </a:r>
            <a:r>
              <a:rPr lang="en-US" sz="800" dirty="0" smtClean="0"/>
              <a:t>&lt;2&gt; heat_shape_2D[5] = {{</a:t>
            </a:r>
            <a:r>
              <a:rPr lang="en-US" sz="800" dirty="0" smtClean="0"/>
              <a:t>1, </a:t>
            </a:r>
            <a:r>
              <a:rPr lang="en-US" sz="800" dirty="0" smtClean="0"/>
              <a:t>0, 0}, {0, 1, 0}, {0, -1, 0}, {0, 0, -1}, {0, 0, 1}}; Pochoir_Boundary_2D(heat_bv_2D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smtClean="0"/>
              <a:t>I, j)</a:t>
            </a:r>
            <a:endParaRPr lang="en-US" sz="800" dirty="0" smtClean="0"/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heat_2D.registerBoundaryFn(a</a:t>
            </a:r>
            <a:r>
              <a:rPr lang="en-US" sz="800" dirty="0" smtClean="0"/>
              <a:t>, </a:t>
            </a:r>
            <a:r>
              <a:rPr lang="en-US" sz="800" dirty="0" smtClean="0"/>
              <a:t>heat_bv_2D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heat_2D.registerArrayInUse(a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heat_2D.registerShape(heat_shape_2D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heat_2D.registerDomain(I);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I,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I, j)</a:t>
            </a:r>
          </a:p>
          <a:p>
            <a:r>
              <a:rPr lang="en-US" sz="1600" dirty="0" smtClean="0"/>
              <a:t>Pochoir_kernel_2D(interior_heat_2D_fn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I, j)</a:t>
            </a:r>
          </a:p>
          <a:p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interior_heat_2D_fn, heat_2D_fn);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I = 0; I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a[(t&amp;1)*</a:t>
            </a:r>
            <a:r>
              <a:rPr lang="en-US" dirty="0" err="1" smtClean="0"/>
              <a:t>total_size</a:t>
            </a:r>
            <a:r>
              <a:rPr lang="en-US" dirty="0" smtClean="0"/>
              <a:t> + I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</a:t>
            </a:r>
            <a:r>
              <a:rPr lang="en-US" dirty="0" smtClean="0"/>
              <a:t>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581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_t = (t&amp;1) * </a:t>
            </a:r>
            <a:r>
              <a:rPr lang="en-US" dirty="0" err="1" smtClean="0"/>
              <a:t>total_size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I = 0; I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_</a:t>
            </a:r>
            <a:r>
              <a:rPr lang="en-US" dirty="0" err="1" smtClean="0"/>
              <a:t>i</a:t>
            </a:r>
            <a:r>
              <a:rPr lang="en-US" dirty="0" smtClean="0"/>
              <a:t> = I * </a:t>
            </a:r>
            <a:r>
              <a:rPr lang="en-US" dirty="0" err="1" smtClean="0"/>
              <a:t>stride_i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_j = j * </a:t>
            </a:r>
            <a:r>
              <a:rPr lang="en-US" dirty="0" err="1" smtClean="0"/>
              <a:t>stride_j</a:t>
            </a:r>
            <a:r>
              <a:rPr lang="en-US" dirty="0" smtClean="0"/>
              <a:t>;</a:t>
            </a:r>
          </a:p>
          <a:p>
            <a:r>
              <a:rPr lang="en-US" dirty="0" smtClean="0"/>
              <a:t>a[_t + _</a:t>
            </a:r>
            <a:r>
              <a:rPr lang="en-US" dirty="0" err="1" smtClean="0"/>
              <a:t>i</a:t>
            </a:r>
            <a:r>
              <a:rPr lang="en-US" dirty="0" smtClean="0"/>
              <a:t> + _j] = ….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r>
              <a:rPr lang="en-US" dirty="0" smtClean="0"/>
              <a:t> to traverse internal sub-trapezoid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4915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4915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4915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19400" y="3276600"/>
            <a:ext cx="1295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7000" y="34290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  <a:endCxn id="14" idx="0"/>
          </p:cNvCxnSpPr>
          <p:nvPr/>
        </p:nvCxnSpPr>
        <p:spPr>
          <a:xfrm>
            <a:off x="2514599" y="3581400"/>
            <a:ext cx="1905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Base case optimized by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4648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a(N_SIZE, N_SIZE);</a:t>
            </a:r>
            <a:endParaRPr lang="en-US" sz="800" dirty="0" smtClean="0"/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heat_2D</a:t>
            </a:r>
            <a:r>
              <a:rPr lang="en-US" sz="800" dirty="0" smtClean="0"/>
              <a:t>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</a:t>
            </a:r>
            <a:r>
              <a:rPr lang="en-US" sz="800" dirty="0" smtClean="0"/>
              <a:t>), J(0, N_SIZE-1);</a:t>
            </a:r>
            <a:endParaRPr lang="en-US" sz="800" dirty="0" smtClean="0"/>
          </a:p>
          <a:p>
            <a:r>
              <a:rPr lang="en-US" sz="800" dirty="0" err="1" smtClean="0"/>
              <a:t>Pochoir_Shape_info</a:t>
            </a:r>
            <a:r>
              <a:rPr lang="en-US" sz="800" dirty="0" smtClean="0"/>
              <a:t>&lt;2&gt; heat_shape_2D[5] = {{</a:t>
            </a:r>
            <a:r>
              <a:rPr lang="en-US" sz="800" dirty="0" smtClean="0"/>
              <a:t>1, </a:t>
            </a:r>
            <a:r>
              <a:rPr lang="en-US" sz="800" dirty="0" smtClean="0"/>
              <a:t>0, 0}, {0, 1, 0}, {0, -1, 0}, {0, 0, -1}, {0, 0, 1}}; Pochoir_Boundary_2D(heat_bv_2D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smtClean="0"/>
              <a:t>I, j)</a:t>
            </a:r>
            <a:endParaRPr lang="en-US" sz="800" dirty="0" smtClean="0"/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heat_2D.registerBoundaryFn(a</a:t>
            </a:r>
            <a:r>
              <a:rPr lang="en-US" sz="800" dirty="0" smtClean="0"/>
              <a:t>, </a:t>
            </a:r>
            <a:r>
              <a:rPr lang="en-US" sz="800" dirty="0" smtClean="0"/>
              <a:t>heat_bv_2D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heat_2D.registerArrayInUse(a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heat_2D.registerShape(heat_shape_2D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heat_2D.registerDomain(I);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I,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I, j)</a:t>
            </a:r>
          </a:p>
          <a:p>
            <a:r>
              <a:rPr lang="en-US" sz="1600" dirty="0" smtClean="0"/>
              <a:t>Pochoir_kernel_2D(interior_heat_2D_fn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I, j)</a:t>
            </a:r>
          </a:p>
          <a:p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interior_heat_2D_fn, heat_2D_fn);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Pochoir_kernel_2D(iter_heat_2D_fn, t, I,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</a:t>
            </a:r>
            <a:r>
              <a:rPr lang="en-US" sz="1050" dirty="0" smtClean="0"/>
              <a:t>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iter0(a</a:t>
            </a:r>
            <a:r>
              <a:rPr lang="en-US" sz="1050" dirty="0" smtClean="0"/>
              <a:t>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iter2(a</a:t>
            </a:r>
            <a:r>
              <a:rPr lang="en-US" sz="1050" dirty="0" smtClean="0"/>
              <a:t>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iter4(a</a:t>
            </a:r>
            <a:r>
              <a:rPr lang="en-US" sz="1050" dirty="0" smtClean="0"/>
              <a:t>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smtClean="0"/>
              <a:t>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</a:t>
            </a:r>
            <a:r>
              <a:rPr lang="en-US" sz="1050" dirty="0" smtClean="0"/>
              <a:t>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</a:t>
            </a:r>
            <a:r>
              <a:rPr lang="en-US" sz="1050" dirty="0" smtClean="0"/>
              <a:t>+ 1, l_grid.x0[1], l_grid.x0[0]);</a:t>
            </a:r>
          </a:p>
          <a:p>
            <a:r>
              <a:rPr lang="en-US" sz="1050" dirty="0" smtClean="0"/>
              <a:t>     iter1.set(t</a:t>
            </a:r>
            <a:r>
              <a:rPr lang="en-US" sz="1050" dirty="0" smtClean="0"/>
              <a:t>, l_grid.x0[1] + 1, l_grid.x0[0]);</a:t>
            </a:r>
          </a:p>
          <a:p>
            <a:r>
              <a:rPr lang="en-US" sz="1050" dirty="0" smtClean="0"/>
              <a:t>     iter2.set(t</a:t>
            </a:r>
            <a:r>
              <a:rPr lang="en-US" sz="1050" dirty="0" smtClean="0"/>
              <a:t>, l_grid.x0[1], l_grid.x0[0]);</a:t>
            </a:r>
          </a:p>
          <a:p>
            <a:r>
              <a:rPr lang="en-US" sz="1050" dirty="0" smtClean="0"/>
              <a:t>     iter3.set(t</a:t>
            </a:r>
            <a:r>
              <a:rPr lang="en-US" sz="1050" dirty="0" smtClean="0"/>
              <a:t>, l_grid.x0[1] - 1, l_grid.x0[0]);</a:t>
            </a:r>
          </a:p>
          <a:p>
            <a:r>
              <a:rPr lang="en-US" sz="1050" dirty="0" smtClean="0"/>
              <a:t>     iter4.set(t</a:t>
            </a:r>
            <a:r>
              <a:rPr lang="en-US" sz="1050" dirty="0" smtClean="0"/>
              <a:t>, l_grid.x0[1], l_grid.x0[0] + 1);</a:t>
            </a:r>
          </a:p>
          <a:p>
            <a:r>
              <a:rPr lang="en-US" sz="1050" dirty="0" smtClean="0"/>
              <a:t>     iter5.set(t</a:t>
            </a:r>
            <a:r>
              <a:rPr lang="en-US" sz="1050" dirty="0" smtClean="0"/>
              <a:t>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</a:t>
            </a:r>
            <a:r>
              <a:rPr lang="en-US" sz="1050" dirty="0" smtClean="0"/>
              <a:t>= l_stride_a_1 + (l_grid.x0[0] - l_grid.x1[0]) * l_stride_a_0;</a:t>
            </a:r>
          </a:p>
          <a:p>
            <a:r>
              <a:rPr lang="nn-NO" sz="1050" dirty="0" smtClean="0"/>
              <a:t>    for </a:t>
            </a:r>
            <a:r>
              <a:rPr lang="nn-NO" sz="1050" dirty="0" smtClean="0"/>
              <a:t>(int i = l_grid.x0[1]; i &lt; l_grid.x1[1]; ++i</a:t>
            </a:r>
            <a:r>
              <a:rPr lang="nn-NO" sz="1050" dirty="0" smtClean="0"/>
              <a:t>, </a:t>
            </a:r>
            <a:r>
              <a:rPr lang="en-US" sz="1050" dirty="0" smtClean="0"/>
              <a:t>iter0.inc(gap_a_1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iter1.inc(gap_a_1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iter2.inc(gap_a_1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iter3.inc(gap_a_1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iter4.inc(gap_a_1</a:t>
            </a:r>
            <a:r>
              <a:rPr lang="en-US" sz="1050" dirty="0" smtClean="0"/>
              <a:t>), </a:t>
            </a:r>
            <a:r>
              <a:rPr lang="en-US" sz="1050" dirty="0" smtClean="0"/>
              <a:t>iter5.inc(gap_a_1</a:t>
            </a:r>
            <a:r>
              <a:rPr lang="en-US" sz="1050" dirty="0" smtClean="0"/>
              <a:t>)) {</a:t>
            </a:r>
          </a:p>
          <a:p>
            <a:r>
              <a:rPr lang="da-DK" sz="1050" dirty="0" smtClean="0"/>
              <a:t>            for </a:t>
            </a:r>
            <a:r>
              <a:rPr lang="da-DK" sz="1050" dirty="0" smtClean="0"/>
              <a:t>(int j = l_grid.x0[0]; j &lt; l_grid.x1[0]; ++j</a:t>
            </a:r>
            <a:r>
              <a:rPr lang="da-DK" sz="1050" dirty="0" smtClean="0"/>
              <a:t>, </a:t>
            </a:r>
            <a:r>
              <a:rPr lang="en-US" sz="1050" dirty="0" smtClean="0"/>
              <a:t>++</a:t>
            </a:r>
            <a:r>
              <a:rPr lang="en-US" sz="1050" dirty="0" smtClean="0"/>
              <a:t>iter0, </a:t>
            </a:r>
            <a:r>
              <a:rPr lang="en-US" sz="1050" dirty="0" smtClean="0"/>
              <a:t>++</a:t>
            </a:r>
            <a:r>
              <a:rPr lang="en-US" sz="1050" dirty="0" smtClean="0"/>
              <a:t>iter1, </a:t>
            </a:r>
            <a:r>
              <a:rPr lang="en-US" sz="1050" dirty="0" smtClean="0"/>
              <a:t>++</a:t>
            </a:r>
            <a:r>
              <a:rPr lang="en-US" sz="1050" dirty="0" smtClean="0"/>
              <a:t>iter2, </a:t>
            </a:r>
            <a:r>
              <a:rPr lang="en-US" sz="1050" dirty="0" smtClean="0"/>
              <a:t>++</a:t>
            </a:r>
            <a:r>
              <a:rPr lang="en-US" sz="1050" dirty="0" smtClean="0"/>
              <a:t>iter3, </a:t>
            </a:r>
            <a:r>
              <a:rPr lang="en-US" sz="1050" dirty="0" smtClean="0"/>
              <a:t>++</a:t>
            </a:r>
            <a:r>
              <a:rPr lang="en-US" sz="1050" dirty="0" smtClean="0"/>
              <a:t>iter4, </a:t>
            </a:r>
            <a:r>
              <a:rPr lang="en-US" sz="1050" dirty="0" smtClean="0"/>
              <a:t>++</a:t>
            </a:r>
            <a:r>
              <a:rPr lang="en-US" sz="1050" dirty="0" smtClean="0"/>
              <a:t>iter5) {</a:t>
            </a:r>
          </a:p>
          <a:p>
            <a:r>
              <a:rPr lang="en-US" sz="1050" dirty="0" smtClean="0"/>
              <a:t>                   iter0 </a:t>
            </a:r>
            <a:r>
              <a:rPr lang="en-US" sz="1050" dirty="0" smtClean="0"/>
              <a:t>= 0.125 * (iter1 - 2.0 * iter2 + iter3) + 0.125 * (iter4 - 2.0 * iter2 + iter5) + iter2;</a:t>
            </a:r>
          </a:p>
          <a:p>
            <a:r>
              <a:rPr lang="en-US" sz="1050" dirty="0" smtClean="0"/>
              <a:t>      } </a:t>
            </a:r>
            <a:r>
              <a:rPr lang="en-US" sz="1050" dirty="0" smtClean="0"/>
              <a:t>} /* end for (sub-trapezoid) */ </a:t>
            </a:r>
          </a:p>
          <a:p>
            <a:r>
              <a:rPr lang="en-US" sz="1050" dirty="0" smtClean="0"/>
              <a:t>      /* </a:t>
            </a:r>
            <a:r>
              <a:rPr lang="en-US" sz="1050" dirty="0" smtClean="0"/>
              <a:t>Adjust sub-trapezoid! */</a:t>
            </a:r>
          </a:p>
          <a:p>
            <a:r>
              <a:rPr lang="nn-NO" sz="1050" dirty="0" smtClean="0"/>
              <a:t>      for </a:t>
            </a:r>
            <a:r>
              <a:rPr lang="nn-NO" sz="1050" dirty="0" smtClean="0"/>
              <a:t>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  <a:endParaRPr lang="en-US" sz="1050" dirty="0" smtClean="0"/>
          </a:p>
          <a:p>
            <a:r>
              <a:rPr lang="en-US" sz="1050" dirty="0" smtClean="0"/>
              <a:t>   } </a:t>
            </a:r>
            <a:r>
              <a:rPr lang="en-US" sz="1050" dirty="0" smtClean="0"/>
              <a:t>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heat_2D.run_obase(T_SIZE</a:t>
            </a:r>
            <a:r>
              <a:rPr lang="en-US" sz="1050" dirty="0" smtClean="0"/>
              <a:t>, </a:t>
            </a:r>
            <a:r>
              <a:rPr lang="en-US" sz="1050" dirty="0" smtClean="0"/>
              <a:t>obase_heat_2D_fn, heat_2D_fn);</a:t>
            </a:r>
            <a:endParaRPr lang="en-US" sz="1050" dirty="0" smtClean="0"/>
          </a:p>
          <a:p>
            <a:r>
              <a:rPr lang="en-US" sz="1050" dirty="0" smtClean="0"/>
              <a:t>}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 Peek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94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N_SZ/T_SZ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 boundary)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2895.32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6133.25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189.203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433.534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869.431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2066.24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2835.44</a:t>
                      </a:r>
                      <a:endParaRPr lang="en-US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bug revealed by 3dfd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in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Pochoir_kernel_2D(iter_heat_2D_fn, t, I,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</a:t>
            </a:r>
            <a:r>
              <a:rPr lang="en-US" sz="1050" dirty="0" smtClean="0"/>
              <a:t>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iter0(a</a:t>
            </a:r>
            <a:r>
              <a:rPr lang="en-US" sz="1050" dirty="0" smtClean="0"/>
              <a:t>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iter2(a</a:t>
            </a:r>
            <a:r>
              <a:rPr lang="en-US" sz="1050" dirty="0" smtClean="0"/>
              <a:t>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iter4(a</a:t>
            </a:r>
            <a:r>
              <a:rPr lang="en-US" sz="1050" dirty="0" smtClean="0"/>
              <a:t>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smtClean="0"/>
              <a:t>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</a:t>
            </a:r>
            <a:r>
              <a:rPr lang="en-US" sz="1050" dirty="0" smtClean="0"/>
              <a:t>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</a:t>
            </a:r>
            <a:r>
              <a:rPr lang="en-US" sz="1050" dirty="0" smtClean="0"/>
              <a:t>+ 1, l_grid.x0[1], l_grid.x0[0]);</a:t>
            </a:r>
          </a:p>
          <a:p>
            <a:r>
              <a:rPr lang="en-US" sz="1050" dirty="0" smtClean="0"/>
              <a:t>     iter1.set(t</a:t>
            </a:r>
            <a:r>
              <a:rPr lang="en-US" sz="1050" dirty="0" smtClean="0"/>
              <a:t>, l_grid.x0[1] + 1, l_grid.x0[0]);</a:t>
            </a:r>
          </a:p>
          <a:p>
            <a:r>
              <a:rPr lang="en-US" sz="1050" dirty="0" smtClean="0"/>
              <a:t>     iter2.set(t</a:t>
            </a:r>
            <a:r>
              <a:rPr lang="en-US" sz="1050" dirty="0" smtClean="0"/>
              <a:t>, l_grid.x0[1], l_grid.x0[0]);</a:t>
            </a:r>
          </a:p>
          <a:p>
            <a:r>
              <a:rPr lang="en-US" sz="1050" dirty="0" smtClean="0"/>
              <a:t>     iter3.set(t</a:t>
            </a:r>
            <a:r>
              <a:rPr lang="en-US" sz="1050" dirty="0" smtClean="0"/>
              <a:t>, l_grid.x0[1] - 1, l_grid.x0[0]);</a:t>
            </a:r>
          </a:p>
          <a:p>
            <a:r>
              <a:rPr lang="en-US" sz="1050" dirty="0" smtClean="0"/>
              <a:t>     iter4.set(t</a:t>
            </a:r>
            <a:r>
              <a:rPr lang="en-US" sz="1050" dirty="0" smtClean="0"/>
              <a:t>, l_grid.x0[1], l_grid.x0[0] + 1);</a:t>
            </a:r>
          </a:p>
          <a:p>
            <a:r>
              <a:rPr lang="en-US" sz="1050" dirty="0" smtClean="0"/>
              <a:t>     iter5.set(t</a:t>
            </a:r>
            <a:r>
              <a:rPr lang="en-US" sz="1050" dirty="0" smtClean="0"/>
              <a:t>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</a:t>
            </a:r>
            <a:r>
              <a:rPr lang="en-US" sz="1050" dirty="0" smtClean="0"/>
              <a:t>= l_stride_a_1 + (l_grid.x0[0] - l_grid.x1[0]) * l_stride_a_0;</a:t>
            </a:r>
          </a:p>
          <a:p>
            <a:r>
              <a:rPr lang="nn-NO" sz="1050" dirty="0" smtClean="0"/>
              <a:t>    for </a:t>
            </a:r>
            <a:r>
              <a:rPr lang="nn-NO" sz="1050" dirty="0" smtClean="0"/>
              <a:t>(int i = l_grid.x0[1]; i &lt; l_grid.x1[1]; ++i</a:t>
            </a:r>
            <a:r>
              <a:rPr lang="nn-NO" sz="1050" dirty="0" smtClean="0"/>
              <a:t>, </a:t>
            </a:r>
            <a:r>
              <a:rPr lang="en-US" sz="1050" dirty="0" smtClean="0"/>
              <a:t>iter0.inc(gap_a_1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iter1.inc(gap_a_1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iter2.inc(gap_a_1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iter3.inc(gap_a_1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iter4.inc(gap_a_1</a:t>
            </a:r>
            <a:r>
              <a:rPr lang="en-US" sz="1050" dirty="0" smtClean="0"/>
              <a:t>), </a:t>
            </a:r>
            <a:r>
              <a:rPr lang="en-US" sz="1050" dirty="0" smtClean="0"/>
              <a:t>iter5.inc(gap_a_1</a:t>
            </a:r>
            <a:r>
              <a:rPr lang="en-US" sz="1050" dirty="0" smtClean="0"/>
              <a:t>)) {</a:t>
            </a:r>
          </a:p>
          <a:p>
            <a:r>
              <a:rPr lang="da-DK" sz="1050" dirty="0" smtClean="0"/>
              <a:t>            for </a:t>
            </a:r>
            <a:r>
              <a:rPr lang="da-DK" sz="1050" dirty="0" smtClean="0"/>
              <a:t>(int j = l_grid.x0[0]; j &lt; l_grid.x1[0]; ++j</a:t>
            </a:r>
            <a:r>
              <a:rPr lang="da-DK" sz="1050" dirty="0" smtClean="0"/>
              <a:t>, </a:t>
            </a:r>
            <a:r>
              <a:rPr lang="en-US" sz="1050" dirty="0" smtClean="0"/>
              <a:t>++</a:t>
            </a:r>
            <a:r>
              <a:rPr lang="en-US" sz="1050" dirty="0" smtClean="0"/>
              <a:t>iter0, </a:t>
            </a:r>
            <a:r>
              <a:rPr lang="en-US" sz="1050" dirty="0" smtClean="0"/>
              <a:t>++</a:t>
            </a:r>
            <a:r>
              <a:rPr lang="en-US" sz="1050" dirty="0" smtClean="0"/>
              <a:t>iter1, </a:t>
            </a:r>
            <a:r>
              <a:rPr lang="en-US" sz="1050" dirty="0" smtClean="0"/>
              <a:t>++</a:t>
            </a:r>
            <a:r>
              <a:rPr lang="en-US" sz="1050" dirty="0" smtClean="0"/>
              <a:t>iter2, </a:t>
            </a:r>
            <a:r>
              <a:rPr lang="en-US" sz="1050" dirty="0" smtClean="0"/>
              <a:t>++</a:t>
            </a:r>
            <a:r>
              <a:rPr lang="en-US" sz="1050" dirty="0" smtClean="0"/>
              <a:t>iter3, </a:t>
            </a:r>
            <a:r>
              <a:rPr lang="en-US" sz="1050" dirty="0" smtClean="0"/>
              <a:t>++</a:t>
            </a:r>
            <a:r>
              <a:rPr lang="en-US" sz="1050" dirty="0" smtClean="0"/>
              <a:t>iter4, </a:t>
            </a:r>
            <a:r>
              <a:rPr lang="en-US" sz="1050" dirty="0" smtClean="0"/>
              <a:t>++</a:t>
            </a:r>
            <a:r>
              <a:rPr lang="en-US" sz="1050" dirty="0" smtClean="0"/>
              <a:t>iter5) {</a:t>
            </a:r>
          </a:p>
          <a:p>
            <a:r>
              <a:rPr lang="en-US" sz="1050" dirty="0" smtClean="0"/>
              <a:t>                   iter0 </a:t>
            </a:r>
            <a:r>
              <a:rPr lang="en-US" sz="1050" dirty="0" smtClean="0"/>
              <a:t>= 0.125 * (iter1 - 2.0 * iter2 + iter3) + 0.125 * (iter4 - 2.0 * iter2 + iter5) + iter2;</a:t>
            </a:r>
          </a:p>
          <a:p>
            <a:r>
              <a:rPr lang="en-US" sz="1050" dirty="0" smtClean="0"/>
              <a:t>      } </a:t>
            </a:r>
            <a:r>
              <a:rPr lang="en-US" sz="1050" dirty="0" smtClean="0"/>
              <a:t>} /* end for (sub-trapezoid) */ </a:t>
            </a:r>
          </a:p>
          <a:p>
            <a:r>
              <a:rPr lang="en-US" sz="1050" dirty="0" smtClean="0"/>
              <a:t>      /* </a:t>
            </a:r>
            <a:r>
              <a:rPr lang="en-US" sz="1050" dirty="0" smtClean="0"/>
              <a:t>Adjust sub-trapezoid! */</a:t>
            </a:r>
          </a:p>
          <a:p>
            <a:r>
              <a:rPr lang="nn-NO" sz="1050" dirty="0" smtClean="0"/>
              <a:t>      for </a:t>
            </a:r>
            <a:r>
              <a:rPr lang="nn-NO" sz="1050" dirty="0" smtClean="0"/>
              <a:t>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  <a:endParaRPr lang="en-US" sz="1050" dirty="0" smtClean="0"/>
          </a:p>
          <a:p>
            <a:r>
              <a:rPr lang="en-US" sz="1050" dirty="0" smtClean="0"/>
              <a:t>   } </a:t>
            </a:r>
            <a:r>
              <a:rPr lang="en-US" sz="1050" dirty="0" smtClean="0"/>
              <a:t>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heat_2D.run_obase(T_SIZE</a:t>
            </a:r>
            <a:r>
              <a:rPr lang="en-US" sz="1050" dirty="0" smtClean="0"/>
              <a:t>, </a:t>
            </a:r>
            <a:r>
              <a:rPr lang="en-US" sz="1050" dirty="0" smtClean="0"/>
              <a:t>obase_heat_2D_fn, heat_2D_fn);</a:t>
            </a:r>
            <a:endParaRPr lang="en-US" sz="1050" dirty="0" smtClean="0"/>
          </a:p>
          <a:p>
            <a:r>
              <a:rPr lang="en-US" sz="1050" dirty="0" smtClean="0"/>
              <a:t>}</a:t>
            </a:r>
            <a:endParaRPr lang="en-US" sz="105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a(N_SIZE, N_SIZE);</a:t>
            </a:r>
            <a:endParaRPr lang="en-US" sz="800" dirty="0" smtClean="0"/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heat_2D</a:t>
            </a:r>
            <a:r>
              <a:rPr lang="en-US" sz="800" dirty="0" smtClean="0"/>
              <a:t>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</a:t>
            </a:r>
            <a:r>
              <a:rPr lang="en-US" sz="800" dirty="0" smtClean="0"/>
              <a:t>), J(0, N_SIZE-1);</a:t>
            </a:r>
            <a:endParaRPr lang="en-US" sz="800" dirty="0" smtClean="0"/>
          </a:p>
          <a:p>
            <a:r>
              <a:rPr lang="en-US" sz="800" dirty="0" err="1" smtClean="0"/>
              <a:t>Pochoir_Shape_info</a:t>
            </a:r>
            <a:r>
              <a:rPr lang="en-US" sz="800" dirty="0" smtClean="0"/>
              <a:t>&lt;2&gt; heat_shape_2D[5] = {{</a:t>
            </a:r>
            <a:r>
              <a:rPr lang="en-US" sz="800" dirty="0" smtClean="0"/>
              <a:t>1, </a:t>
            </a:r>
            <a:r>
              <a:rPr lang="en-US" sz="800" dirty="0" smtClean="0"/>
              <a:t>0, 0}, {0, 1, 0}, {0, -1, 0}, {0, 0, -1}, {0, 0, 1}}; Pochoir_Boundary_2D(heat_bv_2D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smtClean="0"/>
              <a:t>I, j)</a:t>
            </a:r>
            <a:endParaRPr lang="en-US" sz="800" dirty="0" smtClean="0"/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heat_2D.registerBoundaryFn(a</a:t>
            </a:r>
            <a:r>
              <a:rPr lang="en-US" sz="800" dirty="0" smtClean="0"/>
              <a:t>, </a:t>
            </a:r>
            <a:r>
              <a:rPr lang="en-US" sz="800" dirty="0" smtClean="0"/>
              <a:t>heat_bv_2D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heat_2D.registerArrayInUse(a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heat_2D.registerShape(heat_shape_2D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  <a:r>
              <a:rPr lang="en-US" sz="800" dirty="0" smtClean="0"/>
              <a:t>heat_2D.registerDomain(I</a:t>
            </a:r>
            <a:r>
              <a:rPr lang="en-US" sz="8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heat_2D_fn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iterator</a:t>
            </a:r>
            <a:r>
              <a:rPr lang="en-US" dirty="0" smtClean="0"/>
              <a:t> to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Pochoir_kernel_2D(iter_heat_2D_fn, t, I,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</a:t>
            </a:r>
            <a:r>
              <a:rPr lang="en-US" sz="1050" dirty="0" smtClean="0"/>
              <a:t>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iter0(a</a:t>
            </a:r>
            <a:r>
              <a:rPr lang="en-US" sz="1050" dirty="0" smtClean="0"/>
              <a:t>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iter2(a</a:t>
            </a:r>
            <a:r>
              <a:rPr lang="en-US" sz="1050" dirty="0" smtClean="0"/>
              <a:t>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iter4(a</a:t>
            </a:r>
            <a:r>
              <a:rPr lang="en-US" sz="1050" dirty="0" smtClean="0"/>
              <a:t>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</a:t>
            </a:r>
            <a:r>
              <a:rPr lang="en-US" sz="1050" dirty="0" smtClean="0"/>
              <a:t>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smtClean="0"/>
              <a:t>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</a:t>
            </a:r>
            <a:r>
              <a:rPr lang="en-US" sz="1050" dirty="0" smtClean="0"/>
              <a:t>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</a:t>
            </a:r>
            <a:r>
              <a:rPr lang="en-US" sz="1050" dirty="0" smtClean="0"/>
              <a:t>+ 1, l_grid.x0[1], l_grid.x0[0]);</a:t>
            </a:r>
          </a:p>
          <a:p>
            <a:r>
              <a:rPr lang="en-US" sz="1050" dirty="0" smtClean="0"/>
              <a:t>     iter1.set(t</a:t>
            </a:r>
            <a:r>
              <a:rPr lang="en-US" sz="1050" dirty="0" smtClean="0"/>
              <a:t>, l_grid.x0[1] + 1, l_grid.x0[0]);</a:t>
            </a:r>
          </a:p>
          <a:p>
            <a:r>
              <a:rPr lang="en-US" sz="1050" dirty="0" smtClean="0"/>
              <a:t>     iter2.set(t</a:t>
            </a:r>
            <a:r>
              <a:rPr lang="en-US" sz="1050" dirty="0" smtClean="0"/>
              <a:t>, l_grid.x0[1], l_grid.x0[0]);</a:t>
            </a:r>
          </a:p>
          <a:p>
            <a:r>
              <a:rPr lang="en-US" sz="1050" dirty="0" smtClean="0"/>
              <a:t>     iter3.set(t</a:t>
            </a:r>
            <a:r>
              <a:rPr lang="en-US" sz="1050" dirty="0" smtClean="0"/>
              <a:t>, l_grid.x0[1] - 1, l_grid.x0[0]);</a:t>
            </a:r>
          </a:p>
          <a:p>
            <a:r>
              <a:rPr lang="en-US" sz="1050" dirty="0" smtClean="0"/>
              <a:t>     iter4.set(t</a:t>
            </a:r>
            <a:r>
              <a:rPr lang="en-US" sz="1050" dirty="0" smtClean="0"/>
              <a:t>, l_grid.x0[1], l_grid.x0[0] + 1);</a:t>
            </a:r>
          </a:p>
          <a:p>
            <a:r>
              <a:rPr lang="en-US" sz="1050" dirty="0" smtClean="0"/>
              <a:t>     iter5.set(t</a:t>
            </a:r>
            <a:r>
              <a:rPr lang="en-US" sz="1050" dirty="0" smtClean="0"/>
              <a:t>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</a:t>
            </a:r>
            <a:r>
              <a:rPr lang="en-US" sz="1050" dirty="0" smtClean="0"/>
              <a:t>= l_stride_a_1 + (l_grid.x0[0] - l_grid.x1[0]) * l_stride_a_0;</a:t>
            </a:r>
          </a:p>
          <a:p>
            <a:r>
              <a:rPr lang="nn-NO" sz="1050" dirty="0" smtClean="0"/>
              <a:t>    for </a:t>
            </a:r>
            <a:r>
              <a:rPr lang="nn-NO" sz="1050" dirty="0" smtClean="0"/>
              <a:t>(int i = l_grid.x0[1]; i &lt; l_grid.x1[1]; ++i</a:t>
            </a:r>
            <a:r>
              <a:rPr lang="nn-NO" sz="1050" dirty="0" smtClean="0"/>
              <a:t>, </a:t>
            </a:r>
            <a:r>
              <a:rPr lang="en-US" sz="1050" dirty="0" smtClean="0"/>
              <a:t>iter0.inc(gap_a_1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iter1.inc(gap_a_1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iter2.inc(gap_a_1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iter3.inc(gap_a_1</a:t>
            </a:r>
            <a:r>
              <a:rPr lang="en-US" sz="1050" dirty="0" smtClean="0"/>
              <a:t>), </a:t>
            </a:r>
            <a:r>
              <a:rPr lang="en-US" sz="1050" dirty="0" smtClean="0"/>
              <a:t> iter4.inc(gap_a_1</a:t>
            </a:r>
            <a:r>
              <a:rPr lang="en-US" sz="1050" dirty="0" smtClean="0"/>
              <a:t>), </a:t>
            </a:r>
            <a:r>
              <a:rPr lang="en-US" sz="1050" dirty="0" smtClean="0"/>
              <a:t>iter5.inc(gap_a_1</a:t>
            </a:r>
            <a:r>
              <a:rPr lang="en-US" sz="1050" dirty="0" smtClean="0"/>
              <a:t>)) {</a:t>
            </a:r>
          </a:p>
          <a:p>
            <a:r>
              <a:rPr lang="da-DK" sz="1050" dirty="0" smtClean="0"/>
              <a:t>            for </a:t>
            </a:r>
            <a:r>
              <a:rPr lang="da-DK" sz="1050" dirty="0" smtClean="0"/>
              <a:t>(int j = l_grid.x0[0]; j &lt; l_grid.x1[0]; ++j</a:t>
            </a:r>
            <a:r>
              <a:rPr lang="da-DK" sz="1050" dirty="0" smtClean="0"/>
              <a:t>, </a:t>
            </a:r>
            <a:r>
              <a:rPr lang="en-US" sz="1050" dirty="0" smtClean="0"/>
              <a:t>++</a:t>
            </a:r>
            <a:r>
              <a:rPr lang="en-US" sz="1050" dirty="0" smtClean="0"/>
              <a:t>iter0, </a:t>
            </a:r>
            <a:r>
              <a:rPr lang="en-US" sz="1050" dirty="0" smtClean="0"/>
              <a:t>++</a:t>
            </a:r>
            <a:r>
              <a:rPr lang="en-US" sz="1050" dirty="0" smtClean="0"/>
              <a:t>iter1, </a:t>
            </a:r>
            <a:r>
              <a:rPr lang="en-US" sz="1050" dirty="0" smtClean="0"/>
              <a:t>++</a:t>
            </a:r>
            <a:r>
              <a:rPr lang="en-US" sz="1050" dirty="0" smtClean="0"/>
              <a:t>iter2, </a:t>
            </a:r>
            <a:r>
              <a:rPr lang="en-US" sz="1050" dirty="0" smtClean="0"/>
              <a:t>++</a:t>
            </a:r>
            <a:r>
              <a:rPr lang="en-US" sz="1050" dirty="0" smtClean="0"/>
              <a:t>iter3, </a:t>
            </a:r>
            <a:r>
              <a:rPr lang="en-US" sz="1050" dirty="0" smtClean="0"/>
              <a:t>++</a:t>
            </a:r>
            <a:r>
              <a:rPr lang="en-US" sz="1050" dirty="0" smtClean="0"/>
              <a:t>iter4, </a:t>
            </a:r>
            <a:r>
              <a:rPr lang="en-US" sz="1050" dirty="0" smtClean="0"/>
              <a:t>++</a:t>
            </a:r>
            <a:r>
              <a:rPr lang="en-US" sz="1050" dirty="0" smtClean="0"/>
              <a:t>iter5) {</a:t>
            </a:r>
          </a:p>
          <a:p>
            <a:r>
              <a:rPr lang="en-US" sz="1050" dirty="0" smtClean="0"/>
              <a:t>                   iter0 </a:t>
            </a:r>
            <a:r>
              <a:rPr lang="en-US" sz="1050" dirty="0" smtClean="0"/>
              <a:t>= 0.125 * (iter1 - 2.0 * iter2 + iter3) + 0.125 * (iter4 - 2.0 * iter2 + iter5) + iter2;</a:t>
            </a:r>
          </a:p>
          <a:p>
            <a:r>
              <a:rPr lang="en-US" sz="1050" dirty="0" smtClean="0"/>
              <a:t>      } </a:t>
            </a:r>
            <a:r>
              <a:rPr lang="en-US" sz="1050" dirty="0" smtClean="0"/>
              <a:t>} /* end for (sub-trapezoid) */ </a:t>
            </a:r>
          </a:p>
          <a:p>
            <a:r>
              <a:rPr lang="en-US" sz="1050" dirty="0" smtClean="0"/>
              <a:t>      /* </a:t>
            </a:r>
            <a:r>
              <a:rPr lang="en-US" sz="1050" dirty="0" smtClean="0"/>
              <a:t>Adjust sub-trapezoid! */</a:t>
            </a:r>
          </a:p>
          <a:p>
            <a:r>
              <a:rPr lang="nn-NO" sz="1050" dirty="0" smtClean="0"/>
              <a:t>      for </a:t>
            </a:r>
            <a:r>
              <a:rPr lang="nn-NO" sz="1050" dirty="0" smtClean="0"/>
              <a:t>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  <a:endParaRPr lang="en-US" sz="1050" dirty="0" smtClean="0"/>
          </a:p>
          <a:p>
            <a:r>
              <a:rPr lang="en-US" sz="1050" dirty="0" smtClean="0"/>
              <a:t>   } </a:t>
            </a:r>
            <a:r>
              <a:rPr lang="en-US" sz="1050" dirty="0" smtClean="0"/>
              <a:t>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heat_2D.run_obase(T_SIZE</a:t>
            </a:r>
            <a:r>
              <a:rPr lang="en-US" sz="1050" dirty="0" smtClean="0"/>
              <a:t>, </a:t>
            </a:r>
            <a:r>
              <a:rPr lang="en-US" sz="1050" dirty="0" smtClean="0"/>
              <a:t>obase_heat_2D_fn, heat_2D_fn);</a:t>
            </a:r>
            <a:endParaRPr lang="en-US" sz="1050" dirty="0" smtClean="0"/>
          </a:p>
          <a:p>
            <a:r>
              <a:rPr lang="en-US" sz="1050" dirty="0" smtClean="0"/>
              <a:t>}</a:t>
            </a:r>
            <a:endParaRPr lang="en-US" sz="105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Pochoir_kernel_2D(pointer_heat_2D_fn, t, I,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</a:t>
            </a:r>
            <a:r>
              <a:rPr lang="en-US" sz="1050" dirty="0" smtClean="0"/>
              <a:t>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smtClean="0"/>
              <a:t>double </a:t>
            </a:r>
            <a:r>
              <a:rPr lang="en-US" sz="1050" dirty="0" smtClean="0"/>
              <a:t>* </a:t>
            </a:r>
            <a:r>
              <a:rPr lang="en-US" sz="1050" dirty="0" smtClean="0"/>
              <a:t>pt_a_1; double </a:t>
            </a:r>
            <a:r>
              <a:rPr lang="en-US" sz="1050" dirty="0" smtClean="0"/>
              <a:t>* pt_a_0;</a:t>
            </a:r>
          </a:p>
          <a:p>
            <a:r>
              <a:rPr lang="en-US" sz="1050" dirty="0" smtClean="0"/>
              <a:t>double </a:t>
            </a:r>
            <a:r>
              <a:rPr lang="en-US" sz="1050" dirty="0" smtClean="0"/>
              <a:t>*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= </a:t>
            </a:r>
            <a:r>
              <a:rPr lang="en-US" sz="1050" dirty="0" err="1" smtClean="0"/>
              <a:t>a.data</a:t>
            </a:r>
            <a:r>
              <a:rPr lang="en-US" sz="1050" dirty="0" smtClean="0"/>
              <a:t>();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= </a:t>
            </a:r>
            <a:r>
              <a:rPr lang="en-US" sz="1050" dirty="0" err="1" smtClean="0"/>
              <a:t>a.total_size</a:t>
            </a:r>
            <a:r>
              <a:rPr lang="en-US" sz="1050" dirty="0" smtClean="0"/>
              <a:t>();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smtClean="0"/>
              <a:t>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</a:t>
            </a:r>
            <a:r>
              <a:rPr lang="en-US" sz="1050" dirty="0" smtClean="0"/>
              <a:t>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 pt_a_0 </a:t>
            </a:r>
            <a:r>
              <a:rPr lang="en-US" sz="1050" dirty="0" smtClean="0"/>
              <a:t>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 + 1)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      pt_a_1 </a:t>
            </a:r>
            <a:r>
              <a:rPr lang="en-US" sz="1050" dirty="0" smtClean="0"/>
              <a:t>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 gap_a_1 </a:t>
            </a:r>
            <a:r>
              <a:rPr lang="en-US" sz="1050" dirty="0" smtClean="0"/>
              <a:t>= l_stride_a_1 + (l_grid.x0[0] - l_grid.x1[0]) * l_stride_a_0;</a:t>
            </a:r>
          </a:p>
          <a:p>
            <a:r>
              <a:rPr lang="nn-NO" sz="1050" dirty="0" smtClean="0"/>
              <a:t>      for </a:t>
            </a:r>
            <a:r>
              <a:rPr lang="nn-NO" sz="1050" dirty="0" smtClean="0"/>
              <a:t>(int i = l_grid.x0[1]; i &lt; l_grid.x1[1]; ++</a:t>
            </a:r>
            <a:r>
              <a:rPr lang="nn-NO" sz="1050" dirty="0" smtClean="0"/>
              <a:t>i, </a:t>
            </a:r>
            <a:r>
              <a:rPr lang="en-US" sz="1050" dirty="0" smtClean="0"/>
              <a:t>pt_a_0 </a:t>
            </a:r>
            <a:r>
              <a:rPr lang="en-US" sz="1050" dirty="0" smtClean="0"/>
              <a:t>+= gap_a_1, </a:t>
            </a:r>
            <a:r>
              <a:rPr lang="en-US" sz="1050" dirty="0" smtClean="0"/>
              <a:t> pt_a_1 </a:t>
            </a:r>
            <a:r>
              <a:rPr lang="en-US" sz="1050" dirty="0" smtClean="0"/>
              <a:t>+= gap_a_1) {</a:t>
            </a:r>
          </a:p>
          <a:p>
            <a:r>
              <a:rPr lang="en-US" sz="1050" dirty="0" smtClean="0"/>
              <a:t> #</a:t>
            </a:r>
            <a:r>
              <a:rPr lang="en-US" sz="1050" dirty="0" err="1" smtClean="0"/>
              <a:t>pragma</a:t>
            </a:r>
            <a:r>
              <a:rPr lang="en-US" sz="1050" dirty="0" smtClean="0"/>
              <a:t> </a:t>
            </a:r>
            <a:r>
              <a:rPr lang="en-US" sz="1050" dirty="0" err="1" smtClean="0"/>
              <a:t>ivdep</a:t>
            </a:r>
            <a:endParaRPr lang="en-US" sz="1050" dirty="0" smtClean="0"/>
          </a:p>
          <a:p>
            <a:r>
              <a:rPr lang="da-DK" sz="1050" dirty="0" smtClean="0"/>
              <a:t>             for </a:t>
            </a:r>
            <a:r>
              <a:rPr lang="da-DK" sz="1050" dirty="0" smtClean="0"/>
              <a:t>(int j = l_grid.x0[0]; j &lt; l_grid.x1[0]; ++j</a:t>
            </a:r>
            <a:r>
              <a:rPr lang="da-DK" sz="1050" dirty="0" smtClean="0"/>
              <a:t>, </a:t>
            </a:r>
            <a:r>
              <a:rPr lang="en-US" sz="1050" dirty="0" smtClean="0"/>
              <a:t>++</a:t>
            </a:r>
            <a:r>
              <a:rPr lang="en-US" sz="1050" dirty="0" smtClean="0"/>
              <a:t>pt_a_0, </a:t>
            </a:r>
            <a:r>
              <a:rPr lang="en-US" sz="1050" dirty="0" smtClean="0"/>
              <a:t>++</a:t>
            </a:r>
            <a:r>
              <a:rPr lang="en-US" sz="1050" dirty="0" smtClean="0"/>
              <a:t>pt_a_1) {</a:t>
            </a:r>
          </a:p>
          <a:p>
            <a:r>
              <a:rPr lang="en-US" sz="1050" dirty="0" smtClean="0"/>
              <a:t>                   pt_a_0[0</a:t>
            </a:r>
            <a:r>
              <a:rPr lang="en-US" sz="1050" dirty="0" smtClean="0"/>
              <a:t>] = 0.125 * (pt_a_1[l_stride_a_1 * (1)] - 2.0 * pt_a_1[0] + pt_a_1[l_stride_a_1 * (-1)]) + 0.125 * (pt_a_1[l_stride_a_0 * (1)] - 2.0 * pt_a_1[0] + pt_a_1[l_stride_a_0 * (-1)]) + pt_a_1[0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</a:t>
            </a:r>
            <a:r>
              <a:rPr lang="en-US" sz="1050" dirty="0" smtClean="0"/>
              <a:t>             } </a:t>
            </a:r>
            <a:r>
              <a:rPr lang="en-US" sz="1050" dirty="0" smtClean="0"/>
              <a:t>} /* end for (sub-trapezoid) */ </a:t>
            </a:r>
            <a:endParaRPr lang="en-US" sz="1050" dirty="0" smtClean="0"/>
          </a:p>
          <a:p>
            <a:r>
              <a:rPr lang="en-US" sz="1050" dirty="0" smtClean="0"/>
              <a:t>/* </a:t>
            </a:r>
            <a:r>
              <a:rPr lang="en-US" sz="1050" dirty="0" smtClean="0"/>
              <a:t>Adjust sub-trapezoid! */</a:t>
            </a:r>
          </a:p>
          <a:p>
            <a:r>
              <a:rPr lang="nn-NO" sz="1050" dirty="0" smtClean="0"/>
              <a:t>for </a:t>
            </a:r>
            <a:r>
              <a:rPr lang="nn-NO" sz="1050" dirty="0" smtClean="0"/>
              <a:t>(int i = 0; i &lt; 2; ++i) {</a:t>
            </a:r>
          </a:p>
          <a:p>
            <a:r>
              <a:rPr lang="en-US" sz="1050" dirty="0" smtClean="0"/>
              <a:t>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}</a:t>
            </a:r>
            <a:endParaRPr lang="en-US" sz="1050" dirty="0" smtClean="0"/>
          </a:p>
          <a:p>
            <a:r>
              <a:rPr lang="en-US" sz="1050" dirty="0" smtClean="0"/>
              <a:t>} </a:t>
            </a:r>
            <a:r>
              <a:rPr lang="en-US" sz="1050" dirty="0" smtClean="0"/>
              <a:t>/* end for t </a:t>
            </a:r>
            <a:r>
              <a:rPr lang="en-US" sz="1050" dirty="0" smtClean="0"/>
              <a:t>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heat_2D.run_obase(T_SIZE</a:t>
            </a:r>
            <a:r>
              <a:rPr lang="en-US" sz="1050" dirty="0" smtClean="0"/>
              <a:t>, </a:t>
            </a:r>
            <a:r>
              <a:rPr lang="en-US" sz="1050" dirty="0" smtClean="0"/>
              <a:t>pointer_heat_2D_fn, heat_2D_fn);</a:t>
            </a:r>
            <a:endParaRPr lang="en-US" sz="1050" dirty="0" smtClean="0"/>
          </a:p>
          <a:p>
            <a:r>
              <a:rPr lang="en-US" sz="1050" dirty="0" smtClean="0"/>
              <a:t>}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7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13030.6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19049.4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27221.7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</a:t>
                      </a:r>
                      <a:r>
                        <a:rPr lang="en-US" sz="800" dirty="0" err="1" smtClean="0"/>
                        <a:t>f,bf</a:t>
                      </a:r>
                      <a:r>
                        <a:rPr lang="en-US" sz="800" dirty="0" smtClean="0"/>
                        <a:t>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47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13030.6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19049.4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27221.7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</a:t>
                      </a:r>
                      <a:r>
                        <a:rPr lang="en-US" sz="800" dirty="0" err="1" smtClean="0"/>
                        <a:t>f,bf</a:t>
                      </a:r>
                      <a:r>
                        <a:rPr lang="en-US" sz="800" dirty="0" smtClean="0"/>
                        <a:t>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223.241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860.61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1818.43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3284.37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5017.83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7094.38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0" y="493960"/>
            <a:ext cx="8228766" cy="76944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US"/>
              <a:t>Goals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604836"/>
            <a:ext cx="8228766" cy="402875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Based on </a:t>
            </a:r>
            <a:r>
              <a:rPr lang="en-US" dirty="0" err="1" smtClean="0"/>
              <a:t>Cilk</a:t>
            </a:r>
            <a:r>
              <a:rPr lang="en-US" dirty="0" smtClean="0"/>
              <a:t> </a:t>
            </a:r>
            <a:r>
              <a:rPr lang="en-US" dirty="0" smtClean="0"/>
              <a:t>Plus</a:t>
            </a:r>
            <a:r>
              <a:rPr lang="en-US" dirty="0" smtClean="0"/>
              <a:t> </a:t>
            </a:r>
            <a:r>
              <a:rPr lang="en-US" dirty="0"/>
              <a:t>technology, we will develop a stencil </a:t>
            </a:r>
            <a:r>
              <a:rPr lang="en-US" dirty="0" smtClean="0"/>
              <a:t>compiler that </a:t>
            </a:r>
            <a:r>
              <a:rPr lang="en-US" dirty="0"/>
              <a:t>accomplishes the following:</a:t>
            </a:r>
          </a:p>
          <a:p>
            <a:pPr lvl="1" hangingPunct="0"/>
            <a:r>
              <a:rPr lang="en-US" dirty="0"/>
              <a:t>Faster</a:t>
            </a:r>
          </a:p>
          <a:p>
            <a:pPr lvl="1" hangingPunct="0"/>
            <a:r>
              <a:rPr lang="en-US" dirty="0" smtClean="0"/>
              <a:t>Arbitrary </a:t>
            </a:r>
            <a:r>
              <a:rPr lang="en-US" dirty="0" smtClean="0"/>
              <a:t>N-dimensional </a:t>
            </a:r>
            <a:r>
              <a:rPr lang="en-US" dirty="0" smtClean="0"/>
              <a:t>space</a:t>
            </a:r>
          </a:p>
          <a:p>
            <a:pPr lvl="2" hangingPunct="0"/>
            <a:r>
              <a:rPr lang="en-US" dirty="0" smtClean="0"/>
              <a:t>N decided at compile-time</a:t>
            </a:r>
          </a:p>
          <a:p>
            <a:pPr lvl="2" hangingPunct="0"/>
            <a:r>
              <a:rPr lang="en-US" dirty="0" smtClean="0"/>
              <a:t>C++ template meta-programming technique</a:t>
            </a:r>
          </a:p>
          <a:p>
            <a:pPr lvl="1" hangingPunct="0"/>
            <a:r>
              <a:rPr lang="en-US" dirty="0" smtClean="0"/>
              <a:t>Apply to arbitrary stencil problems</a:t>
            </a:r>
          </a:p>
          <a:p>
            <a:pPr lvl="2" hangingPunct="0"/>
            <a:r>
              <a:rPr lang="en-US" dirty="0" smtClean="0"/>
              <a:t>Separate the specification and algorithm</a:t>
            </a:r>
          </a:p>
          <a:p>
            <a:pPr lvl="2" hangingPunct="0"/>
            <a:r>
              <a:rPr lang="en-US" dirty="0" smtClean="0"/>
              <a:t>Specification – mathematical description</a:t>
            </a:r>
          </a:p>
          <a:p>
            <a:pPr lvl="2" hangingPunct="0"/>
            <a:r>
              <a:rPr lang="en-US" dirty="0" smtClean="0"/>
              <a:t>Algorithm – divide-and-conquer the computing domain</a:t>
            </a:r>
            <a:endParaRPr lang="en-US" dirty="0"/>
          </a:p>
          <a:p>
            <a:pPr lvl="1" hangingPunct="0"/>
            <a:r>
              <a:rPr lang="en-US" dirty="0"/>
              <a:t>Deals with boundary </a:t>
            </a:r>
            <a:r>
              <a:rPr lang="en-US" dirty="0" smtClean="0"/>
              <a:t>conditions</a:t>
            </a:r>
          </a:p>
          <a:p>
            <a:pPr lvl="2" hangingPunct="0"/>
            <a:r>
              <a:rPr lang="en-US" dirty="0" smtClean="0"/>
              <a:t>P = NP</a:t>
            </a:r>
          </a:p>
          <a:p>
            <a:pPr lvl="2" hangingPunct="0"/>
            <a:r>
              <a:rPr lang="en-US" dirty="0" smtClean="0"/>
              <a:t>Arbitrary geometrical continuous grid</a:t>
            </a:r>
            <a:endParaRPr lang="en-US" dirty="0"/>
          </a:p>
          <a:p>
            <a:pPr lvl="1" hangingPunct="0"/>
            <a:r>
              <a:rPr lang="en-US" dirty="0" smtClean="0"/>
              <a:t>Convex shaped computing region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62000"/>
          <a:ext cx="8534400" cy="547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13030.6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19049.4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27221.7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Co(run(</a:t>
                      </a:r>
                      <a:r>
                        <a:rPr lang="en-US" sz="800" dirty="0" err="1" smtClean="0"/>
                        <a:t>f,bf</a:t>
                      </a:r>
                      <a:r>
                        <a:rPr lang="en-US" sz="800" dirty="0" smtClean="0"/>
                        <a:t>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418.219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1732.81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3969.16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7111.61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16059.1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914400"/>
          <a:ext cx="8534400" cy="525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525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2895.32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6133.25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189.203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433.534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869.431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1454.1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2066.24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2835.44</a:t>
                      </a:r>
                      <a:endParaRPr lang="en-US" sz="9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418.219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1732.81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3969.16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7111.61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11114.8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16059.1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507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189.203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433.534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869.431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2066.24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2835.44</a:t>
                      </a:r>
                      <a:endParaRPr lang="en-US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188.318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636.815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1373.92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2438.28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3866.09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5417.99</a:t>
                      </a:r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5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188.318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636.815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1373.92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2438.28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3866.09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5417.99</a:t>
                      </a:r>
                      <a:endParaRPr lang="en-US" sz="1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Obase</a:t>
                      </a:r>
                      <a:r>
                        <a:rPr lang="en-US" sz="800" dirty="0" smtClean="0"/>
                        <a:t>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64.87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269.314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540.574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954.824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1434.98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2089.58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534400" cy="555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</a:t>
                      </a:r>
                    </a:p>
                    <a:p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 boundary)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3706.13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14842.5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33760.5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59024.9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92437.9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133031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Cilk_for</a:t>
                      </a:r>
                      <a:r>
                        <a:rPr lang="en-US" sz="800" dirty="0" smtClean="0"/>
                        <a:t>(always</a:t>
                      </a:r>
                      <a:r>
                        <a:rPr lang="en-US" sz="800" baseline="0" dirty="0" smtClean="0"/>
                        <a:t> checking)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962.059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3723.52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7749.85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13030.6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19049.4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27221.7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942.53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3398.24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7605.64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13485.6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20991.6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30233.4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262.616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811.514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1655.14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2895.32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4369.35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6133.25</a:t>
                      </a:r>
                      <a:endParaRPr lang="en-US" sz="800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Co(</a:t>
                      </a:r>
                      <a:r>
                        <a:rPr lang="en-US" sz="800" dirty="0" err="1" smtClean="0"/>
                        <a:t>run_obase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obase_f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bf))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189.203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433.534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869.431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1454.1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2066.24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2835.44</a:t>
                      </a:r>
                      <a:endParaRPr lang="en-US" sz="800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Loop_2D(zero-padding)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418.219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1732.81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3969.16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7111.61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11114.8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16059.1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188.318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636.815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1373.92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2438.28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3866.09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5417.99</a:t>
                      </a:r>
                      <a:endParaRPr lang="en-US" sz="1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Obase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64.87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269.314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540.574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954.824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1434.98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2089.58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609600"/>
          <a:ext cx="8534400" cy="616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2500/500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3000/500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</a:t>
                      </a:r>
                    </a:p>
                    <a:p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 boundary)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3706.13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14842.5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33760.5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92437.9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133031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(always</a:t>
                      </a:r>
                      <a:r>
                        <a:rPr lang="en-US" sz="1400" baseline="0" dirty="0" smtClean="0"/>
                        <a:t> checking)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13030.6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19049.4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27221.7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3398.24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7605.64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13485.6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30233.4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Co(run(</a:t>
                      </a:r>
                      <a:r>
                        <a:rPr lang="en-US" sz="1400" dirty="0" err="1" smtClean="0"/>
                        <a:t>f,bf</a:t>
                      </a:r>
                      <a:r>
                        <a:rPr lang="en-US" sz="1400" dirty="0" smtClean="0"/>
                        <a:t>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1655.14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2895.32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6133.25</a:t>
                      </a:r>
                      <a:endParaRPr lang="en-US" dirty="0"/>
                    </a:p>
                  </a:txBody>
                  <a:tcPr/>
                </a:tc>
              </a:tr>
              <a:tr h="641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</a:t>
                      </a:r>
                      <a:r>
                        <a:rPr lang="en-US" sz="1400" dirty="0" err="1" smtClean="0"/>
                        <a:t>run_obase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obase_f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bf))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189.203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433.534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869.431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2066.24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2835.44</a:t>
                      </a:r>
                      <a:endParaRPr lang="en-US" dirty="0"/>
                    </a:p>
                  </a:txBody>
                  <a:tcPr/>
                </a:tc>
              </a:tr>
              <a:tr h="320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Loop_2D(zero-padding)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418.219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1732.81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3969.16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7111.61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16059.1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Cilk_for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7094.38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188.318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636.815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1373.92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2438.28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3866.09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5417.99</a:t>
                      </a:r>
                      <a:endParaRPr lang="en-US" sz="18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Obase</a:t>
                      </a:r>
                      <a:r>
                        <a:rPr lang="en-US" sz="1400" dirty="0" smtClean="0"/>
                        <a:t>(zero-padding)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64.87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269.314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540.574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954.824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1434.98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2089.58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Run_obase</a:t>
            </a:r>
            <a:r>
              <a:rPr lang="en-US" sz="3600" dirty="0" smtClean="0"/>
              <a:t> versus Nested Loop (zero-padding)</a:t>
            </a:r>
            <a:endParaRPr lang="en-US" sz="3600" dirty="0"/>
          </a:p>
        </p:txBody>
      </p:sp>
      <p:pic>
        <p:nvPicPr>
          <p:cNvPr id="4" name="Picture 3" descr="performance_comparis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216"/>
            <a:ext cx="9140175" cy="426898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Run_obase</a:t>
            </a:r>
            <a:r>
              <a:rPr lang="en-US" sz="3600" dirty="0" smtClean="0"/>
              <a:t> versus Nested Loop (zero-padding)</a:t>
            </a:r>
            <a:endParaRPr lang="en-US" sz="3600" dirty="0"/>
          </a:p>
        </p:txBody>
      </p:sp>
      <p:pic>
        <p:nvPicPr>
          <p:cNvPr id="5" name="Picture 4" descr="speed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630"/>
            <a:ext cx="9144000" cy="42707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Executable Spec. </a:t>
            </a:r>
            <a:r>
              <a:rPr lang="en-US" dirty="0" smtClean="0"/>
              <a:t>version 1.0 ready </a:t>
            </a:r>
            <a:r>
              <a:rPr lang="en-US" dirty="0" smtClean="0"/>
              <a:t>to go</a:t>
            </a:r>
          </a:p>
          <a:p>
            <a:r>
              <a:rPr lang="en-US" dirty="0" smtClean="0"/>
              <a:t>P = NP</a:t>
            </a:r>
          </a:p>
          <a:p>
            <a:r>
              <a:rPr lang="en-US" dirty="0" smtClean="0"/>
              <a:t>Different optimization level shows up very different performance behavior</a:t>
            </a:r>
          </a:p>
          <a:p>
            <a:r>
              <a:rPr lang="en-US" dirty="0" smtClean="0"/>
              <a:t>Cache oblivious algorithm is really cache insensitive and loop-based (serial version) is very cache sensitive</a:t>
            </a:r>
          </a:p>
          <a:p>
            <a:r>
              <a:rPr lang="en-US" dirty="0" smtClean="0"/>
              <a:t>Boundary checking and handling is still a significant overhead although minimized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of an Arbitrary Stencil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to specify an arbitrary </a:t>
            </a:r>
            <a:r>
              <a:rPr lang="en-US" dirty="0" smtClean="0"/>
              <a:t>Stencil </a:t>
            </a:r>
            <a:r>
              <a:rPr lang="en-US" dirty="0" smtClean="0"/>
              <a:t>is a very tricky and open question.</a:t>
            </a:r>
          </a:p>
          <a:p>
            <a:pPr lvl="1"/>
            <a:r>
              <a:rPr lang="en-US" dirty="0" smtClean="0"/>
              <a:t>Expression Template </a:t>
            </a:r>
          </a:p>
          <a:p>
            <a:pPr lvl="2"/>
            <a:r>
              <a:rPr lang="en-US" dirty="0" smtClean="0"/>
              <a:t>A very popular solution to DSL design in C++</a:t>
            </a:r>
          </a:p>
          <a:p>
            <a:pPr lvl="2"/>
            <a:r>
              <a:rPr lang="en-US" dirty="0" smtClean="0"/>
              <a:t>Two main drawbacks preventing us from adopting ET :</a:t>
            </a:r>
            <a:endParaRPr lang="en-US" dirty="0" smtClean="0"/>
          </a:p>
          <a:p>
            <a:pPr lvl="3"/>
            <a:r>
              <a:rPr lang="en-US" dirty="0" smtClean="0"/>
              <a:t>Can NOT encode info of statements</a:t>
            </a:r>
            <a:endParaRPr lang="en-US" dirty="0" smtClean="0"/>
          </a:p>
          <a:p>
            <a:pPr lvl="4"/>
            <a:r>
              <a:rPr lang="en-US" dirty="0" smtClean="0"/>
              <a:t>Can NOT </a:t>
            </a:r>
            <a:r>
              <a:rPr lang="en-US" dirty="0" smtClean="0"/>
              <a:t>be used for Game </a:t>
            </a:r>
            <a:r>
              <a:rPr lang="en-US" dirty="0" smtClean="0"/>
              <a:t>of </a:t>
            </a:r>
            <a:r>
              <a:rPr lang="en-US" dirty="0" smtClean="0"/>
              <a:t>Life</a:t>
            </a:r>
          </a:p>
          <a:p>
            <a:pPr lvl="3"/>
            <a:r>
              <a:rPr lang="en-US" dirty="0" smtClean="0"/>
              <a:t>Performance overhead inherited from Syntax Tree</a:t>
            </a:r>
          </a:p>
          <a:p>
            <a:pPr lvl="4"/>
            <a:r>
              <a:rPr lang="en-US" dirty="0" smtClean="0"/>
              <a:t>Pros: Encode info of expressions</a:t>
            </a:r>
          </a:p>
          <a:p>
            <a:pPr lvl="4"/>
            <a:r>
              <a:rPr lang="en-US" dirty="0" smtClean="0"/>
              <a:t>Cons: Every time we need a value, we need to traverse the entire syntax tree – Severe performance overhead</a:t>
            </a:r>
            <a:endParaRPr lang="en-US" dirty="0" smtClean="0"/>
          </a:p>
          <a:p>
            <a:pPr lvl="1"/>
            <a:r>
              <a:rPr lang="en-US" dirty="0" err="1" smtClean="0"/>
              <a:t>Peta</a:t>
            </a:r>
            <a:r>
              <a:rPr lang="en-US" dirty="0" smtClean="0"/>
              <a:t>-bricks</a:t>
            </a:r>
          </a:p>
          <a:p>
            <a:pPr lvl="2"/>
            <a:r>
              <a:rPr lang="en-US" dirty="0" smtClean="0"/>
              <a:t>An </a:t>
            </a:r>
            <a:r>
              <a:rPr lang="en-US" dirty="0" smtClean="0"/>
              <a:t>entirely </a:t>
            </a:r>
            <a:r>
              <a:rPr lang="en-US" dirty="0" smtClean="0"/>
              <a:t>different language outside C++</a:t>
            </a:r>
          </a:p>
          <a:p>
            <a:pPr lvl="2"/>
            <a:r>
              <a:rPr lang="en-US" dirty="0" smtClean="0"/>
              <a:t>Users need </a:t>
            </a:r>
            <a:r>
              <a:rPr lang="en-US" dirty="0" smtClean="0"/>
              <a:t>to be an expert to write a </a:t>
            </a:r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The Specification of boundary condition is just awkward.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 the way how to specify boundary conditions</a:t>
            </a:r>
          </a:p>
          <a:p>
            <a:pPr lvl="1"/>
            <a:r>
              <a:rPr lang="en-US" dirty="0" smtClean="0"/>
              <a:t>Now it’s an arbitrary C++ subroutine </a:t>
            </a:r>
          </a:p>
          <a:p>
            <a:pPr lvl="1"/>
            <a:r>
              <a:rPr lang="en-US" dirty="0" smtClean="0"/>
              <a:t>For NP, we just need to specify the value, or which function to use, in case the indices fall outside the domain</a:t>
            </a:r>
          </a:p>
          <a:p>
            <a:pPr lvl="1"/>
            <a:r>
              <a:rPr lang="en-US" dirty="0" smtClean="0"/>
              <a:t>For P, we just need to specify how the edges/corners are wired up, assuming the computing domain is a continuous grid.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Pochoir_Boundary_2D(heat_bv_2D, </a:t>
            </a:r>
            <a:r>
              <a:rPr lang="en-US" dirty="0" err="1" smtClean="0"/>
              <a:t>arr</a:t>
            </a:r>
            <a:r>
              <a:rPr lang="en-US" dirty="0" smtClean="0"/>
              <a:t>, t, I, j)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dim&lt;1&gt; </a:t>
            </a:r>
            <a:r>
              <a:rPr lang="en-US" dirty="0" err="1" smtClean="0"/>
              <a:t>new_i</a:t>
            </a:r>
            <a:r>
              <a:rPr lang="en-US" dirty="0" smtClean="0"/>
              <a:t> = I;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/* dim 1 is non-periodic */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if (! 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dim&lt;0&gt;)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/* dim 0 is periodic */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95800" y="12192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Pochoir_Boundary_2D(heat_bv_2D, </a:t>
            </a:r>
            <a:r>
              <a:rPr lang="en-US" dirty="0" err="1" smtClean="0"/>
              <a:t>arr</a:t>
            </a:r>
            <a:r>
              <a:rPr lang="en-US" dirty="0" smtClean="0"/>
              <a:t>, t, I, j)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dim&lt;1&gt; </a:t>
            </a:r>
            <a:r>
              <a:rPr lang="en-US" dirty="0" err="1" smtClean="0"/>
              <a:t>new_i</a:t>
            </a:r>
            <a:r>
              <a:rPr lang="en-US" dirty="0" smtClean="0"/>
              <a:t> = I;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if 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dim&lt;0&gt;)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(dim&lt;1&gt;);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}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76400" y="4876800"/>
            <a:ext cx="515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By using type tricks, only such set of operations</a:t>
            </a:r>
          </a:p>
          <a:p>
            <a:r>
              <a:rPr lang="en-US" dirty="0" smtClean="0"/>
              <a:t>a</a:t>
            </a:r>
            <a:r>
              <a:rPr lang="en-US" dirty="0" smtClean="0"/>
              <a:t>re allowed on dim&lt;N&gt; variables</a:t>
            </a:r>
          </a:p>
          <a:p>
            <a:r>
              <a:rPr lang="en-US" dirty="0" smtClean="0"/>
              <a:t>-- Avoid arbitrary manipulation on indices and arrays.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</a:t>
            </a:r>
            <a:r>
              <a:rPr lang="en-US" dirty="0" smtClean="0"/>
              <a:t>solution: Executable Spec.</a:t>
            </a:r>
          </a:p>
          <a:p>
            <a:pPr lvl="1"/>
            <a:r>
              <a:rPr lang="en-US" dirty="0" smtClean="0"/>
              <a:t>Spec and algorithm are two independent pieces</a:t>
            </a:r>
          </a:p>
          <a:p>
            <a:pPr lvl="2"/>
            <a:r>
              <a:rPr lang="en-US" dirty="0" smtClean="0"/>
              <a:t>They can be changed independently, and integrated seamlessly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de facto Embedded Domain Specific </a:t>
            </a:r>
            <a:r>
              <a:rPr lang="en-US" dirty="0" smtClean="0"/>
              <a:t>Language</a:t>
            </a:r>
          </a:p>
          <a:p>
            <a:pPr lvl="2"/>
            <a:r>
              <a:rPr lang="en-US" dirty="0" smtClean="0"/>
              <a:t>As simple and concise as Expression Template but more (encode statements)</a:t>
            </a:r>
          </a:p>
          <a:p>
            <a:pPr lvl="2"/>
            <a:r>
              <a:rPr lang="en-US" dirty="0" smtClean="0"/>
              <a:t>Just specify the necessary properties.</a:t>
            </a:r>
          </a:p>
          <a:p>
            <a:pPr lvl="2"/>
            <a:r>
              <a:rPr lang="en-US" dirty="0" smtClean="0"/>
              <a:t>Just specify what to do, not how to do.</a:t>
            </a:r>
            <a:endParaRPr lang="en-US" dirty="0" smtClean="0"/>
          </a:p>
          <a:p>
            <a:pPr lvl="1"/>
            <a:r>
              <a:rPr lang="en-US" dirty="0" smtClean="0"/>
              <a:t>Directly </a:t>
            </a:r>
            <a:r>
              <a:rPr lang="en-US" dirty="0" smtClean="0"/>
              <a:t>executable and debug-able</a:t>
            </a:r>
            <a:endParaRPr lang="en-US" dirty="0" smtClean="0"/>
          </a:p>
          <a:p>
            <a:pPr lvl="1"/>
            <a:r>
              <a:rPr lang="en-US" dirty="0" smtClean="0"/>
              <a:t>P </a:t>
            </a:r>
            <a:r>
              <a:rPr lang="en-US" dirty="0" smtClean="0"/>
              <a:t>= NP</a:t>
            </a:r>
          </a:p>
          <a:p>
            <a:pPr lvl="1"/>
            <a:r>
              <a:rPr lang="en-US" dirty="0" smtClean="0"/>
              <a:t>Laziness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D </a:t>
            </a:r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</a:t>
            </a:r>
            <a:r>
              <a:rPr lang="en-US" sz="1600" dirty="0" smtClean="0"/>
              <a:t>2&gt;  a(N_SIZE, N_SIZE);</a:t>
            </a:r>
            <a:endParaRPr lang="en-US" sz="1600" dirty="0" smtClean="0"/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</a:t>
            </a:r>
            <a:r>
              <a:rPr lang="en-US" sz="1600" dirty="0" smtClean="0"/>
              <a:t>2&gt;  heat_2D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</a:t>
            </a:r>
            <a:r>
              <a:rPr lang="en-US" sz="1600" dirty="0" smtClean="0"/>
              <a:t>), J(0, N_SIZE-1);</a:t>
            </a:r>
            <a:endParaRPr lang="en-US" sz="1600" dirty="0" smtClean="0"/>
          </a:p>
          <a:p>
            <a:r>
              <a:rPr lang="en-US" sz="1600" dirty="0" err="1" smtClean="0"/>
              <a:t>Pochoir_Shape_info</a:t>
            </a:r>
            <a:r>
              <a:rPr lang="en-US" sz="1600" dirty="0" smtClean="0"/>
              <a:t>&lt;2&gt; heat_shape_2D[5] = {{</a:t>
            </a:r>
            <a:r>
              <a:rPr lang="en-US" sz="1600" dirty="0" smtClean="0"/>
              <a:t>1, </a:t>
            </a:r>
            <a:r>
              <a:rPr lang="en-US" sz="1600" dirty="0" smtClean="0"/>
              <a:t>0, 0}, {0, 1, 0}, {0, 0, 0}, {0, -1, 0}, {0, 0, -1}, {0, 0, 1}}; Pochoir_Boundary_2D(heat_bv_2D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</a:t>
            </a:r>
            <a:r>
              <a:rPr lang="en-US" sz="1600" dirty="0" smtClean="0"/>
              <a:t>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heat_2D.registerBoundaryFn(a</a:t>
            </a:r>
            <a:r>
              <a:rPr lang="en-US" sz="1600" dirty="0" smtClean="0"/>
              <a:t>, </a:t>
            </a:r>
            <a:r>
              <a:rPr lang="en-US" sz="1600" dirty="0" smtClean="0"/>
              <a:t>heat_bv_2D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heat_2D.registerArrayInUse(a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heat_2D.registerShape(heat_shape_2D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heat_2D.registerDomain(I, J);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</a:t>
            </a:r>
            <a:r>
              <a:rPr lang="en-US" sz="1600" dirty="0" smtClean="0"/>
              <a:t>heat_2D_fn</a:t>
            </a:r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642022" y="914400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5422" y="3048000"/>
            <a:ext cx="20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Order Matter?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302889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No!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P/NP 2D </a:t>
            </a:r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</a:t>
            </a:r>
            <a:r>
              <a:rPr lang="en-US" sz="1600" dirty="0" smtClean="0"/>
              <a:t>2&gt;  heat_2D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N_SIZE-1), J(0, N_SIZE-1);</a:t>
            </a:r>
          </a:p>
          <a:p>
            <a:r>
              <a:rPr lang="en-US" sz="1600" dirty="0" err="1" smtClean="0"/>
              <a:t>Pochoir_Shape_info</a:t>
            </a:r>
            <a:r>
              <a:rPr lang="en-US" sz="1600" dirty="0" smtClean="0"/>
              <a:t>&lt;2&gt; </a:t>
            </a:r>
            <a:r>
              <a:rPr lang="en-US" sz="1600" dirty="0" smtClean="0"/>
              <a:t>heat_shape_2D[6] </a:t>
            </a:r>
            <a:r>
              <a:rPr lang="en-US" sz="1600" dirty="0" smtClean="0"/>
              <a:t>= {{1, 0, 0}, {0, 1, 0}, </a:t>
            </a:r>
            <a:r>
              <a:rPr lang="en-US" sz="1600" dirty="0" smtClean="0"/>
              <a:t>{0, 0, 0}, {</a:t>
            </a:r>
            <a:r>
              <a:rPr lang="en-US" sz="1600" dirty="0" smtClean="0"/>
              <a:t>0, -1, 0}, {0, 0, -1}, {0, 0, 1}}; Pochoir_Boundary_2D(heat_bv_2D,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I,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I, j);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Pochoir_kernel_2D(heat_2D_fn</a:t>
            </a:r>
            <a:r>
              <a:rPr lang="en-US" sz="1600" dirty="0" smtClean="0"/>
              <a:t>, t, </a:t>
            </a:r>
            <a:r>
              <a:rPr lang="en-US" sz="1600" dirty="0" smtClean="0"/>
              <a:t>I, j)</a:t>
            </a:r>
            <a:endParaRPr lang="en-US" sz="1600" dirty="0" smtClean="0"/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heat_2D.registerBoundaryFn(a, </a:t>
            </a:r>
            <a:r>
              <a:rPr lang="en-US" sz="1600" dirty="0" smtClean="0"/>
              <a:t>heat_bv_2D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heat_2D.registerArrayInUse(a);</a:t>
            </a:r>
          </a:p>
          <a:p>
            <a:r>
              <a:rPr lang="en-US" sz="1600" dirty="0" smtClean="0"/>
              <a:t>    heat_2D.registerShape(heat_shape_2D);</a:t>
            </a:r>
          </a:p>
          <a:p>
            <a:r>
              <a:rPr lang="en-US" sz="1600" dirty="0" smtClean="0"/>
              <a:t>    </a:t>
            </a:r>
            <a:r>
              <a:rPr lang="en-US" sz="1600" dirty="0" smtClean="0"/>
              <a:t>heat_2D.registerDomain(I, J);</a:t>
            </a:r>
            <a:endParaRPr lang="en-US" sz="1600" dirty="0" smtClean="0"/>
          </a:p>
          <a:p>
            <a:r>
              <a:rPr lang="en-US" sz="1600" dirty="0" smtClean="0"/>
              <a:t>    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heat_2D_fn);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Pochoir_Stencil</a:t>
            </a:r>
            <a:r>
              <a:rPr lang="en-US" sz="1600" dirty="0" smtClean="0"/>
              <a:t>&lt;double, 2&gt;  heat_2D;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I(0, N_SIZE-1), J(0, N_SIZE-1);</a:t>
            </a:r>
          </a:p>
          <a:p>
            <a:r>
              <a:rPr lang="en-US" sz="1600" dirty="0" err="1" smtClean="0"/>
              <a:t>Pochoir_Shape_info</a:t>
            </a:r>
            <a:r>
              <a:rPr lang="en-US" sz="1600" dirty="0" smtClean="0"/>
              <a:t>&lt;2&gt; heat_shape_2D[5] ={{</a:t>
            </a:r>
            <a:r>
              <a:rPr lang="en-US" sz="1600" dirty="0" smtClean="0"/>
              <a:t>1, 0, 0}, {0, -1, 0}, {0, 0, 0}, {0, 1, 0}, {0, 0, -1}, {0, 0, 1</a:t>
            </a:r>
            <a:r>
              <a:rPr lang="en-US" sz="1600" dirty="0" smtClean="0"/>
              <a:t>}};</a:t>
            </a:r>
            <a:endParaRPr lang="en-US" sz="1600" dirty="0" smtClean="0"/>
          </a:p>
          <a:p>
            <a:r>
              <a:rPr lang="en-US" sz="1600" dirty="0" smtClean="0"/>
              <a:t>Pochoir_Boundary_2D(heat_bv_2D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I, j)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new_i</a:t>
            </a:r>
            <a:r>
              <a:rPr lang="en-US" sz="800" dirty="0" smtClean="0"/>
              <a:t> =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 = j;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</a:t>
            </a:r>
            <a:r>
              <a:rPr lang="en-US" sz="800" dirty="0" smtClean="0"/>
              <a:t>);</a:t>
            </a:r>
            <a:endParaRPr lang="en-US" sz="800" dirty="0" smtClean="0"/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new_i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Pochoir_kernel_2D(heat_2D_fn, t, I, j)</a:t>
            </a:r>
          </a:p>
          <a:p>
            <a:r>
              <a:rPr lang="nn-NO" sz="1600" dirty="0" smtClean="0"/>
              <a:t>        a(t+1, i, j) = 0.125 * (a(t, i-1, j) - 2.0 * a(t, i, j) + a(t, i+1, j)) + 0.125 * (a(t, i, j-1) + 2 * a(t, i, j) + a(t, i, j+1)) + a(t, i,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    heat_2D.registerBoundaryFn(a, </a:t>
            </a:r>
            <a:r>
              <a:rPr lang="en-US" sz="1600" dirty="0" smtClean="0"/>
              <a:t>heat_bv_2D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heat_2D.registerArrayInUse(a);</a:t>
            </a:r>
          </a:p>
          <a:p>
            <a:r>
              <a:rPr lang="en-US" sz="1600" dirty="0" smtClean="0"/>
              <a:t>    heat_2D.registerShape(heat_shape_2D);</a:t>
            </a:r>
          </a:p>
          <a:p>
            <a:r>
              <a:rPr lang="en-US" sz="1600" dirty="0" smtClean="0"/>
              <a:t>    heat_2D.registerPochoir_Domain(I, J);</a:t>
            </a:r>
          </a:p>
          <a:p>
            <a:r>
              <a:rPr lang="en-US" sz="1600" dirty="0" smtClean="0"/>
              <a:t>    heat_2D.run(</a:t>
            </a:r>
            <a:r>
              <a:rPr lang="en-US" sz="1600" dirty="0" err="1" smtClean="0"/>
              <a:t>Timestep</a:t>
            </a:r>
            <a:r>
              <a:rPr lang="en-US" sz="1600" dirty="0" smtClean="0"/>
              <a:t>, heat_2D_fn);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P/NP 2D </a:t>
            </a:r>
            <a:r>
              <a:rPr lang="en-US" dirty="0" smtClean="0"/>
              <a:t>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20888"/>
            <a:ext cx="464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</a:t>
            </a:r>
            <a:r>
              <a:rPr lang="en-US" sz="800" dirty="0" smtClean="0"/>
              <a:t>2&gt;  heat_2D</a:t>
            </a:r>
            <a:r>
              <a:rPr lang="en-US" sz="800" dirty="0" smtClean="0"/>
              <a:t>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N_SIZE-1), J(0, N_SIZE-1);</a:t>
            </a:r>
          </a:p>
          <a:p>
            <a:r>
              <a:rPr lang="en-US" sz="800" dirty="0" err="1" smtClean="0"/>
              <a:t>Pochoir_Shape_info</a:t>
            </a:r>
            <a:r>
              <a:rPr lang="en-US" sz="800" dirty="0" smtClean="0"/>
              <a:t>&lt;2&gt; </a:t>
            </a:r>
            <a:r>
              <a:rPr lang="en-US" sz="800" dirty="0" smtClean="0"/>
              <a:t>heat_shape_2D[6] </a:t>
            </a:r>
            <a:r>
              <a:rPr lang="en-US" sz="800" dirty="0" smtClean="0"/>
              <a:t>= {{1, 0, 0}, {0, 1, 0}, </a:t>
            </a:r>
            <a:r>
              <a:rPr lang="en-US" sz="800" dirty="0" smtClean="0"/>
              <a:t>{0, 0, 0}. {</a:t>
            </a:r>
            <a:r>
              <a:rPr lang="en-US" sz="800" dirty="0" smtClean="0"/>
              <a:t>0, -1, 0}, {0, 0, -1}, {0, 0, 1}}; </a:t>
            </a:r>
            <a:r>
              <a:rPr lang="en-US" sz="1600" dirty="0" smtClean="0"/>
              <a:t>Pochoir_Boundary_2D(heat_bv_2D,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I, j)</a:t>
            </a:r>
          </a:p>
          <a:p>
            <a:r>
              <a:rPr lang="en-US" sz="1600" dirty="0" smtClean="0"/>
              <a:t>        if (</a:t>
            </a:r>
            <a:r>
              <a:rPr lang="en-US" sz="1600" dirty="0" err="1" smtClean="0"/>
              <a:t>i</a:t>
            </a:r>
            <a:r>
              <a:rPr lang="en-US" sz="1600" dirty="0" smtClean="0"/>
              <a:t> &lt;= 0 || </a:t>
            </a:r>
            <a:r>
              <a:rPr lang="en-US" sz="1600" dirty="0" err="1" smtClean="0"/>
              <a:t>i</a:t>
            </a:r>
            <a:r>
              <a:rPr lang="en-US" sz="1600" dirty="0" smtClean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(1)-1 || j &lt; =0 || j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(0)-1)</a:t>
            </a:r>
          </a:p>
          <a:p>
            <a:r>
              <a:rPr lang="en-US" sz="1600" dirty="0" smtClean="0"/>
              <a:t>            return 0;</a:t>
            </a:r>
          </a:p>
          <a:p>
            <a:r>
              <a:rPr lang="en-US" sz="1600" dirty="0" smtClean="0"/>
              <a:t>        else</a:t>
            </a:r>
          </a:p>
          <a:p>
            <a:r>
              <a:rPr lang="en-US" sz="1600" dirty="0" smtClean="0"/>
              <a:t>            return </a:t>
            </a:r>
            <a:r>
              <a:rPr lang="en-US" sz="1600" dirty="0" err="1" smtClean="0"/>
              <a:t>arr.get</a:t>
            </a:r>
            <a:r>
              <a:rPr lang="en-US" sz="1600" dirty="0" smtClean="0"/>
              <a:t>(t, I, j);</a:t>
            </a:r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800" dirty="0" smtClean="0"/>
              <a:t>Pochoir_kernel_2D(heat_2D_fn</a:t>
            </a:r>
            <a:r>
              <a:rPr lang="en-US" sz="800" dirty="0" smtClean="0"/>
              <a:t>, t, </a:t>
            </a:r>
            <a:r>
              <a:rPr lang="en-US" sz="800" dirty="0" smtClean="0"/>
              <a:t>I, j)</a:t>
            </a:r>
            <a:endParaRPr lang="en-US" sz="800" dirty="0" smtClean="0"/>
          </a:p>
          <a:p>
            <a:r>
              <a:rPr lang="en-US" sz="800" dirty="0" smtClean="0"/>
              <a:t>    a(t+1,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0.125 * (a(t, i+1, j) - 2.0 *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a(t, i-1, j)) + 0.125 * (a(t, </a:t>
            </a:r>
            <a:r>
              <a:rPr lang="en-US" sz="800" dirty="0" err="1" smtClean="0"/>
              <a:t>i</a:t>
            </a:r>
            <a:r>
              <a:rPr lang="en-US" sz="800" dirty="0" smtClean="0"/>
              <a:t>, j+1) - 2.0 *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j-1)) +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r>
              <a:rPr lang="en-US" sz="800" dirty="0" smtClean="0"/>
              <a:t>    heat_2D.registerBoundaryFn(a, </a:t>
            </a:r>
            <a:r>
              <a:rPr lang="en-US" sz="800" dirty="0" smtClean="0"/>
              <a:t>heat_bv_2D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heat_2D.registerArrayInUse(a);</a:t>
            </a:r>
          </a:p>
          <a:p>
            <a:r>
              <a:rPr lang="en-US" sz="800" dirty="0" smtClean="0"/>
              <a:t>    heat_2D.registerShape(heat_shape_2D);</a:t>
            </a:r>
          </a:p>
          <a:p>
            <a:r>
              <a:rPr lang="en-US" sz="800" dirty="0" smtClean="0"/>
              <a:t>    heat_2D.registerDomain(I);</a:t>
            </a:r>
          </a:p>
          <a:p>
            <a:r>
              <a:rPr lang="en-US" sz="800" dirty="0" smtClean="0"/>
              <a:t>    heat_2D.run(</a:t>
            </a:r>
            <a:r>
              <a:rPr lang="en-US" sz="800" dirty="0" err="1" smtClean="0"/>
              <a:t>Timestep</a:t>
            </a:r>
            <a:r>
              <a:rPr lang="en-US" sz="800" dirty="0" smtClean="0"/>
              <a:t>, heat_2D_fn);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914400"/>
            <a:ext cx="4648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Pochoir_Stencil</a:t>
            </a:r>
            <a:r>
              <a:rPr lang="en-US" sz="800" dirty="0" smtClean="0"/>
              <a:t>&lt;double, 2&gt;  heat_2D;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I(0, N_SIZE-1), J(0, N_SIZE-1);</a:t>
            </a:r>
          </a:p>
          <a:p>
            <a:r>
              <a:rPr lang="en-US" sz="800" dirty="0" err="1" smtClean="0"/>
              <a:t>Pochoir_Shape_info</a:t>
            </a:r>
            <a:r>
              <a:rPr lang="en-US" sz="800" dirty="0" smtClean="0"/>
              <a:t>&lt;2&gt; heat_shape_2D[6] = {{</a:t>
            </a:r>
            <a:r>
              <a:rPr lang="en-US" sz="800" dirty="0" smtClean="0"/>
              <a:t>1, 0, 0}, {0, -1, 0}, {0, 0, 0}, {0, 1, 0}, {0, 0, -1}, {0, 0, 1</a:t>
            </a:r>
            <a:r>
              <a:rPr lang="en-US" sz="800" dirty="0" smtClean="0"/>
              <a:t>}};</a:t>
            </a:r>
            <a:endParaRPr lang="en-US" sz="800" dirty="0" smtClean="0"/>
          </a:p>
          <a:p>
            <a:r>
              <a:rPr lang="en-US" sz="1600" dirty="0" smtClean="0"/>
              <a:t>Pochoir_Boundary_2D(heat_bv_2D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I, j)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new_i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r>
              <a:rPr lang="en-US" sz="1600" dirty="0" smtClean="0"/>
              <a:t>, </a:t>
            </a:r>
            <a:r>
              <a:rPr lang="en-US" sz="1600" dirty="0" err="1" smtClean="0"/>
              <a:t>new_j</a:t>
            </a:r>
            <a:r>
              <a:rPr lang="en-US" sz="1600" dirty="0" smtClean="0"/>
              <a:t> = j;</a:t>
            </a:r>
          </a:p>
          <a:p>
            <a:r>
              <a:rPr lang="en-US" sz="1600" dirty="0" smtClean="0"/>
              <a:t>        if (</a:t>
            </a:r>
            <a:r>
              <a:rPr lang="en-US" sz="1600" dirty="0" err="1" smtClean="0"/>
              <a:t>new_i</a:t>
            </a:r>
            <a:r>
              <a:rPr lang="en-US" sz="1600" dirty="0" smtClean="0"/>
              <a:t> &lt; 0) 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new_i</a:t>
            </a:r>
            <a:r>
              <a:rPr lang="en-US" sz="1600" dirty="0" smtClean="0"/>
              <a:t> +=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      else if (</a:t>
            </a:r>
            <a:r>
              <a:rPr lang="en-US" sz="1600" dirty="0" err="1" smtClean="0"/>
              <a:t>new_i</a:t>
            </a:r>
            <a:r>
              <a:rPr lang="en-US" sz="1600" dirty="0" smtClean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(1))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new_i</a:t>
            </a:r>
            <a:r>
              <a:rPr lang="en-US" sz="1600" dirty="0" smtClean="0"/>
              <a:t> -=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(1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        if (</a:t>
            </a:r>
            <a:r>
              <a:rPr lang="en-US" sz="1600" dirty="0" err="1" smtClean="0"/>
              <a:t>new_j</a:t>
            </a:r>
            <a:r>
              <a:rPr lang="en-US" sz="1600" dirty="0" smtClean="0"/>
              <a:t> &lt; 0) 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new_j</a:t>
            </a:r>
            <a:r>
              <a:rPr lang="en-US" sz="1600" dirty="0" smtClean="0"/>
              <a:t> +=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(0);</a:t>
            </a:r>
          </a:p>
          <a:p>
            <a:r>
              <a:rPr lang="en-US" sz="1600" dirty="0" smtClean="0"/>
              <a:t>        else if (</a:t>
            </a:r>
            <a:r>
              <a:rPr lang="en-US" sz="1600" dirty="0" err="1" smtClean="0"/>
              <a:t>new_j</a:t>
            </a:r>
            <a:r>
              <a:rPr lang="en-US" sz="1600" dirty="0" smtClean="0"/>
              <a:t> &gt;=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(0))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new_j</a:t>
            </a:r>
            <a:r>
              <a:rPr lang="en-US" sz="1600" dirty="0" smtClean="0"/>
              <a:t> -= </a:t>
            </a:r>
            <a:r>
              <a:rPr lang="en-US" sz="1600" dirty="0" err="1" smtClean="0"/>
              <a:t>arr.size</a:t>
            </a:r>
            <a:r>
              <a:rPr lang="en-US" sz="1600" dirty="0" smtClean="0"/>
              <a:t>(0);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arr.get</a:t>
            </a:r>
            <a:r>
              <a:rPr lang="en-US" sz="1600" dirty="0" smtClean="0"/>
              <a:t>(t, </a:t>
            </a:r>
            <a:r>
              <a:rPr lang="en-US" sz="1600" dirty="0" err="1" smtClean="0"/>
              <a:t>new_i</a:t>
            </a:r>
            <a:r>
              <a:rPr lang="en-US" sz="1600" dirty="0" smtClean="0"/>
              <a:t>, </a:t>
            </a:r>
            <a:r>
              <a:rPr lang="en-US" sz="1600" dirty="0" err="1" smtClean="0"/>
              <a:t>new_j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800" dirty="0" smtClean="0"/>
              <a:t>Pochoir_kernel_2D(heat_2D_fn, t, I, j)</a:t>
            </a:r>
          </a:p>
          <a:p>
            <a:r>
              <a:rPr lang="nn-NO" sz="800" dirty="0" smtClean="0"/>
              <a:t>        a(t+1, i, j) = 0.125 * (a(t, i-1, j) - 2.0 * a(t, i, j) + a(t, i+1, j)) + 0.125 * (a(t, i, j-1) + 2 * a(t, i, j) + a(t, i, j+1)) + a(t, i, j);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r>
              <a:rPr lang="en-US" sz="800" dirty="0" smtClean="0"/>
              <a:t>    heat_2D.registerBoundaryFn(a, </a:t>
            </a:r>
            <a:r>
              <a:rPr lang="en-US" sz="800" dirty="0" smtClean="0"/>
              <a:t>heat_bv_2D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heat_2D.registerArrayInUse(a);</a:t>
            </a:r>
          </a:p>
          <a:p>
            <a:r>
              <a:rPr lang="en-US" sz="800" dirty="0" smtClean="0"/>
              <a:t>    heat_2D.registerShape(heat_shape_2D);</a:t>
            </a:r>
          </a:p>
          <a:p>
            <a:r>
              <a:rPr lang="en-US" sz="800" dirty="0" smtClean="0"/>
              <a:t>    heat_2D.registerPochoir_Domain(I, J);</a:t>
            </a:r>
          </a:p>
          <a:p>
            <a:r>
              <a:rPr lang="en-US" sz="800" dirty="0" smtClean="0"/>
              <a:t>    heat_2D.run(</a:t>
            </a:r>
            <a:r>
              <a:rPr lang="en-US" sz="800" dirty="0" err="1" smtClean="0"/>
              <a:t>Timestep</a:t>
            </a:r>
            <a:r>
              <a:rPr lang="en-US" sz="800" dirty="0" smtClean="0"/>
              <a:t>, heat_2D_fn);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 ?= NP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1026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1027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1028" r:id="rId5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1029" r:id="rId6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1030" r:id="rId7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1031" r:id="rId8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527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6126</Words>
  <Application>Microsoft Office PowerPoint</Application>
  <PresentationFormat>On-screen Show (4:3)</PresentationFormat>
  <Paragraphs>1441</Paragraphs>
  <Slides>41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Equation</vt:lpstr>
      <vt:lpstr>Pochoir: Expressiveness and Performance of Arbitrary Stencil Computation</vt:lpstr>
      <vt:lpstr>Background</vt:lpstr>
      <vt:lpstr>Goals</vt:lpstr>
      <vt:lpstr>Specification of an Arbitrary Stencil</vt:lpstr>
      <vt:lpstr>Executable Spec</vt:lpstr>
      <vt:lpstr>2D Heat Equation</vt:lpstr>
      <vt:lpstr>P/NP 2D Heat Equation</vt:lpstr>
      <vt:lpstr>P/NP 2D Heat Equation</vt:lpstr>
      <vt:lpstr>P ?= NP</vt:lpstr>
      <vt:lpstr>P ?= NP</vt:lpstr>
      <vt:lpstr>P = NP!</vt:lpstr>
      <vt:lpstr>How it performs?</vt:lpstr>
      <vt:lpstr>Performance Peek</vt:lpstr>
      <vt:lpstr>Can it go faster?</vt:lpstr>
      <vt:lpstr>Minimize the boundary checking</vt:lpstr>
      <vt:lpstr>Adaptive Cutting Strategy</vt:lpstr>
      <vt:lpstr>Macro Trick</vt:lpstr>
      <vt:lpstr>Performance Peek</vt:lpstr>
      <vt:lpstr>indexing issue</vt:lpstr>
      <vt:lpstr>indexing issue</vt:lpstr>
      <vt:lpstr>indexing issue</vt:lpstr>
      <vt:lpstr>Using Iterator to traverse internal sub-trapezoid</vt:lpstr>
      <vt:lpstr>Base case optimized by iterator</vt:lpstr>
      <vt:lpstr>Performance Peek</vt:lpstr>
      <vt:lpstr>Performance bug revealed by 3dfd</vt:lpstr>
      <vt:lpstr>problems in iterator</vt:lpstr>
      <vt:lpstr>From iterator to pointer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Run_obase versus Nested Loop (zero-padding)</vt:lpstr>
      <vt:lpstr>Run_obase versus Nested Loop (zero-padding)</vt:lpstr>
      <vt:lpstr>Conclusion</vt:lpstr>
      <vt:lpstr>TODO</vt:lpstr>
      <vt:lpstr>Example boundaries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P=NP Executable Spec. and Performance</dc:title>
  <dc:creator>Yuan Tang</dc:creator>
  <cp:lastModifiedBy>Yuan Tang</cp:lastModifiedBy>
  <cp:revision>187</cp:revision>
  <dcterms:created xsi:type="dcterms:W3CDTF">2010-10-02T01:13:36Z</dcterms:created>
  <dcterms:modified xsi:type="dcterms:W3CDTF">2010-10-29T05:01:04Z</dcterms:modified>
</cp:coreProperties>
</file>