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99" r:id="rId3"/>
    <p:sldId id="312" r:id="rId4"/>
    <p:sldId id="315" r:id="rId5"/>
    <p:sldId id="300" r:id="rId6"/>
    <p:sldId id="297" r:id="rId7"/>
    <p:sldId id="258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294" r:id="rId21"/>
    <p:sldId id="369" r:id="rId22"/>
    <p:sldId id="265" r:id="rId23"/>
    <p:sldId id="266" r:id="rId24"/>
    <p:sldId id="290" r:id="rId25"/>
    <p:sldId id="259" r:id="rId26"/>
    <p:sldId id="355" r:id="rId27"/>
    <p:sldId id="301" r:id="rId28"/>
    <p:sldId id="275" r:id="rId29"/>
    <p:sldId id="280" r:id="rId30"/>
    <p:sldId id="278" r:id="rId31"/>
    <p:sldId id="325" r:id="rId32"/>
    <p:sldId id="326" r:id="rId33"/>
    <p:sldId id="327" r:id="rId34"/>
    <p:sldId id="328" r:id="rId35"/>
    <p:sldId id="302" r:id="rId36"/>
    <p:sldId id="310" r:id="rId37"/>
    <p:sldId id="311" r:id="rId38"/>
    <p:sldId id="304" r:id="rId39"/>
    <p:sldId id="303" r:id="rId40"/>
    <p:sldId id="329" r:id="rId41"/>
    <p:sldId id="330" r:id="rId42"/>
    <p:sldId id="331" r:id="rId43"/>
    <p:sldId id="332" r:id="rId44"/>
    <p:sldId id="333" r:id="rId45"/>
    <p:sldId id="305" r:id="rId46"/>
    <p:sldId id="307" r:id="rId47"/>
    <p:sldId id="334" r:id="rId48"/>
    <p:sldId id="335" r:id="rId49"/>
    <p:sldId id="336" r:id="rId50"/>
    <p:sldId id="337" r:id="rId51"/>
    <p:sldId id="269" r:id="rId52"/>
    <p:sldId id="308" r:id="rId53"/>
    <p:sldId id="309" r:id="rId54"/>
    <p:sldId id="339" r:id="rId55"/>
    <p:sldId id="338" r:id="rId56"/>
    <p:sldId id="341" r:id="rId57"/>
    <p:sldId id="343" r:id="rId58"/>
    <p:sldId id="345" r:id="rId59"/>
    <p:sldId id="347" r:id="rId60"/>
    <p:sldId id="356" r:id="rId61"/>
    <p:sldId id="351" r:id="rId62"/>
    <p:sldId id="353" r:id="rId63"/>
    <p:sldId id="370" r:id="rId64"/>
    <p:sldId id="37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F9E6-355B-40B0-BBC4-9FCCD69A5F04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A7C2-F6CC-48C2-97AB-C959E442A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28031-29F7-A04A-ACE0-5FDE0611D2B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Stencils are critical to many applications (e.g. diffusion, </a:t>
            </a:r>
            <a:r>
              <a:rPr lang="en-US" dirty="0" err="1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electromagnetics</a:t>
            </a: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, image processing)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3738"/>
            <a:ext cx="4570413" cy="34290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5" y="4343234"/>
            <a:ext cx="5486085" cy="403265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0A50-1B16-4707-83FF-6C50A89C3A61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Yuan Tang, Charles E. Leiserson, and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143000"/>
            <a:ext cx="4876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</a:t>
            </a:r>
            <a:r>
              <a:rPr lang="en-US" sz="1600" dirty="0" smtClean="0"/>
              <a:t>] 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smtClean="0"/>
              <a:t>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Stencil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147732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Pochoir_Domain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 (</a:t>
            </a:r>
            <a:r>
              <a:rPr lang="en-US" i="1" dirty="0" smtClean="0">
                <a:solidFill>
                  <a:schemeClr val="accent2"/>
                </a:solidFill>
              </a:rPr>
              <a:t>start, end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a specific domain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Start</a:t>
            </a:r>
            <a:r>
              <a:rPr lang="en-US" i="1" dirty="0" smtClean="0">
                <a:solidFill>
                  <a:srgbClr val="FF0000"/>
                </a:solidFill>
              </a:rPr>
              <a:t>, end </a:t>
            </a:r>
            <a:r>
              <a:rPr lang="en-US" dirty="0" smtClean="0">
                <a:solidFill>
                  <a:prstClr val="black"/>
                </a:solidFill>
              </a:rPr>
              <a:t>is the starting and end point of one space </a:t>
            </a:r>
            <a:r>
              <a:rPr lang="en-US" dirty="0" smtClean="0">
                <a:solidFill>
                  <a:prstClr val="black"/>
                </a:solidFill>
              </a:rPr>
              <a:t>dimension</a:t>
            </a:r>
            <a:endParaRPr lang="en-US" dirty="0" smtClean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1295400"/>
            <a:ext cx="304800" cy="129064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71600"/>
            <a:ext cx="4876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</a:t>
            </a:r>
            <a:r>
              <a:rPr lang="en-US" sz="1600" dirty="0" smtClean="0"/>
              <a:t>] 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smtClean="0"/>
              <a:t>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Stencil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862322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Pochoir_Shape</a:t>
            </a:r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i="1" dirty="0" smtClean="0">
                <a:solidFill>
                  <a:schemeClr val="accent2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&gt; </a:t>
            </a:r>
            <a:r>
              <a:rPr lang="en-US" i="1" dirty="0" err="1" smtClean="0">
                <a:solidFill>
                  <a:schemeClr val="accent2"/>
                </a:solidFill>
              </a:rPr>
              <a:t>shape_name</a:t>
            </a:r>
            <a:r>
              <a:rPr lang="en-US" dirty="0" smtClean="0">
                <a:solidFill>
                  <a:prstClr val="black"/>
                </a:solidFill>
              </a:rPr>
              <a:t>[</a:t>
            </a:r>
            <a:r>
              <a:rPr lang="en-US" i="1" dirty="0" smtClean="0">
                <a:solidFill>
                  <a:schemeClr val="accent2"/>
                </a:solidFill>
              </a:rPr>
              <a:t>num</a:t>
            </a:r>
            <a:r>
              <a:rPr lang="en-US" dirty="0" smtClean="0">
                <a:solidFill>
                  <a:prstClr val="black"/>
                </a:solidFill>
              </a:rPr>
              <a:t>] = {</a:t>
            </a:r>
            <a:r>
              <a:rPr lang="en-US" i="1" dirty="0" err="1" smtClean="0">
                <a:solidFill>
                  <a:schemeClr val="accent2"/>
                </a:solidFill>
              </a:rPr>
              <a:t>shape_decl</a:t>
            </a:r>
            <a:r>
              <a:rPr lang="en-US" dirty="0" smtClean="0">
                <a:solidFill>
                  <a:prstClr val="black"/>
                </a:solidFill>
              </a:rPr>
              <a:t>};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 </a:t>
            </a:r>
            <a:r>
              <a:rPr lang="en-US" dirty="0" smtClean="0">
                <a:solidFill>
                  <a:schemeClr val="tx1"/>
                </a:solidFill>
              </a:rPr>
              <a:t>is the number of dimensions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num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number of shape information contained in {}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shape_decl</a:t>
            </a:r>
            <a:r>
              <a:rPr lang="en-US" dirty="0" smtClean="0">
                <a:solidFill>
                  <a:schemeClr val="tx1"/>
                </a:solidFill>
              </a:rPr>
              <a:t> specifies the computing shape of the stencil. e.g., for a(t+1,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j), we have the corresponding shape info {1, 0, 0}, a(t, i+1, j), {0, 1, 0}, and so 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1638300"/>
            <a:ext cx="304800" cy="47866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905000"/>
            <a:ext cx="48768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</a:t>
            </a:r>
            <a:r>
              <a:rPr lang="en-US" sz="1600" dirty="0" smtClean="0"/>
              <a:t>] 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smtClean="0"/>
              <a:t>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Declaration of Boundary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341632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Pochoir_Boundary_2D(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>array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idx_t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idx_i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i="1" dirty="0" err="1" smtClean="0">
                <a:solidFill>
                  <a:schemeClr val="accent2"/>
                </a:solidFill>
              </a:rPr>
              <a:t>definition_of_boundary_function</a:t>
            </a:r>
            <a:endParaRPr lang="en-US" i="1" dirty="0" smtClean="0">
              <a:solidFill>
                <a:schemeClr val="accent2"/>
              </a:solidFill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Pochoir_Boundary_end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 smtClean="0">
                <a:solidFill>
                  <a:schemeClr val="tx1"/>
                </a:solidFill>
              </a:rPr>
              <a:t>corresponding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idx_t</a:t>
            </a:r>
            <a:r>
              <a:rPr lang="en-US" dirty="0" smtClean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, etc. is the index of each spatial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definition_of_boundary_function</a:t>
            </a:r>
            <a:r>
              <a:rPr lang="en-US" dirty="0" smtClean="0">
                <a:solidFill>
                  <a:schemeClr val="tx1"/>
                </a:solidFill>
              </a:rPr>
              <a:t> is a C++ function to define the behavior of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in boundary region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2362200"/>
            <a:ext cx="304800" cy="3176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895600"/>
            <a:ext cx="48768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</a:t>
            </a:r>
            <a:r>
              <a:rPr lang="en-US" sz="1600" dirty="0" smtClean="0"/>
              <a:t>] 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smtClean="0"/>
              <a:t>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Declaration of Stencil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862322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Pochoir_kernel_2D(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idx_t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idx_i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i="1" dirty="0" err="1" smtClean="0">
                <a:solidFill>
                  <a:schemeClr val="accent2"/>
                </a:solidFill>
              </a:rPr>
              <a:t>definition_of_kernel_function</a:t>
            </a:r>
            <a:endParaRPr lang="en-US" i="1" dirty="0" smtClean="0">
              <a:solidFill>
                <a:schemeClr val="accent2"/>
              </a:solidFill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Pochoir_kernel_end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idx_t</a:t>
            </a:r>
            <a:r>
              <a:rPr lang="en-US" dirty="0" smtClean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, etc. is the index of each spatial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definition_of_kernel_function</a:t>
            </a:r>
            <a:r>
              <a:rPr lang="en-US" dirty="0" smtClean="0">
                <a:solidFill>
                  <a:schemeClr val="tx1"/>
                </a:solidFill>
              </a:rPr>
              <a:t> is a C++ function to define the stencil computing formula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2116961"/>
            <a:ext cx="304800" cy="135013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343400"/>
            <a:ext cx="48768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</a:t>
            </a:r>
            <a:r>
              <a:rPr lang="en-US" sz="1600" dirty="0" smtClean="0"/>
              <a:t>] 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smtClean="0"/>
              <a:t>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Initialization of </a:t>
            </a:r>
            <a:r>
              <a:rPr lang="en-US" dirty="0" err="1" smtClean="0"/>
              <a:t>Pochoir_Array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Elements of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can be initialized in a nested loop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008966"/>
            <a:ext cx="304800" cy="3677334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</a:t>
            </a:r>
            <a:r>
              <a:rPr lang="en-US" sz="1600" dirty="0" smtClean="0"/>
              <a:t>] 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smtClean="0"/>
              <a:t>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Boundary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i="1" dirty="0" err="1" smtClean="0">
                <a:solidFill>
                  <a:srgbClr val="FF0000"/>
                </a:solidFill>
              </a:rPr>
              <a:t>name</a:t>
            </a:r>
            <a:r>
              <a:rPr lang="en-US" dirty="0" err="1" smtClean="0">
                <a:solidFill>
                  <a:prstClr val="black"/>
                </a:solidFill>
              </a:rPr>
              <a:t>.registerBoundaryFn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 smtClean="0">
              <a:solidFill>
                <a:prstClr val="black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 smtClean="0">
                <a:solidFill>
                  <a:schemeClr val="tx1"/>
                </a:solidFill>
              </a:rPr>
              <a:t>name of a stencil object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which is going to be registered the boundary function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schemeClr val="tx1"/>
                </a:solidFill>
              </a:rPr>
              <a:t> is the name of boundary function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37468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</a:t>
            </a:r>
            <a:r>
              <a:rPr lang="en-US" sz="1600" dirty="0" smtClean="0"/>
              <a:t>] 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  <a:endParaRPr lang="en-US" sz="1600" dirty="0" smtClean="0"/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smtClean="0"/>
              <a:t>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The User can also choose NOT to register a </a:t>
            </a:r>
            <a:r>
              <a:rPr lang="en-US" dirty="0" smtClean="0">
                <a:solidFill>
                  <a:schemeClr val="tx1"/>
                </a:solidFill>
              </a:rPr>
              <a:t>boundary </a:t>
            </a:r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 smtClean="0">
                <a:solidFill>
                  <a:schemeClr val="tx1"/>
                </a:solidFill>
              </a:rPr>
              <a:t>with a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for zero-padding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147465"/>
            <a:ext cx="304800" cy="4300835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626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</a:t>
            </a:r>
            <a:r>
              <a:rPr lang="en-US" sz="1600" dirty="0" smtClean="0"/>
              <a:t>] 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  <a:endParaRPr lang="en-US" sz="1600" dirty="0" smtClean="0"/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smtClean="0"/>
              <a:t>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Shape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.registerShape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schemeClr val="tx1"/>
                </a:solidFill>
              </a:rPr>
              <a:t>) : </a:t>
            </a:r>
            <a:r>
              <a:rPr lang="en-US" dirty="0" smtClean="0">
                <a:solidFill>
                  <a:schemeClr val="tx1"/>
                </a:solidFill>
              </a:rPr>
              <a:t>register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shape info previously declared </a:t>
            </a:r>
            <a:r>
              <a:rPr lang="en-US" dirty="0" smtClean="0">
                <a:solidFill>
                  <a:schemeClr val="tx1"/>
                </a:solidFill>
              </a:rPr>
              <a:t>for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specific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schemeClr val="tx1"/>
                </a:solidFill>
              </a:rPr>
              <a:t> is the desired shape info correlated with a specific stencil equation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39754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7912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</a:t>
            </a:r>
            <a:r>
              <a:rPr lang="en-US" sz="1600" dirty="0" smtClean="0"/>
              <a:t>] 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  <a:endParaRPr lang="en-US" sz="1600" dirty="0" smtClean="0"/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smtClean="0"/>
              <a:t>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Computing Domain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.registerDomain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domain_0,</a:t>
            </a:r>
          </a:p>
          <a:p>
            <a:pPr marL="225425" lvl="1" indent="-106363"/>
            <a:r>
              <a:rPr lang="en-US" i="1" dirty="0" smtClean="0">
                <a:solidFill>
                  <a:schemeClr val="accent2"/>
                </a:solidFill>
              </a:rPr>
              <a:t>domain_1</a:t>
            </a:r>
            <a:r>
              <a:rPr lang="en-US" i="1" dirty="0" smtClean="0">
                <a:solidFill>
                  <a:schemeClr val="accent2"/>
                </a:solidFill>
              </a:rPr>
              <a:t>, …</a:t>
            </a:r>
            <a:r>
              <a:rPr lang="en-US" dirty="0" smtClean="0">
                <a:solidFill>
                  <a:schemeClr val="tx1"/>
                </a:solidFill>
              </a:rPr>
              <a:t>) : register the shape </a:t>
            </a:r>
            <a:r>
              <a:rPr lang="en-US" dirty="0" smtClean="0">
                <a:solidFill>
                  <a:schemeClr val="tx1"/>
                </a:solidFill>
              </a:rPr>
              <a:t>info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previously </a:t>
            </a:r>
            <a:r>
              <a:rPr lang="en-US" dirty="0" smtClean="0">
                <a:solidFill>
                  <a:schemeClr val="tx1"/>
                </a:solidFill>
              </a:rPr>
              <a:t>declared for a </a:t>
            </a:r>
            <a:r>
              <a:rPr lang="en-US" dirty="0" smtClean="0">
                <a:solidFill>
                  <a:schemeClr val="tx1"/>
                </a:solidFill>
              </a:rPr>
              <a:t>specific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stencil </a:t>
            </a:r>
            <a:r>
              <a:rPr lang="en-US" dirty="0" smtClean="0">
                <a:solidFill>
                  <a:schemeClr val="tx1"/>
                </a:solidFill>
              </a:rPr>
              <a:t>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domain_0, domain_1, …</a:t>
            </a:r>
            <a:r>
              <a:rPr lang="en-US" dirty="0" smtClean="0">
                <a:solidFill>
                  <a:schemeClr val="tx1"/>
                </a:solidFill>
              </a:rPr>
              <a:t> are the subsets of every </a:t>
            </a:r>
            <a:r>
              <a:rPr lang="en-US" dirty="0" smtClean="0">
                <a:solidFill>
                  <a:schemeClr val="tx1"/>
                </a:solidFill>
              </a:rPr>
              <a:t>spatial </a:t>
            </a:r>
            <a:r>
              <a:rPr lang="en-US" dirty="0" smtClean="0">
                <a:solidFill>
                  <a:schemeClr val="tx1"/>
                </a:solidFill>
              </a:rPr>
              <a:t>dimensions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42040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2484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</a:t>
            </a:r>
            <a:r>
              <a:rPr lang="en-US" sz="1600" dirty="0" smtClean="0"/>
              <a:t>] 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  <a:endParaRPr lang="en-US" sz="1600" dirty="0" smtClean="0"/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smtClean="0"/>
              <a:t>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Run the Stencil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.run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T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stencil_func</a:t>
            </a:r>
            <a:r>
              <a:rPr lang="en-US" i="1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: run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specific </a:t>
            </a:r>
            <a:r>
              <a:rPr lang="en-US" dirty="0" smtClean="0">
                <a:solidFill>
                  <a:schemeClr val="tx1"/>
                </a:solidFill>
              </a:rPr>
              <a:t>stencil function for </a:t>
            </a:r>
            <a:r>
              <a:rPr lang="en-US" dirty="0" smtClean="0">
                <a:solidFill>
                  <a:schemeClr val="tx1"/>
                </a:solidFill>
              </a:rPr>
              <a:t>specific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time </a:t>
            </a:r>
            <a:r>
              <a:rPr lang="en-US" dirty="0" smtClean="0">
                <a:solidFill>
                  <a:schemeClr val="tx1"/>
                </a:solidFill>
              </a:rPr>
              <a:t>steps.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T </a:t>
            </a:r>
            <a:r>
              <a:rPr lang="en-US" dirty="0" smtClean="0">
                <a:solidFill>
                  <a:schemeClr val="tx1"/>
                </a:solidFill>
              </a:rPr>
              <a:t>is the number of time steps to run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accent2"/>
                </a:solidFill>
              </a:rPr>
              <a:t>stencil_func</a:t>
            </a:r>
            <a:r>
              <a:rPr lang="en-US" dirty="0" smtClean="0">
                <a:solidFill>
                  <a:schemeClr val="tx1"/>
                </a:solidFill>
              </a:rPr>
              <a:t> is the previously defined stencil function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46612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267200" cy="5562600"/>
          </a:xfrm>
        </p:spPr>
        <p:txBody>
          <a:bodyPr>
            <a:noAutofit/>
          </a:bodyPr>
          <a:lstStyle/>
          <a:p>
            <a:pPr marL="166688" indent="-166688" eaLnBrk="1" hangingPunct="1"/>
            <a:r>
              <a:rPr lang="en-US" sz="2400" dirty="0" smtClean="0"/>
              <a:t>For a given point, a </a:t>
            </a:r>
            <a:r>
              <a:rPr lang="en-US" sz="2400" i="1" dirty="0" smtClean="0">
                <a:solidFill>
                  <a:srgbClr val="0000FF"/>
                </a:solidFill>
              </a:rPr>
              <a:t>stencil </a:t>
            </a:r>
            <a:r>
              <a:rPr lang="en-US" sz="2400" dirty="0" smtClean="0"/>
              <a:t>is a fixed subset of near neighbors.</a:t>
            </a:r>
          </a:p>
          <a:p>
            <a:pPr marL="166688" indent="-166688" eaLnBrk="1" hangingPunct="1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00FF"/>
                </a:solidFill>
              </a:rPr>
              <a:t>stencil code </a:t>
            </a:r>
            <a:r>
              <a:rPr lang="en-US" sz="2400" dirty="0" smtClean="0"/>
              <a:t>updates every point in an n-dimensional spatial grid at time t as a function of nearby grid points at times t–1, t-2, …, t–k.</a:t>
            </a:r>
          </a:p>
          <a:p>
            <a:pPr marL="166688" indent="-166688" eaLnBrk="1" hangingPunct="1"/>
            <a:r>
              <a:rPr lang="en-US" sz="2400" dirty="0" smtClean="0"/>
              <a:t>Stencils are used in iterative PDE solvers such as Jacobi, Multi-grid, and AMR, as well as for image processing and geometric modeling.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92650" y="2482334"/>
            <a:ext cx="4298950" cy="1893332"/>
            <a:chOff x="4800600" y="1219200"/>
            <a:chExt cx="4299491" cy="1892776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876800" y="1219200"/>
              <a:ext cx="1688870" cy="1558878"/>
              <a:chOff x="336" y="1872"/>
              <a:chExt cx="1920" cy="1824"/>
            </a:xfrm>
          </p:grpSpPr>
          <p:sp>
            <p:nvSpPr>
              <p:cNvPr id="20512" name="Rectangle 6"/>
              <p:cNvSpPr>
                <a:spLocks noChangeArrowheads="1"/>
              </p:cNvSpPr>
              <p:nvPr/>
            </p:nvSpPr>
            <p:spPr bwMode="auto">
              <a:xfrm>
                <a:off x="336" y="2255"/>
                <a:ext cx="1440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3" name="AutoShape 7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1920" cy="384"/>
              </a:xfrm>
              <a:prstGeom prst="parallelogram">
                <a:avLst>
                  <a:gd name="adj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4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04" y="2544"/>
                <a:ext cx="1824" cy="480"/>
              </a:xfrm>
              <a:prstGeom prst="parallelogram">
                <a:avLst>
                  <a:gd name="adj" fmla="val 799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88" name="Text Box 39"/>
            <p:cNvSpPr txBox="1">
              <a:spLocks noChangeArrowheads="1"/>
            </p:cNvSpPr>
            <p:nvPr/>
          </p:nvSpPr>
          <p:spPr bwMode="auto">
            <a:xfrm>
              <a:off x="7010678" y="2742753"/>
              <a:ext cx="2089413" cy="36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3D 7-point stencil</a:t>
              </a:r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5731646" y="1295378"/>
              <a:ext cx="3090598" cy="1533607"/>
              <a:chOff x="5731646" y="1295378"/>
              <a:chExt cx="3090598" cy="1533607"/>
            </a:xfrm>
          </p:grpSpPr>
          <p:sp>
            <p:nvSpPr>
              <p:cNvPr id="20491" name="Oval 16"/>
              <p:cNvSpPr>
                <a:spLocks noChangeArrowheads="1"/>
              </p:cNvSpPr>
              <p:nvPr/>
            </p:nvSpPr>
            <p:spPr bwMode="auto">
              <a:xfrm>
                <a:off x="5731646" y="1934394"/>
                <a:ext cx="197272" cy="1916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2" name="Line 36"/>
              <p:cNvSpPr>
                <a:spLocks noChangeShapeType="1"/>
              </p:cNvSpPr>
              <p:nvPr/>
            </p:nvSpPr>
            <p:spPr bwMode="auto">
              <a:xfrm flipV="1">
                <a:off x="5797404" y="1359299"/>
                <a:ext cx="1906964" cy="5750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3" name="Line 37"/>
              <p:cNvSpPr>
                <a:spLocks noChangeShapeType="1"/>
              </p:cNvSpPr>
              <p:nvPr/>
            </p:nvSpPr>
            <p:spPr bwMode="auto">
              <a:xfrm>
                <a:off x="5797404" y="2126092"/>
                <a:ext cx="1906964" cy="638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4" name="Line 19"/>
              <p:cNvSpPr>
                <a:spLocks noChangeShapeType="1"/>
              </p:cNvSpPr>
              <p:nvPr/>
            </p:nvSpPr>
            <p:spPr bwMode="auto">
              <a:xfrm>
                <a:off x="7587539" y="2053789"/>
                <a:ext cx="9398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5" name="Oval 20"/>
              <p:cNvSpPr>
                <a:spLocks noChangeArrowheads="1"/>
              </p:cNvSpPr>
              <p:nvPr/>
            </p:nvSpPr>
            <p:spPr bwMode="auto">
              <a:xfrm>
                <a:off x="7509217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6" name="Oval 21"/>
              <p:cNvSpPr>
                <a:spLocks noChangeArrowheads="1"/>
              </p:cNvSpPr>
              <p:nvPr/>
            </p:nvSpPr>
            <p:spPr bwMode="auto">
              <a:xfrm>
                <a:off x="8449075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7" name="Line 23"/>
              <p:cNvSpPr>
                <a:spLocks noChangeShapeType="1"/>
              </p:cNvSpPr>
              <p:nvPr/>
            </p:nvSpPr>
            <p:spPr bwMode="auto">
              <a:xfrm>
                <a:off x="8018307" y="1597138"/>
                <a:ext cx="0" cy="9133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8" name="Oval 24"/>
              <p:cNvSpPr>
                <a:spLocks noChangeArrowheads="1"/>
              </p:cNvSpPr>
              <p:nvPr/>
            </p:nvSpPr>
            <p:spPr bwMode="auto">
              <a:xfrm>
                <a:off x="7979146" y="1565426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9" name="Oval 25"/>
              <p:cNvSpPr>
                <a:spLocks noChangeArrowheads="1"/>
              </p:cNvSpPr>
              <p:nvPr/>
            </p:nvSpPr>
            <p:spPr bwMode="auto">
              <a:xfrm>
                <a:off x="7979146" y="247872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0" name="Line 26"/>
              <p:cNvSpPr>
                <a:spLocks noChangeShapeType="1"/>
              </p:cNvSpPr>
              <p:nvPr/>
            </p:nvSpPr>
            <p:spPr bwMode="auto">
              <a:xfrm flipV="1">
                <a:off x="7801291" y="1852419"/>
                <a:ext cx="469929" cy="380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1" name="Oval 27"/>
              <p:cNvSpPr>
                <a:spLocks noChangeArrowheads="1"/>
              </p:cNvSpPr>
              <p:nvPr/>
            </p:nvSpPr>
            <p:spPr bwMode="auto">
              <a:xfrm>
                <a:off x="7736023" y="2226618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2" name="Oval 28"/>
              <p:cNvSpPr>
                <a:spLocks noChangeArrowheads="1"/>
              </p:cNvSpPr>
              <p:nvPr/>
            </p:nvSpPr>
            <p:spPr bwMode="auto">
              <a:xfrm>
                <a:off x="8243481" y="180643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3" name="Text Box 29"/>
              <p:cNvSpPr txBox="1">
                <a:spLocks noChangeArrowheads="1"/>
              </p:cNvSpPr>
              <p:nvPr/>
            </p:nvSpPr>
            <p:spPr bwMode="auto">
              <a:xfrm>
                <a:off x="7983938" y="2015891"/>
                <a:ext cx="73669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(</a:t>
                </a:r>
                <a:r>
                  <a:rPr lang="en-US" sz="1600" i="1" dirty="0" err="1"/>
                  <a:t>x,y,z</a:t>
                </a:r>
                <a:r>
                  <a:rPr lang="en-US" sz="1600" i="1" dirty="0"/>
                  <a:t>)</a:t>
                </a:r>
              </a:p>
            </p:txBody>
          </p:sp>
          <p:sp>
            <p:nvSpPr>
              <p:cNvPr id="20504" name="Text Box 30"/>
              <p:cNvSpPr txBox="1">
                <a:spLocks noChangeArrowheads="1"/>
              </p:cNvSpPr>
              <p:nvPr/>
            </p:nvSpPr>
            <p:spPr bwMode="auto">
              <a:xfrm>
                <a:off x="7772774" y="1295378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x+1</a:t>
                </a:r>
              </a:p>
            </p:txBody>
          </p:sp>
          <p:sp>
            <p:nvSpPr>
              <p:cNvPr id="20505" name="Text Box 31"/>
              <p:cNvSpPr txBox="1">
                <a:spLocks noChangeArrowheads="1"/>
              </p:cNvSpPr>
              <p:nvPr/>
            </p:nvSpPr>
            <p:spPr bwMode="auto">
              <a:xfrm>
                <a:off x="7772774" y="2438042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x-1</a:t>
                </a:r>
              </a:p>
            </p:txBody>
          </p:sp>
          <p:sp>
            <p:nvSpPr>
              <p:cNvPr id="20506" name="Text Box 32"/>
              <p:cNvSpPr txBox="1">
                <a:spLocks noChangeArrowheads="1"/>
              </p:cNvSpPr>
              <p:nvPr/>
            </p:nvSpPr>
            <p:spPr bwMode="auto">
              <a:xfrm>
                <a:off x="7307578" y="1980976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y-1</a:t>
                </a:r>
              </a:p>
            </p:txBody>
          </p:sp>
          <p:sp>
            <p:nvSpPr>
              <p:cNvPr id="20507" name="Text Box 33"/>
              <p:cNvSpPr txBox="1">
                <a:spLocks noChangeArrowheads="1"/>
              </p:cNvSpPr>
              <p:nvPr/>
            </p:nvSpPr>
            <p:spPr bwMode="auto">
              <a:xfrm>
                <a:off x="8230032" y="1761966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y+1</a:t>
                </a:r>
              </a:p>
            </p:txBody>
          </p:sp>
          <p:sp>
            <p:nvSpPr>
              <p:cNvPr id="20508" name="Text Box 34"/>
              <p:cNvSpPr txBox="1">
                <a:spLocks noChangeArrowheads="1"/>
              </p:cNvSpPr>
              <p:nvPr/>
            </p:nvSpPr>
            <p:spPr bwMode="auto">
              <a:xfrm>
                <a:off x="7536207" y="2209509"/>
                <a:ext cx="46678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z-1</a:t>
                </a:r>
              </a:p>
            </p:txBody>
          </p:sp>
          <p:sp>
            <p:nvSpPr>
              <p:cNvPr id="20509" name="Text Box 35"/>
              <p:cNvSpPr txBox="1">
                <a:spLocks noChangeArrowheads="1"/>
              </p:cNvSpPr>
              <p:nvPr/>
            </p:nvSpPr>
            <p:spPr bwMode="auto">
              <a:xfrm>
                <a:off x="8036332" y="1533433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z+1</a:t>
                </a:r>
              </a:p>
            </p:txBody>
          </p:sp>
          <p:sp>
            <p:nvSpPr>
              <p:cNvPr id="20510" name="Oval 38"/>
              <p:cNvSpPr>
                <a:spLocks noChangeAspect="1" noChangeArrowheads="1"/>
              </p:cNvSpPr>
              <p:nvPr/>
            </p:nvSpPr>
            <p:spPr bwMode="auto">
              <a:xfrm>
                <a:off x="7244066" y="1295400"/>
                <a:ext cx="1578178" cy="15335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1" name="Oval 22"/>
              <p:cNvSpPr>
                <a:spLocks noChangeArrowheads="1"/>
              </p:cNvSpPr>
              <p:nvPr/>
            </p:nvSpPr>
            <p:spPr bwMode="auto">
              <a:xfrm>
                <a:off x="7980778" y="2022077"/>
                <a:ext cx="78322" cy="7610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90" name="Text Box 39"/>
            <p:cNvSpPr txBox="1">
              <a:spLocks noChangeArrowheads="1"/>
            </p:cNvSpPr>
            <p:nvPr/>
          </p:nvSpPr>
          <p:spPr bwMode="auto">
            <a:xfrm>
              <a:off x="4800600" y="2742752"/>
              <a:ext cx="1826759" cy="369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 smtClean="0"/>
                <a:t>3D </a:t>
              </a:r>
              <a:r>
                <a:rPr lang="en-US" sz="1800" b="1" dirty="0"/>
                <a:t>regular grid</a:t>
              </a:r>
            </a:p>
          </p:txBody>
        </p:sp>
      </p:grpSp>
      <p:sp>
        <p:nvSpPr>
          <p:cNvPr id="20486" name="Slide Number Placeholder 3"/>
          <p:cNvSpPr txBox="1">
            <a:spLocks noGrp="1"/>
          </p:cNvSpPr>
          <p:nvPr/>
        </p:nvSpPr>
        <p:spPr bwMode="auto">
          <a:xfrm>
            <a:off x="70104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937F0096-504D-F841-BDC0-AC05C2EA5152}" type="slidenum">
              <a:rPr lang="en-US"/>
              <a:pPr algn="r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Periodic/Non-Periodic </a:t>
            </a:r>
            <a:r>
              <a:rPr lang="en-US" dirty="0" smtClean="0"/>
              <a:t>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421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&lt;double, 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</a:t>
            </a:r>
            <a:r>
              <a:rPr lang="en-US" sz="1400" dirty="0" smtClean="0"/>
              <a:t>, 2&gt;  a(N_SIZE, N_SIZE);</a:t>
            </a:r>
          </a:p>
          <a:p>
            <a:r>
              <a:rPr lang="en-US" sz="1400" dirty="0" err="1" smtClean="0"/>
              <a:t>Pochoir_Domain</a:t>
            </a:r>
            <a:r>
              <a:rPr lang="en-US" sz="1400" dirty="0" smtClean="0"/>
              <a:t> </a:t>
            </a:r>
            <a:r>
              <a:rPr lang="en-US" sz="1400" dirty="0" err="1" smtClean="0"/>
              <a:t>i_dom</a:t>
            </a:r>
            <a:r>
              <a:rPr lang="en-US" sz="1400" dirty="0" smtClean="0"/>
              <a:t>(0</a:t>
            </a:r>
            <a:r>
              <a:rPr lang="en-US" sz="1400" dirty="0" smtClean="0"/>
              <a:t>, N_SIZE-1), </a:t>
            </a:r>
            <a:r>
              <a:rPr lang="en-US" sz="1400" dirty="0" err="1" smtClean="0"/>
              <a:t>j_dom</a:t>
            </a:r>
            <a:r>
              <a:rPr lang="en-US" sz="1400" dirty="0" smtClean="0"/>
              <a:t>(0</a:t>
            </a:r>
            <a:r>
              <a:rPr lang="en-US" sz="1400" dirty="0" smtClean="0"/>
              <a:t>, N_SIZE-1);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</a:t>
            </a:r>
            <a:r>
              <a:rPr lang="en-US" sz="1400" dirty="0" smtClean="0"/>
              <a:t>&gt; </a:t>
            </a:r>
            <a:r>
              <a:rPr lang="en-US" sz="1400" dirty="0" smtClean="0"/>
              <a:t>shape[6</a:t>
            </a:r>
            <a:r>
              <a:rPr lang="en-US" sz="1400" dirty="0" smtClean="0"/>
              <a:t>] = {{1, 0, 0}, {0, 1, 0}, {0, 0, 0}, {0, -1, 0}, {0, 0, -1}, {0, 0, 1}}; </a:t>
            </a:r>
            <a:endParaRPr lang="en-US" sz="14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</a:t>
            </a:r>
            <a:r>
              <a:rPr lang="en-US" sz="1400" dirty="0" smtClean="0"/>
              <a:t>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a(t+1,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(a(t, i+1, j) - 2.0 *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i-1, j)) + 0.125 * (a(t,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a(1,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0; </a:t>
            </a:r>
            <a:r>
              <a:rPr lang="en-US" sz="1400" dirty="0" smtClean="0"/>
              <a:t>}}</a:t>
            </a:r>
          </a:p>
          <a:p>
            <a:r>
              <a:rPr lang="en-US" sz="1400" dirty="0" smtClean="0"/>
              <a:t>   </a:t>
            </a:r>
            <a:endParaRPr lang="en-US" sz="1400" dirty="0" smtClean="0"/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</a:t>
            </a:r>
            <a:r>
              <a:rPr lang="en-US" sz="1400" dirty="0" smtClean="0"/>
              <a:t>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  <a:endParaRPr lang="en-US" sz="1400" dirty="0" smtClean="0"/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  <a:endParaRPr lang="en-US" sz="1400" dirty="0" smtClean="0"/>
          </a:p>
          <a:p>
            <a:r>
              <a:rPr lang="en-US" sz="1400" dirty="0" err="1" smtClean="0"/>
              <a:t>heat.registerDomain</a:t>
            </a:r>
            <a:r>
              <a:rPr lang="en-US" sz="1400" dirty="0" smtClean="0"/>
              <a:t>(I</a:t>
            </a:r>
            <a:r>
              <a:rPr lang="en-US" sz="1400" dirty="0" smtClean="0"/>
              <a:t>, </a:t>
            </a:r>
            <a:r>
              <a:rPr lang="en-US" sz="1400" dirty="0" err="1" smtClean="0"/>
              <a:t>j_dom</a:t>
            </a:r>
            <a:r>
              <a:rPr lang="en-US" sz="1400" dirty="0" smtClean="0"/>
              <a:t>);</a:t>
            </a:r>
            <a:endParaRPr lang="en-US" sz="1400" dirty="0" smtClean="0"/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51557"/>
            <a:ext cx="4648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&lt;double, 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</a:t>
            </a:r>
            <a:r>
              <a:rPr lang="en-US" sz="1400" dirty="0" smtClean="0"/>
              <a:t>, 2&gt;  a(N_SIZE, N_SIZE);</a:t>
            </a:r>
          </a:p>
          <a:p>
            <a:r>
              <a:rPr lang="en-US" sz="1400" dirty="0" err="1" smtClean="0"/>
              <a:t>Pochoir_Domain</a:t>
            </a:r>
            <a:r>
              <a:rPr lang="en-US" sz="1400" dirty="0" smtClean="0"/>
              <a:t> </a:t>
            </a:r>
            <a:r>
              <a:rPr lang="en-US" sz="1400" dirty="0" err="1" smtClean="0"/>
              <a:t>i_dom</a:t>
            </a:r>
            <a:r>
              <a:rPr lang="en-US" sz="1400" dirty="0" smtClean="0"/>
              <a:t>(0</a:t>
            </a:r>
            <a:r>
              <a:rPr lang="en-US" sz="1400" dirty="0" smtClean="0"/>
              <a:t>, N_SIZE-1), </a:t>
            </a:r>
            <a:r>
              <a:rPr lang="en-US" sz="1400" dirty="0" err="1" smtClean="0"/>
              <a:t>j_dom</a:t>
            </a:r>
            <a:r>
              <a:rPr lang="en-US" sz="1400" dirty="0" smtClean="0"/>
              <a:t>(0</a:t>
            </a:r>
            <a:r>
              <a:rPr lang="en-US" sz="1400" dirty="0" smtClean="0"/>
              <a:t>, N_SIZE-1);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</a:t>
            </a:r>
            <a:r>
              <a:rPr lang="en-US" sz="1400" dirty="0" smtClean="0"/>
              <a:t>&gt; </a:t>
            </a:r>
            <a:r>
              <a:rPr lang="en-US" sz="1400" dirty="0" smtClean="0"/>
              <a:t>shape[6</a:t>
            </a:r>
            <a:r>
              <a:rPr lang="en-US" sz="1400" dirty="0" smtClean="0"/>
              <a:t>] ={{1, 0, 0}, {0, -1, 0}, {0, 0, 0}, {0, 1, 0}, {0, 0, -1}, {0, 0, 1}};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new_i</a:t>
            </a:r>
            <a:r>
              <a:rPr lang="en-US" sz="800" dirty="0" smtClean="0"/>
              <a:t> =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 = j;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new_i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);</a:t>
            </a:r>
            <a:endParaRPr lang="en-US" sz="800" dirty="0"/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</a:t>
            </a:r>
            <a:r>
              <a:rPr lang="en-US" sz="1400" dirty="0" smtClean="0"/>
              <a:t>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nn-NO" sz="1400" dirty="0" smtClean="0"/>
              <a:t>        a(t+1, i, j) = 0.125 * (a(t, i-1, j) - 2.0 * a(t, i, j) + a(t, i+1, j)) + 0.125 * (a(t, i, j-1) + 2 * a(t, i, j) + a(t, i, j+1)) + a(t, i, j);</a:t>
            </a:r>
          </a:p>
          <a:p>
            <a:r>
              <a:rPr lang="en-US" sz="1400" dirty="0" err="1" smtClean="0"/>
              <a:t>Pochoir_kernel_end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a(1,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0; </a:t>
            </a:r>
            <a:r>
              <a:rPr lang="en-US" sz="1400" dirty="0" smtClean="0"/>
              <a:t>}}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</a:t>
            </a:r>
            <a:r>
              <a:rPr lang="en-US" sz="1400" dirty="0" smtClean="0"/>
              <a:t>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  <a:endParaRPr lang="en-US" sz="1400" dirty="0" smtClean="0"/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  <a:endParaRPr lang="en-US" sz="1400" dirty="0" smtClean="0"/>
          </a:p>
          <a:p>
            <a:r>
              <a:rPr lang="en-US" sz="1400" dirty="0" err="1" smtClean="0"/>
              <a:t>heat.registerPochoir_Domain</a:t>
            </a:r>
            <a:r>
              <a:rPr lang="en-US" sz="1400" dirty="0" smtClean="0"/>
              <a:t>(I</a:t>
            </a:r>
            <a:r>
              <a:rPr lang="en-US" sz="1400" dirty="0" smtClean="0"/>
              <a:t>, </a:t>
            </a:r>
            <a:r>
              <a:rPr lang="en-US" sz="1400" dirty="0" err="1" smtClean="0"/>
              <a:t>j_dom</a:t>
            </a:r>
            <a:r>
              <a:rPr lang="en-US" sz="1400" dirty="0" smtClean="0"/>
              <a:t>);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Periodic/Non-Periodic </a:t>
            </a:r>
            <a:r>
              <a:rPr lang="en-US" dirty="0" smtClean="0"/>
              <a:t>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421"/>
            <a:ext cx="4648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</a:t>
            </a:r>
            <a:r>
              <a:rPr lang="en-US" sz="800" dirty="0" smtClean="0"/>
              <a:t>, N_SIZE-1),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</a:t>
            </a:r>
            <a:r>
              <a:rPr lang="en-US" sz="800" dirty="0" smtClean="0"/>
              <a:t>, N_SIZE-1);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</a:t>
            </a:r>
            <a:r>
              <a:rPr lang="en-US" sz="800" dirty="0" smtClean="0"/>
              <a:t>shape[6</a:t>
            </a:r>
            <a:r>
              <a:rPr lang="en-US" sz="800" dirty="0" smtClean="0"/>
              <a:t>] = {{1, 0, 0}, {0, 1, 0}, {0, 0, 0}, {0, -1, 0}, {0, 0, -1}, {0, 0, 1}}; </a:t>
            </a:r>
            <a:endParaRPr lang="en-US" sz="8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0 || </a:t>
            </a:r>
            <a:r>
              <a:rPr lang="en-US" sz="1400" dirty="0" err="1" smtClean="0"/>
              <a:t>i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(1)-1 || j &lt; =0 || j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(0)-1)</a:t>
            </a:r>
          </a:p>
          <a:p>
            <a:r>
              <a:rPr lang="en-US" sz="1400" dirty="0" smtClean="0"/>
              <a:t>            return 0;</a:t>
            </a:r>
          </a:p>
          <a:p>
            <a:r>
              <a:rPr lang="en-US" sz="1400" dirty="0" smtClean="0"/>
              <a:t>        else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arr.get</a:t>
            </a:r>
            <a:r>
              <a:rPr lang="en-US" sz="1400" dirty="0" smtClean="0"/>
              <a:t>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800" dirty="0" smtClean="0"/>
              <a:t>Pochoir_kernel_2D(kern, </a:t>
            </a:r>
            <a:r>
              <a:rPr lang="en-US" sz="800" dirty="0" smtClean="0"/>
              <a:t>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a(t+1,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0.125 * (a(t, i+1, j) - 2.0 *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a(t, i-1, j)) + 0.125 * (a(t, </a:t>
            </a:r>
            <a:r>
              <a:rPr lang="en-US" sz="800" dirty="0" err="1" smtClean="0"/>
              <a:t>i</a:t>
            </a:r>
            <a:r>
              <a:rPr lang="en-US" sz="800" dirty="0" smtClean="0"/>
              <a:t>, j+1) - 2.0 *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j-1)) +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800" dirty="0" err="1" smtClean="0"/>
              <a:t>Pochoir_kernel_end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smtClean="0"/>
              <a:t>for 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N_SIZE; ++</a:t>
            </a:r>
            <a:r>
              <a:rPr lang="en-US" sz="800" dirty="0" err="1" smtClean="0"/>
              <a:t>i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j = 0; j &lt; N_SIZE; ++j) {</a:t>
            </a:r>
          </a:p>
          <a:p>
            <a:r>
              <a:rPr lang="en-US" sz="800" dirty="0" smtClean="0"/>
              <a:t>a(0,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rand(); a(1,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0; </a:t>
            </a:r>
            <a:r>
              <a:rPr lang="en-US" sz="800" dirty="0" smtClean="0"/>
              <a:t>}}</a:t>
            </a:r>
          </a:p>
          <a:p>
            <a:r>
              <a:rPr lang="en-US" sz="800" dirty="0" smtClean="0"/>
              <a:t>   </a:t>
            </a:r>
            <a:endParaRPr lang="en-US" sz="800" dirty="0" smtClean="0"/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</a:t>
            </a:r>
            <a:r>
              <a:rPr lang="en-US" sz="800" dirty="0" smtClean="0"/>
              <a:t>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  <a:endParaRPr lang="en-US" sz="800" dirty="0" smtClean="0"/>
          </a:p>
          <a:p>
            <a:r>
              <a:rPr lang="en-US" sz="800" dirty="0" err="1" smtClean="0"/>
              <a:t>heat.registerDomain</a:t>
            </a:r>
            <a:r>
              <a:rPr lang="en-US" sz="800" dirty="0" smtClean="0"/>
              <a:t>(I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heat.run</a:t>
            </a:r>
            <a:r>
              <a:rPr lang="en-US" sz="800" dirty="0" smtClean="0"/>
              <a:t>(T, kern);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51557"/>
            <a:ext cx="464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</a:t>
            </a:r>
            <a:r>
              <a:rPr lang="en-US" sz="800" dirty="0" smtClean="0"/>
              <a:t>, N_SIZE-1),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</a:t>
            </a:r>
            <a:r>
              <a:rPr lang="en-US" sz="800" dirty="0" smtClean="0"/>
              <a:t>, N_SIZE-1);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</a:t>
            </a:r>
            <a:r>
              <a:rPr lang="en-US" sz="800" dirty="0" smtClean="0"/>
              <a:t>shape[6</a:t>
            </a:r>
            <a:r>
              <a:rPr lang="en-US" sz="800" dirty="0" smtClean="0"/>
              <a:t>] ={{1, 0, 0}, {0, -1, 0}, {0, 0, 0}, {0, 1, 0}, {0, 0, -1}, {0, 0, 1}};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new_i</a:t>
            </a:r>
            <a:r>
              <a:rPr lang="en-US" sz="1400" dirty="0" smtClean="0"/>
              <a:t> =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new_j</a:t>
            </a:r>
            <a:r>
              <a:rPr lang="en-US" sz="1400" dirty="0" smtClean="0"/>
              <a:t> = j;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new_i</a:t>
            </a:r>
            <a:r>
              <a:rPr lang="en-US" sz="1400" dirty="0" smtClean="0"/>
              <a:t> &lt; 0)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new_i</a:t>
            </a:r>
            <a:r>
              <a:rPr lang="en-US" sz="1400" dirty="0" smtClean="0"/>
              <a:t> +=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      else if (</a:t>
            </a:r>
            <a:r>
              <a:rPr lang="en-US" sz="1400" dirty="0" err="1" smtClean="0"/>
              <a:t>new_i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new_i</a:t>
            </a:r>
            <a:r>
              <a:rPr lang="en-US" sz="1400" dirty="0" smtClean="0"/>
              <a:t> -=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new_j</a:t>
            </a:r>
            <a:r>
              <a:rPr lang="en-US" sz="1400" dirty="0" smtClean="0"/>
              <a:t> &lt; 0)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new_j</a:t>
            </a:r>
            <a:r>
              <a:rPr lang="en-US" sz="1400" dirty="0" smtClean="0"/>
              <a:t> +=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      else if (</a:t>
            </a:r>
            <a:r>
              <a:rPr lang="en-US" sz="1400" dirty="0" err="1" smtClean="0"/>
              <a:t>new_j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new_j</a:t>
            </a:r>
            <a:r>
              <a:rPr lang="en-US" sz="1400" dirty="0" smtClean="0"/>
              <a:t> -=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arr.get</a:t>
            </a:r>
            <a:r>
              <a:rPr lang="en-US" sz="1400" dirty="0" smtClean="0"/>
              <a:t>(t, </a:t>
            </a:r>
            <a:r>
              <a:rPr lang="en-US" sz="1400" dirty="0" err="1" smtClean="0"/>
              <a:t>new_i</a:t>
            </a:r>
            <a:r>
              <a:rPr lang="en-US" sz="1400" dirty="0" smtClean="0"/>
              <a:t>, </a:t>
            </a:r>
            <a:r>
              <a:rPr lang="en-US" sz="1400" dirty="0" err="1" smtClean="0"/>
              <a:t>new_j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800" dirty="0" smtClean="0"/>
              <a:t>Pochoir_kernel_2D(kern, </a:t>
            </a:r>
            <a:r>
              <a:rPr lang="en-US" sz="800" dirty="0" smtClean="0"/>
              <a:t>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nn-NO" sz="800" dirty="0" smtClean="0"/>
              <a:t>        a(t+1, i, j) = 0.125 * (a(t, i-1, j) - 2.0 * a(t, i, j) + a(t, i+1, j)) + 0.125 * (a(t, i, j-1) + 2 * a(t, i, j) + a(t, i, j+1)) + a(t, i, j);</a:t>
            </a:r>
          </a:p>
          <a:p>
            <a:r>
              <a:rPr lang="en-US" sz="800" dirty="0" err="1" smtClean="0"/>
              <a:t>Pochoir_kernel_end</a:t>
            </a: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smtClean="0"/>
              <a:t>for 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N_SIZE; ++</a:t>
            </a:r>
            <a:r>
              <a:rPr lang="en-US" sz="800" dirty="0" err="1" smtClean="0"/>
              <a:t>i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j = 0; j &lt; N_SIZE; ++j) {</a:t>
            </a:r>
          </a:p>
          <a:p>
            <a:r>
              <a:rPr lang="en-US" sz="800" dirty="0" smtClean="0"/>
              <a:t>a(0,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rand(); a(1,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0; </a:t>
            </a:r>
            <a:r>
              <a:rPr lang="en-US" sz="800" dirty="0" smtClean="0"/>
              <a:t>}}</a:t>
            </a:r>
          </a:p>
          <a:p>
            <a:endParaRPr lang="en-US" sz="800" dirty="0" smtClean="0"/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</a:t>
            </a:r>
            <a:r>
              <a:rPr lang="en-US" sz="800" dirty="0" smtClean="0"/>
              <a:t>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  <a:endParaRPr lang="en-US" sz="800" dirty="0" smtClean="0"/>
          </a:p>
          <a:p>
            <a:r>
              <a:rPr lang="en-US" sz="800" dirty="0" err="1" smtClean="0"/>
              <a:t>heat.registerPochoir_Domain</a:t>
            </a:r>
            <a:r>
              <a:rPr lang="en-US" sz="800" dirty="0" smtClean="0"/>
              <a:t>(I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err="1" smtClean="0"/>
              <a:t>heat.run</a:t>
            </a:r>
            <a:r>
              <a:rPr lang="en-US" sz="800" dirty="0" smtClean="0"/>
              <a:t>(T, kern);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1026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1027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1028" r:id="rId5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1029" r:id="rId6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1030" r:id="rId7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1031" r:id="rId8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205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205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205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205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205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205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205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205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205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3789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3789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3789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3789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3789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3789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3789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3789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3789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Callout 57"/>
          <p:cNvSpPr/>
          <p:nvPr/>
        </p:nvSpPr>
        <p:spPr>
          <a:xfrm>
            <a:off x="5029200" y="3733800"/>
            <a:ext cx="2971800" cy="533400"/>
          </a:xfrm>
          <a:prstGeom prst="wedgeEllipseCallout">
            <a:avLst>
              <a:gd name="adj1" fmla="val -60517"/>
              <a:gd name="adj2" fmla="val 123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wrap up the destination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How it performs?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49154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&lt;double, 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</a:t>
            </a:r>
            <a:r>
              <a:rPr lang="en-US" sz="1400" dirty="0" smtClean="0"/>
              <a:t>, 2&gt;  a(N_SIZE, N_SIZE);</a:t>
            </a:r>
          </a:p>
          <a:p>
            <a:r>
              <a:rPr lang="en-US" sz="1400" dirty="0" err="1" smtClean="0"/>
              <a:t>Pochoir_Domain</a:t>
            </a:r>
            <a:r>
              <a:rPr lang="en-US" sz="1400" dirty="0" smtClean="0"/>
              <a:t> </a:t>
            </a:r>
            <a:r>
              <a:rPr lang="en-US" sz="1400" dirty="0" err="1" smtClean="0"/>
              <a:t>i_dom</a:t>
            </a:r>
            <a:r>
              <a:rPr lang="en-US" sz="1400" dirty="0" smtClean="0"/>
              <a:t>(0</a:t>
            </a:r>
            <a:r>
              <a:rPr lang="en-US" sz="1400" dirty="0" smtClean="0"/>
              <a:t>, N_SIZE-1), </a:t>
            </a:r>
            <a:r>
              <a:rPr lang="en-US" sz="1400" dirty="0" err="1" smtClean="0"/>
              <a:t>j_dom</a:t>
            </a:r>
            <a:r>
              <a:rPr lang="en-US" sz="1400" dirty="0" smtClean="0"/>
              <a:t>(0</a:t>
            </a:r>
            <a:r>
              <a:rPr lang="en-US" sz="1400" dirty="0" smtClean="0"/>
              <a:t>, N_SIZE-1);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</a:t>
            </a:r>
            <a:r>
              <a:rPr lang="en-US" sz="1400" dirty="0" smtClean="0"/>
              <a:t>&gt; </a:t>
            </a:r>
            <a:r>
              <a:rPr lang="en-US" sz="1400" dirty="0" smtClean="0"/>
              <a:t>shape[6</a:t>
            </a:r>
            <a:r>
              <a:rPr lang="en-US" sz="1400" dirty="0" smtClean="0"/>
              <a:t>] = {{1, 0, 0}, {0, 1, 0}, {0, 0, 0}, {0, -1, 0}, {0, 0, -1}, {0, 0, 1}}; </a:t>
            </a:r>
            <a:endParaRPr lang="en-US" sz="14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</a:t>
            </a:r>
            <a:r>
              <a:rPr lang="en-US" sz="1400" dirty="0" smtClean="0"/>
              <a:t>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a(t+1,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(a(t, i+1, j) - 2.0 *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i-1, j)) + 0.125 * (a(t,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a(1,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0; </a:t>
            </a:r>
            <a:r>
              <a:rPr lang="en-US" sz="1400" dirty="0" smtClean="0"/>
              <a:t>}}</a:t>
            </a:r>
          </a:p>
          <a:p>
            <a:r>
              <a:rPr lang="en-US" sz="1400" dirty="0" smtClean="0"/>
              <a:t>   </a:t>
            </a:r>
            <a:endParaRPr lang="en-US" sz="1400" dirty="0" smtClean="0"/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</a:t>
            </a:r>
            <a:r>
              <a:rPr lang="en-US" sz="1400" dirty="0" smtClean="0"/>
              <a:t>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  <a:endParaRPr lang="en-US" sz="1400" dirty="0" smtClean="0"/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  <a:endParaRPr lang="en-US" sz="1400" dirty="0" smtClean="0"/>
          </a:p>
          <a:p>
            <a:r>
              <a:rPr lang="en-US" sz="1400" dirty="0" err="1" smtClean="0"/>
              <a:t>heat.registerDomain</a:t>
            </a:r>
            <a:r>
              <a:rPr lang="en-US" sz="1400" dirty="0" smtClean="0"/>
              <a:t>(I</a:t>
            </a:r>
            <a:r>
              <a:rPr lang="en-US" sz="1400" dirty="0" smtClean="0"/>
              <a:t>, </a:t>
            </a:r>
            <a:r>
              <a:rPr lang="en-US" sz="1400" dirty="0" err="1" smtClean="0"/>
              <a:t>j_dom</a:t>
            </a:r>
            <a:r>
              <a:rPr lang="en-US" sz="1400" dirty="0" smtClean="0"/>
              <a:t>);</a:t>
            </a:r>
            <a:endParaRPr lang="en-US" sz="1400" dirty="0" smtClean="0"/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</a:t>
            </a:r>
            <a:r>
              <a:rPr lang="en-US" dirty="0" smtClean="0"/>
              <a:t>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430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</a:t>
            </a:r>
            <a:r>
              <a:rPr lang="en-US" dirty="0" err="1" smtClean="0"/>
              <a:t>parallel_for</a:t>
            </a:r>
            <a:r>
              <a:rPr lang="en-US" dirty="0" smtClean="0"/>
              <a:t> + zero-padding </a:t>
            </a:r>
            <a:r>
              <a:rPr lang="en-US" dirty="0" smtClean="0"/>
              <a:t>over</a:t>
            </a:r>
          </a:p>
          <a:p>
            <a:r>
              <a:rPr lang="en-US" dirty="0" smtClean="0"/>
              <a:t>raw </a:t>
            </a:r>
            <a:r>
              <a:rPr lang="en-US" dirty="0" err="1" smtClean="0"/>
              <a:t>ExecSpec</a:t>
            </a:r>
            <a:endParaRPr lang="en-US" dirty="0" smtClean="0"/>
          </a:p>
        </p:txBody>
      </p:sp>
      <p:pic>
        <p:nvPicPr>
          <p:cNvPr id="8" name="Picture 7" descr="heat_NP_8_ra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40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Can it go faster?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&lt;double, 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</a:t>
            </a:r>
            <a:r>
              <a:rPr lang="en-US" sz="1400" dirty="0" smtClean="0"/>
              <a:t>, 2&gt;  a(N_SIZE, N_SIZE);</a:t>
            </a:r>
          </a:p>
          <a:p>
            <a:r>
              <a:rPr lang="en-US" sz="1400" dirty="0" err="1" smtClean="0"/>
              <a:t>Pochoir_Domain</a:t>
            </a:r>
            <a:r>
              <a:rPr lang="en-US" sz="1400" dirty="0" smtClean="0"/>
              <a:t> </a:t>
            </a:r>
            <a:r>
              <a:rPr lang="en-US" sz="1400" dirty="0" err="1" smtClean="0"/>
              <a:t>i_dom</a:t>
            </a:r>
            <a:r>
              <a:rPr lang="en-US" sz="1400" dirty="0" smtClean="0"/>
              <a:t>(0</a:t>
            </a:r>
            <a:r>
              <a:rPr lang="en-US" sz="1400" dirty="0" smtClean="0"/>
              <a:t>, N_SIZE-1), </a:t>
            </a:r>
            <a:r>
              <a:rPr lang="en-US" sz="1400" dirty="0" err="1" smtClean="0"/>
              <a:t>j_dom</a:t>
            </a:r>
            <a:r>
              <a:rPr lang="en-US" sz="1400" dirty="0" smtClean="0"/>
              <a:t>(0</a:t>
            </a:r>
            <a:r>
              <a:rPr lang="en-US" sz="1400" dirty="0" smtClean="0"/>
              <a:t>, N_SIZE-1);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</a:t>
            </a:r>
            <a:r>
              <a:rPr lang="en-US" sz="1400" dirty="0" smtClean="0"/>
              <a:t>&gt; </a:t>
            </a:r>
            <a:r>
              <a:rPr lang="en-US" sz="1400" dirty="0" smtClean="0"/>
              <a:t>shape[6</a:t>
            </a:r>
            <a:r>
              <a:rPr lang="en-US" sz="1400" dirty="0" smtClean="0"/>
              <a:t>] = {{1, 0, 0}, {0, 1, 0}, {0, 0, 0}, {0, -1, 0}, {0, 0, -1}, {0, 0, 1}}; </a:t>
            </a:r>
            <a:endParaRPr lang="en-US" sz="14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</a:t>
            </a:r>
            <a:r>
              <a:rPr lang="en-US" sz="1400" dirty="0" smtClean="0"/>
              <a:t>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a(t+1,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(a(t, i+1, j) - 2.0 *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i-1, j)) + 0.125 * (a(t,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a(1,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0; </a:t>
            </a:r>
            <a:r>
              <a:rPr lang="en-US" sz="1400" dirty="0" smtClean="0"/>
              <a:t>}}</a:t>
            </a:r>
          </a:p>
          <a:p>
            <a:r>
              <a:rPr lang="en-US" sz="1400" dirty="0" smtClean="0"/>
              <a:t>   </a:t>
            </a:r>
            <a:endParaRPr lang="en-US" sz="1400" dirty="0" smtClean="0"/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</a:t>
            </a:r>
            <a:r>
              <a:rPr lang="en-US" sz="1400" dirty="0" smtClean="0"/>
              <a:t>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  <a:endParaRPr lang="en-US" sz="1400" dirty="0" smtClean="0"/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  <a:endParaRPr lang="en-US" sz="1400" dirty="0" smtClean="0"/>
          </a:p>
          <a:p>
            <a:r>
              <a:rPr lang="en-US" sz="1400" dirty="0" err="1" smtClean="0"/>
              <a:t>heat.registerDomain</a:t>
            </a:r>
            <a:r>
              <a:rPr lang="en-US" sz="1400" dirty="0" smtClean="0"/>
              <a:t>(I</a:t>
            </a:r>
            <a:r>
              <a:rPr lang="en-US" sz="1400" dirty="0" smtClean="0"/>
              <a:t>, </a:t>
            </a:r>
            <a:r>
              <a:rPr lang="en-US" sz="1400" dirty="0" err="1" smtClean="0"/>
              <a:t>j_dom</a:t>
            </a:r>
            <a:r>
              <a:rPr lang="en-US" sz="1400" dirty="0" smtClean="0"/>
              <a:t>);</a:t>
            </a:r>
            <a:endParaRPr lang="en-US" sz="1400" dirty="0" smtClean="0"/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Minimize the boundary checking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867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867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867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Adaptive Cutting Strategy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9698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9699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9700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Callout 52"/>
          <p:cNvSpPr/>
          <p:nvPr/>
        </p:nvSpPr>
        <p:spPr>
          <a:xfrm>
            <a:off x="4800600" y="1600200"/>
            <a:ext cx="33528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Minimize the boundary region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smtClean="0"/>
              <a:t>A nested loop implementation is straightforward: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(t = 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t≤T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++t)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(i0 = 0, i0&lt;n0, ++i0)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(i1 = 0, i1&lt;n1, ++i1)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for (i2 = 0, i2&lt;n2, ++i2)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 update A[t%k,i0,i1,i2] according to stencil 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} } } 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5093"/>
            <a:ext cx="8229600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Issue: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Looping is 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intensive, especially for parallel implementations, and it uses caches poorly.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Macro Trick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heat</a:t>
            </a:r>
            <a:r>
              <a:rPr lang="en-US" sz="800" dirty="0" smtClean="0"/>
              <a:t>;</a:t>
            </a:r>
            <a:endParaRPr lang="en-US" sz="800" dirty="0" smtClean="0"/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</a:t>
            </a:r>
            <a:r>
              <a:rPr lang="en-US" sz="800" dirty="0" smtClean="0"/>
              <a:t>, N_SIZE-1),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</a:t>
            </a:r>
            <a:r>
              <a:rPr lang="en-US" sz="800" dirty="0" smtClean="0"/>
              <a:t>, N_SIZE-1);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</a:t>
            </a:r>
            <a:r>
              <a:rPr lang="en-US" sz="800" dirty="0" smtClean="0"/>
              <a:t>shape[6</a:t>
            </a:r>
            <a:r>
              <a:rPr lang="en-US" sz="800" dirty="0" smtClean="0"/>
              <a:t>] = {{1, 0, 0}, {0, 1, 0}, {0, -1, 0}, {0, 0, 0}, {0, 0, -1}, {0, 0, 1}}; </a:t>
            </a:r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</a:t>
            </a:r>
            <a:r>
              <a:rPr lang="en-US" sz="800" dirty="0" smtClean="0"/>
              <a:t>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800" dirty="0" err="1" smtClean="0"/>
              <a:t>heat.registerArray</a:t>
            </a:r>
            <a:r>
              <a:rPr lang="en-US" sz="800" dirty="0" smtClean="0"/>
              <a:t>(a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  <a:endParaRPr lang="en-US" sz="800" dirty="0" smtClean="0"/>
          </a:p>
          <a:p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1600" dirty="0" smtClean="0"/>
              <a:t>    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heat</a:t>
            </a:r>
            <a:r>
              <a:rPr lang="en-US" sz="800" dirty="0" smtClean="0"/>
              <a:t>;</a:t>
            </a:r>
            <a:endParaRPr lang="en-US" sz="800" dirty="0" smtClean="0"/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</a:t>
            </a:r>
            <a:r>
              <a:rPr lang="en-US" sz="800" dirty="0" smtClean="0"/>
              <a:t>, N_SIZE-1),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</a:t>
            </a:r>
            <a:r>
              <a:rPr lang="en-US" sz="800" dirty="0" smtClean="0"/>
              <a:t>, N_SIZE-1);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</a:t>
            </a:r>
            <a:r>
              <a:rPr lang="en-US" sz="800" dirty="0" smtClean="0"/>
              <a:t>shape[6</a:t>
            </a:r>
            <a:r>
              <a:rPr lang="en-US" sz="800" dirty="0" smtClean="0"/>
              <a:t>] = {{1, 0, 0}, {0, 1, 0}, {0, 0, 0}, {0, -1, 0}, {0, 0, -1}, {0, 0, 1}}; </a:t>
            </a:r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smtClean="0"/>
              <a:t>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smtClean="0"/>
              <a:t>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</a:t>
            </a:r>
            <a:r>
              <a:rPr lang="en-US" sz="800" dirty="0" smtClean="0"/>
              <a:t>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</a:t>
            </a:r>
            <a:r>
              <a:rPr lang="en-US" dirty="0" smtClean="0"/>
              <a:t>heat</a:t>
            </a:r>
            <a:endParaRPr lang="en-US" dirty="0"/>
          </a:p>
        </p:txBody>
      </p:sp>
      <p:pic>
        <p:nvPicPr>
          <p:cNvPr id="5" name="Picture 4" descr="heat_NP_8_ncores_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3240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3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r>
              <a:rPr lang="en-US" dirty="0" smtClean="0"/>
              <a:t> + zero </a:t>
            </a:r>
            <a:r>
              <a:rPr lang="en-US" dirty="0" smtClean="0"/>
              <a:t>padding</a:t>
            </a:r>
          </a:p>
          <a:p>
            <a:r>
              <a:rPr lang="en-US" dirty="0" smtClean="0"/>
              <a:t>Cutting strategy: NCORES + Adaptive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</a:t>
            </a:r>
            <a:r>
              <a:rPr lang="en-US" dirty="0" smtClean="0"/>
              <a:t>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heat_P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life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417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smtClean="0"/>
              <a:t>C-style </a:t>
            </a:r>
            <a:r>
              <a:rPr lang="en-US" dirty="0" err="1" smtClean="0"/>
              <a:t>pointer+parallel_for</a:t>
            </a:r>
            <a:r>
              <a:rPr lang="en-US" dirty="0" smtClean="0"/>
              <a:t> + zero padding</a:t>
            </a:r>
            <a:endParaRPr lang="en-US" dirty="0"/>
          </a:p>
        </p:txBody>
      </p:sp>
      <p:pic>
        <p:nvPicPr>
          <p:cNvPr id="8" name="Picture 7" descr="3dfd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heat</a:t>
            </a:r>
            <a:r>
              <a:rPr lang="en-US" sz="800" dirty="0" smtClean="0"/>
              <a:t>;</a:t>
            </a:r>
            <a:endParaRPr lang="en-US" sz="800" dirty="0" smtClean="0"/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</a:t>
            </a:r>
            <a:r>
              <a:rPr lang="en-US" sz="800" dirty="0" smtClean="0"/>
              <a:t>, N_SIZE-1),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</a:t>
            </a:r>
            <a:r>
              <a:rPr lang="en-US" sz="800" dirty="0" smtClean="0"/>
              <a:t>, N_SIZE-1);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</a:t>
            </a:r>
            <a:r>
              <a:rPr lang="en-US" sz="800" dirty="0" smtClean="0"/>
              <a:t>shape[6</a:t>
            </a:r>
            <a:r>
              <a:rPr lang="en-US" sz="800" dirty="0" smtClean="0"/>
              <a:t>] = {{1, 0, 0}, {0, 1, 0}, {0, 0, 0}, {0, -1, 0}, {0, 0, -1}, {0, 0, 1}}; </a:t>
            </a:r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smtClean="0"/>
              <a:t>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smtClean="0"/>
              <a:t>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</a:t>
            </a:r>
            <a:r>
              <a:rPr lang="en-US" sz="800" dirty="0" smtClean="0"/>
              <a:t>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i_dom</a:t>
            </a:r>
            <a:r>
              <a:rPr lang="en-US" dirty="0" smtClean="0"/>
              <a:t> </a:t>
            </a:r>
            <a:r>
              <a:rPr lang="en-US" dirty="0" smtClean="0"/>
              <a:t>= 0; </a:t>
            </a:r>
            <a:r>
              <a:rPr lang="en-US" dirty="0" err="1" smtClean="0"/>
              <a:t>i_dom</a:t>
            </a:r>
            <a:r>
              <a:rPr lang="en-US" dirty="0" smtClean="0"/>
              <a:t> </a:t>
            </a:r>
            <a:r>
              <a:rPr lang="en-US" dirty="0" smtClean="0"/>
              <a:t>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a[(t&amp;1)*</a:t>
            </a:r>
            <a:r>
              <a:rPr lang="en-US" dirty="0" err="1" smtClean="0"/>
              <a:t>total_size</a:t>
            </a:r>
            <a:r>
              <a:rPr lang="en-US" dirty="0" smtClean="0"/>
              <a:t> + </a:t>
            </a:r>
            <a:r>
              <a:rPr lang="en-US" dirty="0" err="1" smtClean="0"/>
              <a:t>i_dom</a:t>
            </a:r>
            <a:r>
              <a:rPr lang="en-US" dirty="0" smtClean="0"/>
              <a:t> </a:t>
            </a:r>
            <a:r>
              <a:rPr lang="en-US" dirty="0" smtClean="0"/>
              <a:t>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heat</a:t>
            </a:r>
            <a:r>
              <a:rPr lang="en-US" sz="800" dirty="0" smtClean="0"/>
              <a:t>;</a:t>
            </a:r>
            <a:endParaRPr lang="en-US" sz="800" dirty="0" smtClean="0"/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</a:t>
            </a:r>
            <a:r>
              <a:rPr lang="en-US" sz="800" dirty="0" smtClean="0"/>
              <a:t>, N_SIZE-1),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</a:t>
            </a:r>
            <a:r>
              <a:rPr lang="en-US" sz="800" dirty="0" smtClean="0"/>
              <a:t>, N_SIZE-1);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</a:t>
            </a:r>
            <a:r>
              <a:rPr lang="en-US" sz="800" dirty="0" smtClean="0"/>
              <a:t>shape[6</a:t>
            </a:r>
            <a:r>
              <a:rPr lang="en-US" sz="800" dirty="0" smtClean="0"/>
              <a:t>] = {{1, 0, 0}, {0, 1, 0}, {0, 0, 0}, {0, -1, 0}, {0, 0, -1}, {0, 0, 1}}; </a:t>
            </a:r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smtClean="0"/>
              <a:t>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smtClean="0"/>
              <a:t>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</a:t>
            </a:r>
            <a:r>
              <a:rPr lang="en-US" sz="800" dirty="0" smtClean="0"/>
              <a:t>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a[(t&amp;1)*</a:t>
            </a:r>
            <a:r>
              <a:rPr lang="en-US" dirty="0" err="1" smtClean="0"/>
              <a:t>total_size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5814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_t = (t&amp;1) * </a:t>
            </a:r>
            <a:r>
              <a:rPr lang="en-US" dirty="0" err="1" smtClean="0"/>
              <a:t>total_size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i_dom</a:t>
            </a:r>
            <a:r>
              <a:rPr lang="en-US" dirty="0" smtClean="0"/>
              <a:t> </a:t>
            </a:r>
            <a:r>
              <a:rPr lang="en-US" dirty="0" smtClean="0"/>
              <a:t>= 0; </a:t>
            </a:r>
            <a:r>
              <a:rPr lang="en-US" dirty="0" err="1" smtClean="0"/>
              <a:t>i</a:t>
            </a:r>
            <a:r>
              <a:rPr lang="en-US" dirty="0" smtClean="0"/>
              <a:t>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_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     _j = j * </a:t>
            </a:r>
            <a:r>
              <a:rPr lang="en-US" dirty="0" err="1" smtClean="0"/>
              <a:t>stride_j</a:t>
            </a:r>
            <a:r>
              <a:rPr lang="en-US" dirty="0" smtClean="0"/>
              <a:t>;</a:t>
            </a:r>
          </a:p>
          <a:p>
            <a:r>
              <a:rPr lang="en-US" dirty="0" smtClean="0"/>
              <a:t>a[_t + _</a:t>
            </a:r>
            <a:r>
              <a:rPr lang="en-US" dirty="0" err="1" smtClean="0"/>
              <a:t>i</a:t>
            </a:r>
            <a:r>
              <a:rPr lang="en-US" dirty="0" smtClean="0"/>
              <a:t> + _j]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heat</a:t>
            </a:r>
            <a:r>
              <a:rPr lang="en-US" sz="800" dirty="0" smtClean="0"/>
              <a:t>;</a:t>
            </a:r>
            <a:endParaRPr lang="en-US" sz="800" dirty="0" smtClean="0"/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</a:t>
            </a:r>
            <a:r>
              <a:rPr lang="en-US" sz="800" dirty="0" smtClean="0"/>
              <a:t>, N_SIZE-1),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</a:t>
            </a:r>
            <a:r>
              <a:rPr lang="en-US" sz="800" dirty="0" smtClean="0"/>
              <a:t>, N_SIZE-1);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</a:t>
            </a:r>
            <a:r>
              <a:rPr lang="en-US" sz="800" dirty="0" smtClean="0"/>
              <a:t>shape[6</a:t>
            </a:r>
            <a:r>
              <a:rPr lang="en-US" sz="800" dirty="0" smtClean="0"/>
              <a:t>] = {{1, 0, 0}, {0, 1, 0}, {0, 0, 0}, {0, -1, 0}, {0, 0, -1}, {0, 0, 1}}; </a:t>
            </a:r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smtClean="0"/>
              <a:t>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smtClean="0"/>
              <a:t>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</a:t>
            </a:r>
            <a:r>
              <a:rPr lang="en-US" sz="800" dirty="0" smtClean="0"/>
              <a:t>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r>
              <a:rPr lang="en-US" dirty="0" smtClean="0"/>
              <a:t> to traverse internal sub-trapezoid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4915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4915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4915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19400" y="3276600"/>
            <a:ext cx="1295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7000" y="3429000"/>
            <a:ext cx="1600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0"/>
            <a:endCxn id="14" idx="0"/>
          </p:cNvCxnSpPr>
          <p:nvPr/>
        </p:nvCxnSpPr>
        <p:spPr>
          <a:xfrm>
            <a:off x="2514599" y="3581400"/>
            <a:ext cx="1905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Base case optimized by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</a:t>
            </a:r>
            <a:r>
              <a:rPr lang="en-US" sz="1050" dirty="0" smtClean="0"/>
              <a:t>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</a:t>
            </a:r>
            <a:r>
              <a:rPr lang="en-US" sz="1050" dirty="0" smtClean="0"/>
              <a:t>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</a:t>
            </a:r>
            <a:r>
              <a:rPr lang="en-US" sz="1050" dirty="0" smtClean="0"/>
              <a:t>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  <a:endParaRPr lang="en-US" sz="1050" dirty="0" smtClean="0"/>
          </a:p>
          <a:p>
            <a:r>
              <a:rPr lang="en-US" sz="105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9713" y="6400800"/>
            <a:ext cx="315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One </a:t>
            </a:r>
            <a:r>
              <a:rPr lang="en-US" i="1" dirty="0" err="1" smtClean="0">
                <a:solidFill>
                  <a:schemeClr val="accent2"/>
                </a:solidFill>
              </a:rPr>
              <a:t>iterator</a:t>
            </a:r>
            <a:r>
              <a:rPr lang="en-US" i="1" dirty="0" smtClean="0">
                <a:solidFill>
                  <a:schemeClr val="accent2"/>
                </a:solidFill>
              </a:rPr>
              <a:t> for one shape item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heat</a:t>
            </a:r>
            <a:r>
              <a:rPr lang="en-US" sz="800" dirty="0" smtClean="0"/>
              <a:t>;</a:t>
            </a:r>
            <a:endParaRPr lang="en-US" sz="800" dirty="0" smtClean="0"/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</a:t>
            </a:r>
            <a:r>
              <a:rPr lang="en-US" sz="800" dirty="0" smtClean="0"/>
              <a:t>, N_SIZE-1),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</a:t>
            </a:r>
            <a:r>
              <a:rPr lang="en-US" sz="800" dirty="0" smtClean="0"/>
              <a:t>, N_SIZE-1);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</a:t>
            </a:r>
            <a:r>
              <a:rPr lang="en-US" sz="800" dirty="0" smtClean="0"/>
              <a:t>shape[6</a:t>
            </a:r>
            <a:r>
              <a:rPr lang="en-US" sz="800" dirty="0" smtClean="0"/>
              <a:t>] = {{1, 0, 0}, {0, 1, 0}, {0, 0, 0}, {0, -1, 0}, {0, 0, -1}, {0, 0, 1}}; </a:t>
            </a:r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smtClean="0"/>
              <a:t>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smtClean="0"/>
              <a:t>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</a:t>
            </a:r>
            <a:r>
              <a:rPr lang="en-US" sz="800" dirty="0" smtClean="0"/>
              <a:t>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Cache-Oblivious Algorithms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94732" y="1459468"/>
            <a:ext cx="4554537" cy="2883932"/>
            <a:chOff x="4437063" y="1078468"/>
            <a:chExt cx="4554537" cy="28839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800600" y="3503612"/>
              <a:ext cx="403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695700" y="2476500"/>
              <a:ext cx="2514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5105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10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15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62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9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67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19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67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72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24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72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629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77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29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77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34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781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81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239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239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86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543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391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543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391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848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96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4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96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153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001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153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001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305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458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305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105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105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410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715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562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715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62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19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867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019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67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324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24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172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477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629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477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781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934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781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239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086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239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086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391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543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391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48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96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48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696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153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01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153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001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8458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8305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458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305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05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53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105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53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10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410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715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562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15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562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019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019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867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324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172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324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172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629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29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477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934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781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934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781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239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086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239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7086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543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391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43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91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848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696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848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696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153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8001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8153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8001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458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305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8458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305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05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53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05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953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410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10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562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715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562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867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019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867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324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172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324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72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629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477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477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34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781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934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781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39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086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7239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086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543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7391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543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7391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848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7696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7848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7696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53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8001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8153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8001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8458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8305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8458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8305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05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953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105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953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10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410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15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56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5715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62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019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867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019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5867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172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6324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172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29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477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629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477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34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6781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934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781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239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086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7239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7086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7543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7391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7543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7391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7848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7696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84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7696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8153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8001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8153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001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8458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8305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458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8305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105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4953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105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4953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410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5410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5715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5562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5715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5562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6019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5867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6019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5867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6324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6172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324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172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6629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477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629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477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6934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6781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6934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781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7239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7086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239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7086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7543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7391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543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391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848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696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696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8153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8001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01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8458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8305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845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8305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5105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4953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5105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4953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5410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5410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5715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5562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5715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5562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6019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5867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6019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5867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6324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6172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6324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6172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6629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6477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6629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6477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6934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6781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6934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6781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7239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7086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7239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7086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7543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7391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7543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7391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7848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7696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7848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7696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8153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8001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8153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8001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8458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8305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8458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8305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8707548" y="3440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4724400" y="10784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344" name="Straight Connector 343"/>
            <p:cNvCxnSpPr>
              <a:stCxn id="59" idx="5"/>
            </p:cNvCxnSpPr>
            <p:nvPr/>
          </p:nvCxnSpPr>
          <p:spPr>
            <a:xfrm rot="16200000" flipH="1">
              <a:off x="5094241" y="3417840"/>
              <a:ext cx="468359" cy="111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16200000" flipH="1">
              <a:off x="8229600" y="3429001"/>
              <a:ext cx="468359" cy="111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59" idx="5"/>
            </p:cNvCxnSpPr>
            <p:nvPr/>
          </p:nvCxnSpPr>
          <p:spPr>
            <a:xfrm rot="5400000">
              <a:off x="4979942" y="2857500"/>
              <a:ext cx="11159" cy="67464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214" idx="3"/>
            </p:cNvCxnSpPr>
            <p:nvPr/>
          </p:nvCxnSpPr>
          <p:spPr>
            <a:xfrm rot="5400000">
              <a:off x="5486400" y="1284242"/>
              <a:ext cx="11161" cy="16875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rot="5400000">
              <a:off x="4267200" y="2667000"/>
              <a:ext cx="1066800" cy="1588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9" name="Object 348"/>
            <p:cNvGraphicFramePr>
              <a:graphicFrameLocks noChangeAspect="1"/>
            </p:cNvGraphicFramePr>
            <p:nvPr/>
          </p:nvGraphicFramePr>
          <p:xfrm>
            <a:off x="4437063" y="3048000"/>
            <a:ext cx="233362" cy="381000"/>
          </p:xfrm>
          <a:graphic>
            <a:graphicData uri="http://schemas.openxmlformats.org/presentationml/2006/ole">
              <p:oleObj spid="_x0000_s86018" name="Equation" r:id="rId3" imgW="139680" imgH="228600" progId="">
                <p:embed/>
              </p:oleObj>
            </a:graphicData>
          </a:graphic>
        </p:graphicFrame>
        <p:graphicFrame>
          <p:nvGraphicFramePr>
            <p:cNvPr id="350" name="Object 4"/>
            <p:cNvGraphicFramePr>
              <a:graphicFrameLocks noChangeAspect="1"/>
            </p:cNvGraphicFramePr>
            <p:nvPr/>
          </p:nvGraphicFramePr>
          <p:xfrm>
            <a:off x="4440238" y="1981200"/>
            <a:ext cx="190500" cy="381000"/>
          </p:xfrm>
          <a:graphic>
            <a:graphicData uri="http://schemas.openxmlformats.org/presentationml/2006/ole">
              <p:oleObj spid="_x0000_s86019" name="Equation" r:id="rId4" imgW="114120" imgH="228600" progId="">
                <p:embed/>
              </p:oleObj>
            </a:graphicData>
          </a:graphic>
        </p:graphicFrame>
        <p:graphicFrame>
          <p:nvGraphicFramePr>
            <p:cNvPr id="351" name="Object 5"/>
            <p:cNvGraphicFramePr>
              <a:graphicFrameLocks noChangeAspect="1"/>
            </p:cNvGraphicFramePr>
            <p:nvPr/>
          </p:nvGraphicFramePr>
          <p:xfrm>
            <a:off x="4483100" y="2479675"/>
            <a:ext cx="317500" cy="296863"/>
          </p:xfrm>
          <a:graphic>
            <a:graphicData uri="http://schemas.openxmlformats.org/presentationml/2006/ole">
              <p:oleObj spid="_x0000_s86020" name="Equation" r:id="rId5" imgW="190440" imgH="177480" progId="">
                <p:embed/>
              </p:oleObj>
            </a:graphicData>
          </a:graphic>
        </p:graphicFrame>
        <p:graphicFrame>
          <p:nvGraphicFramePr>
            <p:cNvPr id="352" name="Object 6"/>
            <p:cNvGraphicFramePr>
              <a:graphicFrameLocks noChangeAspect="1"/>
            </p:cNvGraphicFramePr>
            <p:nvPr/>
          </p:nvGraphicFramePr>
          <p:xfrm>
            <a:off x="5232400" y="3581400"/>
            <a:ext cx="274638" cy="381000"/>
          </p:xfrm>
          <a:graphic>
            <a:graphicData uri="http://schemas.openxmlformats.org/presentationml/2006/ole">
              <p:oleObj spid="_x0000_s86021" name="Equation" r:id="rId6" imgW="164880" imgH="228600" progId="">
                <p:embed/>
              </p:oleObj>
            </a:graphicData>
          </a:graphic>
        </p:graphicFrame>
        <p:graphicFrame>
          <p:nvGraphicFramePr>
            <p:cNvPr id="353" name="Object 7"/>
            <p:cNvGraphicFramePr>
              <a:graphicFrameLocks noChangeAspect="1"/>
            </p:cNvGraphicFramePr>
            <p:nvPr/>
          </p:nvGraphicFramePr>
          <p:xfrm>
            <a:off x="8350250" y="3581400"/>
            <a:ext cx="254000" cy="381000"/>
          </p:xfrm>
          <a:graphic>
            <a:graphicData uri="http://schemas.openxmlformats.org/presentationml/2006/ole">
              <p:oleObj spid="_x0000_s86022" name="Equation" r:id="rId7" imgW="152280" imgH="228600" progId="">
                <p:embed/>
              </p:oleObj>
            </a:graphicData>
          </a:graphic>
        </p:graphicFrame>
        <p:sp>
          <p:nvSpPr>
            <p:cNvPr id="354" name="Freeform 353"/>
            <p:cNvSpPr/>
            <p:nvPr/>
          </p:nvSpPr>
          <p:spPr>
            <a:xfrm>
              <a:off x="5257800" y="2133600"/>
              <a:ext cx="3276600" cy="1066800"/>
            </a:xfrm>
            <a:custGeom>
              <a:avLst/>
              <a:gdLst>
                <a:gd name="connsiteX0" fmla="*/ 0 w 990600"/>
                <a:gd name="connsiteY0" fmla="*/ 1066800 h 1066800"/>
                <a:gd name="connsiteX1" fmla="*/ 247650 w 990600"/>
                <a:gd name="connsiteY1" fmla="*/ 0 h 1066800"/>
                <a:gd name="connsiteX2" fmla="*/ 742950 w 990600"/>
                <a:gd name="connsiteY2" fmla="*/ 0 h 1066800"/>
                <a:gd name="connsiteX3" fmla="*/ 990600 w 990600"/>
                <a:gd name="connsiteY3" fmla="*/ 1066800 h 1066800"/>
                <a:gd name="connsiteX4" fmla="*/ 0 w 990600"/>
                <a:gd name="connsiteY4" fmla="*/ 1066800 h 1066800"/>
                <a:gd name="connsiteX0" fmla="*/ 0 w 1066800"/>
                <a:gd name="connsiteY0" fmla="*/ 990600 h 1066800"/>
                <a:gd name="connsiteX1" fmla="*/ 32385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1066800"/>
                <a:gd name="connsiteY0" fmla="*/ 990600 h 1066800"/>
                <a:gd name="connsiteX1" fmla="*/ 15240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2057400"/>
                <a:gd name="connsiteY0" fmla="*/ 1066800 h 1066800"/>
                <a:gd name="connsiteX1" fmla="*/ 1143000 w 2057400"/>
                <a:gd name="connsiteY1" fmla="*/ 0 h 1066800"/>
                <a:gd name="connsiteX2" fmla="*/ 1809750 w 2057400"/>
                <a:gd name="connsiteY2" fmla="*/ 0 h 1066800"/>
                <a:gd name="connsiteX3" fmla="*/ 2057400 w 2057400"/>
                <a:gd name="connsiteY3" fmla="*/ 1066800 h 1066800"/>
                <a:gd name="connsiteX4" fmla="*/ 0 w 2057400"/>
                <a:gd name="connsiteY4" fmla="*/ 1066800 h 1066800"/>
                <a:gd name="connsiteX0" fmla="*/ 0 w 2133600"/>
                <a:gd name="connsiteY0" fmla="*/ 1066800 h 1066800"/>
                <a:gd name="connsiteX1" fmla="*/ 1143000 w 2133600"/>
                <a:gd name="connsiteY1" fmla="*/ 0 h 1066800"/>
                <a:gd name="connsiteX2" fmla="*/ 2133600 w 2133600"/>
                <a:gd name="connsiteY2" fmla="*/ 0 h 1066800"/>
                <a:gd name="connsiteX3" fmla="*/ 2057400 w 2133600"/>
                <a:gd name="connsiteY3" fmla="*/ 1066800 h 1066800"/>
                <a:gd name="connsiteX4" fmla="*/ 0 w 21336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1336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0668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76600"/>
                <a:gd name="connsiteY0" fmla="*/ 1066800 h 1066800"/>
                <a:gd name="connsiteX1" fmla="*/ 1066800 w 3276600"/>
                <a:gd name="connsiteY1" fmla="*/ 0 h 1066800"/>
                <a:gd name="connsiteX2" fmla="*/ 2209800 w 3276600"/>
                <a:gd name="connsiteY2" fmla="*/ 0 h 1066800"/>
                <a:gd name="connsiteX3" fmla="*/ 3276600 w 3276600"/>
                <a:gd name="connsiteY3" fmla="*/ 1066800 h 1066800"/>
                <a:gd name="connsiteX4" fmla="*/ 0 w 32766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0" h="1066800">
                  <a:moveTo>
                    <a:pt x="0" y="1066800"/>
                  </a:moveTo>
                  <a:lnTo>
                    <a:pt x="1066800" y="0"/>
                  </a:lnTo>
                  <a:lnTo>
                    <a:pt x="2209800" y="0"/>
                  </a:lnTo>
                  <a:lnTo>
                    <a:pt x="3276600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914400" y="47244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Divide-and-conquer cache-oblivious techniques, based on </a:t>
            </a:r>
            <a:r>
              <a:rPr lang="en-US" sz="2400" i="1" dirty="0" err="1" smtClean="0">
                <a:solidFill>
                  <a:srgbClr val="0000FF"/>
                </a:solidFill>
              </a:rPr>
              <a:t>trapazoidal</a:t>
            </a:r>
            <a:r>
              <a:rPr lang="en-US" sz="2400" i="1" dirty="0" smtClean="0">
                <a:solidFill>
                  <a:srgbClr val="0000FF"/>
                </a:solidFill>
              </a:rPr>
              <a:t> decompositions</a:t>
            </a:r>
            <a:r>
              <a:rPr lang="en-US" sz="2400" dirty="0" smtClean="0"/>
              <a:t>, are known to be effective.</a:t>
            </a:r>
          </a:p>
          <a:p>
            <a:pPr lvl="0"/>
            <a:r>
              <a:rPr lang="en-US" sz="2400" b="1" dirty="0" smtClean="0"/>
              <a:t>Problem:</a:t>
            </a:r>
            <a:r>
              <a:rPr lang="en-US" sz="2400" dirty="0" smtClean="0"/>
              <a:t> These codes are difficult to write.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</a:t>
            </a:r>
            <a:r>
              <a:rPr lang="en-US" dirty="0" smtClean="0"/>
              <a:t>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6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–split-macro-shadow over </a:t>
            </a:r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10" name="Picture 9" descr="heat_NP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7972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</a:t>
            </a:r>
            <a:r>
              <a:rPr lang="en-US" dirty="0" smtClean="0"/>
              <a:t>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950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 –split-macro-shadow over 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heat_P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4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–split-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–split-macro-shadow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life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4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–split-macro-shadow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3dfd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bug revealed by 3dfd</a:t>
            </a:r>
            <a:endParaRPr lang="en-US" dirty="0"/>
          </a:p>
        </p:txBody>
      </p:sp>
      <p:pic>
        <p:nvPicPr>
          <p:cNvPr id="3" name="Picture 2" descr="3dfd_8_ncores_iter_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3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3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versus original CO in 3dfd (C-style pointer)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in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</a:t>
            </a:r>
            <a:r>
              <a:rPr lang="en-US" sz="1050" dirty="0" smtClean="0"/>
              <a:t>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</a:t>
            </a:r>
            <a:r>
              <a:rPr lang="en-US" sz="1050" dirty="0" smtClean="0"/>
              <a:t>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</a:t>
            </a:r>
            <a:r>
              <a:rPr lang="en-US" sz="1050" dirty="0" smtClean="0"/>
              <a:t>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  <a:endParaRPr lang="en-US" sz="1050" dirty="0" smtClean="0"/>
          </a:p>
          <a:p>
            <a:r>
              <a:rPr lang="en-US" sz="105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</a:t>
            </a:r>
            <a:r>
              <a:rPr lang="en-US" sz="800" dirty="0" smtClean="0"/>
              <a:t>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</a:t>
            </a:r>
            <a:r>
              <a:rPr lang="en-US" sz="800" dirty="0" smtClean="0"/>
              <a:t>, N_SIZE-1),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</a:t>
            </a:r>
            <a:r>
              <a:rPr lang="en-US" sz="800" dirty="0" smtClean="0"/>
              <a:t>, N_SIZE-1);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</a:t>
            </a:r>
            <a:r>
              <a:rPr lang="en-US" sz="800" dirty="0" smtClean="0"/>
              <a:t>shape[6] </a:t>
            </a:r>
            <a:r>
              <a:rPr lang="en-US" sz="800" dirty="0" smtClean="0"/>
              <a:t>= {{1, 0, 0}, {0, 1, 0}, {0, -1, 0}, {0, 0, -1}, {0, 0, 1}}; </a:t>
            </a:r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smtClean="0"/>
              <a:t>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smtClean="0"/>
              <a:t>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</a:t>
            </a:r>
            <a:r>
              <a:rPr lang="en-US" sz="800" dirty="0" smtClean="0"/>
              <a:t>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  <a:endParaRPr lang="en-US" sz="800" dirty="0" smtClean="0"/>
          </a:p>
          <a:p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1600" dirty="0" smtClean="0"/>
              <a:t>    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iterator</a:t>
            </a:r>
            <a:r>
              <a:rPr lang="en-US" dirty="0" smtClean="0"/>
              <a:t> to pointer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</a:t>
            </a:r>
            <a:r>
              <a:rPr lang="en-US" sz="1050" dirty="0" smtClean="0"/>
              <a:t>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</a:t>
            </a:r>
            <a:r>
              <a:rPr lang="en-US" sz="1050" dirty="0" smtClean="0"/>
              <a:t>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</a:t>
            </a:r>
            <a:r>
              <a:rPr lang="en-US" sz="1050" dirty="0" smtClean="0"/>
              <a:t>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  <a:endParaRPr lang="en-US" sz="1050" dirty="0" smtClean="0"/>
          </a:p>
          <a:p>
            <a:r>
              <a:rPr lang="en-US" sz="105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914400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pointer_kern</a:t>
            </a:r>
            <a:r>
              <a:rPr lang="en-US" sz="1050" dirty="0" smtClean="0"/>
              <a:t>, </a:t>
            </a:r>
            <a:r>
              <a:rPr lang="en-US" sz="1050" dirty="0" smtClean="0"/>
              <a:t>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</a:t>
            </a:r>
            <a:r>
              <a:rPr lang="en-US" sz="1050" dirty="0" smtClean="0"/>
              <a:t>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smtClean="0"/>
              <a:t>double * pt_a_1; double * pt_a_0;</a:t>
            </a:r>
          </a:p>
          <a:p>
            <a:r>
              <a:rPr lang="en-US" sz="1050" dirty="0" smtClean="0"/>
              <a:t>double *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= </a:t>
            </a:r>
            <a:r>
              <a:rPr lang="en-US" sz="1050" dirty="0" err="1" smtClean="0"/>
              <a:t>a.data</a:t>
            </a:r>
            <a:r>
              <a:rPr lang="en-US" sz="1050" dirty="0" smtClean="0"/>
              <a:t>();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= </a:t>
            </a:r>
            <a:r>
              <a:rPr lang="en-US" sz="1050" dirty="0" err="1" smtClean="0"/>
              <a:t>a.total_size</a:t>
            </a:r>
            <a:r>
              <a:rPr lang="en-US" sz="1050" dirty="0" smtClean="0"/>
              <a:t>();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 pt_a_0 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 + 1)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      pt_a_1 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 gap_a_1 = l_stride_a_1 + (l_grid.x0[0] - l_grid.x1[0]) * l_stride_a_0;</a:t>
            </a:r>
          </a:p>
          <a:p>
            <a:r>
              <a:rPr lang="nn-NO" sz="1050" dirty="0" smtClean="0"/>
              <a:t>      for (int i = l_grid.x0[1]; i &lt; l_grid.x1[1]; ++i, </a:t>
            </a:r>
            <a:r>
              <a:rPr lang="en-US" sz="1050" dirty="0" smtClean="0"/>
              <a:t>pt_a_0 += gap_a_1,  pt_a_1 += gap_a_1) {</a:t>
            </a:r>
          </a:p>
          <a:p>
            <a:r>
              <a:rPr lang="en-US" sz="1050" dirty="0" smtClean="0"/>
              <a:t> #</a:t>
            </a:r>
            <a:r>
              <a:rPr lang="en-US" sz="1050" dirty="0" err="1" smtClean="0"/>
              <a:t>pragma</a:t>
            </a:r>
            <a:r>
              <a:rPr lang="en-US" sz="1050" dirty="0" smtClean="0"/>
              <a:t> </a:t>
            </a:r>
            <a:r>
              <a:rPr lang="en-US" sz="1050" dirty="0" err="1" smtClean="0"/>
              <a:t>ivdep</a:t>
            </a:r>
            <a:endParaRPr lang="en-US" sz="1050" dirty="0" smtClean="0"/>
          </a:p>
          <a:p>
            <a:r>
              <a:rPr lang="da-DK" sz="1050" dirty="0" smtClean="0"/>
              <a:t>             for (int j = l_grid.x0[0]; j &lt; l_grid.x1[0]; ++j, </a:t>
            </a:r>
            <a:r>
              <a:rPr lang="en-US" sz="1050" dirty="0" smtClean="0"/>
              <a:t>++pt_a_0, ++pt_a_1) {</a:t>
            </a:r>
          </a:p>
          <a:p>
            <a:r>
              <a:rPr lang="en-US" sz="1050" dirty="0" smtClean="0"/>
              <a:t>                   pt_a_0[0] = 0.125 * (pt_a_1[l_stride_a_1 * (1)] - 2.0 * pt_a_1[0] + pt_a_1[l_stride_a_1 * (-1)]) + 0.125 * (pt_a_1[l_stride_a_0 * (1)] - 2.0 * pt_a_1[0] + pt_a_1[l_stride_a_0 * (-1)]) + pt_a_1[0];</a:t>
            </a:r>
          </a:p>
          <a:p>
            <a:r>
              <a:rPr lang="en-US" sz="1050" dirty="0" smtClean="0"/>
              <a:t>              } } /* end for (sub-trapezoid) */ </a:t>
            </a:r>
          </a:p>
          <a:p>
            <a:r>
              <a:rPr lang="en-US" sz="1050" dirty="0" smtClean="0"/>
              <a:t>/* Adjust sub-trapezoid! */</a:t>
            </a:r>
          </a:p>
          <a:p>
            <a:r>
              <a:rPr lang="nn-NO" sz="1050" dirty="0" smtClean="0"/>
              <a:t>for (int i = 0; i &lt; 2; ++i) {</a:t>
            </a:r>
          </a:p>
          <a:p>
            <a:r>
              <a:rPr lang="en-US" sz="1050" dirty="0" smtClean="0"/>
              <a:t>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}</a:t>
            </a:r>
          </a:p>
          <a:p>
            <a:r>
              <a:rPr lang="en-US" sz="1050" dirty="0" smtClean="0"/>
              <a:t>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</a:t>
            </a:r>
            <a:r>
              <a:rPr lang="en-US" sz="1050" dirty="0" smtClean="0"/>
              <a:t>, </a:t>
            </a:r>
            <a:r>
              <a:rPr lang="en-US" sz="1050" dirty="0" err="1" smtClean="0"/>
              <a:t>pointer_kern</a:t>
            </a:r>
            <a:r>
              <a:rPr lang="en-US" sz="1050" dirty="0" smtClean="0"/>
              <a:t>, kern);</a:t>
            </a:r>
            <a:endParaRPr lang="en-US" sz="1050" dirty="0" smtClean="0"/>
          </a:p>
          <a:p>
            <a:r>
              <a:rPr lang="en-US" sz="105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</a:t>
            </a:r>
            <a:r>
              <a:rPr lang="en-US" dirty="0" smtClean="0"/>
              <a:t>split-pointer </a:t>
            </a:r>
            <a:r>
              <a:rPr lang="en-US" dirty="0" smtClean="0"/>
              <a:t>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heat_N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0991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</a:t>
            </a:r>
            <a:r>
              <a:rPr lang="en-US" dirty="0" smtClean="0"/>
              <a:t>split-pointer </a:t>
            </a:r>
            <a:r>
              <a:rPr lang="en-US" dirty="0" smtClean="0"/>
              <a:t>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heat_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Gam</a:t>
            </a:r>
            <a:r>
              <a:rPr lang="en-US" dirty="0" smtClean="0"/>
              <a:t>e of Life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</a:t>
            </a:r>
            <a:r>
              <a:rPr lang="en-US" dirty="0" smtClean="0"/>
              <a:t>split-pointer </a:t>
            </a:r>
            <a:r>
              <a:rPr lang="en-US" dirty="0" smtClean="0"/>
              <a:t>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life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0" y="493960"/>
            <a:ext cx="8228766" cy="76944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447800"/>
            <a:ext cx="8228766" cy="3280898"/>
          </a:xfrm>
        </p:spPr>
        <p:txBody>
          <a:bodyPr>
            <a:spAutoFit/>
          </a:bodyPr>
          <a:lstStyle/>
          <a:p>
            <a:pPr hangingPunct="0"/>
            <a:r>
              <a:rPr lang="en-US" sz="2800" dirty="0" smtClean="0"/>
              <a:t>The stencil specification separates the stencil mathematics from the algorithm used to perform the stencil computation.</a:t>
            </a:r>
          </a:p>
          <a:p>
            <a:pPr hangingPunct="0"/>
            <a:r>
              <a:rPr lang="en-US" sz="2800" dirty="0" smtClean="0"/>
              <a:t>The generated stencil code uses efficient cache-oblivious algorithms based on divide-and-conquer.</a:t>
            </a:r>
          </a:p>
          <a:p>
            <a:pPr hangingPunct="0"/>
            <a:r>
              <a:rPr lang="en-US" sz="2800" dirty="0" smtClean="0"/>
              <a:t>The stencil computation is parallelized using the Intel Cilk Plus technology.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</a:t>
            </a:r>
            <a:r>
              <a:rPr lang="en-US" dirty="0" smtClean="0"/>
              <a:t>split-pointer </a:t>
            </a:r>
            <a:r>
              <a:rPr lang="en-US" dirty="0" smtClean="0"/>
              <a:t>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3dfd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Executable Spec. version 1.0 ready to go</a:t>
            </a:r>
          </a:p>
          <a:p>
            <a:r>
              <a:rPr lang="en-US" dirty="0" smtClean="0"/>
              <a:t>P = NP</a:t>
            </a:r>
          </a:p>
          <a:p>
            <a:r>
              <a:rPr lang="en-US" dirty="0" smtClean="0"/>
              <a:t>Different optimization level shows up very different performance behavior</a:t>
            </a:r>
          </a:p>
          <a:p>
            <a:r>
              <a:rPr lang="en-US" dirty="0" smtClean="0"/>
              <a:t>Cache oblivious algorithm is really cache insensitive and loop-based (serial version) is very cache sensitive</a:t>
            </a:r>
          </a:p>
          <a:p>
            <a:r>
              <a:rPr lang="en-US" dirty="0" smtClean="0"/>
              <a:t>Boundary checking and handling is still a significant overhead although minimized.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Standardize the way how to specify boundary conditions</a:t>
            </a:r>
          </a:p>
          <a:p>
            <a:pPr lvl="1"/>
            <a:r>
              <a:rPr lang="en-US" dirty="0" smtClean="0"/>
              <a:t>Now it’s an arbitrary C++ subroutine </a:t>
            </a:r>
          </a:p>
          <a:p>
            <a:pPr lvl="1"/>
            <a:r>
              <a:rPr lang="en-US" dirty="0" smtClean="0"/>
              <a:t>For NP, we just need to specify the value, or which function to use, in case the indices fall outside the domain</a:t>
            </a:r>
          </a:p>
          <a:p>
            <a:pPr lvl="1"/>
            <a:r>
              <a:rPr lang="en-US" dirty="0" smtClean="0"/>
              <a:t>For P, we just need to specify how the edges/corners are wired up, assuming the computing domain is a continuous grid.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i_dom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i_dom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dim&lt;0&gt;)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95800" y="12192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i_dom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i_dom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dim&lt;0&gt;)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(dim&lt;1&gt;);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76400" y="4876800"/>
            <a:ext cx="5157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 By using type tricks, only such set of operations</a:t>
            </a:r>
          </a:p>
          <a:p>
            <a:r>
              <a:rPr lang="en-US" dirty="0" smtClean="0"/>
              <a:t>are allowed on dim&lt;N&gt; variables</a:t>
            </a:r>
          </a:p>
          <a:p>
            <a:r>
              <a:rPr lang="en-US" dirty="0" smtClean="0"/>
              <a:t>-- Avoid arbitrary manipulation on indices and arrays.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05125"/>
            <a:ext cx="7772400" cy="1362075"/>
          </a:xfrm>
        </p:spPr>
        <p:txBody>
          <a:bodyPr/>
          <a:lstStyle/>
          <a:p>
            <a:r>
              <a:rPr lang="en-US" dirty="0" smtClean="0"/>
              <a:t>More performance numbers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</a:t>
            </a:r>
            <a:r>
              <a:rPr lang="en-US" dirty="0" smtClean="0"/>
              <a:t>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10" name="Picture 9" descr="heat_N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0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</a:t>
            </a:r>
            <a:r>
              <a:rPr lang="en-US" dirty="0" smtClean="0"/>
              <a:t>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</a:t>
            </a:r>
            <a:r>
              <a:rPr lang="en-US" dirty="0" smtClean="0"/>
              <a:t>Cagnode17, 16 </a:t>
            </a:r>
            <a:r>
              <a:rPr lang="en-US" dirty="0" smtClean="0"/>
              <a:t>core machine,</a:t>
            </a:r>
          </a:p>
          <a:p>
            <a:r>
              <a:rPr lang="en-US" dirty="0" smtClean="0"/>
              <a:t>Intel Xeon </a:t>
            </a:r>
            <a:r>
              <a:rPr lang="en-US" dirty="0" smtClean="0"/>
              <a:t>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</a:t>
            </a:r>
            <a:r>
              <a:rPr lang="en-US" dirty="0" smtClean="0"/>
              <a:t>4096</a:t>
            </a:r>
            <a:r>
              <a:rPr lang="en-US" dirty="0" smtClean="0"/>
              <a:t> </a:t>
            </a:r>
            <a:r>
              <a:rPr lang="en-US" dirty="0" smtClean="0"/>
              <a:t>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9" name="Picture 8" descr="heat_NP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heat_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</a:t>
            </a:r>
            <a:r>
              <a:rPr lang="en-US" dirty="0" smtClean="0"/>
              <a:t>Cagnode17, 16 </a:t>
            </a:r>
            <a:r>
              <a:rPr lang="en-US" dirty="0" smtClean="0"/>
              <a:t>core machine,</a:t>
            </a:r>
          </a:p>
          <a:p>
            <a:r>
              <a:rPr lang="en-US" dirty="0" smtClean="0"/>
              <a:t>Intel Xeon </a:t>
            </a:r>
            <a:r>
              <a:rPr lang="en-US" dirty="0" smtClean="0"/>
              <a:t>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</a:t>
            </a:r>
            <a:r>
              <a:rPr lang="en-US" dirty="0" smtClean="0"/>
              <a:t>4096</a:t>
            </a:r>
            <a:r>
              <a:rPr lang="en-US" dirty="0" smtClean="0"/>
              <a:t> </a:t>
            </a:r>
            <a:r>
              <a:rPr lang="en-US" dirty="0" smtClean="0"/>
              <a:t>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heat_P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9" name="Picture 8" descr="life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95400"/>
            <a:ext cx="7696200" cy="5257800"/>
          </a:xfrm>
        </p:spPr>
        <p:txBody>
          <a:bodyPr>
            <a:normAutofit fontScale="92500" lnSpcReduction="20000"/>
          </a:bodyPr>
          <a:lstStyle/>
          <a:p>
            <a:pPr hangingPunct="0"/>
            <a:r>
              <a:rPr lang="en-US" dirty="0" smtClean="0"/>
              <a:t>The stencil specification can be executed and tested for correctness without </a:t>
            </a:r>
            <a:r>
              <a:rPr lang="en-US" dirty="0" err="1" smtClean="0"/>
              <a:t>Pochoir</a:t>
            </a:r>
            <a:r>
              <a:rPr lang="en-US" dirty="0" smtClean="0"/>
              <a:t> using a C++ template library.</a:t>
            </a:r>
          </a:p>
          <a:p>
            <a:pPr hangingPunct="0"/>
            <a:r>
              <a:rPr lang="en-US" dirty="0" smtClean="0"/>
              <a:t>The specification supports arbitrary D-dimensional rectangular grids, where D is a compile-time constant.</a:t>
            </a:r>
          </a:p>
          <a:p>
            <a:pPr hangingPunct="0"/>
            <a:r>
              <a:rPr lang="en-US" dirty="0" smtClean="0"/>
              <a:t>The stencil shape can be arbitrary.</a:t>
            </a:r>
          </a:p>
          <a:p>
            <a:pPr hangingPunct="0"/>
            <a:r>
              <a:rPr lang="en-US" dirty="0" smtClean="0"/>
              <a:t>A point at time t can depend on points at time t–1, t–2, …, t–k, where k is a compile-time constant.</a:t>
            </a:r>
          </a:p>
          <a:p>
            <a:pPr hangingPunct="0"/>
            <a:r>
              <a:rPr lang="en-US" dirty="0" smtClean="0"/>
              <a:t>Both periodic and </a:t>
            </a:r>
            <a:r>
              <a:rPr lang="en-US" dirty="0" err="1" smtClean="0"/>
              <a:t>nonperiodic</a:t>
            </a:r>
            <a:r>
              <a:rPr lang="en-US" dirty="0" smtClean="0"/>
              <a:t> boundary conditions are supported.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pic>
        <p:nvPicPr>
          <p:cNvPr id="5" name="Picture 4" descr="life_16_ncores_pointer_iter_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34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</a:t>
            </a:r>
            <a:r>
              <a:rPr lang="en-US" dirty="0" smtClean="0"/>
              <a:t>Cagnode17, 16 </a:t>
            </a:r>
            <a:r>
              <a:rPr lang="en-US" dirty="0" smtClean="0"/>
              <a:t>core machine,</a:t>
            </a:r>
          </a:p>
          <a:p>
            <a:r>
              <a:rPr lang="en-US" dirty="0" smtClean="0"/>
              <a:t>Intel Xeon </a:t>
            </a:r>
            <a:r>
              <a:rPr lang="en-US" dirty="0" smtClean="0"/>
              <a:t>E7340</a:t>
            </a:r>
            <a:r>
              <a:rPr lang="en-US" dirty="0" smtClean="0">
                <a:hlinkClick r:id="rId3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</a:t>
            </a:r>
            <a:r>
              <a:rPr lang="en-US" dirty="0" smtClean="0"/>
              <a:t>4096</a:t>
            </a:r>
            <a:r>
              <a:rPr lang="en-US" dirty="0" smtClean="0"/>
              <a:t> </a:t>
            </a:r>
            <a:r>
              <a:rPr lang="en-US" dirty="0" smtClean="0"/>
              <a:t>KB</a:t>
            </a:r>
          </a:p>
          <a:p>
            <a:r>
              <a:rPr lang="en-US" dirty="0" smtClean="0"/>
              <a:t>GNU Linux 2.6.x, x86_64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3dfd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</a:t>
            </a:r>
            <a:r>
              <a:rPr lang="en-US" dirty="0" smtClean="0"/>
              <a:t>Cagnode17, 16 </a:t>
            </a:r>
            <a:r>
              <a:rPr lang="en-US" dirty="0" smtClean="0"/>
              <a:t>core machine,</a:t>
            </a:r>
          </a:p>
          <a:p>
            <a:r>
              <a:rPr lang="en-US" dirty="0" smtClean="0"/>
              <a:t>Intel Xeon </a:t>
            </a:r>
            <a:r>
              <a:rPr lang="en-US" dirty="0" smtClean="0"/>
              <a:t>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</a:t>
            </a:r>
            <a:r>
              <a:rPr lang="en-US" dirty="0" smtClean="0"/>
              <a:t>4096</a:t>
            </a:r>
            <a:r>
              <a:rPr lang="en-US" dirty="0" smtClean="0"/>
              <a:t> </a:t>
            </a:r>
            <a:r>
              <a:rPr lang="en-US" dirty="0" smtClean="0"/>
              <a:t>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3dfd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145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</a:t>
            </a:r>
            <a:r>
              <a:rPr lang="en-US" dirty="0" smtClean="0"/>
              <a:t>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7" name="Picture 6" descr="heat_NP_8_zero_poi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44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</a:t>
            </a:r>
            <a:r>
              <a:rPr lang="en-US" dirty="0" smtClean="0"/>
              <a:t>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</a:t>
            </a:r>
            <a:r>
              <a:rPr lang="en-US" dirty="0" smtClean="0"/>
              <a:t>Cagnode17, 16 </a:t>
            </a:r>
            <a:r>
              <a:rPr lang="en-US" dirty="0" smtClean="0"/>
              <a:t>core machine,</a:t>
            </a:r>
          </a:p>
          <a:p>
            <a:r>
              <a:rPr lang="en-US" dirty="0" smtClean="0"/>
              <a:t>Intel Xeon </a:t>
            </a:r>
            <a:r>
              <a:rPr lang="en-US" dirty="0" smtClean="0"/>
              <a:t>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</a:t>
            </a:r>
            <a:r>
              <a:rPr lang="en-US" dirty="0" smtClean="0"/>
              <a:t>4096</a:t>
            </a:r>
            <a:r>
              <a:rPr lang="en-US" dirty="0" smtClean="0"/>
              <a:t> </a:t>
            </a:r>
            <a:r>
              <a:rPr lang="en-US" dirty="0" smtClean="0"/>
              <a:t>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heat_NP_16_zero_poi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4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Specifying a 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</a:t>
            </a:r>
            <a:r>
              <a:rPr lang="en-US" sz="1600" dirty="0" smtClean="0"/>
              <a:t>;</a:t>
            </a:r>
            <a:endParaRPr lang="en-US" sz="1600" dirty="0" smtClean="0"/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</a:t>
            </a:r>
            <a:r>
              <a:rPr lang="en-US" sz="1600" dirty="0" smtClean="0"/>
              <a:t>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</a:t>
            </a:r>
            <a:r>
              <a:rPr lang="en-US" sz="1600" dirty="0" smtClean="0"/>
              <a:t>shape[6] </a:t>
            </a:r>
            <a:r>
              <a:rPr lang="en-US" sz="1600" dirty="0" smtClean="0"/>
              <a:t>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</a:t>
            </a:r>
            <a:r>
              <a:rPr lang="en-US" sz="1600" dirty="0" smtClean="0"/>
              <a:t>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</a:t>
            </a:r>
            <a:r>
              <a:rPr lang="en-US" sz="1600" dirty="0" smtClean="0"/>
              <a:t>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  <a:endParaRPr lang="en-US" sz="1600" dirty="0" smtClean="0"/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4800600" y="609600"/>
            <a:ext cx="228600" cy="33528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2200" y="1447800"/>
            <a:ext cx="274320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 does not matter as long as antecedents are satisfied (e.g., don’t register something until after it has been defined).</a:t>
            </a:r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>
            <a:off x="4800600" y="5334000"/>
            <a:ext cx="228600" cy="6858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800600" y="6212532"/>
            <a:ext cx="228600" cy="3810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2057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5481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6172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</a:t>
            </a:r>
            <a:endParaRPr lang="en-US" sz="2400" dirty="0"/>
          </a:p>
        </p:txBody>
      </p:sp>
      <p:sp>
        <p:nvSpPr>
          <p:cNvPr id="14" name="Right Brace 13"/>
          <p:cNvSpPr/>
          <p:nvPr/>
        </p:nvSpPr>
        <p:spPr>
          <a:xfrm>
            <a:off x="4800600" y="4191000"/>
            <a:ext cx="228600" cy="9906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44913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/>
      <p:bldP spid="12" grpId="0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9600"/>
            <a:ext cx="472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</a:t>
            </a:r>
            <a:r>
              <a:rPr lang="en-US" sz="1600" dirty="0" smtClean="0"/>
              <a:t>] 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smtClean="0"/>
              <a:t>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Declare a Stencil Computation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&lt; </a:t>
            </a:r>
            <a:r>
              <a:rPr lang="en-US" i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&gt; 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prstClr val="black"/>
                </a:solidFill>
              </a:rPr>
              <a:t>is the type of the arrays used by the stencil computation.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 is the number of spatial dimensions.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the stencil </a:t>
            </a:r>
            <a:r>
              <a:rPr lang="en-US" dirty="0" smtClean="0">
                <a:solidFill>
                  <a:prstClr val="black"/>
                </a:solidFill>
              </a:rPr>
              <a:t>object.</a:t>
            </a:r>
            <a:endParaRPr lang="en-US" dirty="0" smtClean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724400" y="762000"/>
            <a:ext cx="457200" cy="93946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600" y="336000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 restriction: all arrays must have the same type.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14400"/>
            <a:ext cx="472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</a:t>
            </a:r>
            <a:r>
              <a:rPr lang="en-US" sz="1600" dirty="0" smtClean="0"/>
              <a:t>, N_SIZE-1);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</a:t>
            </a:r>
            <a:r>
              <a:rPr lang="en-US" sz="1600" dirty="0" smtClean="0"/>
              <a:t>] = {{1, 0, 0}, {0, 1, 0}, {0, 0, 0}, {0, -1, 0}, {0, 0, -1}, {0,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err="1" smtClean="0"/>
              <a:t>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smtClean="0"/>
              <a:t>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&lt; </a:t>
            </a:r>
            <a:r>
              <a:rPr lang="en-US" i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&gt; 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size1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size0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  <a:endParaRPr lang="en-US" dirty="0" smtClean="0">
              <a:solidFill>
                <a:prstClr val="black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prstClr val="black"/>
                </a:solidFill>
              </a:rPr>
              <a:t>is the type of the stencil array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 is the number of dimensions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</a:t>
            </a:r>
            <a:r>
              <a:rPr lang="en-US" dirty="0" smtClean="0">
                <a:solidFill>
                  <a:prstClr val="black"/>
                </a:solidFill>
              </a:rPr>
              <a:t>array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size1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size0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prstClr val="black"/>
                </a:solidFill>
              </a:rPr>
              <a:t>, are the sizes of each spatial dimension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724400" y="1066800"/>
            <a:ext cx="457200" cy="63466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527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9678</Words>
  <Application>Microsoft Office PowerPoint</Application>
  <PresentationFormat>On-screen Show (4:3)</PresentationFormat>
  <Paragraphs>1103</Paragraphs>
  <Slides>64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Office Theme</vt:lpstr>
      <vt:lpstr>Equation</vt:lpstr>
      <vt:lpstr>The Pochoir Stencil Generator</vt:lpstr>
      <vt:lpstr>Background</vt:lpstr>
      <vt:lpstr>Looping Implementation</vt:lpstr>
      <vt:lpstr>Cache-Oblivious Algorithms</vt:lpstr>
      <vt:lpstr>Pochoir Stencil Generator</vt:lpstr>
      <vt:lpstr>Executable Specification</vt:lpstr>
      <vt:lpstr>Specifying a 2D Heat Equation</vt:lpstr>
      <vt:lpstr>Declare a Stencil Computation</vt:lpstr>
      <vt:lpstr>Array Declaration</vt:lpstr>
      <vt:lpstr>Stencil Declaration</vt:lpstr>
      <vt:lpstr>Stencil Declaration</vt:lpstr>
      <vt:lpstr>Declaration of Boundary Function</vt:lpstr>
      <vt:lpstr>Declaration of Stencil Function</vt:lpstr>
      <vt:lpstr>Initialization of Pochoir_Array</vt:lpstr>
      <vt:lpstr>Register Boundary Function</vt:lpstr>
      <vt:lpstr>Register Array</vt:lpstr>
      <vt:lpstr>Register Shape</vt:lpstr>
      <vt:lpstr>Register Computing Domain</vt:lpstr>
      <vt:lpstr>Run the Stencil</vt:lpstr>
      <vt:lpstr>Periodic/Non-Periodic 2D Heat Equation</vt:lpstr>
      <vt:lpstr>Periodic/Non-Periodic 2D Heat Equation</vt:lpstr>
      <vt:lpstr>Cutting Strategy for P/NP dimension</vt:lpstr>
      <vt:lpstr>Cutting Strategy for P/NP dimension</vt:lpstr>
      <vt:lpstr>Cutting Strategy for P/NP dimension</vt:lpstr>
      <vt:lpstr>How it performs?</vt:lpstr>
      <vt:lpstr>Non-Periodic heat</vt:lpstr>
      <vt:lpstr>Can it go faster?</vt:lpstr>
      <vt:lpstr>Minimize the boundary checking</vt:lpstr>
      <vt:lpstr>Adaptive Cutting Strategy</vt:lpstr>
      <vt:lpstr>Macro Trick</vt:lpstr>
      <vt:lpstr>Non-Periodic heat</vt:lpstr>
      <vt:lpstr>Periodic heat</vt:lpstr>
      <vt:lpstr>Periodic Game of Life</vt:lpstr>
      <vt:lpstr>Non-Periodic 3dfd</vt:lpstr>
      <vt:lpstr>indexing issue</vt:lpstr>
      <vt:lpstr>indexing issue</vt:lpstr>
      <vt:lpstr>indexing issue</vt:lpstr>
      <vt:lpstr>Using Iterator to traverse internal sub-trapezoid</vt:lpstr>
      <vt:lpstr>Base case optimized by iterator</vt:lpstr>
      <vt:lpstr>Non-Periodic heat</vt:lpstr>
      <vt:lpstr>Periodic heat</vt:lpstr>
      <vt:lpstr>Periodic Game of Life</vt:lpstr>
      <vt:lpstr>Non-Periodic 3dfd</vt:lpstr>
      <vt:lpstr>Performance bug revealed by 3dfd</vt:lpstr>
      <vt:lpstr>problems in iterator</vt:lpstr>
      <vt:lpstr>From iterator to pointer</vt:lpstr>
      <vt:lpstr>Non-Periodic heat</vt:lpstr>
      <vt:lpstr>Periodic heat</vt:lpstr>
      <vt:lpstr>Periodic Game of Life</vt:lpstr>
      <vt:lpstr>Non-Periodic 3dfd</vt:lpstr>
      <vt:lpstr>Conclusion</vt:lpstr>
      <vt:lpstr>TODO</vt:lpstr>
      <vt:lpstr>Example boundaries</vt:lpstr>
      <vt:lpstr>More performance numbers</vt:lpstr>
      <vt:lpstr>Non-Periodic heat</vt:lpstr>
      <vt:lpstr>Non-Periodic heat</vt:lpstr>
      <vt:lpstr>Periodic heat</vt:lpstr>
      <vt:lpstr>Periodic heat</vt:lpstr>
      <vt:lpstr>Periodic Game of Life</vt:lpstr>
      <vt:lpstr>Periodic Game of Life</vt:lpstr>
      <vt:lpstr>Non-Periodic 3dfd</vt:lpstr>
      <vt:lpstr>Non-Periodic 3dfd</vt:lpstr>
      <vt:lpstr>Non-Periodic heat</vt:lpstr>
      <vt:lpstr>Non-Periodic heat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P=NP Executable Spec. and Performance</dc:title>
  <dc:creator>Yuan Tang</dc:creator>
  <cp:lastModifiedBy>Yuan Tang</cp:lastModifiedBy>
  <cp:revision>402</cp:revision>
  <dcterms:created xsi:type="dcterms:W3CDTF">2010-10-02T01:13:36Z</dcterms:created>
  <dcterms:modified xsi:type="dcterms:W3CDTF">2010-11-01T03:51:20Z</dcterms:modified>
</cp:coreProperties>
</file>