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99" r:id="rId3"/>
    <p:sldId id="312" r:id="rId4"/>
    <p:sldId id="315" r:id="rId5"/>
    <p:sldId id="300" r:id="rId6"/>
    <p:sldId id="297" r:id="rId7"/>
    <p:sldId id="258" r:id="rId8"/>
    <p:sldId id="388" r:id="rId9"/>
    <p:sldId id="383" r:id="rId10"/>
    <p:sldId id="357" r:id="rId11"/>
    <p:sldId id="358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8" r:id="rId20"/>
    <p:sldId id="294" r:id="rId21"/>
    <p:sldId id="369" r:id="rId22"/>
    <p:sldId id="265" r:id="rId23"/>
    <p:sldId id="266" r:id="rId24"/>
    <p:sldId id="290" r:id="rId25"/>
    <p:sldId id="259" r:id="rId26"/>
    <p:sldId id="355" r:id="rId27"/>
    <p:sldId id="301" r:id="rId28"/>
    <p:sldId id="275" r:id="rId29"/>
    <p:sldId id="280" r:id="rId30"/>
    <p:sldId id="278" r:id="rId31"/>
    <p:sldId id="325" r:id="rId32"/>
    <p:sldId id="326" r:id="rId33"/>
    <p:sldId id="327" r:id="rId34"/>
    <p:sldId id="328" r:id="rId35"/>
    <p:sldId id="302" r:id="rId36"/>
    <p:sldId id="310" r:id="rId37"/>
    <p:sldId id="311" r:id="rId38"/>
    <p:sldId id="304" r:id="rId39"/>
    <p:sldId id="303" r:id="rId40"/>
    <p:sldId id="329" r:id="rId41"/>
    <p:sldId id="330" r:id="rId42"/>
    <p:sldId id="331" r:id="rId43"/>
    <p:sldId id="332" r:id="rId44"/>
    <p:sldId id="333" r:id="rId45"/>
    <p:sldId id="305" r:id="rId46"/>
    <p:sldId id="307" r:id="rId47"/>
    <p:sldId id="334" r:id="rId48"/>
    <p:sldId id="335" r:id="rId49"/>
    <p:sldId id="336" r:id="rId50"/>
    <p:sldId id="337" r:id="rId51"/>
    <p:sldId id="269" r:id="rId52"/>
    <p:sldId id="373" r:id="rId53"/>
    <p:sldId id="374" r:id="rId54"/>
    <p:sldId id="375" r:id="rId55"/>
    <p:sldId id="376" r:id="rId56"/>
    <p:sldId id="377" r:id="rId57"/>
    <p:sldId id="384" r:id="rId58"/>
    <p:sldId id="378" r:id="rId59"/>
    <p:sldId id="385" r:id="rId60"/>
    <p:sldId id="379" r:id="rId61"/>
    <p:sldId id="380" r:id="rId62"/>
    <p:sldId id="381" r:id="rId63"/>
    <p:sldId id="386" r:id="rId64"/>
    <p:sldId id="382" r:id="rId65"/>
    <p:sldId id="387" r:id="rId66"/>
    <p:sldId id="339" r:id="rId67"/>
    <p:sldId id="338" r:id="rId68"/>
    <p:sldId id="341" r:id="rId69"/>
    <p:sldId id="343" r:id="rId70"/>
    <p:sldId id="345" r:id="rId71"/>
    <p:sldId id="347" r:id="rId72"/>
    <p:sldId id="356" r:id="rId73"/>
    <p:sldId id="351" r:id="rId74"/>
    <p:sldId id="353" r:id="rId75"/>
    <p:sldId id="370" r:id="rId76"/>
    <p:sldId id="371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2" autoAdjust="0"/>
  </p:normalViewPr>
  <p:slideViewPr>
    <p:cSldViewPr snapToGrid="0" snapToObjects="1">
      <p:cViewPr varScale="1">
        <p:scale>
          <a:sx n="68" d="100"/>
          <a:sy n="68" d="100"/>
        </p:scale>
        <p:origin x="-10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F9E6-355B-40B0-BBC4-9FCCD69A5F04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A7C2-F6CC-48C2-97AB-C959E442A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28031-29F7-A04A-ACE0-5FDE0611D2B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Stencils are critical to many applications (e.g. diffusion, </a:t>
            </a:r>
            <a:r>
              <a:rPr lang="en-US" dirty="0" err="1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electromagnetics</a:t>
            </a: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, image processing)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3738"/>
            <a:ext cx="4570413" cy="34290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85" y="4343234"/>
            <a:ext cx="5486085" cy="403265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seems</a:t>
            </a:r>
            <a:r>
              <a:rPr lang="en-US" baseline="0" dirty="0" smtClean="0"/>
              <a:t> that the syntax should be updated.</a:t>
            </a:r>
          </a:p>
          <a:p>
            <a:r>
              <a:rPr lang="en-US" dirty="0" smtClean="0"/>
              <a:t>“toggle”</a:t>
            </a:r>
            <a:r>
              <a:rPr lang="en-US" baseline="0" dirty="0" smtClean="0"/>
              <a:t> is not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semantic specification should</a:t>
            </a:r>
            <a:r>
              <a:rPr lang="en-US" baseline="0" dirty="0" smtClean="0"/>
              <a:t> describe the generic, not the specific example.  I’ve fixed it here, but you need to do the same on all the slides.</a:t>
            </a:r>
          </a:p>
          <a:p>
            <a:r>
              <a:rPr lang="en-US" baseline="0" dirty="0" smtClean="0"/>
              <a:t>The semantics of “toggle” is not specified or used in the example.  (Why can’t this be inferred from shape?)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semantic specification should</a:t>
            </a:r>
            <a:r>
              <a:rPr lang="en-US" baseline="0" dirty="0" smtClean="0"/>
              <a:t> describe the generic specification, not the specific example.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semantic specification should</a:t>
            </a:r>
            <a:r>
              <a:rPr lang="en-US" baseline="0" dirty="0" smtClean="0"/>
              <a:t> describe the generic specification, not the specific example.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0A50-1B16-4707-83FF-6C50A89C3A61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Pochoir</a:t>
            </a:r>
            <a:r>
              <a:rPr lang="en-US" dirty="0" smtClean="0"/>
              <a:t> Stencil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Yuan Tang, Charles E. </a:t>
            </a:r>
            <a:r>
              <a:rPr lang="en-US" dirty="0" err="1" smtClean="0"/>
              <a:t>Leiserson</a:t>
            </a:r>
            <a:r>
              <a:rPr lang="en-US" dirty="0" smtClean="0"/>
              <a:t>, Bradley C. </a:t>
            </a:r>
            <a:r>
              <a:rPr lang="en-US" dirty="0" err="1" smtClean="0"/>
              <a:t>Kuszmaul</a:t>
            </a:r>
            <a:r>
              <a:rPr lang="en-US" dirty="0" smtClean="0"/>
              <a:t>, C. K. </a:t>
            </a:r>
            <a:r>
              <a:rPr lang="en-US" dirty="0" err="1" smtClean="0"/>
              <a:t>Luk</a:t>
            </a:r>
            <a:r>
              <a:rPr lang="en-US" dirty="0" smtClean="0"/>
              <a:t>, Will </a:t>
            </a:r>
            <a:r>
              <a:rPr lang="en-US" dirty="0" err="1" smtClean="0"/>
              <a:t>Hansplaugh</a:t>
            </a:r>
            <a:r>
              <a:rPr lang="en-US" dirty="0" smtClean="0"/>
              <a:t>, </a:t>
            </a:r>
            <a:r>
              <a:rPr lang="en-US" dirty="0" err="1" smtClean="0"/>
              <a:t>Rezaul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Chowdhury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9600"/>
            <a:ext cx="1676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M_SIZE);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Declare a Stencil Computation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369332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&lt; </a:t>
            </a:r>
            <a:r>
              <a:rPr lang="en-US" i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dim, toggle</a:t>
            </a:r>
            <a:r>
              <a:rPr lang="en-US" dirty="0" smtClean="0">
                <a:solidFill>
                  <a:prstClr val="black"/>
                </a:solidFill>
              </a:rPr>
              <a:t>&gt; 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096215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 restriction: all arrays must have the same type.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81600" y="3363456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Declare a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Stencil object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which is of type </a:t>
            </a:r>
            <a:r>
              <a:rPr lang="en-US" i="1" dirty="0" err="1" smtClean="0">
                <a:solidFill>
                  <a:srgbClr val="FF0000"/>
                </a:solidFill>
              </a:rPr>
              <a:t>type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and </a:t>
            </a:r>
            <a:r>
              <a:rPr lang="en-US" dirty="0" smtClean="0">
                <a:solidFill>
                  <a:prstClr val="black"/>
                </a:solidFill>
              </a:rPr>
              <a:t>rank </a:t>
            </a:r>
            <a:r>
              <a:rPr lang="en-US" i="1" dirty="0" smtClean="0">
                <a:solidFill>
                  <a:srgbClr val="FF0000"/>
                </a:solidFill>
              </a:rPr>
              <a:t>dim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1055132"/>
            <a:ext cx="3886200" cy="2308324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112713" lvl="1" indent="-11271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prstClr val="black"/>
                </a:solidFill>
              </a:rPr>
              <a:t>is the type of the arrays used by the stencil computation.</a:t>
            </a:r>
          </a:p>
          <a:p>
            <a:pPr marL="112713" lvl="1" indent="-11271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 is the number of spatial dimensions.</a:t>
            </a:r>
          </a:p>
          <a:p>
            <a:pPr marL="112713" lvl="1" indent="-11271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toggle</a:t>
            </a:r>
            <a:r>
              <a:rPr lang="en-US" dirty="0" smtClean="0">
                <a:solidFill>
                  <a:prstClr val="black"/>
                </a:solidFill>
              </a:rPr>
              <a:t> is the number of internal toggle array.</a:t>
            </a:r>
          </a:p>
          <a:p>
            <a:pPr marL="112713" lvl="1" indent="-11271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the stencil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914400"/>
            <a:ext cx="38862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M_SIZE);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Array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982679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&lt; </a:t>
            </a:r>
            <a:r>
              <a:rPr lang="en-US" i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dim, toggle</a:t>
            </a:r>
            <a:r>
              <a:rPr lang="en-US" dirty="0" smtClean="0">
                <a:solidFill>
                  <a:prstClr val="black"/>
                </a:solidFill>
              </a:rPr>
              <a:t>&gt; 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…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s</a:t>
            </a:r>
            <a:r>
              <a:rPr lang="en-US" i="1" dirty="0" smtClean="0">
                <a:solidFill>
                  <a:srgbClr val="FF0000"/>
                </a:solidFill>
              </a:rPr>
              <a:t>ize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3655539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Declare </a:t>
            </a:r>
            <a:r>
              <a:rPr lang="en-US" dirty="0" smtClean="0">
                <a:solidFill>
                  <a:prstClr val="black"/>
                </a:solidFill>
              </a:rPr>
              <a:t>a </a:t>
            </a:r>
            <a:r>
              <a:rPr lang="en-US" i="1" dirty="0" err="1" smtClean="0">
                <a:solidFill>
                  <a:srgbClr val="FF0000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which is of type </a:t>
            </a:r>
            <a:r>
              <a:rPr lang="en-US" i="1" dirty="0" err="1" smtClean="0">
                <a:solidFill>
                  <a:srgbClr val="FF0000"/>
                </a:solidFill>
              </a:rPr>
              <a:t>type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and </a:t>
            </a:r>
            <a:r>
              <a:rPr lang="en-US" dirty="0" smtClean="0">
                <a:solidFill>
                  <a:prstClr val="black"/>
                </a:solidFill>
              </a:rPr>
              <a:t>rank </a:t>
            </a: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, where the spatial </a:t>
            </a:r>
            <a:r>
              <a:rPr lang="en-US" dirty="0" smtClean="0">
                <a:solidFill>
                  <a:prstClr val="black"/>
                </a:solidFill>
              </a:rPr>
              <a:t>dimensions </a:t>
            </a:r>
            <a:r>
              <a:rPr lang="en-US" dirty="0" smtClean="0">
                <a:solidFill>
                  <a:prstClr val="black"/>
                </a:solidFill>
              </a:rPr>
              <a:t>are </a:t>
            </a: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×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Lucida Sans Unicode"/>
              </a:rPr>
              <a:t>… </a:t>
            </a:r>
            <a:r>
              <a:rPr lang="en-US" dirty="0" smtClean="0">
                <a:solidFill>
                  <a:schemeClr val="tx1"/>
                </a:solidFill>
              </a:rPr>
              <a:t>×</a:t>
            </a:r>
            <a:r>
              <a:rPr lang="en-US" i="1" dirty="0" smtClean="0">
                <a:solidFill>
                  <a:srgbClr val="FF0000"/>
                </a:solidFill>
              </a:rPr>
              <a:t> size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×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i="1" baseline="-25000" dirty="0" smtClean="0">
                <a:solidFill>
                  <a:srgbClr val="FF0000"/>
                </a:solidFill>
              </a:rPr>
              <a:t>0</a:t>
            </a:r>
            <a:r>
              <a:rPr lang="en-US" i="1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168275" lvl="0" indent="-168275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The class </a:t>
            </a:r>
            <a:r>
              <a:rPr lang="en-US" i="1" dirty="0" err="1" smtClean="0">
                <a:solidFill>
                  <a:srgbClr val="FF0000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contains both underlying storage and corresponding operating methods.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1626275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168275" lvl="1" indent="-168275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prstClr val="black"/>
                </a:solidFill>
              </a:rPr>
              <a:t>is the type of the stencil array</a:t>
            </a:r>
          </a:p>
          <a:p>
            <a:pPr marL="168275" lvl="1" indent="-168275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 is the number of dimensions</a:t>
            </a:r>
          </a:p>
          <a:p>
            <a:pPr marL="168275" lvl="1" indent="-168275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toggle</a:t>
            </a:r>
            <a:r>
              <a:rPr lang="en-US" dirty="0" smtClean="0">
                <a:solidFill>
                  <a:prstClr val="black"/>
                </a:solidFill>
              </a:rPr>
              <a:t> is the number of internal toggle array</a:t>
            </a:r>
          </a:p>
          <a:p>
            <a:pPr marL="168275" lvl="1" indent="-168275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array</a:t>
            </a:r>
          </a:p>
          <a:p>
            <a:pPr marL="168275" lvl="1" indent="-168275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size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…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size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are the sizes of each spatial dimension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143000"/>
            <a:ext cx="47244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M_SIZE);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Stencil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978217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Pochoir_Shape</a:t>
            </a:r>
            <a:r>
              <a:rPr lang="en-US" dirty="0" smtClean="0">
                <a:solidFill>
                  <a:prstClr val="black"/>
                </a:solidFill>
              </a:rPr>
              <a:t>&lt;</a:t>
            </a: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&gt;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[</a:t>
            </a:r>
            <a:r>
              <a:rPr lang="en-US" i="1" dirty="0" err="1" smtClean="0">
                <a:solidFill>
                  <a:srgbClr val="FF0000"/>
                </a:solidFill>
              </a:rPr>
              <a:t>cell_count</a:t>
            </a:r>
            <a:r>
              <a:rPr lang="en-US" dirty="0" smtClean="0">
                <a:solidFill>
                  <a:prstClr val="black"/>
                </a:solidFill>
              </a:rPr>
              <a:t>] </a:t>
            </a:r>
            <a:r>
              <a:rPr lang="en-US" dirty="0" smtClean="0">
                <a:solidFill>
                  <a:prstClr val="black"/>
                </a:solidFill>
              </a:rPr>
              <a:t>= </a:t>
            </a:r>
            <a:r>
              <a:rPr lang="en-US" dirty="0" smtClean="0">
                <a:solidFill>
                  <a:prstClr val="black"/>
                </a:solidFill>
              </a:rPr>
              <a:t>{</a:t>
            </a:r>
            <a:r>
              <a:rPr lang="en-US" i="1" dirty="0" smtClean="0">
                <a:solidFill>
                  <a:srgbClr val="FF0000"/>
                </a:solidFill>
              </a:rPr>
              <a:t>cells</a:t>
            </a:r>
            <a:r>
              <a:rPr lang="en-US" dirty="0" smtClean="0">
                <a:solidFill>
                  <a:prstClr val="black"/>
                </a:solidFill>
              </a:rPr>
              <a:t>};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3101876"/>
            <a:ext cx="3886200" cy="2308324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</a:t>
            </a:r>
            <a:r>
              <a:rPr lang="en-US" dirty="0" smtClean="0">
                <a:solidFill>
                  <a:prstClr val="black"/>
                </a:solidFill>
              </a:rPr>
              <a:t>the shape of the </a:t>
            </a:r>
            <a:r>
              <a:rPr lang="en-US" i="1" dirty="0" smtClean="0">
                <a:solidFill>
                  <a:prstClr val="black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-dimensional stencil as a list of </a:t>
            </a:r>
            <a:r>
              <a:rPr lang="en-US" i="1" dirty="0" err="1" smtClean="0">
                <a:solidFill>
                  <a:srgbClr val="FF0000"/>
                </a:solidFill>
              </a:rPr>
              <a:t>cell_count</a:t>
            </a:r>
            <a:r>
              <a:rPr lang="en-US" dirty="0" smtClean="0">
                <a:solidFill>
                  <a:prstClr val="black"/>
                </a:solidFill>
              </a:rPr>
              <a:t> cells, </a:t>
            </a:r>
            <a:r>
              <a:rPr lang="en-US" dirty="0" smtClean="0">
                <a:solidFill>
                  <a:schemeClr val="tx1"/>
                </a:solidFill>
              </a:rPr>
              <a:t>where </a:t>
            </a:r>
            <a:r>
              <a:rPr lang="en-US" dirty="0" smtClean="0">
                <a:solidFill>
                  <a:schemeClr val="tx1"/>
                </a:solidFill>
              </a:rPr>
              <a:t>each cell specifies the relative position of indices in the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, e.g., for a(t+1,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j), we specify the corresponding cell {1, 0, 0}, for a(t, i+1, j), we specify {0, 1, 0}, and so on</a:t>
            </a:r>
            <a:endParaRPr lang="en-US" i="1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1624548"/>
            <a:ext cx="3886200" cy="147732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 </a:t>
            </a:r>
            <a:r>
              <a:rPr lang="en-US" dirty="0" smtClean="0">
                <a:solidFill>
                  <a:schemeClr val="tx1"/>
                </a:solidFill>
              </a:rPr>
              <a:t>is the number of </a:t>
            </a:r>
            <a:r>
              <a:rPr lang="en-US" dirty="0" smtClean="0">
                <a:solidFill>
                  <a:schemeClr val="tx1"/>
                </a:solidFill>
              </a:rPr>
              <a:t>dimensions of the stencil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cell_count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the number of </a:t>
            </a:r>
            <a:r>
              <a:rPr lang="en-US" dirty="0" smtClean="0">
                <a:solidFill>
                  <a:schemeClr val="tx1"/>
                </a:solidFill>
              </a:rPr>
              <a:t>cells specified in </a:t>
            </a:r>
            <a:r>
              <a:rPr lang="en-US" i="1" dirty="0" smtClean="0">
                <a:solidFill>
                  <a:srgbClr val="FF0000"/>
                </a:solidFill>
              </a:rPr>
              <a:t>cells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cells</a:t>
            </a:r>
            <a:r>
              <a:rPr lang="en-US" dirty="0" smtClean="0">
                <a:solidFill>
                  <a:schemeClr val="tx1"/>
                </a:solidFill>
              </a:rPr>
              <a:t> is a list of the cells in the stencil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676400"/>
            <a:ext cx="48768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M_SIZE);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Declaration of Boundary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341632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Pochoir_Boundary_2D(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idx_t</a:t>
            </a:r>
            <a:r>
              <a:rPr lang="en-US" i="1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idx_i</a:t>
            </a:r>
            <a:r>
              <a:rPr lang="en-US" i="1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  <a:sym typeface="Symbol"/>
              </a:rPr>
              <a:t></a:t>
            </a:r>
            <a:r>
              <a:rPr lang="en-US" i="1" dirty="0" smtClean="0">
                <a:solidFill>
                  <a:srgbClr val="FF0000"/>
                </a:solidFill>
              </a:rPr>
              <a:t>definition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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Pochoir_Boundary_end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 </a:t>
            </a:r>
            <a:r>
              <a:rPr lang="en-US" dirty="0" smtClean="0">
                <a:solidFill>
                  <a:schemeClr val="tx1"/>
                </a:solidFill>
              </a:rPr>
              <a:t>is the corresponding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idx_t</a:t>
            </a:r>
            <a:r>
              <a:rPr lang="en-US" dirty="0" smtClean="0">
                <a:solidFill>
                  <a:schemeClr val="tx1"/>
                </a:solidFill>
              </a:rPr>
              <a:t> is the index of time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, etc. is the index of each spatial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</a:t>
            </a:r>
            <a:r>
              <a:rPr lang="en-US" i="1" dirty="0" smtClean="0">
                <a:solidFill>
                  <a:srgbClr val="FF0000"/>
                </a:solidFill>
              </a:rPr>
              <a:t>definition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++ </a:t>
            </a:r>
            <a:r>
              <a:rPr lang="en-US" dirty="0" smtClean="0">
                <a:solidFill>
                  <a:schemeClr val="tx1"/>
                </a:solidFill>
              </a:rPr>
              <a:t>code that define </a:t>
            </a:r>
            <a:r>
              <a:rPr lang="en-US" dirty="0" smtClean="0">
                <a:solidFill>
                  <a:schemeClr val="tx1"/>
                </a:solidFill>
              </a:rPr>
              <a:t>the behavior of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on the</a:t>
            </a:r>
            <a:r>
              <a:rPr lang="en-US" dirty="0" smtClean="0">
                <a:solidFill>
                  <a:schemeClr val="tx1"/>
                </a:solidFill>
              </a:rPr>
              <a:t> boundary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876800" y="2133600"/>
            <a:ext cx="304800" cy="26036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40386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a boundary function, which has a name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, and input parameters </a:t>
            </a:r>
            <a:r>
              <a:rPr lang="en-US" i="1" dirty="0" err="1" smtClean="0">
                <a:solidFill>
                  <a:srgbClr val="FF0000"/>
                </a:solidFill>
              </a:rPr>
              <a:t>arr</a:t>
            </a:r>
            <a:r>
              <a:rPr lang="en-US" i="1" dirty="0" smtClean="0">
                <a:solidFill>
                  <a:srgbClr val="FF0000"/>
                </a:solidFill>
              </a:rPr>
              <a:t>, t,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i="1" dirty="0" smtClean="0">
                <a:solidFill>
                  <a:srgbClr val="FF0000"/>
                </a:solidFill>
              </a:rPr>
              <a:t>,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667000"/>
            <a:ext cx="48768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M_SIZE);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Declaration of Stencil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862322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Pochoir_kernel_2D(</a:t>
            </a: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idx_t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idx_i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i="1" dirty="0" err="1" smtClean="0">
                <a:solidFill>
                  <a:schemeClr val="accent2"/>
                </a:solidFill>
              </a:rPr>
              <a:t>definition_of_kernel_function</a:t>
            </a:r>
            <a:endParaRPr lang="en-US" i="1" dirty="0" smtClean="0">
              <a:solidFill>
                <a:schemeClr val="accent2"/>
              </a:solidFill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Pochoir_kernel_end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idx_t</a:t>
            </a:r>
            <a:r>
              <a:rPr lang="en-US" dirty="0" smtClean="0">
                <a:solidFill>
                  <a:schemeClr val="tx1"/>
                </a:solidFill>
              </a:rPr>
              <a:t> is the index of time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, etc. is the index of each spatial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definition_of_kernel_function</a:t>
            </a:r>
            <a:r>
              <a:rPr lang="en-US" dirty="0" smtClean="0">
                <a:solidFill>
                  <a:schemeClr val="tx1"/>
                </a:solidFill>
              </a:rPr>
              <a:t> is a C++ function to define the stencil computing formula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2116961"/>
            <a:ext cx="304800" cy="112153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35052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a </a:t>
            </a:r>
            <a:r>
              <a:rPr lang="en-US" i="1" dirty="0" smtClean="0">
                <a:solidFill>
                  <a:srgbClr val="FF0000"/>
                </a:solidFill>
              </a:rPr>
              <a:t>computing kernel </a:t>
            </a:r>
            <a:r>
              <a:rPr lang="en-US" dirty="0" smtClean="0">
                <a:solidFill>
                  <a:prstClr val="black"/>
                </a:solidFill>
              </a:rPr>
              <a:t>function, which has a name </a:t>
            </a:r>
            <a:r>
              <a:rPr lang="en-US" i="1" dirty="0" smtClean="0">
                <a:solidFill>
                  <a:srgbClr val="FF0000"/>
                </a:solidFill>
              </a:rPr>
              <a:t>kern</a:t>
            </a:r>
            <a:r>
              <a:rPr lang="en-US" dirty="0" smtClean="0">
                <a:solidFill>
                  <a:prstClr val="black"/>
                </a:solidFill>
              </a:rPr>
              <a:t>, and input parameters </a:t>
            </a:r>
            <a:r>
              <a:rPr lang="en-US" i="1" dirty="0" smtClean="0">
                <a:solidFill>
                  <a:srgbClr val="FF0000"/>
                </a:solidFill>
              </a:rPr>
              <a:t>t,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i="1" dirty="0" smtClean="0">
                <a:solidFill>
                  <a:srgbClr val="FF0000"/>
                </a:solidFill>
              </a:rPr>
              <a:t>,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038600"/>
            <a:ext cx="4876800" cy="99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M_SIZE);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Initialization of </a:t>
            </a:r>
            <a:r>
              <a:rPr lang="en-US" dirty="0" err="1" smtClean="0"/>
              <a:t>Pochoir_Array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Elements of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can be initialized in a nested loop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008966"/>
            <a:ext cx="304800" cy="3524934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M_SIZE);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Boundary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i="1" dirty="0" err="1" smtClean="0">
                <a:solidFill>
                  <a:srgbClr val="FF0000"/>
                </a:solidFill>
              </a:rPr>
              <a:t>name</a:t>
            </a:r>
            <a:r>
              <a:rPr lang="en-US" dirty="0" err="1" smtClean="0">
                <a:solidFill>
                  <a:prstClr val="black"/>
                </a:solidFill>
              </a:rPr>
              <a:t>.registerBoundaryFn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is the name of a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which is going to be registered the boundary function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schemeClr val="tx1"/>
                </a:solidFill>
              </a:rPr>
              <a:t> is the name of boundary function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37468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26670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 the previously defined boundary function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 with corresponding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M_SIZE);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147732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i="1" dirty="0" err="1" smtClean="0">
                <a:solidFill>
                  <a:srgbClr val="FF0000"/>
                </a:solidFill>
              </a:rPr>
              <a:t>name</a:t>
            </a:r>
            <a:r>
              <a:rPr lang="en-US" dirty="0" err="1" smtClean="0">
                <a:solidFill>
                  <a:prstClr val="black"/>
                </a:solidFill>
              </a:rPr>
              <a:t>.registerArray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is the name of a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which is going to be involved in the stencil computation of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424464"/>
            <a:ext cx="304800" cy="402383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1336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 </a:t>
            </a:r>
            <a:r>
              <a:rPr lang="en-US" dirty="0" err="1" smtClean="0">
                <a:solidFill>
                  <a:prstClr val="black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 with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heat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If the user doesn’t register a boundary function, system will automatically use zero-padding algorithm to compute the kernel, which will further boost the performance.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626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M_SIZE);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Shape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.registerShape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schemeClr val="tx1"/>
                </a:solidFill>
              </a:rPr>
              <a:t>) : register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the shape info previously declared for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a specific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schemeClr val="tx1"/>
                </a:solidFill>
              </a:rPr>
              <a:t> is the desired shape info correlated with a specific stencil equation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39754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6670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 the previously defined </a:t>
            </a: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prstClr val="black"/>
                </a:solidFill>
              </a:rPr>
              <a:t> with corresponding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chemeClr val="accent2"/>
                </a:solidFill>
              </a:rPr>
              <a:t>heat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198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M_SIZE);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Run the Stencil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.run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T, </a:t>
            </a:r>
            <a:r>
              <a:rPr lang="en-US" i="1" dirty="0" err="1" smtClean="0">
                <a:solidFill>
                  <a:schemeClr val="accent2"/>
                </a:solidFill>
              </a:rPr>
              <a:t>stencil_func</a:t>
            </a:r>
            <a:r>
              <a:rPr lang="en-US" i="1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: run the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specific stencil kernel function for specific time steps.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T </a:t>
            </a:r>
            <a:r>
              <a:rPr lang="en-US" dirty="0" smtClean="0">
                <a:solidFill>
                  <a:schemeClr val="tx1"/>
                </a:solidFill>
              </a:rPr>
              <a:t>is the number of time steps to run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accent2"/>
                </a:solidFill>
              </a:rPr>
              <a:t>stencil_func</a:t>
            </a:r>
            <a:r>
              <a:rPr lang="en-US" dirty="0" smtClean="0">
                <a:solidFill>
                  <a:schemeClr val="tx1"/>
                </a:solidFill>
              </a:rPr>
              <a:t> is the previously defined stencil function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44326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6670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run the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chemeClr val="accent2"/>
                </a:solidFill>
              </a:rPr>
              <a:t>heat </a:t>
            </a:r>
            <a:r>
              <a:rPr lang="en-US" dirty="0" smtClean="0">
                <a:solidFill>
                  <a:prstClr val="black"/>
                </a:solidFill>
              </a:rPr>
              <a:t>with time step </a:t>
            </a:r>
            <a:r>
              <a:rPr lang="en-US" i="1" dirty="0" smtClean="0">
                <a:solidFill>
                  <a:schemeClr val="accent2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, and computing kernel </a:t>
            </a:r>
            <a:r>
              <a:rPr lang="en-US" i="1" dirty="0" smtClean="0">
                <a:solidFill>
                  <a:schemeClr val="accent2"/>
                </a:solidFill>
              </a:rPr>
              <a:t>kern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267200" cy="5562600"/>
          </a:xfrm>
        </p:spPr>
        <p:txBody>
          <a:bodyPr>
            <a:noAutofit/>
          </a:bodyPr>
          <a:lstStyle/>
          <a:p>
            <a:pPr marL="166688" indent="-166688" eaLnBrk="1" hangingPunct="1"/>
            <a:r>
              <a:rPr lang="en-US" sz="2400" dirty="0" smtClean="0"/>
              <a:t>For a given point, a </a:t>
            </a:r>
            <a:r>
              <a:rPr lang="en-US" sz="2400" i="1" dirty="0" smtClean="0">
                <a:solidFill>
                  <a:srgbClr val="0000FF"/>
                </a:solidFill>
              </a:rPr>
              <a:t>stencil </a:t>
            </a:r>
            <a:r>
              <a:rPr lang="en-US" sz="2400" dirty="0" smtClean="0"/>
              <a:t>is a fixed subset of near neighbors.</a:t>
            </a:r>
          </a:p>
          <a:p>
            <a:pPr marL="166688" indent="-166688" eaLnBrk="1" hangingPunct="1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0000FF"/>
                </a:solidFill>
              </a:rPr>
              <a:t>stencil code </a:t>
            </a:r>
            <a:r>
              <a:rPr lang="en-US" sz="2400" dirty="0" smtClean="0"/>
              <a:t>updates every point in an n-dimensional spatial grid at time t as a function of nearby grid points at times t–1, t-2, …, t–k.</a:t>
            </a:r>
          </a:p>
          <a:p>
            <a:pPr marL="166688" indent="-166688" eaLnBrk="1" hangingPunct="1"/>
            <a:r>
              <a:rPr lang="en-US" sz="2400" dirty="0" smtClean="0"/>
              <a:t>Stencils are used in iterative PDE solvers such as Jacobi, Multi-grid, and AMR, as well as for image processing and geometric modeling.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92650" y="2482334"/>
            <a:ext cx="4298950" cy="1893332"/>
            <a:chOff x="4800600" y="1219200"/>
            <a:chExt cx="4299491" cy="1892776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876800" y="1219200"/>
              <a:ext cx="1688870" cy="1558878"/>
              <a:chOff x="336" y="1872"/>
              <a:chExt cx="1920" cy="1824"/>
            </a:xfrm>
          </p:grpSpPr>
          <p:sp>
            <p:nvSpPr>
              <p:cNvPr id="20512" name="Rectangle 6"/>
              <p:cNvSpPr>
                <a:spLocks noChangeArrowheads="1"/>
              </p:cNvSpPr>
              <p:nvPr/>
            </p:nvSpPr>
            <p:spPr bwMode="auto">
              <a:xfrm>
                <a:off x="336" y="2255"/>
                <a:ext cx="1440" cy="1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3" name="AutoShape 7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1920" cy="384"/>
              </a:xfrm>
              <a:prstGeom prst="parallelogram">
                <a:avLst>
                  <a:gd name="adj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4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104" y="2544"/>
                <a:ext cx="1824" cy="480"/>
              </a:xfrm>
              <a:prstGeom prst="parallelogram">
                <a:avLst>
                  <a:gd name="adj" fmla="val 7999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88" name="Text Box 39"/>
            <p:cNvSpPr txBox="1">
              <a:spLocks noChangeArrowheads="1"/>
            </p:cNvSpPr>
            <p:nvPr/>
          </p:nvSpPr>
          <p:spPr bwMode="auto">
            <a:xfrm>
              <a:off x="7010678" y="2742753"/>
              <a:ext cx="2089413" cy="36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3D 7-point stencil</a:t>
              </a:r>
            </a:p>
          </p:txBody>
        </p: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5731646" y="1295378"/>
              <a:ext cx="3090598" cy="1533607"/>
              <a:chOff x="5731646" y="1295378"/>
              <a:chExt cx="3090598" cy="1533607"/>
            </a:xfrm>
          </p:grpSpPr>
          <p:sp>
            <p:nvSpPr>
              <p:cNvPr id="20491" name="Oval 16"/>
              <p:cNvSpPr>
                <a:spLocks noChangeArrowheads="1"/>
              </p:cNvSpPr>
              <p:nvPr/>
            </p:nvSpPr>
            <p:spPr bwMode="auto">
              <a:xfrm>
                <a:off x="5731646" y="1934394"/>
                <a:ext cx="197272" cy="1916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2" name="Line 36"/>
              <p:cNvSpPr>
                <a:spLocks noChangeShapeType="1"/>
              </p:cNvSpPr>
              <p:nvPr/>
            </p:nvSpPr>
            <p:spPr bwMode="auto">
              <a:xfrm flipV="1">
                <a:off x="5797404" y="1359299"/>
                <a:ext cx="1906964" cy="5750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3" name="Line 37"/>
              <p:cNvSpPr>
                <a:spLocks noChangeShapeType="1"/>
              </p:cNvSpPr>
              <p:nvPr/>
            </p:nvSpPr>
            <p:spPr bwMode="auto">
              <a:xfrm>
                <a:off x="5797404" y="2126092"/>
                <a:ext cx="1906964" cy="638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4" name="Line 19"/>
              <p:cNvSpPr>
                <a:spLocks noChangeShapeType="1"/>
              </p:cNvSpPr>
              <p:nvPr/>
            </p:nvSpPr>
            <p:spPr bwMode="auto">
              <a:xfrm>
                <a:off x="7587539" y="2053789"/>
                <a:ext cx="9398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5" name="Oval 20"/>
              <p:cNvSpPr>
                <a:spLocks noChangeArrowheads="1"/>
              </p:cNvSpPr>
              <p:nvPr/>
            </p:nvSpPr>
            <p:spPr bwMode="auto">
              <a:xfrm>
                <a:off x="7509217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6" name="Oval 21"/>
              <p:cNvSpPr>
                <a:spLocks noChangeArrowheads="1"/>
              </p:cNvSpPr>
              <p:nvPr/>
            </p:nvSpPr>
            <p:spPr bwMode="auto">
              <a:xfrm>
                <a:off x="8449075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7" name="Line 23"/>
              <p:cNvSpPr>
                <a:spLocks noChangeShapeType="1"/>
              </p:cNvSpPr>
              <p:nvPr/>
            </p:nvSpPr>
            <p:spPr bwMode="auto">
              <a:xfrm>
                <a:off x="8018307" y="1597138"/>
                <a:ext cx="0" cy="9133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8" name="Oval 24"/>
              <p:cNvSpPr>
                <a:spLocks noChangeArrowheads="1"/>
              </p:cNvSpPr>
              <p:nvPr/>
            </p:nvSpPr>
            <p:spPr bwMode="auto">
              <a:xfrm>
                <a:off x="7979146" y="1565426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9" name="Oval 25"/>
              <p:cNvSpPr>
                <a:spLocks noChangeArrowheads="1"/>
              </p:cNvSpPr>
              <p:nvPr/>
            </p:nvSpPr>
            <p:spPr bwMode="auto">
              <a:xfrm>
                <a:off x="7979146" y="247872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0" name="Line 26"/>
              <p:cNvSpPr>
                <a:spLocks noChangeShapeType="1"/>
              </p:cNvSpPr>
              <p:nvPr/>
            </p:nvSpPr>
            <p:spPr bwMode="auto">
              <a:xfrm flipV="1">
                <a:off x="7801291" y="1852419"/>
                <a:ext cx="469929" cy="380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1" name="Oval 27"/>
              <p:cNvSpPr>
                <a:spLocks noChangeArrowheads="1"/>
              </p:cNvSpPr>
              <p:nvPr/>
            </p:nvSpPr>
            <p:spPr bwMode="auto">
              <a:xfrm>
                <a:off x="7736023" y="2226618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2" name="Oval 28"/>
              <p:cNvSpPr>
                <a:spLocks noChangeArrowheads="1"/>
              </p:cNvSpPr>
              <p:nvPr/>
            </p:nvSpPr>
            <p:spPr bwMode="auto">
              <a:xfrm>
                <a:off x="8243481" y="180643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3" name="Text Box 29"/>
              <p:cNvSpPr txBox="1">
                <a:spLocks noChangeArrowheads="1"/>
              </p:cNvSpPr>
              <p:nvPr/>
            </p:nvSpPr>
            <p:spPr bwMode="auto">
              <a:xfrm>
                <a:off x="7983938" y="2015891"/>
                <a:ext cx="73669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(</a:t>
                </a:r>
                <a:r>
                  <a:rPr lang="en-US" sz="1600" i="1" dirty="0" err="1"/>
                  <a:t>x,y,z</a:t>
                </a:r>
                <a:r>
                  <a:rPr lang="en-US" sz="1600" i="1" dirty="0"/>
                  <a:t>)</a:t>
                </a:r>
              </a:p>
            </p:txBody>
          </p:sp>
          <p:sp>
            <p:nvSpPr>
              <p:cNvPr id="20504" name="Text Box 30"/>
              <p:cNvSpPr txBox="1">
                <a:spLocks noChangeArrowheads="1"/>
              </p:cNvSpPr>
              <p:nvPr/>
            </p:nvSpPr>
            <p:spPr bwMode="auto">
              <a:xfrm>
                <a:off x="7772774" y="1295378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x+1</a:t>
                </a:r>
              </a:p>
            </p:txBody>
          </p:sp>
          <p:sp>
            <p:nvSpPr>
              <p:cNvPr id="20505" name="Text Box 31"/>
              <p:cNvSpPr txBox="1">
                <a:spLocks noChangeArrowheads="1"/>
              </p:cNvSpPr>
              <p:nvPr/>
            </p:nvSpPr>
            <p:spPr bwMode="auto">
              <a:xfrm>
                <a:off x="7772774" y="2438042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x-1</a:t>
                </a:r>
              </a:p>
            </p:txBody>
          </p:sp>
          <p:sp>
            <p:nvSpPr>
              <p:cNvPr id="20506" name="Text Box 32"/>
              <p:cNvSpPr txBox="1">
                <a:spLocks noChangeArrowheads="1"/>
              </p:cNvSpPr>
              <p:nvPr/>
            </p:nvSpPr>
            <p:spPr bwMode="auto">
              <a:xfrm>
                <a:off x="7307578" y="1980976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y-1</a:t>
                </a:r>
              </a:p>
            </p:txBody>
          </p:sp>
          <p:sp>
            <p:nvSpPr>
              <p:cNvPr id="20507" name="Text Box 33"/>
              <p:cNvSpPr txBox="1">
                <a:spLocks noChangeArrowheads="1"/>
              </p:cNvSpPr>
              <p:nvPr/>
            </p:nvSpPr>
            <p:spPr bwMode="auto">
              <a:xfrm>
                <a:off x="8230032" y="1761966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y+1</a:t>
                </a:r>
              </a:p>
            </p:txBody>
          </p:sp>
          <p:sp>
            <p:nvSpPr>
              <p:cNvPr id="20508" name="Text Box 34"/>
              <p:cNvSpPr txBox="1">
                <a:spLocks noChangeArrowheads="1"/>
              </p:cNvSpPr>
              <p:nvPr/>
            </p:nvSpPr>
            <p:spPr bwMode="auto">
              <a:xfrm>
                <a:off x="7536207" y="2209509"/>
                <a:ext cx="46678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z-1</a:t>
                </a:r>
              </a:p>
            </p:txBody>
          </p:sp>
          <p:sp>
            <p:nvSpPr>
              <p:cNvPr id="20509" name="Text Box 35"/>
              <p:cNvSpPr txBox="1">
                <a:spLocks noChangeArrowheads="1"/>
              </p:cNvSpPr>
              <p:nvPr/>
            </p:nvSpPr>
            <p:spPr bwMode="auto">
              <a:xfrm>
                <a:off x="8036332" y="1533433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z+1</a:t>
                </a:r>
              </a:p>
            </p:txBody>
          </p:sp>
          <p:sp>
            <p:nvSpPr>
              <p:cNvPr id="20510" name="Oval 38"/>
              <p:cNvSpPr>
                <a:spLocks noChangeAspect="1" noChangeArrowheads="1"/>
              </p:cNvSpPr>
              <p:nvPr/>
            </p:nvSpPr>
            <p:spPr bwMode="auto">
              <a:xfrm>
                <a:off x="7244066" y="1295400"/>
                <a:ext cx="1578178" cy="15335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1" name="Oval 22"/>
              <p:cNvSpPr>
                <a:spLocks noChangeArrowheads="1"/>
              </p:cNvSpPr>
              <p:nvPr/>
            </p:nvSpPr>
            <p:spPr bwMode="auto">
              <a:xfrm>
                <a:off x="7980778" y="2022077"/>
                <a:ext cx="78322" cy="7610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90" name="Text Box 39"/>
            <p:cNvSpPr txBox="1">
              <a:spLocks noChangeArrowheads="1"/>
            </p:cNvSpPr>
            <p:nvPr/>
          </p:nvSpPr>
          <p:spPr bwMode="auto">
            <a:xfrm>
              <a:off x="4800600" y="2742752"/>
              <a:ext cx="1826759" cy="369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 smtClean="0"/>
                <a:t>3D </a:t>
              </a:r>
              <a:r>
                <a:rPr lang="en-US" sz="1800" b="1" dirty="0"/>
                <a:t>regular grid</a:t>
              </a:r>
            </a:p>
          </p:txBody>
        </p:sp>
      </p:grpSp>
      <p:sp>
        <p:nvSpPr>
          <p:cNvPr id="20486" name="Slide Number Placeholder 3"/>
          <p:cNvSpPr txBox="1">
            <a:spLocks noGrp="1"/>
          </p:cNvSpPr>
          <p:nvPr/>
        </p:nvSpPr>
        <p:spPr bwMode="auto">
          <a:xfrm>
            <a:off x="70104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937F0096-504D-F841-BDC0-AC05C2EA5152}" type="slidenum">
              <a:rPr lang="en-US"/>
              <a:pPr algn="r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Periodic/Non-Periodic 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4421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a(N_SIZE, M_SIZE);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&lt;2&gt; shape[6] = {{0, 0, 0}, {-1, 1, 0}, {-1, 0, 0}, {-1, -1, 0}, {-1, 0, -1}, {-1, 0, 1}}; 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(a(t-1, i+1, j)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i-1, j)) + 0.125 * (a(t-1,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          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</a:p>
          <a:p>
            <a:r>
              <a:rPr lang="en-US" sz="1400" dirty="0" smtClean="0"/>
              <a:t>}}</a:t>
            </a:r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51557"/>
            <a:ext cx="4648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a(N_SIZE, M_SIZE);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&lt;2&gt; shape[6] ={{0, 0, 0}, {-1, -1, 0}, {-1, 0, 0}, {-1, 1, 0}, {-1, 0, -1}, {-1, 0, 1}};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new_i</a:t>
            </a:r>
            <a:r>
              <a:rPr lang="en-US" sz="800" dirty="0" smtClean="0"/>
              <a:t> =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 = j;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(1);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new_i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);</a:t>
            </a:r>
            <a:endParaRPr lang="en-US" sz="800" dirty="0"/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nn-NO" sz="1400" dirty="0" smtClean="0"/>
              <a:t>        a(t, i, j) = 0.125 * (a(t-1, i-1, j) - 2.0 * a(t-1, i, j) + a(t-1, i+1, j)) + 0.125 * (a(t-1, i, j-1) + 2 * a(t-1, i, j) + a(t-1, i, j+1)) + a(t-1, i, j);</a:t>
            </a:r>
          </a:p>
          <a:p>
            <a:r>
              <a:rPr lang="en-US" sz="1400" dirty="0" err="1" smtClean="0"/>
              <a:t>Pochoir_kernel_end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          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</a:p>
          <a:p>
            <a:r>
              <a:rPr lang="en-US" sz="1400" dirty="0" smtClean="0"/>
              <a:t>}}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Periodic/Non-Periodic 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4421"/>
            <a:ext cx="4648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M_SIZE);</a:t>
            </a:r>
          </a:p>
          <a:p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{{0, 0, 0}, {-1, 1, 0}, {-1, 0, 0}, {-1, -1, 0}, {-1, 0, -1}, {-1, 0, 1}}; 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0 || </a:t>
            </a:r>
            <a:r>
              <a:rPr lang="en-US" sz="1400" dirty="0" err="1" smtClean="0"/>
              <a:t>i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(1)-1 || j &lt; =0 || j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(0)-1)</a:t>
            </a:r>
          </a:p>
          <a:p>
            <a:r>
              <a:rPr lang="en-US" sz="1400" dirty="0" smtClean="0"/>
              <a:t>            return 0;</a:t>
            </a:r>
          </a:p>
          <a:p>
            <a:r>
              <a:rPr lang="en-US" sz="1400" dirty="0" smtClean="0"/>
              <a:t>        else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arr.get</a:t>
            </a:r>
            <a:r>
              <a:rPr lang="en-US" sz="1400" dirty="0" smtClean="0"/>
              <a:t>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800" dirty="0" smtClean="0"/>
              <a:t>Pochoir_kernel_2D(kern,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0.125 * (a(t-1, i+1, j) - 2.0 *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a(t-1, i-1, j)) + 0.125 * (a(t-1,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j+1) - 2.0 *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j-1)) +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j);1)) +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800" dirty="0" err="1" smtClean="0"/>
              <a:t>Pochoir_kernel_end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</a:t>
            </a:r>
            <a:r>
              <a:rPr lang="en-US" sz="800" dirty="0" smtClean="0"/>
              <a:t> = 0; </a:t>
            </a:r>
            <a:r>
              <a:rPr lang="en-US" sz="800" dirty="0" err="1" smtClean="0"/>
              <a:t>i</a:t>
            </a:r>
            <a:r>
              <a:rPr lang="en-US" sz="800" dirty="0" smtClean="0"/>
              <a:t> &lt; N_SIZE; ++</a:t>
            </a:r>
            <a:r>
              <a:rPr lang="en-US" sz="800" dirty="0" err="1" smtClean="0"/>
              <a:t>i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j = 0; j &lt; N_SIZE; ++j) {</a:t>
            </a:r>
          </a:p>
          <a:p>
            <a:r>
              <a:rPr lang="en-US" sz="800" dirty="0" smtClean="0"/>
              <a:t>          a(0,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rand(); </a:t>
            </a:r>
          </a:p>
          <a:p>
            <a:r>
              <a:rPr lang="en-US" sz="800" dirty="0" smtClean="0"/>
              <a:t>}}</a:t>
            </a:r>
          </a:p>
          <a:p>
            <a:r>
              <a:rPr lang="en-US" sz="800" dirty="0" smtClean="0"/>
              <a:t>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heat.run</a:t>
            </a:r>
            <a:r>
              <a:rPr lang="en-US" sz="800" dirty="0" smtClean="0"/>
              <a:t>(T, kern);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51557"/>
            <a:ext cx="464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M_SIZE);</a:t>
            </a:r>
          </a:p>
          <a:p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={{0, 0, 0}, {-1, -1, 0}, {-1, 0, 0}, {-1, 1, 0}, {-1, 0, -1}, {-1, 0, 1}};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new_i</a:t>
            </a:r>
            <a:r>
              <a:rPr lang="en-US" sz="1400" dirty="0" smtClean="0"/>
              <a:t> =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new_j</a:t>
            </a:r>
            <a:r>
              <a:rPr lang="en-US" sz="1400" dirty="0" smtClean="0"/>
              <a:t> = j;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new_i</a:t>
            </a:r>
            <a:r>
              <a:rPr lang="en-US" sz="1400" dirty="0" smtClean="0"/>
              <a:t> &lt; 0)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new_i</a:t>
            </a:r>
            <a:r>
              <a:rPr lang="en-US" sz="1400" dirty="0" smtClean="0"/>
              <a:t> +=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(1);</a:t>
            </a:r>
          </a:p>
          <a:p>
            <a:r>
              <a:rPr lang="en-US" sz="1400" dirty="0" smtClean="0"/>
              <a:t>        else if (</a:t>
            </a:r>
            <a:r>
              <a:rPr lang="en-US" sz="1400" dirty="0" err="1" smtClean="0"/>
              <a:t>new_i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new_i</a:t>
            </a:r>
            <a:r>
              <a:rPr lang="en-US" sz="1400" dirty="0" smtClean="0"/>
              <a:t> -=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(1);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new_j</a:t>
            </a:r>
            <a:r>
              <a:rPr lang="en-US" sz="1400" dirty="0" smtClean="0"/>
              <a:t> &lt; 0)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new_j</a:t>
            </a:r>
            <a:r>
              <a:rPr lang="en-US" sz="1400" dirty="0" smtClean="0"/>
              <a:t> +=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        else if (</a:t>
            </a:r>
            <a:r>
              <a:rPr lang="en-US" sz="1400" dirty="0" err="1" smtClean="0"/>
              <a:t>new_j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new_j</a:t>
            </a:r>
            <a:r>
              <a:rPr lang="en-US" sz="1400" dirty="0" smtClean="0"/>
              <a:t> -=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arr.get</a:t>
            </a:r>
            <a:r>
              <a:rPr lang="en-US" sz="1400" dirty="0" smtClean="0"/>
              <a:t>(t, </a:t>
            </a:r>
            <a:r>
              <a:rPr lang="en-US" sz="1400" dirty="0" err="1" smtClean="0"/>
              <a:t>new_i</a:t>
            </a:r>
            <a:r>
              <a:rPr lang="en-US" sz="1400" dirty="0" smtClean="0"/>
              <a:t>, </a:t>
            </a:r>
            <a:r>
              <a:rPr lang="en-US" sz="1400" dirty="0" err="1" smtClean="0"/>
              <a:t>new_j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800" dirty="0" smtClean="0"/>
              <a:t>Pochoir_kernel_2D(kern,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nn-NO" sz="800" dirty="0" smtClean="0"/>
              <a:t>        a(t, i, j) = 0.125 * (a(t-1, i-1, j) - 2.0 * a(t-1, i, j) + a(t-1, i+1, j)) + 0.125 * (a(t-1, i, j-1) + 2 * a(t-1, i, j) + a(t-1, i, j+1)) + a(t-1, i, j);</a:t>
            </a:r>
          </a:p>
          <a:p>
            <a:r>
              <a:rPr lang="en-US" sz="800" dirty="0" err="1" smtClean="0"/>
              <a:t>Pochoir_kernel_end</a:t>
            </a:r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 smtClean="0"/>
          </a:p>
          <a:p>
            <a:r>
              <a:rPr lang="en-US" sz="800" dirty="0" smtClean="0"/>
              <a:t>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</a:t>
            </a:r>
            <a:r>
              <a:rPr lang="en-US" sz="800" dirty="0" smtClean="0"/>
              <a:t> = 0; </a:t>
            </a:r>
            <a:r>
              <a:rPr lang="en-US" sz="800" dirty="0" err="1" smtClean="0"/>
              <a:t>i</a:t>
            </a:r>
            <a:r>
              <a:rPr lang="en-US" sz="800" dirty="0" smtClean="0"/>
              <a:t> &lt; N_SIZE; ++</a:t>
            </a:r>
            <a:r>
              <a:rPr lang="en-US" sz="800" dirty="0" err="1" smtClean="0"/>
              <a:t>i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j = 0; j &lt; N_SIZE; ++j) {</a:t>
            </a:r>
          </a:p>
          <a:p>
            <a:r>
              <a:rPr lang="en-US" sz="800" dirty="0" smtClean="0"/>
              <a:t>          a(0,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rand(); </a:t>
            </a:r>
          </a:p>
          <a:p>
            <a:r>
              <a:rPr lang="en-US" sz="800" dirty="0" smtClean="0"/>
              <a:t>}}</a:t>
            </a:r>
          </a:p>
          <a:p>
            <a:endParaRPr lang="en-US" sz="800" dirty="0" smtClean="0"/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800" dirty="0" err="1" smtClean="0"/>
              <a:t>heat.run</a:t>
            </a:r>
            <a:r>
              <a:rPr lang="en-US" sz="800" dirty="0" smtClean="0"/>
              <a:t>(T, kern);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1026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1027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1028" r:id="rId5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1029" r:id="rId6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1030" r:id="rId7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1031" r:id="rId8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205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205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205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205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205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205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205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205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205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3789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3789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3789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3789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3789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3789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3789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3789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3789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Callout 57"/>
          <p:cNvSpPr/>
          <p:nvPr/>
        </p:nvSpPr>
        <p:spPr>
          <a:xfrm>
            <a:off x="5029200" y="3733800"/>
            <a:ext cx="2971800" cy="533400"/>
          </a:xfrm>
          <a:prstGeom prst="wedgeEllipseCallout">
            <a:avLst>
              <a:gd name="adj1" fmla="val -60517"/>
              <a:gd name="adj2" fmla="val 123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wrap up the destination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How it performs?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49154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a(N_SIZE, M_SIZE);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&lt;2&gt; shape[6] = {{0, 0, 0}, {-1, 1, 0}, {-1, 0, 0}, {-1, -1, 0}, {-1, 0, -1}, {-1, 0, 1}}; 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(a(t-1, i+1, j)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i-1, j)) + 0.125 * (a(t-1,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          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</a:p>
          <a:p>
            <a:r>
              <a:rPr lang="en-US" sz="1400" dirty="0" smtClean="0"/>
              <a:t>}}</a:t>
            </a:r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430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</a:t>
            </a:r>
            <a:r>
              <a:rPr lang="en-US" dirty="0" err="1" smtClean="0"/>
              <a:t>parallel_for</a:t>
            </a:r>
            <a:r>
              <a:rPr lang="en-US" dirty="0" smtClean="0"/>
              <a:t> + zero-padding over</a:t>
            </a:r>
          </a:p>
          <a:p>
            <a:r>
              <a:rPr lang="en-US" dirty="0" smtClean="0"/>
              <a:t>raw </a:t>
            </a:r>
            <a:r>
              <a:rPr lang="en-US" dirty="0" err="1" smtClean="0"/>
              <a:t>ExecSpec</a:t>
            </a:r>
            <a:endParaRPr lang="en-US" dirty="0" smtClean="0"/>
          </a:p>
        </p:txBody>
      </p:sp>
      <p:pic>
        <p:nvPicPr>
          <p:cNvPr id="8" name="Picture 7" descr="heat_NP_8_ra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19200"/>
            <a:ext cx="9144000" cy="340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Can it go faster?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a(N_SIZE, M_SIZE);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&lt;2&gt; shape[6] = {{0, 0, 0}, {-1, 1, 0}, {-1, 0, 0}, {-1, -1, 0}, {-1, 0, -1}, {-1, 0, 1}}; 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(a(t-1, i+1, j)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i-1, j)) + 0.125 * (a(t-1,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          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</a:p>
          <a:p>
            <a:r>
              <a:rPr lang="en-US" sz="1400" dirty="0" smtClean="0"/>
              <a:t>}}</a:t>
            </a:r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Minimize the boundary checking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8674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8675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8676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Adaptive Cutting Strategy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9698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9699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9700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Callout 52"/>
          <p:cNvSpPr/>
          <p:nvPr/>
        </p:nvSpPr>
        <p:spPr>
          <a:xfrm>
            <a:off x="4800600" y="1600200"/>
            <a:ext cx="33528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Minimize the boundary region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smtClean="0"/>
              <a:t>A nested loop implementation is straightforward: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(t = 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t≤T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++t)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(i0 = 0, i0&lt;n0, ++i0)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(i1 = 0, i1&lt;n1, ++i1)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for (i2 = 0, i2&lt;n2, ++i2)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 update A[t%k,i0,i1,i2] according to stencil 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} } } 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5093"/>
            <a:ext cx="8229600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Issue: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Looping is 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intensive, especially for parallel implementations, and it uses caches poorly.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Macro Trick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M_SIZE);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{{1, 0, 0}, {0, 1, 0}, {0, -1, 0}, {0, 0, 0}, {0, 0, -1}, {0,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heat.registerArray</a:t>
            </a:r>
            <a:r>
              <a:rPr lang="en-US" sz="800" dirty="0" smtClean="0"/>
              <a:t>(a);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464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M_SIZE);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{{0, 0, 0}, {-1, 1, 0}, {-1, 0, 0}, {-1, -1, 0}, {-1, 0, -1}, {-1,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pic>
        <p:nvPicPr>
          <p:cNvPr id="5" name="Picture 4" descr="heat_NP_8_ncores_mac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3240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3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r>
              <a:rPr lang="en-US" dirty="0" smtClean="0"/>
              <a:t> + zero padding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heat_P_8_ncores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life_8_ncores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417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smtClean="0"/>
              <a:t>C-style </a:t>
            </a:r>
            <a:r>
              <a:rPr lang="en-US" dirty="0" err="1" smtClean="0"/>
              <a:t>pointer+parallel_for</a:t>
            </a:r>
            <a:r>
              <a:rPr lang="en-US" dirty="0" smtClean="0"/>
              <a:t> + zero padding</a:t>
            </a:r>
            <a:endParaRPr lang="en-US" dirty="0"/>
          </a:p>
        </p:txBody>
      </p:sp>
      <p:pic>
        <p:nvPicPr>
          <p:cNvPr id="8" name="Picture 7" descr="3dfd_8_ncores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464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M_SIZE);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{{0, 0, 0}, {-1, 1, 0}, {-1, 0, 0}, {-1, -1, 0}, {-1, 0, -1}, {-1,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 0; </a:t>
            </a:r>
            <a:r>
              <a:rPr lang="en-US" dirty="0" err="1" smtClean="0"/>
              <a:t>i</a:t>
            </a:r>
            <a:r>
              <a:rPr lang="en-US" dirty="0" smtClean="0"/>
              <a:t> 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       a[(t&amp;1)*</a:t>
            </a:r>
            <a:r>
              <a:rPr lang="en-US" dirty="0" err="1" smtClean="0"/>
              <a:t>total_size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M_SIZE);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{{0, 0, 0}, {-1, 1, 0}, {-1, 0, 0}, {-1, -1, 0}, {-1, 0, -1}, {-1,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       a[(t&amp;1)*</a:t>
            </a:r>
            <a:r>
              <a:rPr lang="en-US" dirty="0" err="1" smtClean="0"/>
              <a:t>total_size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35814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_t = (t&amp;1) * </a:t>
            </a:r>
            <a:r>
              <a:rPr lang="en-US" dirty="0" err="1" smtClean="0"/>
              <a:t>total_size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_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     _j = j * </a:t>
            </a:r>
            <a:r>
              <a:rPr lang="en-US" dirty="0" err="1" smtClean="0"/>
              <a:t>stride_j</a:t>
            </a:r>
            <a:r>
              <a:rPr lang="en-US" dirty="0" smtClean="0"/>
              <a:t>;</a:t>
            </a:r>
          </a:p>
          <a:p>
            <a:r>
              <a:rPr lang="en-US" dirty="0" smtClean="0"/>
              <a:t>a[_t + _</a:t>
            </a:r>
            <a:r>
              <a:rPr lang="en-US" dirty="0" err="1" smtClean="0"/>
              <a:t>i</a:t>
            </a:r>
            <a:r>
              <a:rPr lang="en-US" dirty="0" smtClean="0"/>
              <a:t> + _j]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M_SIZE);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{{0, 0, 0}, {-1, 1, 0}, {-1, 0, 0}, {-1, -1, 0}, {-1, 0, -1}, {-1,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r>
              <a:rPr lang="en-US" dirty="0" smtClean="0"/>
              <a:t> to traverse internal sub-trapezoid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49154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49155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49156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19400" y="3276600"/>
            <a:ext cx="1295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67000" y="3429000"/>
            <a:ext cx="1600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0"/>
            <a:endCxn id="14" idx="0"/>
          </p:cNvCxnSpPr>
          <p:nvPr/>
        </p:nvCxnSpPr>
        <p:spPr>
          <a:xfrm>
            <a:off x="2514599" y="3581400"/>
            <a:ext cx="1905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Base case optimized by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9713" y="6400800"/>
            <a:ext cx="315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One </a:t>
            </a:r>
            <a:r>
              <a:rPr lang="en-US" i="1" dirty="0" err="1" smtClean="0">
                <a:solidFill>
                  <a:schemeClr val="accent2"/>
                </a:solidFill>
              </a:rPr>
              <a:t>iterator</a:t>
            </a:r>
            <a:r>
              <a:rPr lang="en-US" i="1" dirty="0" smtClean="0">
                <a:solidFill>
                  <a:schemeClr val="accent2"/>
                </a:solidFill>
              </a:rPr>
              <a:t> for one shape item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M_SIZE);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{{0, 0, 0}, {-1, 1, 0}, {-1, 0, 0}, {-1, -1, 0}, {-1, 0, -1}, {-1,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Cache-Oblivious Algorithms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94732" y="1459468"/>
            <a:ext cx="4554537" cy="2883932"/>
            <a:chOff x="4437063" y="1078468"/>
            <a:chExt cx="4554537" cy="288393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800600" y="3503612"/>
              <a:ext cx="403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695700" y="2476500"/>
              <a:ext cx="2514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5105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10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15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62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9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67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19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867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72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24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72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629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477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29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77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34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781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34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81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239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239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86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543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391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543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391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848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96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4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96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153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001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153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001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305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458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305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105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105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410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715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562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715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62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19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867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019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67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324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24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172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477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629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477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781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934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781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239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086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239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086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391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543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391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48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96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48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696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153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01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153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001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8458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8305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8458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305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05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53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105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53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10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410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715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562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15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562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019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019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867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324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172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324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172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629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629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477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934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781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934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781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239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086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239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7086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543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7391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543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91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848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696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848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696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153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8001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8153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8001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458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305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8458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305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05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53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05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953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410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10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562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715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562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867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019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867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324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172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324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72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629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477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477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934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781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934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781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39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086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7239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086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543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7391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543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7391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848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7696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7848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7696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53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8001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8153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8001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8458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8305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8458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8305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05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953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105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953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10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410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715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56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5715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62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019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867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019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5867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172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6324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172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629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477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629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477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34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6781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6934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781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239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086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7239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7086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7543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7391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7543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7391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7848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7696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848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7696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8153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8001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8153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8001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8458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8305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458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8305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105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4953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105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4953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410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5410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5715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5562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5715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5562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6019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5867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6019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5867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6324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6172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324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172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6629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477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629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477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6934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6781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6934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781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7239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7086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239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7086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7543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7391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543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391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848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696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696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8153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8001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8001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8458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8305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8458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8305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5105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4953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5105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4953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5410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5410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5715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5562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5715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5562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6019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5867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6019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5867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6324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6172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6324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6172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6629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6477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6629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6477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6934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6781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6934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6781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7239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7086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7239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7086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7543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7391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7543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7391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7848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7696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7848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7696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8153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8001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8153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8001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8458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8305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8458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8305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8707548" y="3440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4724400" y="10784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344" name="Straight Connector 343"/>
            <p:cNvCxnSpPr>
              <a:stCxn id="59" idx="5"/>
            </p:cNvCxnSpPr>
            <p:nvPr/>
          </p:nvCxnSpPr>
          <p:spPr>
            <a:xfrm rot="16200000" flipH="1">
              <a:off x="5094241" y="3417840"/>
              <a:ext cx="468359" cy="111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16200000" flipH="1">
              <a:off x="8229600" y="3429001"/>
              <a:ext cx="468359" cy="111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59" idx="5"/>
            </p:cNvCxnSpPr>
            <p:nvPr/>
          </p:nvCxnSpPr>
          <p:spPr>
            <a:xfrm rot="5400000">
              <a:off x="4979942" y="2857500"/>
              <a:ext cx="11159" cy="67464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214" idx="3"/>
            </p:cNvCxnSpPr>
            <p:nvPr/>
          </p:nvCxnSpPr>
          <p:spPr>
            <a:xfrm rot="5400000">
              <a:off x="5486400" y="1284242"/>
              <a:ext cx="11161" cy="16875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rot="5400000">
              <a:off x="4267200" y="2667000"/>
              <a:ext cx="1066800" cy="1588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9" name="Object 348"/>
            <p:cNvGraphicFramePr>
              <a:graphicFrameLocks noChangeAspect="1"/>
            </p:cNvGraphicFramePr>
            <p:nvPr/>
          </p:nvGraphicFramePr>
          <p:xfrm>
            <a:off x="4437063" y="3048000"/>
            <a:ext cx="233362" cy="381000"/>
          </p:xfrm>
          <a:graphic>
            <a:graphicData uri="http://schemas.openxmlformats.org/presentationml/2006/ole">
              <p:oleObj spid="_x0000_s86018" name="Equation" r:id="rId3" imgW="139680" imgH="228600" progId="">
                <p:embed/>
              </p:oleObj>
            </a:graphicData>
          </a:graphic>
        </p:graphicFrame>
        <p:graphicFrame>
          <p:nvGraphicFramePr>
            <p:cNvPr id="350" name="Object 4"/>
            <p:cNvGraphicFramePr>
              <a:graphicFrameLocks noChangeAspect="1"/>
            </p:cNvGraphicFramePr>
            <p:nvPr/>
          </p:nvGraphicFramePr>
          <p:xfrm>
            <a:off x="4440238" y="1981200"/>
            <a:ext cx="190500" cy="381000"/>
          </p:xfrm>
          <a:graphic>
            <a:graphicData uri="http://schemas.openxmlformats.org/presentationml/2006/ole">
              <p:oleObj spid="_x0000_s86019" name="Equation" r:id="rId4" imgW="114120" imgH="228600" progId="">
                <p:embed/>
              </p:oleObj>
            </a:graphicData>
          </a:graphic>
        </p:graphicFrame>
        <p:graphicFrame>
          <p:nvGraphicFramePr>
            <p:cNvPr id="351" name="Object 5"/>
            <p:cNvGraphicFramePr>
              <a:graphicFrameLocks noChangeAspect="1"/>
            </p:cNvGraphicFramePr>
            <p:nvPr/>
          </p:nvGraphicFramePr>
          <p:xfrm>
            <a:off x="4483100" y="2479675"/>
            <a:ext cx="317500" cy="296863"/>
          </p:xfrm>
          <a:graphic>
            <a:graphicData uri="http://schemas.openxmlformats.org/presentationml/2006/ole">
              <p:oleObj spid="_x0000_s86020" name="Equation" r:id="rId5" imgW="190440" imgH="177480" progId="">
                <p:embed/>
              </p:oleObj>
            </a:graphicData>
          </a:graphic>
        </p:graphicFrame>
        <p:graphicFrame>
          <p:nvGraphicFramePr>
            <p:cNvPr id="352" name="Object 6"/>
            <p:cNvGraphicFramePr>
              <a:graphicFrameLocks noChangeAspect="1"/>
            </p:cNvGraphicFramePr>
            <p:nvPr/>
          </p:nvGraphicFramePr>
          <p:xfrm>
            <a:off x="5232400" y="3581400"/>
            <a:ext cx="274638" cy="381000"/>
          </p:xfrm>
          <a:graphic>
            <a:graphicData uri="http://schemas.openxmlformats.org/presentationml/2006/ole">
              <p:oleObj spid="_x0000_s86021" name="Equation" r:id="rId6" imgW="164880" imgH="228600" progId="">
                <p:embed/>
              </p:oleObj>
            </a:graphicData>
          </a:graphic>
        </p:graphicFrame>
        <p:graphicFrame>
          <p:nvGraphicFramePr>
            <p:cNvPr id="353" name="Object 7"/>
            <p:cNvGraphicFramePr>
              <a:graphicFrameLocks noChangeAspect="1"/>
            </p:cNvGraphicFramePr>
            <p:nvPr/>
          </p:nvGraphicFramePr>
          <p:xfrm>
            <a:off x="8350250" y="3581400"/>
            <a:ext cx="254000" cy="381000"/>
          </p:xfrm>
          <a:graphic>
            <a:graphicData uri="http://schemas.openxmlformats.org/presentationml/2006/ole">
              <p:oleObj spid="_x0000_s86022" name="Equation" r:id="rId7" imgW="152280" imgH="228600" progId="">
                <p:embed/>
              </p:oleObj>
            </a:graphicData>
          </a:graphic>
        </p:graphicFrame>
        <p:sp>
          <p:nvSpPr>
            <p:cNvPr id="354" name="Freeform 353"/>
            <p:cNvSpPr/>
            <p:nvPr/>
          </p:nvSpPr>
          <p:spPr>
            <a:xfrm>
              <a:off x="5257800" y="2133600"/>
              <a:ext cx="3276600" cy="1066800"/>
            </a:xfrm>
            <a:custGeom>
              <a:avLst/>
              <a:gdLst>
                <a:gd name="connsiteX0" fmla="*/ 0 w 990600"/>
                <a:gd name="connsiteY0" fmla="*/ 1066800 h 1066800"/>
                <a:gd name="connsiteX1" fmla="*/ 247650 w 990600"/>
                <a:gd name="connsiteY1" fmla="*/ 0 h 1066800"/>
                <a:gd name="connsiteX2" fmla="*/ 742950 w 990600"/>
                <a:gd name="connsiteY2" fmla="*/ 0 h 1066800"/>
                <a:gd name="connsiteX3" fmla="*/ 990600 w 990600"/>
                <a:gd name="connsiteY3" fmla="*/ 1066800 h 1066800"/>
                <a:gd name="connsiteX4" fmla="*/ 0 w 990600"/>
                <a:gd name="connsiteY4" fmla="*/ 1066800 h 1066800"/>
                <a:gd name="connsiteX0" fmla="*/ 0 w 1066800"/>
                <a:gd name="connsiteY0" fmla="*/ 990600 h 1066800"/>
                <a:gd name="connsiteX1" fmla="*/ 32385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1066800"/>
                <a:gd name="connsiteY0" fmla="*/ 990600 h 1066800"/>
                <a:gd name="connsiteX1" fmla="*/ 15240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2057400"/>
                <a:gd name="connsiteY0" fmla="*/ 1066800 h 1066800"/>
                <a:gd name="connsiteX1" fmla="*/ 1143000 w 2057400"/>
                <a:gd name="connsiteY1" fmla="*/ 0 h 1066800"/>
                <a:gd name="connsiteX2" fmla="*/ 1809750 w 2057400"/>
                <a:gd name="connsiteY2" fmla="*/ 0 h 1066800"/>
                <a:gd name="connsiteX3" fmla="*/ 2057400 w 2057400"/>
                <a:gd name="connsiteY3" fmla="*/ 1066800 h 1066800"/>
                <a:gd name="connsiteX4" fmla="*/ 0 w 2057400"/>
                <a:gd name="connsiteY4" fmla="*/ 1066800 h 1066800"/>
                <a:gd name="connsiteX0" fmla="*/ 0 w 2133600"/>
                <a:gd name="connsiteY0" fmla="*/ 1066800 h 1066800"/>
                <a:gd name="connsiteX1" fmla="*/ 1143000 w 2133600"/>
                <a:gd name="connsiteY1" fmla="*/ 0 h 1066800"/>
                <a:gd name="connsiteX2" fmla="*/ 2133600 w 2133600"/>
                <a:gd name="connsiteY2" fmla="*/ 0 h 1066800"/>
                <a:gd name="connsiteX3" fmla="*/ 2057400 w 2133600"/>
                <a:gd name="connsiteY3" fmla="*/ 1066800 h 1066800"/>
                <a:gd name="connsiteX4" fmla="*/ 0 w 21336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1336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0668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76600"/>
                <a:gd name="connsiteY0" fmla="*/ 1066800 h 1066800"/>
                <a:gd name="connsiteX1" fmla="*/ 1066800 w 3276600"/>
                <a:gd name="connsiteY1" fmla="*/ 0 h 1066800"/>
                <a:gd name="connsiteX2" fmla="*/ 2209800 w 3276600"/>
                <a:gd name="connsiteY2" fmla="*/ 0 h 1066800"/>
                <a:gd name="connsiteX3" fmla="*/ 3276600 w 3276600"/>
                <a:gd name="connsiteY3" fmla="*/ 1066800 h 1066800"/>
                <a:gd name="connsiteX4" fmla="*/ 0 w 32766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0" h="1066800">
                  <a:moveTo>
                    <a:pt x="0" y="1066800"/>
                  </a:moveTo>
                  <a:lnTo>
                    <a:pt x="1066800" y="0"/>
                  </a:lnTo>
                  <a:lnTo>
                    <a:pt x="2209800" y="0"/>
                  </a:lnTo>
                  <a:lnTo>
                    <a:pt x="3276600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914400" y="47244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Divide-and-conquer cache-oblivious techniques, based on </a:t>
            </a:r>
            <a:r>
              <a:rPr lang="en-US" sz="2400" i="1" dirty="0" err="1" smtClean="0">
                <a:solidFill>
                  <a:srgbClr val="0000FF"/>
                </a:solidFill>
              </a:rPr>
              <a:t>trapazoidal</a:t>
            </a:r>
            <a:r>
              <a:rPr lang="en-US" sz="2400" i="1" dirty="0" smtClean="0">
                <a:solidFill>
                  <a:srgbClr val="0000FF"/>
                </a:solidFill>
              </a:rPr>
              <a:t> decompositions</a:t>
            </a:r>
            <a:r>
              <a:rPr lang="en-US" sz="2400" dirty="0" smtClean="0"/>
              <a:t>, are known to be effective.</a:t>
            </a:r>
          </a:p>
          <a:p>
            <a:pPr lvl="0"/>
            <a:r>
              <a:rPr lang="en-US" sz="2400" b="1" dirty="0" smtClean="0"/>
              <a:t>Problem:</a:t>
            </a:r>
            <a:r>
              <a:rPr lang="en-US" sz="2400" dirty="0" smtClean="0"/>
              <a:t> These codes are difficult to write.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6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–split-macro-shadow over </a:t>
            </a:r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10" name="Picture 9" descr="heat_NP_8_ncores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57972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950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 –split-macro-shadow over 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heat_P_8_ncores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4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–split-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–split-macro-shadow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life_8_ncores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4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–split-macro-shadow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3dfd_8_ncores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bug revealed by 3dfd</a:t>
            </a:r>
            <a:endParaRPr lang="en-US" dirty="0"/>
          </a:p>
        </p:txBody>
      </p:sp>
      <p:pic>
        <p:nvPicPr>
          <p:cNvPr id="3" name="Picture 2" descr="3dfd_8_ncores_iter_c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3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3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versus original CO in 3dfd (C-style pointer)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in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M_SIZE);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{{1, 0, 0}, {0, 1, 0}, {0, -1, 0}, {0, 0, -1}, {0, 0, 1}}; </a:t>
            </a:r>
          </a:p>
          <a:p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iterator</a:t>
            </a:r>
            <a:r>
              <a:rPr lang="en-US" dirty="0" smtClean="0"/>
              <a:t> to pointer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914400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pointer_kern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smtClean="0"/>
              <a:t>double * pt_a_1; double * pt_a_0;</a:t>
            </a:r>
          </a:p>
          <a:p>
            <a:r>
              <a:rPr lang="en-US" sz="1050" dirty="0" smtClean="0"/>
              <a:t>double *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= </a:t>
            </a:r>
            <a:r>
              <a:rPr lang="en-US" sz="1050" dirty="0" err="1" smtClean="0"/>
              <a:t>a.data</a:t>
            </a:r>
            <a:r>
              <a:rPr lang="en-US" sz="1050" dirty="0" smtClean="0"/>
              <a:t>();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= </a:t>
            </a:r>
            <a:r>
              <a:rPr lang="en-US" sz="1050" dirty="0" err="1" smtClean="0"/>
              <a:t>a.total_size</a:t>
            </a:r>
            <a:r>
              <a:rPr lang="en-US" sz="1050" dirty="0" smtClean="0"/>
              <a:t>();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 pt_a_0 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 + 1)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      pt_a_1 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 gap_a_1 = l_stride_a_1 + (l_grid.x0[0] - l_grid.x1[0]) * l_stride_a_0;</a:t>
            </a:r>
          </a:p>
          <a:p>
            <a:r>
              <a:rPr lang="nn-NO" sz="1050" dirty="0" smtClean="0"/>
              <a:t>      for (int i = l_grid.x0[1]; i &lt; l_grid.x1[1]; ++i, </a:t>
            </a:r>
            <a:r>
              <a:rPr lang="en-US" sz="1050" dirty="0" smtClean="0"/>
              <a:t>pt_a_0 += gap_a_1,  pt_a_1 += gap_a_1) {</a:t>
            </a:r>
          </a:p>
          <a:p>
            <a:r>
              <a:rPr lang="en-US" sz="1050" dirty="0" smtClean="0"/>
              <a:t> #</a:t>
            </a:r>
            <a:r>
              <a:rPr lang="en-US" sz="1050" dirty="0" err="1" smtClean="0"/>
              <a:t>pragma</a:t>
            </a:r>
            <a:r>
              <a:rPr lang="en-US" sz="1050" dirty="0" smtClean="0"/>
              <a:t> </a:t>
            </a:r>
            <a:r>
              <a:rPr lang="en-US" sz="1050" dirty="0" err="1" smtClean="0"/>
              <a:t>ivdep</a:t>
            </a:r>
            <a:endParaRPr lang="en-US" sz="1050" dirty="0" smtClean="0"/>
          </a:p>
          <a:p>
            <a:r>
              <a:rPr lang="da-DK" sz="1050" dirty="0" smtClean="0"/>
              <a:t>             for (int j = l_grid.x0[0]; j &lt; l_grid.x1[0]; ++j, </a:t>
            </a:r>
            <a:r>
              <a:rPr lang="en-US" sz="1050" dirty="0" smtClean="0"/>
              <a:t>++pt_a_0, ++pt_a_1) {</a:t>
            </a:r>
          </a:p>
          <a:p>
            <a:r>
              <a:rPr lang="en-US" sz="1050" dirty="0" smtClean="0"/>
              <a:t>                   pt_a_0[0] = 0.125 * (pt_a_1[l_stride_a_1 * (1)] - 2.0 * pt_a_1[0] + pt_a_1[l_stride_a_1 * (-1)]) + 0.125 * (pt_a_1[l_stride_a_0 * (1)] - 2.0 * pt_a_1[0] + pt_a_1[l_stride_a_0 * (-1)]) + pt_a_1[0];</a:t>
            </a:r>
          </a:p>
          <a:p>
            <a:r>
              <a:rPr lang="en-US" sz="1050" dirty="0" smtClean="0"/>
              <a:t>              } } /* end for (sub-trapezoid) */ </a:t>
            </a:r>
          </a:p>
          <a:p>
            <a:r>
              <a:rPr lang="en-US" sz="1050" dirty="0" smtClean="0"/>
              <a:t>/* Adjust sub-trapezoid! */</a:t>
            </a:r>
          </a:p>
          <a:p>
            <a:r>
              <a:rPr lang="nn-NO" sz="1050" dirty="0" smtClean="0"/>
              <a:t>for (int i = 0; i &lt; 2; ++i) {</a:t>
            </a:r>
          </a:p>
          <a:p>
            <a:r>
              <a:rPr lang="en-US" sz="1050" dirty="0" smtClean="0"/>
              <a:t>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}</a:t>
            </a:r>
          </a:p>
          <a:p>
            <a:r>
              <a:rPr lang="en-US" sz="1050" dirty="0" smtClean="0"/>
              <a:t>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pointer_kern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heat_NP_8_ncores_pointer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95400"/>
            <a:ext cx="9144000" cy="340991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heat_P_8_ncores_pointer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life_8_ncores_pointer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0" y="493960"/>
            <a:ext cx="8228766" cy="76944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en-US" dirty="0" err="1" smtClean="0"/>
              <a:t>Pochoir</a:t>
            </a:r>
            <a:r>
              <a:rPr lang="en-US" dirty="0" smtClean="0"/>
              <a:t> Stencil Generator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0" y="1447800"/>
            <a:ext cx="8228766" cy="3280898"/>
          </a:xfrm>
        </p:spPr>
        <p:txBody>
          <a:bodyPr>
            <a:spAutoFit/>
          </a:bodyPr>
          <a:lstStyle/>
          <a:p>
            <a:pPr hangingPunct="0"/>
            <a:r>
              <a:rPr lang="en-US" sz="2800" dirty="0" smtClean="0"/>
              <a:t>The stencil specification separates the stencil mathematics from the algorithm used to divide and conquer the computing domain.</a:t>
            </a:r>
          </a:p>
          <a:p>
            <a:pPr hangingPunct="0"/>
            <a:r>
              <a:rPr lang="en-US" sz="2800" dirty="0" smtClean="0"/>
              <a:t>The generated stencil code uses efficient cache-oblivious algorithms based on divide-and-conquer.</a:t>
            </a:r>
          </a:p>
          <a:p>
            <a:pPr hangingPunct="0"/>
            <a:r>
              <a:rPr lang="en-US" sz="2800" dirty="0" smtClean="0"/>
              <a:t>The stencil computation is parallelized using the Intel Cilk Plus technology.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3dfd_8_ncores_pointer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Executable Spec. version 1.0 ready to go</a:t>
            </a:r>
          </a:p>
          <a:p>
            <a:r>
              <a:rPr lang="en-US" dirty="0" smtClean="0"/>
              <a:t>P = NP</a:t>
            </a:r>
          </a:p>
          <a:p>
            <a:r>
              <a:rPr lang="en-US" dirty="0" smtClean="0"/>
              <a:t>Different optimization level shows up very different performance behavior</a:t>
            </a:r>
          </a:p>
          <a:p>
            <a:r>
              <a:rPr lang="en-US" dirty="0" smtClean="0"/>
              <a:t>Cache oblivious algorithm is really cache insensitive and loop-based (serial version) is very cache sensitive</a:t>
            </a:r>
          </a:p>
          <a:p>
            <a:r>
              <a:rPr lang="en-US" dirty="0" smtClean="0"/>
              <a:t>Boundary checking and handling is still a significant overhead although minimized.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Pochoir</a:t>
            </a:r>
            <a:r>
              <a:rPr lang="en-US" dirty="0" smtClean="0"/>
              <a:t>, we specify boundary condition by an arbitrary C++ function</a:t>
            </a:r>
          </a:p>
          <a:p>
            <a:pPr lvl="1"/>
            <a:r>
              <a:rPr lang="en-US" dirty="0" smtClean="0"/>
              <a:t>Pros: Flexible, Unifying the P and NP</a:t>
            </a:r>
          </a:p>
          <a:p>
            <a:pPr lvl="1"/>
            <a:r>
              <a:rPr lang="en-US" dirty="0" smtClean="0"/>
              <a:t>Cons: Too much power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wire up edge directly to the middle</a:t>
            </a:r>
          </a:p>
          <a:p>
            <a:r>
              <a:rPr lang="en-US" dirty="0" smtClean="0"/>
              <a:t>Type theory comes to the rescue</a:t>
            </a:r>
          </a:p>
          <a:p>
            <a:pPr lvl="1"/>
            <a:r>
              <a:rPr lang="en-US" dirty="0" smtClean="0"/>
              <a:t>For a given type, only such set of operations are allowed, otherwise, a compile-time error</a:t>
            </a:r>
          </a:p>
          <a:p>
            <a:r>
              <a:rPr lang="en-US" dirty="0" smtClean="0"/>
              <a:t>Proposed solution:</a:t>
            </a:r>
          </a:p>
          <a:p>
            <a:pPr lvl="1"/>
            <a:r>
              <a:rPr lang="en-US" dirty="0" smtClean="0"/>
              <a:t>Make the indices variable of a new type ‘dim’ in boundary function</a:t>
            </a:r>
          </a:p>
          <a:p>
            <a:pPr lvl="2"/>
            <a:r>
              <a:rPr lang="en-US" dirty="0" smtClean="0"/>
              <a:t>Restrict the way that user can manipulate the indices of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lvl="1"/>
            <a:r>
              <a:rPr lang="en-US" dirty="0" smtClean="0"/>
              <a:t>Only certain operations are allowed on type ‘dim’.</a:t>
            </a:r>
          </a:p>
          <a:p>
            <a:pPr lvl="2"/>
            <a:r>
              <a:rPr lang="en-US" dirty="0" smtClean="0"/>
              <a:t>Avoid arbitrary manipulation of indices and </a:t>
            </a:r>
            <a:r>
              <a:rPr lang="en-US" dirty="0" err="1" smtClean="0"/>
              <a:t>Pochoir_Array</a:t>
            </a:r>
            <a:r>
              <a:rPr lang="en-US" dirty="0" smtClean="0"/>
              <a:t> inside boundary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(Allowable) operations on type ‘dim’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Non-Periodic Stencil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 NOT an alias of any </a:t>
            </a:r>
            <a:r>
              <a:rPr lang="en-US" dirty="0" err="1" smtClean="0"/>
              <a:t>Pochoir_Array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Periodic Stencil</a:t>
            </a:r>
          </a:p>
          <a:p>
            <a:pPr lvl="1"/>
            <a:r>
              <a:rPr lang="en-US" dirty="0" smtClean="0"/>
              <a:t>Normal modulo operation</a:t>
            </a:r>
          </a:p>
          <a:p>
            <a:pPr lvl="1"/>
            <a:r>
              <a:rPr lang="en-US" dirty="0" err="1" smtClean="0"/>
              <a:t>change_direction</a:t>
            </a:r>
            <a:r>
              <a:rPr lang="en-US" dirty="0" smtClean="0"/>
              <a:t> /* </a:t>
            </a:r>
            <a:r>
              <a:rPr lang="en-US" dirty="0" err="1" smtClean="0"/>
              <a:t>array_size</a:t>
            </a:r>
            <a:r>
              <a:rPr lang="en-US" dirty="0" smtClean="0"/>
              <a:t> – </a:t>
            </a:r>
            <a:r>
              <a:rPr lang="en-US" dirty="0" err="1" smtClean="0"/>
              <a:t>i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Abnormal Stencil</a:t>
            </a:r>
          </a:p>
          <a:p>
            <a:pPr lvl="1"/>
            <a:r>
              <a:rPr lang="en-US" dirty="0" smtClean="0"/>
              <a:t>Switch some dim variables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arr.get</a:t>
            </a:r>
            <a:r>
              <a:rPr lang="en-US" dirty="0" smtClean="0"/>
              <a:t>(j,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</a:t>
            </a:r>
            <a:r>
              <a:rPr lang="en-US" dirty="0" err="1" smtClean="0"/>
              <a:t>cyclinder</a:t>
            </a:r>
            <a:endParaRPr lang="en-US" dirty="0"/>
          </a:p>
        </p:txBody>
      </p: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0025" y="2686050"/>
            <a:ext cx="71437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76800" y="1219200"/>
            <a:ext cx="397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Declare two variables of type </a:t>
            </a:r>
            <a:r>
              <a:rPr lang="en-US" i="1" dirty="0" smtClean="0">
                <a:solidFill>
                  <a:schemeClr val="accent2"/>
                </a:solidFill>
              </a:rPr>
              <a:t>dim&lt;rank&gt;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rank </a:t>
            </a:r>
            <a:r>
              <a:rPr lang="en-US" dirty="0" smtClean="0"/>
              <a:t>is the rank of spatial dimension</a:t>
            </a:r>
          </a:p>
        </p:txBody>
      </p:sp>
      <p:cxnSp>
        <p:nvCxnSpPr>
          <p:cNvPr id="8" name="Straight Arrow Connector 7"/>
          <p:cNvCxnSpPr>
            <a:stCxn id="6" idx="1"/>
            <a:endCxn id="14" idx="3"/>
          </p:cNvCxnSpPr>
          <p:nvPr/>
        </p:nvCxnSpPr>
        <p:spPr>
          <a:xfrm rot="10800000" flipV="1">
            <a:off x="4191000" y="1542366"/>
            <a:ext cx="685800" cy="286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1524000"/>
            <a:ext cx="4038600" cy="609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76800" y="1219200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im&lt;1&gt;: </a:t>
            </a:r>
            <a:r>
              <a:rPr lang="en-US" dirty="0" err="1" smtClean="0"/>
              <a:t>new_i</a:t>
            </a:r>
            <a:r>
              <a:rPr lang="en-US" dirty="0" smtClean="0"/>
              <a:t> is non-periodic;</a:t>
            </a:r>
          </a:p>
        </p:txBody>
      </p:sp>
      <p:cxnSp>
        <p:nvCxnSpPr>
          <p:cNvPr id="8" name="Straight Arrow Connector 7"/>
          <p:cNvCxnSpPr>
            <a:stCxn id="6" idx="1"/>
            <a:endCxn id="14" idx="3"/>
          </p:cNvCxnSpPr>
          <p:nvPr/>
        </p:nvCxnSpPr>
        <p:spPr>
          <a:xfrm rot="10800000" flipV="1">
            <a:off x="4191000" y="1403866"/>
            <a:ext cx="685800" cy="10726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2057400"/>
            <a:ext cx="4038600" cy="8382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219200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dim&lt;0&gt;: </a:t>
            </a:r>
            <a:r>
              <a:rPr lang="en-US" dirty="0" err="1" smtClean="0"/>
              <a:t>new_j</a:t>
            </a:r>
            <a:r>
              <a:rPr lang="en-US" dirty="0" smtClean="0"/>
              <a:t> is non-periodic;</a:t>
            </a:r>
          </a:p>
        </p:txBody>
      </p:sp>
      <p:cxnSp>
        <p:nvCxnSpPr>
          <p:cNvPr id="15" name="Straight Arrow Connector 14"/>
          <p:cNvCxnSpPr>
            <a:stCxn id="12" idx="1"/>
            <a:endCxn id="14" idx="3"/>
          </p:cNvCxnSpPr>
          <p:nvPr/>
        </p:nvCxnSpPr>
        <p:spPr>
          <a:xfrm rot="10800000" flipV="1">
            <a:off x="4191000" y="1403866"/>
            <a:ext cx="685800" cy="1796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2895600"/>
            <a:ext cx="4038600" cy="609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219200"/>
            <a:ext cx="32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the value at new location </a:t>
            </a:r>
          </a:p>
          <a:p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</a:t>
            </a:r>
          </a:p>
        </p:txBody>
      </p:sp>
      <p:cxnSp>
        <p:nvCxnSpPr>
          <p:cNvPr id="15" name="Straight Arrow Connector 14"/>
          <p:cNvCxnSpPr>
            <a:stCxn id="12" idx="1"/>
            <a:endCxn id="14" idx="3"/>
          </p:cNvCxnSpPr>
          <p:nvPr/>
        </p:nvCxnSpPr>
        <p:spPr>
          <a:xfrm rot="10800000" flipV="1">
            <a:off x="4191000" y="1542366"/>
            <a:ext cx="685800" cy="2077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3505200"/>
            <a:ext cx="4038600" cy="228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95400"/>
            <a:ext cx="7696200" cy="5257800"/>
          </a:xfrm>
        </p:spPr>
        <p:txBody>
          <a:bodyPr>
            <a:normAutofit fontScale="92500" lnSpcReduction="20000"/>
          </a:bodyPr>
          <a:lstStyle/>
          <a:p>
            <a:pPr hangingPunct="0"/>
            <a:r>
              <a:rPr lang="en-US" dirty="0" smtClean="0"/>
              <a:t>The stencil specification can be executed and tested for correctness without </a:t>
            </a:r>
            <a:r>
              <a:rPr lang="en-US" dirty="0" err="1" smtClean="0"/>
              <a:t>Pochoir</a:t>
            </a:r>
            <a:r>
              <a:rPr lang="en-US" dirty="0" smtClean="0"/>
              <a:t> using a C++ template library.</a:t>
            </a:r>
          </a:p>
          <a:p>
            <a:pPr hangingPunct="0"/>
            <a:r>
              <a:rPr lang="en-US" dirty="0" smtClean="0"/>
              <a:t>The specification supports arbitrary D-dimensional rectangular grids, where D is a compile-time constant.</a:t>
            </a:r>
          </a:p>
          <a:p>
            <a:pPr hangingPunct="0"/>
            <a:r>
              <a:rPr lang="en-US" dirty="0" smtClean="0"/>
              <a:t>The stencil shape can be arbitrary.</a:t>
            </a:r>
          </a:p>
          <a:p>
            <a:pPr hangingPunct="0"/>
            <a:r>
              <a:rPr lang="en-US" dirty="0" smtClean="0"/>
              <a:t>A point at time t can depend on points at time t–1, t–2, …, t–k, where k is a compile-time constant.</a:t>
            </a:r>
          </a:p>
          <a:p>
            <a:pPr hangingPunct="0"/>
            <a:r>
              <a:rPr lang="en-US" dirty="0" smtClean="0"/>
              <a:t>Both periodic and </a:t>
            </a:r>
            <a:r>
              <a:rPr lang="en-US" dirty="0" err="1" smtClean="0"/>
              <a:t>nonperiodic</a:t>
            </a:r>
            <a:r>
              <a:rPr lang="en-US" dirty="0" smtClean="0"/>
              <a:t> boundary conditions are supported.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pic>
        <p:nvPicPr>
          <p:cNvPr id="4" name="Picture 3" descr="Klein_bottle_img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6350" y="1219200"/>
            <a:ext cx="2381250" cy="4572000"/>
          </a:xfrm>
          <a:prstGeom prst="rect">
            <a:avLst/>
          </a:prstGeom>
        </p:spPr>
      </p:pic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2609850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6" name="Picture 5" descr="Klein_bottle_math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Declare two variables of type </a:t>
            </a:r>
            <a:r>
              <a:rPr lang="en-US" i="1" dirty="0" smtClean="0">
                <a:solidFill>
                  <a:schemeClr val="accent2"/>
                </a:solidFill>
              </a:rPr>
              <a:t>dim&lt;rank&gt;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rank </a:t>
            </a:r>
            <a:r>
              <a:rPr lang="en-US" dirty="0" smtClean="0"/>
              <a:t>is the rank of spatial dimension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554034"/>
            <a:ext cx="304800" cy="2366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1524000"/>
            <a:ext cx="4419600" cy="5334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0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im&lt;1&gt;: </a:t>
            </a:r>
            <a:r>
              <a:rPr lang="en-US" dirty="0" err="1" smtClean="0"/>
              <a:t>new_i</a:t>
            </a:r>
            <a:r>
              <a:rPr lang="en-US" dirty="0" smtClean="0"/>
              <a:t> is periodic;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415534"/>
            <a:ext cx="304800" cy="7942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2057400"/>
            <a:ext cx="4419600" cy="3048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dim&lt;0&gt;: </a:t>
            </a:r>
            <a:r>
              <a:rPr lang="en-US" dirty="0" err="1" smtClean="0"/>
              <a:t>new_j</a:t>
            </a:r>
            <a:r>
              <a:rPr lang="en-US" dirty="0" smtClean="0"/>
              <a:t> is reverse-periodic;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415534"/>
            <a:ext cx="304800" cy="1480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2362200"/>
            <a:ext cx="4419600" cy="10668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the value at new location </a:t>
            </a:r>
          </a:p>
          <a:p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554034"/>
            <a:ext cx="304800" cy="2065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3505200"/>
            <a:ext cx="4419600" cy="228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05125"/>
            <a:ext cx="7772400" cy="1362075"/>
          </a:xfrm>
        </p:spPr>
        <p:txBody>
          <a:bodyPr/>
          <a:lstStyle/>
          <a:p>
            <a:r>
              <a:rPr lang="en-US" dirty="0" smtClean="0"/>
              <a:t>More performance numbers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10" name="Picture 9" descr="heat_NP_8_ncores_pointer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95400"/>
            <a:ext cx="9144000" cy="340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9" name="Picture 8" descr="heat_NP_16_ncores_pointer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47800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heat_P_8_ncores_pointer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240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2D Heat </a:t>
            </a:r>
            <a:r>
              <a:rPr lang="en-US" sz="2800" dirty="0" smtClean="0"/>
              <a:t>Equation: Ideal </a:t>
            </a:r>
            <a:r>
              <a:rPr lang="en-US" sz="2800" dirty="0" smtClean="0"/>
              <a:t>Specification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M_SIZE);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heat.registerKernel</a:t>
            </a:r>
            <a:r>
              <a:rPr lang="en-US" sz="1600" dirty="0" smtClean="0"/>
              <a:t>(kern);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(T);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4800600" y="609600"/>
            <a:ext cx="152400" cy="32004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2200" y="1447800"/>
            <a:ext cx="274320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 does not matter as long as antecedents are satisfied (e.g., don’t register something until after it has been defined).</a:t>
            </a:r>
            <a:endParaRPr lang="en-US" sz="2400" dirty="0"/>
          </a:p>
        </p:txBody>
      </p:sp>
      <p:sp>
        <p:nvSpPr>
          <p:cNvPr id="7" name="Right Brace 6"/>
          <p:cNvSpPr/>
          <p:nvPr/>
        </p:nvSpPr>
        <p:spPr>
          <a:xfrm>
            <a:off x="4800600" y="5334000"/>
            <a:ext cx="228600" cy="6858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800600" y="6131867"/>
            <a:ext cx="228600" cy="3810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2057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5481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60915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</a:t>
            </a:r>
            <a:endParaRPr lang="en-US" sz="2400" dirty="0"/>
          </a:p>
        </p:txBody>
      </p:sp>
      <p:sp>
        <p:nvSpPr>
          <p:cNvPr id="14" name="Right Brace 13"/>
          <p:cNvSpPr/>
          <p:nvPr/>
        </p:nvSpPr>
        <p:spPr>
          <a:xfrm>
            <a:off x="4800600" y="4038600"/>
            <a:ext cx="228600" cy="9906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4338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  <p:bldP spid="11" grpId="0"/>
      <p:bldP spid="12" grpId="0"/>
      <p:bldP spid="13" grpId="0"/>
      <p:bldP spid="14" grpId="0" animBg="1"/>
      <p:bldP spid="1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heat_P_16_ncores_pointer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47800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9" name="Picture 8" descr="life_8_ncores_pointer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716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pic>
        <p:nvPicPr>
          <p:cNvPr id="5" name="Picture 4" descr="life_16_ncores_pointer_iter_mac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144000" cy="334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3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3dfd_8_ncores_pointer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478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3dfd_16_ncores_pointer_iter_mac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06145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7" name="Picture 6" descr="heat_NP_8_zero_poin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19200"/>
            <a:ext cx="9144000" cy="344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heat_NP_16_zero_poin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95400"/>
            <a:ext cx="9144000" cy="344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in Intel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Intel compiler for Linux contains a bug that does not allow function objects to capture lambda functions.</a:t>
            </a:r>
          </a:p>
          <a:p>
            <a:r>
              <a:rPr lang="en-US" dirty="0" smtClean="0"/>
              <a:t>The Intel compiler for Windows supports this functionality, as does </a:t>
            </a:r>
            <a:r>
              <a:rPr lang="en-US" dirty="0" err="1" smtClean="0"/>
              <a:t>gcc</a:t>
            </a:r>
            <a:r>
              <a:rPr lang="en-US" dirty="0" smtClean="0"/>
              <a:t> for Linux.</a:t>
            </a:r>
          </a:p>
          <a:p>
            <a:r>
              <a:rPr lang="en-US" dirty="0" smtClean="0"/>
              <a:t>Since we do most of our development under Linux, our current specification syntax is somewhat more clumsy and restricted.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2D Heat </a:t>
            </a:r>
            <a:r>
              <a:rPr lang="en-US" sz="2800" dirty="0" smtClean="0"/>
              <a:t>Equation: Current </a:t>
            </a:r>
            <a:r>
              <a:rPr lang="en-US" sz="2800" dirty="0" smtClean="0"/>
              <a:t>S</a:t>
            </a:r>
            <a:r>
              <a:rPr lang="en-US" sz="2800" dirty="0" smtClean="0"/>
              <a:t>pecification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M_SIZE);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4800600" y="609600"/>
            <a:ext cx="152400" cy="32004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800600" y="5257800"/>
            <a:ext cx="228600" cy="6858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800600" y="5983932"/>
            <a:ext cx="228600" cy="3810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2057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54057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5943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</a:t>
            </a:r>
            <a:endParaRPr lang="en-US" sz="2400" dirty="0"/>
          </a:p>
        </p:txBody>
      </p:sp>
      <p:sp>
        <p:nvSpPr>
          <p:cNvPr id="14" name="Right Brace 13"/>
          <p:cNvSpPr/>
          <p:nvPr/>
        </p:nvSpPr>
        <p:spPr>
          <a:xfrm>
            <a:off x="4800600" y="4038600"/>
            <a:ext cx="228600" cy="9906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4338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527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6092</TotalTime>
  <Words>10892</Words>
  <Application>Microsoft Office PowerPoint</Application>
  <PresentationFormat>On-screen Show (4:3)</PresentationFormat>
  <Paragraphs>1270</Paragraphs>
  <Slides>76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Office Theme</vt:lpstr>
      <vt:lpstr>Equation</vt:lpstr>
      <vt:lpstr>The Pochoir Stencil Generator</vt:lpstr>
      <vt:lpstr>Background</vt:lpstr>
      <vt:lpstr>Looping Implementation</vt:lpstr>
      <vt:lpstr>Cache-Oblivious Algorithms</vt:lpstr>
      <vt:lpstr>Pochoir Stencil Generator</vt:lpstr>
      <vt:lpstr>Executable Specification</vt:lpstr>
      <vt:lpstr>2D Heat Equation: Ideal Specification</vt:lpstr>
      <vt:lpstr>Bug in Intel Compiler</vt:lpstr>
      <vt:lpstr>2D Heat Equation: Current Specification</vt:lpstr>
      <vt:lpstr>Declare a Stencil Computation</vt:lpstr>
      <vt:lpstr>Array Declaration</vt:lpstr>
      <vt:lpstr>Stencil Declaration</vt:lpstr>
      <vt:lpstr>Declaration of Boundary Function</vt:lpstr>
      <vt:lpstr>Declaration of Stencil Function</vt:lpstr>
      <vt:lpstr>Initialization of Pochoir_Array</vt:lpstr>
      <vt:lpstr>Register Boundary Function</vt:lpstr>
      <vt:lpstr>Register Array</vt:lpstr>
      <vt:lpstr>Register Shape</vt:lpstr>
      <vt:lpstr>Run the Stencil</vt:lpstr>
      <vt:lpstr>Periodic/Non-Periodic 2D Heat Equation</vt:lpstr>
      <vt:lpstr>Periodic/Non-Periodic 2D Heat Equation</vt:lpstr>
      <vt:lpstr>Cutting Strategy for P/NP dimension</vt:lpstr>
      <vt:lpstr>Cutting Strategy for P/NP dimension</vt:lpstr>
      <vt:lpstr>Cutting Strategy for P/NP dimension</vt:lpstr>
      <vt:lpstr>How it performs?</vt:lpstr>
      <vt:lpstr>Non-Periodic heat</vt:lpstr>
      <vt:lpstr>Can it go faster?</vt:lpstr>
      <vt:lpstr>Minimize the boundary checking</vt:lpstr>
      <vt:lpstr>Adaptive Cutting Strategy</vt:lpstr>
      <vt:lpstr>Macro Trick</vt:lpstr>
      <vt:lpstr>Non-Periodic heat</vt:lpstr>
      <vt:lpstr>Periodic heat</vt:lpstr>
      <vt:lpstr>Periodic Game of Life</vt:lpstr>
      <vt:lpstr>Non-Periodic 3dfd</vt:lpstr>
      <vt:lpstr>indexing issue</vt:lpstr>
      <vt:lpstr>indexing issue</vt:lpstr>
      <vt:lpstr>indexing issue</vt:lpstr>
      <vt:lpstr>Using Iterator to traverse internal sub-trapezoid</vt:lpstr>
      <vt:lpstr>Base case optimized by iterator</vt:lpstr>
      <vt:lpstr>Non-Periodic heat</vt:lpstr>
      <vt:lpstr>Periodic heat</vt:lpstr>
      <vt:lpstr>Periodic Game of Life</vt:lpstr>
      <vt:lpstr>Non-Periodic 3dfd</vt:lpstr>
      <vt:lpstr>Performance bug revealed by 3dfd</vt:lpstr>
      <vt:lpstr>problems in iterator</vt:lpstr>
      <vt:lpstr>From iterator to pointer</vt:lpstr>
      <vt:lpstr>Non-Periodic heat</vt:lpstr>
      <vt:lpstr>Periodic heat</vt:lpstr>
      <vt:lpstr>Periodic Game of Life</vt:lpstr>
      <vt:lpstr>Non-Periodic 3dfd</vt:lpstr>
      <vt:lpstr>Conclusion</vt:lpstr>
      <vt:lpstr>Known Problem</vt:lpstr>
      <vt:lpstr>Potential (Allowable) operations on type ‘dim’</vt:lpstr>
      <vt:lpstr>Example boundaries - cyclinder</vt:lpstr>
      <vt:lpstr>Example boundaries - cylinder</vt:lpstr>
      <vt:lpstr>Example boundaries - cylinder</vt:lpstr>
      <vt:lpstr>Example boundaries - cylinder</vt:lpstr>
      <vt:lpstr>Example boundaries - cylinder</vt:lpstr>
      <vt:lpstr>Example boundaries - cylinder</vt:lpstr>
      <vt:lpstr>Example boundaries – Klein Bottle</vt:lpstr>
      <vt:lpstr>Example boundaries – Klein Bottle</vt:lpstr>
      <vt:lpstr>Example boundaries – Klein Bottle</vt:lpstr>
      <vt:lpstr>Example boundaries – Klein Bottle</vt:lpstr>
      <vt:lpstr>Example boundaries – Klein Bottle</vt:lpstr>
      <vt:lpstr>Example boundaries – Klein Bottle</vt:lpstr>
      <vt:lpstr>More performance numbers</vt:lpstr>
      <vt:lpstr>Non-Periodic heat</vt:lpstr>
      <vt:lpstr>Non-Periodic heat</vt:lpstr>
      <vt:lpstr>Periodic heat</vt:lpstr>
      <vt:lpstr>Periodic heat</vt:lpstr>
      <vt:lpstr>Periodic Game of Life</vt:lpstr>
      <vt:lpstr>Periodic Game of Life</vt:lpstr>
      <vt:lpstr>Non-Periodic 3dfd</vt:lpstr>
      <vt:lpstr>Non-Periodic 3dfd</vt:lpstr>
      <vt:lpstr>Non-Periodic heat</vt:lpstr>
      <vt:lpstr>Non-Periodic heat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P=NP Executable Spec. and Performance</dc:title>
  <dc:creator>Yuan Tang</dc:creator>
  <cp:lastModifiedBy>Charles E. Leiserson</cp:lastModifiedBy>
  <cp:revision>495</cp:revision>
  <dcterms:created xsi:type="dcterms:W3CDTF">2010-10-02T01:13:36Z</dcterms:created>
  <dcterms:modified xsi:type="dcterms:W3CDTF">2010-11-14T00:50:59Z</dcterms:modified>
</cp:coreProperties>
</file>