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83" r:id="rId9"/>
    <p:sldId id="357" r:id="rId10"/>
    <p:sldId id="358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294" r:id="rId20"/>
    <p:sldId id="369" r:id="rId21"/>
    <p:sldId id="265" r:id="rId22"/>
    <p:sldId id="266" r:id="rId23"/>
    <p:sldId id="290" r:id="rId24"/>
    <p:sldId id="259" r:id="rId25"/>
    <p:sldId id="355" r:id="rId26"/>
    <p:sldId id="301" r:id="rId27"/>
    <p:sldId id="275" r:id="rId28"/>
    <p:sldId id="280" r:id="rId29"/>
    <p:sldId id="278" r:id="rId30"/>
    <p:sldId id="325" r:id="rId31"/>
    <p:sldId id="326" r:id="rId32"/>
    <p:sldId id="327" r:id="rId33"/>
    <p:sldId id="328" r:id="rId34"/>
    <p:sldId id="302" r:id="rId35"/>
    <p:sldId id="310" r:id="rId36"/>
    <p:sldId id="311" r:id="rId37"/>
    <p:sldId id="304" r:id="rId38"/>
    <p:sldId id="303" r:id="rId39"/>
    <p:sldId id="329" r:id="rId40"/>
    <p:sldId id="330" r:id="rId41"/>
    <p:sldId id="331" r:id="rId42"/>
    <p:sldId id="332" r:id="rId43"/>
    <p:sldId id="333" r:id="rId44"/>
    <p:sldId id="305" r:id="rId45"/>
    <p:sldId id="307" r:id="rId46"/>
    <p:sldId id="334" r:id="rId47"/>
    <p:sldId id="335" r:id="rId48"/>
    <p:sldId id="336" r:id="rId49"/>
    <p:sldId id="337" r:id="rId50"/>
    <p:sldId id="269" r:id="rId51"/>
    <p:sldId id="373" r:id="rId52"/>
    <p:sldId id="374" r:id="rId53"/>
    <p:sldId id="375" r:id="rId54"/>
    <p:sldId id="376" r:id="rId55"/>
    <p:sldId id="377" r:id="rId56"/>
    <p:sldId id="384" r:id="rId57"/>
    <p:sldId id="378" r:id="rId58"/>
    <p:sldId id="385" r:id="rId59"/>
    <p:sldId id="379" r:id="rId60"/>
    <p:sldId id="380" r:id="rId61"/>
    <p:sldId id="381" r:id="rId62"/>
    <p:sldId id="386" r:id="rId63"/>
    <p:sldId id="382" r:id="rId64"/>
    <p:sldId id="387" r:id="rId65"/>
    <p:sldId id="339" r:id="rId66"/>
    <p:sldId id="338" r:id="rId67"/>
    <p:sldId id="341" r:id="rId68"/>
    <p:sldId id="343" r:id="rId69"/>
    <p:sldId id="345" r:id="rId70"/>
    <p:sldId id="347" r:id="rId71"/>
    <p:sldId id="356" r:id="rId72"/>
    <p:sldId id="351" r:id="rId73"/>
    <p:sldId id="353" r:id="rId74"/>
    <p:sldId id="370" r:id="rId75"/>
    <p:sldId id="37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689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r>
              <a:rPr lang="en-US" dirty="0" smtClean="0"/>
              <a:t>, Bradley C. </a:t>
            </a:r>
            <a:r>
              <a:rPr lang="en-US" dirty="0" err="1" smtClean="0"/>
              <a:t>Kuszmaul</a:t>
            </a:r>
            <a:r>
              <a:rPr lang="en-US" dirty="0" smtClean="0"/>
              <a:t>, C. K. </a:t>
            </a:r>
            <a:r>
              <a:rPr lang="en-US" dirty="0" err="1" smtClean="0"/>
              <a:t>Luk</a:t>
            </a:r>
            <a:r>
              <a:rPr lang="en-US" dirty="0" smtClean="0"/>
              <a:t>, Will </a:t>
            </a:r>
            <a:r>
              <a:rPr lang="en-US" dirty="0" err="1" smtClean="0"/>
              <a:t>Hansplaugh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58532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</a:t>
            </a:r>
            <a:r>
              <a:rPr lang="en-US" dirty="0" smtClean="0">
                <a:solidFill>
                  <a:prstClr val="black"/>
                </a:solidFill>
              </a:rPr>
              <a:t>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prstClr val="black"/>
                </a:solidFill>
              </a:rPr>
              <a:t>, are the sizes of each spatial dimension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1066800"/>
            <a:ext cx="457200" cy="91166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2766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and rank </a:t>
            </a:r>
            <a:r>
              <a:rPr lang="en-US" i="1" dirty="0" smtClean="0">
                <a:solidFill>
                  <a:srgbClr val="FF0000"/>
                </a:solidFill>
              </a:rPr>
              <a:t>2, </a:t>
            </a:r>
            <a:r>
              <a:rPr lang="en-US" dirty="0" smtClean="0">
                <a:solidFill>
                  <a:prstClr val="black"/>
                </a:solidFill>
              </a:rPr>
              <a:t>all the spatial dimensions are</a:t>
            </a:r>
            <a:r>
              <a:rPr lang="en-US" i="1" dirty="0" smtClean="0">
                <a:solidFill>
                  <a:srgbClr val="FF0000"/>
                </a:solidFill>
              </a:rPr>
              <a:t> N_SIZE </a:t>
            </a:r>
            <a:r>
              <a:rPr lang="en-US" dirty="0" smtClean="0">
                <a:solidFill>
                  <a:prstClr val="black"/>
                </a:solidFill>
              </a:rPr>
              <a:t>unit long.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Class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contains both underlying storage and corresponding operating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430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chemeClr val="accent2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err="1" smtClean="0">
                <a:solidFill>
                  <a:schemeClr val="accent2"/>
                </a:solidFill>
              </a:rPr>
              <a:t>shape_name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smtClean="0">
                <a:solidFill>
                  <a:schemeClr val="accent2"/>
                </a:solidFill>
              </a:rPr>
              <a:t>num</a:t>
            </a:r>
            <a:r>
              <a:rPr lang="en-US" dirty="0" smtClean="0">
                <a:solidFill>
                  <a:prstClr val="black"/>
                </a:solidFill>
              </a:rPr>
              <a:t>] = {</a:t>
            </a:r>
            <a:r>
              <a:rPr lang="en-US" i="1" dirty="0" err="1" smtClean="0">
                <a:solidFill>
                  <a:schemeClr val="accent2"/>
                </a:solidFill>
              </a:rPr>
              <a:t>shape_decl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num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number of shape information </a:t>
            </a:r>
            <a:r>
              <a:rPr lang="en-US" dirty="0" smtClean="0">
                <a:solidFill>
                  <a:schemeClr val="tx1"/>
                </a:solidFill>
              </a:rPr>
              <a:t>item contained </a:t>
            </a:r>
            <a:r>
              <a:rPr lang="en-US" dirty="0" smtClean="0">
                <a:solidFill>
                  <a:schemeClr val="tx1"/>
                </a:solidFill>
              </a:rPr>
              <a:t>in {}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shape_decl</a:t>
            </a:r>
            <a:r>
              <a:rPr lang="en-US" dirty="0" smtClean="0">
                <a:solidFill>
                  <a:schemeClr val="tx1"/>
                </a:solidFill>
              </a:rPr>
              <a:t> specifies the computing shape of the stencil.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have the corresponding shape info {1, 0, 0}, a(t, i+1, j), {0, 1, 0}, and so 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409700"/>
            <a:ext cx="304800" cy="70726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052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err="1" smtClean="0">
                <a:solidFill>
                  <a:schemeClr val="accent2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 object, which is a </a:t>
            </a:r>
            <a:r>
              <a:rPr lang="en-US" i="1" dirty="0" smtClean="0">
                <a:solidFill>
                  <a:schemeClr val="accent2"/>
                </a:solidFill>
              </a:rPr>
              <a:t>6 </a:t>
            </a:r>
            <a:r>
              <a:rPr lang="en-US" dirty="0" smtClean="0">
                <a:solidFill>
                  <a:prstClr val="black"/>
                </a:solidFill>
              </a:rPr>
              <a:t>element array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764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definition_of_boundary_function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definition_of_boundary_function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in boundary region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133600"/>
            <a:ext cx="304800" cy="2603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038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boundary function, which has a 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arr</a:t>
            </a:r>
            <a:r>
              <a:rPr lang="en-US" i="1" dirty="0" smtClean="0">
                <a:solidFill>
                  <a:srgbClr val="FF0000"/>
                </a:solidFill>
              </a:rPr>
              <a:t>, t,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6670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definition_of_kernel_function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definition_of_kernel_function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stencil computing formula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2116961"/>
            <a:ext cx="304800" cy="112153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052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smtClean="0">
                <a:solidFill>
                  <a:srgbClr val="FF0000"/>
                </a:solidFill>
              </a:rPr>
              <a:t>computing kernel </a:t>
            </a:r>
            <a:r>
              <a:rPr lang="en-US" dirty="0" smtClean="0">
                <a:solidFill>
                  <a:prstClr val="black"/>
                </a:solidFill>
              </a:rPr>
              <a:t>function, which has a 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smtClean="0">
                <a:solidFill>
                  <a:srgbClr val="FF0000"/>
                </a:solidFill>
              </a:rPr>
              <a:t>t,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038600"/>
            <a:ext cx="48768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5249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boundary function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.registerArray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involved in the stencil computation of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424464"/>
            <a:ext cx="304800" cy="4023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If the user doesn’t register a boundary function, system will automatically use zero-padding algorithm to compute the kernel, which will further boost the performance.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shape info previously declared 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198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stencil </a:t>
            </a:r>
            <a:r>
              <a:rPr lang="en-US" dirty="0" smtClean="0">
                <a:solidFill>
                  <a:schemeClr val="tx1"/>
                </a:solidFill>
              </a:rPr>
              <a:t>kernel function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specific time </a:t>
            </a:r>
            <a:r>
              <a:rPr lang="en-US" dirty="0" smtClean="0">
                <a:solidFill>
                  <a:schemeClr val="tx1"/>
                </a:solidFill>
              </a:rPr>
              <a:t>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4326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run 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 </a:t>
            </a:r>
            <a:r>
              <a:rPr lang="en-US" dirty="0" smtClean="0">
                <a:solidFill>
                  <a:prstClr val="black"/>
                </a:solidFill>
              </a:rPr>
              <a:t>with time step 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, and computing kernel </a:t>
            </a:r>
            <a:r>
              <a:rPr lang="en-US" i="1" dirty="0" smtClean="0">
                <a:solidFill>
                  <a:schemeClr val="accent2"/>
                </a:solidFill>
              </a:rPr>
              <a:t>kern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</a:t>
            </a:r>
            <a:r>
              <a:rPr lang="en-US" sz="1400" dirty="0" smtClean="0"/>
              <a:t>M_SIZE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</a:t>
            </a:r>
            <a:r>
              <a:rPr lang="en-US" sz="1400" dirty="0" smtClean="0"/>
              <a:t>{{0, 0, 0}, {-1, 1, 0}, {-1, 0, 0}, {-1, -1, 0}, {-1, 0, -1}, {-1,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</a:t>
            </a:r>
            <a:r>
              <a:rPr lang="en-US" sz="1400" dirty="0" smtClean="0"/>
              <a:t>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</a:t>
            </a:r>
            <a:r>
              <a:rPr lang="en-US" sz="1400" dirty="0" smtClean="0"/>
              <a:t>)) + </a:t>
            </a:r>
            <a:r>
              <a:rPr lang="en-US" sz="1400" dirty="0" smtClean="0"/>
              <a:t>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  <a:endParaRPr lang="en-US" sz="1400" dirty="0" smtClean="0"/>
          </a:p>
          <a:p>
            <a:r>
              <a:rPr lang="en-US" sz="1400" dirty="0" smtClean="0"/>
              <a:t>}}</a:t>
            </a:r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</a:t>
            </a:r>
            <a:r>
              <a:rPr lang="en-US" sz="1400" dirty="0" smtClean="0"/>
              <a:t>M_SIZE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</a:t>
            </a:r>
            <a:r>
              <a:rPr lang="en-US" sz="1400" dirty="0" smtClean="0"/>
              <a:t>={{0, </a:t>
            </a:r>
            <a:r>
              <a:rPr lang="en-US" sz="1400" dirty="0" smtClean="0"/>
              <a:t>0, 0}, </a:t>
            </a:r>
            <a:r>
              <a:rPr lang="en-US" sz="1400" dirty="0" smtClean="0"/>
              <a:t>{-1, </a:t>
            </a:r>
            <a:r>
              <a:rPr lang="en-US" sz="1400" dirty="0" smtClean="0"/>
              <a:t>-1, 0}, </a:t>
            </a:r>
            <a:r>
              <a:rPr lang="en-US" sz="1400" dirty="0" smtClean="0"/>
              <a:t>{-1, </a:t>
            </a:r>
            <a:r>
              <a:rPr lang="en-US" sz="1400" dirty="0" smtClean="0"/>
              <a:t>0, 0}, </a:t>
            </a:r>
            <a:r>
              <a:rPr lang="en-US" sz="1400" dirty="0" smtClean="0"/>
              <a:t>{-1, </a:t>
            </a:r>
            <a:r>
              <a:rPr lang="en-US" sz="1400" dirty="0" smtClean="0"/>
              <a:t>1, 0}, </a:t>
            </a:r>
            <a:r>
              <a:rPr lang="en-US" sz="1400" dirty="0" smtClean="0"/>
              <a:t>{-1, </a:t>
            </a:r>
            <a:r>
              <a:rPr lang="en-US" sz="1400" dirty="0" smtClean="0"/>
              <a:t>0, -1}, </a:t>
            </a:r>
            <a:r>
              <a:rPr lang="en-US" sz="1400" dirty="0" smtClean="0"/>
              <a:t>{-1, </a:t>
            </a:r>
            <a:r>
              <a:rPr lang="en-US" sz="1400" dirty="0" smtClean="0"/>
              <a:t>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</a:t>
            </a:r>
            <a:r>
              <a:rPr lang="nn-NO" sz="1400" dirty="0" smtClean="0"/>
              <a:t>a(t, </a:t>
            </a:r>
            <a:r>
              <a:rPr lang="nn-NO" sz="1400" dirty="0" smtClean="0"/>
              <a:t>i, j) = 0.125 * (</a:t>
            </a:r>
            <a:r>
              <a:rPr lang="nn-NO" sz="1400" dirty="0" smtClean="0"/>
              <a:t>a(t-1, </a:t>
            </a:r>
            <a:r>
              <a:rPr lang="nn-NO" sz="1400" dirty="0" smtClean="0"/>
              <a:t>i-1, j) - 2.0 * </a:t>
            </a:r>
            <a:r>
              <a:rPr lang="nn-NO" sz="1400" dirty="0" smtClean="0"/>
              <a:t>a(t-1, </a:t>
            </a:r>
            <a:r>
              <a:rPr lang="nn-NO" sz="1400" dirty="0" smtClean="0"/>
              <a:t>i, j) + </a:t>
            </a:r>
            <a:r>
              <a:rPr lang="nn-NO" sz="1400" dirty="0" smtClean="0"/>
              <a:t>a(t-1, </a:t>
            </a:r>
            <a:r>
              <a:rPr lang="nn-NO" sz="1400" dirty="0" smtClean="0"/>
              <a:t>i+1, j)) + 0.125 * (</a:t>
            </a:r>
            <a:r>
              <a:rPr lang="nn-NO" sz="1400" dirty="0" smtClean="0"/>
              <a:t>a(t-1, </a:t>
            </a:r>
            <a:r>
              <a:rPr lang="nn-NO" sz="1400" dirty="0" smtClean="0"/>
              <a:t>i, j-1) + 2 * </a:t>
            </a:r>
            <a:r>
              <a:rPr lang="nn-NO" sz="1400" dirty="0" smtClean="0"/>
              <a:t>a(t-1, </a:t>
            </a:r>
            <a:r>
              <a:rPr lang="nn-NO" sz="1400" dirty="0" smtClean="0"/>
              <a:t>i, j) + </a:t>
            </a:r>
            <a:r>
              <a:rPr lang="nn-NO" sz="1400" dirty="0" smtClean="0"/>
              <a:t>a(t-1, </a:t>
            </a:r>
            <a:r>
              <a:rPr lang="nn-NO" sz="1400" dirty="0" smtClean="0"/>
              <a:t>i, j+1)) + </a:t>
            </a:r>
            <a:r>
              <a:rPr lang="nn-NO" sz="1400" dirty="0" smtClean="0"/>
              <a:t>a(t-1, </a:t>
            </a:r>
            <a:r>
              <a:rPr lang="nn-NO" sz="1400" dirty="0" smtClean="0"/>
              <a:t>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  <a:endParaRPr lang="en-US" sz="1400" dirty="0" smtClean="0"/>
          </a:p>
          <a:p>
            <a:r>
              <a:rPr lang="en-US" sz="1400" dirty="0" smtClean="0"/>
              <a:t>}}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2672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</a:t>
            </a:r>
            <a:r>
              <a:rPr lang="en-US" sz="800" dirty="0" smtClean="0"/>
              <a:t>{{0, 0, 0}, {-1, 1, 0}, {-1, 0, 0}, {-1, -1, 0}, {-1, 0, -1}, {-1, 0, 1}}; </a:t>
            </a:r>
            <a:endParaRPr lang="en-US" sz="8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(a(t-1, i+1, j)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i-1, j)) + 0.125 * (a(t-1,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j);1</a:t>
            </a:r>
            <a:r>
              <a:rPr lang="en-US" sz="800" dirty="0" smtClean="0"/>
              <a:t>)) + </a:t>
            </a:r>
            <a:r>
              <a:rPr lang="en-US" sz="800" dirty="0" smtClean="0"/>
              <a:t>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          a(0</a:t>
            </a:r>
            <a:r>
              <a:rPr lang="en-US" sz="800" dirty="0" smtClean="0"/>
              <a:t>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  <a:endParaRPr lang="en-US" sz="800" dirty="0" smtClean="0"/>
          </a:p>
          <a:p>
            <a:r>
              <a:rPr lang="en-US" sz="800" dirty="0" smtClean="0"/>
              <a:t>}}</a:t>
            </a:r>
            <a:endParaRPr lang="en-US" sz="800" dirty="0" smtClean="0"/>
          </a:p>
          <a:p>
            <a:r>
              <a:rPr lang="en-US" sz="800" dirty="0" smtClean="0"/>
              <a:t>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heat.run</a:t>
            </a:r>
            <a:r>
              <a:rPr lang="en-US" sz="800" dirty="0" smtClean="0"/>
              <a:t>(T</a:t>
            </a:r>
            <a:r>
              <a:rPr lang="en-US" sz="800" dirty="0" smtClean="0"/>
              <a:t>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</a:t>
            </a:r>
            <a:r>
              <a:rPr lang="en-US" sz="800" dirty="0" smtClean="0"/>
              <a:t>={{0, </a:t>
            </a:r>
            <a:r>
              <a:rPr lang="en-US" sz="800" dirty="0" smtClean="0"/>
              <a:t>0, 0}, </a:t>
            </a:r>
            <a:r>
              <a:rPr lang="en-US" sz="800" dirty="0" smtClean="0"/>
              <a:t>{-1, </a:t>
            </a:r>
            <a:r>
              <a:rPr lang="en-US" sz="800" dirty="0" smtClean="0"/>
              <a:t>-1, 0}, </a:t>
            </a:r>
            <a:r>
              <a:rPr lang="en-US" sz="800" dirty="0" smtClean="0"/>
              <a:t>{-1, </a:t>
            </a:r>
            <a:r>
              <a:rPr lang="en-US" sz="800" dirty="0" smtClean="0"/>
              <a:t>0, 0}, </a:t>
            </a:r>
            <a:r>
              <a:rPr lang="en-US" sz="800" dirty="0" smtClean="0"/>
              <a:t>{-1, </a:t>
            </a:r>
            <a:r>
              <a:rPr lang="en-US" sz="800" dirty="0" smtClean="0"/>
              <a:t>1, 0}, </a:t>
            </a:r>
            <a:r>
              <a:rPr lang="en-US" sz="800" dirty="0" smtClean="0"/>
              <a:t>{-1, </a:t>
            </a:r>
            <a:r>
              <a:rPr lang="en-US" sz="800" dirty="0" smtClean="0"/>
              <a:t>0, -1}, </a:t>
            </a:r>
            <a:r>
              <a:rPr lang="en-US" sz="800" dirty="0" smtClean="0"/>
              <a:t>{-1, </a:t>
            </a:r>
            <a:r>
              <a:rPr lang="en-US" sz="800" dirty="0" smtClean="0"/>
              <a:t>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</a:t>
            </a:r>
            <a:r>
              <a:rPr lang="nn-NO" sz="800" dirty="0" smtClean="0"/>
              <a:t>a(t, </a:t>
            </a:r>
            <a:r>
              <a:rPr lang="nn-NO" sz="800" dirty="0" smtClean="0"/>
              <a:t>i, j) = 0.125 * (</a:t>
            </a:r>
            <a:r>
              <a:rPr lang="nn-NO" sz="800" dirty="0" smtClean="0"/>
              <a:t>a(t-1, </a:t>
            </a:r>
            <a:r>
              <a:rPr lang="nn-NO" sz="800" dirty="0" smtClean="0"/>
              <a:t>i-1, j) - 2.0 * </a:t>
            </a:r>
            <a:r>
              <a:rPr lang="nn-NO" sz="800" dirty="0" smtClean="0"/>
              <a:t>a(t-1, </a:t>
            </a:r>
            <a:r>
              <a:rPr lang="nn-NO" sz="800" dirty="0" smtClean="0"/>
              <a:t>i, j) + </a:t>
            </a:r>
            <a:r>
              <a:rPr lang="nn-NO" sz="800" dirty="0" smtClean="0"/>
              <a:t>a(t-1, </a:t>
            </a:r>
            <a:r>
              <a:rPr lang="nn-NO" sz="800" dirty="0" smtClean="0"/>
              <a:t>i+1, j)) + 0.125 * (</a:t>
            </a:r>
            <a:r>
              <a:rPr lang="nn-NO" sz="800" dirty="0" smtClean="0"/>
              <a:t>a(t-1, </a:t>
            </a:r>
            <a:r>
              <a:rPr lang="nn-NO" sz="800" dirty="0" smtClean="0"/>
              <a:t>i, j-1) + 2 * </a:t>
            </a:r>
            <a:r>
              <a:rPr lang="nn-NO" sz="800" dirty="0" smtClean="0"/>
              <a:t>a(t-1, </a:t>
            </a:r>
            <a:r>
              <a:rPr lang="nn-NO" sz="800" dirty="0" smtClean="0"/>
              <a:t>i, j) + </a:t>
            </a:r>
            <a:r>
              <a:rPr lang="nn-NO" sz="800" dirty="0" smtClean="0"/>
              <a:t>a(t-1, </a:t>
            </a:r>
            <a:r>
              <a:rPr lang="nn-NO" sz="800" dirty="0" smtClean="0"/>
              <a:t>i, j+1)) + </a:t>
            </a:r>
            <a:r>
              <a:rPr lang="nn-NO" sz="800" dirty="0" smtClean="0"/>
              <a:t>a(t-1, </a:t>
            </a:r>
            <a:r>
              <a:rPr lang="nn-NO" sz="800" dirty="0" smtClean="0"/>
              <a:t>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          a(0</a:t>
            </a:r>
            <a:r>
              <a:rPr lang="en-US" sz="800" dirty="0" smtClean="0"/>
              <a:t>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  <a:endParaRPr lang="en-US" sz="800" dirty="0" smtClean="0"/>
          </a:p>
          <a:p>
            <a:r>
              <a:rPr lang="en-US" sz="800" dirty="0" smtClean="0"/>
              <a:t>}}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</a:t>
            </a:r>
            <a:r>
              <a:rPr lang="en-US" sz="1400" dirty="0" smtClean="0"/>
              <a:t>M_SIZE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</a:t>
            </a:r>
            <a:r>
              <a:rPr lang="en-US" sz="1400" dirty="0" smtClean="0"/>
              <a:t>{{0, 0, 0}, {-1, 1, 0}, {-1, 0, 0}, {-1, -1, 0}, {-1, 0, -1}, {-1,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</a:t>
            </a:r>
            <a:r>
              <a:rPr lang="en-US" sz="1400" dirty="0" smtClean="0"/>
              <a:t>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</a:t>
            </a:r>
            <a:r>
              <a:rPr lang="en-US" sz="1400" dirty="0" smtClean="0"/>
              <a:t>)) + </a:t>
            </a:r>
            <a:r>
              <a:rPr lang="en-US" sz="1400" dirty="0" smtClean="0"/>
              <a:t>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  <a:endParaRPr lang="en-US" sz="1400" dirty="0" smtClean="0"/>
          </a:p>
          <a:p>
            <a:r>
              <a:rPr lang="en-US" sz="1400" dirty="0" smtClean="0"/>
              <a:t>}}</a:t>
            </a:r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&lt;2&gt;  </a:t>
            </a:r>
            <a:r>
              <a:rPr lang="en-US" sz="1400" dirty="0" smtClean="0"/>
              <a:t>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</a:t>
            </a:r>
            <a:r>
              <a:rPr lang="en-US" sz="1400" dirty="0" smtClean="0"/>
              <a:t>M_SIZE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</a:t>
            </a:r>
            <a:r>
              <a:rPr lang="en-US" sz="1400" dirty="0" smtClean="0"/>
              <a:t>&gt; shape[6] = </a:t>
            </a:r>
            <a:r>
              <a:rPr lang="en-US" sz="1400" dirty="0" smtClean="0"/>
              <a:t>{{0, 0, 0}, {-1, 1, 0}, {-1, 0, 0}, {-1, -1, 0}, {-1, 0, -1}, {-1, 0, 1}}; </a:t>
            </a:r>
            <a:endParaRPr lang="en-US" sz="1400" dirty="0" smtClean="0"/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</a:t>
            </a:r>
            <a:r>
              <a:rPr lang="en-US" sz="1400" dirty="0" smtClean="0"/>
              <a:t>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</a:t>
            </a:r>
            <a:r>
              <a:rPr lang="en-US" sz="1400" dirty="0" smtClean="0"/>
              <a:t>)) + </a:t>
            </a:r>
            <a:r>
              <a:rPr lang="en-US" sz="1400" dirty="0" smtClean="0"/>
              <a:t>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          a(0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  <a:endParaRPr lang="en-US" sz="1400" dirty="0" smtClean="0"/>
          </a:p>
          <a:p>
            <a:r>
              <a:rPr lang="en-US" sz="1400" dirty="0" smtClean="0"/>
              <a:t>}}</a:t>
            </a:r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{{1, 0, 0}, {0, 1, 0}, {0, -1, 0}, {0, 0,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</a:t>
            </a:r>
            <a:r>
              <a:rPr lang="en-US" sz="800" dirty="0" smtClean="0"/>
              <a:t>{{0, 0, 0}, {-1, 1, 0}, {-1, 0, 0}, {-1, -1, 0}, {-1, 0, -1}, {-1,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</a:t>
            </a:r>
            <a:r>
              <a:rPr lang="en-US" dirty="0" smtClean="0"/>
              <a:t>padding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</a:t>
            </a:r>
            <a:r>
              <a:rPr lang="en-US" sz="800" dirty="0" smtClean="0"/>
              <a:t>{{0, 0, 0}, {-1, 1, 0}, {-1, 0, 0}, {-1, -1, 0}, {-1, 0, -1}, {-1,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</a:t>
            </a:r>
            <a:r>
              <a:rPr lang="en-US" dirty="0" smtClean="0"/>
              <a:t>0;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  a</a:t>
            </a:r>
            <a:r>
              <a:rPr lang="en-US" dirty="0" smtClean="0"/>
              <a:t>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</a:t>
            </a:r>
            <a:r>
              <a:rPr lang="en-US" sz="800" dirty="0" smtClean="0"/>
              <a:t>{{0, 0, 0}, {-1, 1, 0}, {-1, 0, 0}, {-1, -1, 0}, {-1, 0, -1}, {-1,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  a</a:t>
            </a:r>
            <a:r>
              <a:rPr lang="en-US" dirty="0" smtClean="0"/>
              <a:t>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</a:t>
            </a:r>
            <a:r>
              <a:rPr lang="en-US" sz="800" dirty="0" smtClean="0"/>
              <a:t>{{0, 0, 0}, {-1, 1, 0}, {-1, 0, 0}, {-1, -1, 0}, {-1, 0, -1}, {-1,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</a:t>
            </a:r>
            <a:r>
              <a:rPr lang="en-US" sz="800" dirty="0" smtClean="0"/>
              <a:t>{{0, 0, 0}, {-1, 1, 0}, {-1, 0, 0}, {-1, -1, 0}, {-1, 0, -1}, {-1, 0, 1}}; </a:t>
            </a:r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&lt;2&gt;  </a:t>
            </a:r>
            <a:r>
              <a:rPr lang="en-US" sz="800" dirty="0" smtClean="0"/>
              <a:t>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</a:t>
            </a:r>
            <a:r>
              <a:rPr lang="en-US" sz="800" dirty="0" smtClean="0"/>
              <a:t>M_SIZE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</a:t>
            </a:r>
            <a:r>
              <a:rPr lang="en-US" sz="800" dirty="0" smtClean="0"/>
              <a:t>&gt; shape[6] = {{1, 0, 0}, {0, 1, 0}, {0, -1, 0}, {0, 0, -1}, {0, 0, 1}}; </a:t>
            </a:r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</a:t>
            </a:r>
            <a:r>
              <a:rPr lang="en-US" sz="1600" dirty="0" smtClean="0"/>
              <a:t>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</a:t>
            </a:r>
            <a:r>
              <a:rPr lang="en-US" sz="2800" dirty="0" smtClean="0"/>
              <a:t>divide and conquer the computing domain.</a:t>
            </a:r>
            <a:endParaRPr lang="en-US" sz="2800" dirty="0" smtClean="0"/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Pochoir</a:t>
            </a:r>
            <a:r>
              <a:rPr lang="en-US" dirty="0" smtClean="0"/>
              <a:t>, we specify boundary condition by an arbitrary C++ function</a:t>
            </a:r>
          </a:p>
          <a:p>
            <a:pPr lvl="1"/>
            <a:r>
              <a:rPr lang="en-US" dirty="0" smtClean="0"/>
              <a:t>Pros: Flexible, Unifying the P and NP</a:t>
            </a:r>
          </a:p>
          <a:p>
            <a:pPr lvl="1"/>
            <a:r>
              <a:rPr lang="en-US" dirty="0" smtClean="0"/>
              <a:t>Cons: Too much power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wire up edge directly to the middle</a:t>
            </a:r>
          </a:p>
          <a:p>
            <a:r>
              <a:rPr lang="en-US" dirty="0" smtClean="0"/>
              <a:t>Type theory comes to the rescue</a:t>
            </a:r>
          </a:p>
          <a:p>
            <a:pPr lvl="1"/>
            <a:r>
              <a:rPr lang="en-US" dirty="0" smtClean="0"/>
              <a:t>For a given type, only such set of operations are allowed, otherwise, a compile-time error</a:t>
            </a:r>
            <a:endParaRPr lang="en-US" dirty="0" smtClean="0"/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Make the indices variable of a new type ‘dim’ in boundary function</a:t>
            </a:r>
          </a:p>
          <a:p>
            <a:pPr lvl="2"/>
            <a:r>
              <a:rPr lang="en-US" dirty="0" smtClean="0"/>
              <a:t>Restrict the way that user can manipulate the indices of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lvl="1"/>
            <a:r>
              <a:rPr lang="en-US" dirty="0" smtClean="0"/>
              <a:t>Only certain operations are allowed on type ‘dim’.</a:t>
            </a:r>
          </a:p>
          <a:p>
            <a:pPr lvl="2"/>
            <a:r>
              <a:rPr lang="en-US" dirty="0" smtClean="0"/>
              <a:t>Avoid arbitrary manipulation of indices and </a:t>
            </a:r>
            <a:r>
              <a:rPr lang="en-US" dirty="0" err="1" smtClean="0"/>
              <a:t>Pochoir_Array</a:t>
            </a:r>
            <a:r>
              <a:rPr lang="en-US" dirty="0" smtClean="0"/>
              <a:t> inside boundary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</a:t>
            </a:r>
            <a:r>
              <a:rPr lang="en-US" dirty="0" smtClean="0"/>
              <a:t>type ‘dim’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arr.get</a:t>
            </a:r>
            <a:r>
              <a:rPr lang="en-US" dirty="0" smtClean="0"/>
              <a:t>(j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</a:t>
            </a:r>
            <a:r>
              <a:rPr lang="en-US" dirty="0" err="1" smtClean="0"/>
              <a:t>cyclinder</a:t>
            </a:r>
            <a:endParaRPr lang="en-US" dirty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68605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97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</a:t>
            </a:r>
            <a:r>
              <a:rPr lang="en-US" i="1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542366"/>
            <a:ext cx="685800" cy="286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5240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non-periodic;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403866"/>
            <a:ext cx="685800" cy="1072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057400"/>
            <a:ext cx="4038600" cy="8382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non-periodic;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403866"/>
            <a:ext cx="685800" cy="1796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8956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2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542366"/>
            <a:ext cx="685800" cy="2077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3505200"/>
            <a:ext cx="4038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pic>
        <p:nvPicPr>
          <p:cNvPr id="4" name="Picture 3" descr="Klein_bottle_img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219200"/>
            <a:ext cx="2381250" cy="4572000"/>
          </a:xfrm>
          <a:prstGeom prst="rect">
            <a:avLst/>
          </a:prstGeom>
        </p:spPr>
      </p:pic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9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6" name="Picture 5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36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524000"/>
            <a:ext cx="4419600" cy="533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7942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057400"/>
            <a:ext cx="4419600" cy="304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reverse-periodic;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148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362200"/>
            <a:ext cx="4419600" cy="1066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065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3505200"/>
            <a:ext cx="4419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2D </a:t>
            </a:r>
            <a:r>
              <a:rPr lang="en-US" sz="2800" dirty="0" smtClean="0"/>
              <a:t>Heat </a:t>
            </a:r>
            <a:r>
              <a:rPr lang="en-US" sz="2800" dirty="0" smtClean="0"/>
              <a:t>Equation in Ideal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</a:t>
            </a:r>
            <a:r>
              <a:rPr lang="en-US" sz="1600" dirty="0" smtClean="0"/>
              <a:t>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</a:t>
            </a:r>
            <a:r>
              <a:rPr lang="en-US" sz="1600" dirty="0" smtClean="0"/>
              <a:t>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heat.registerKernel</a:t>
            </a:r>
            <a:r>
              <a:rPr lang="en-US" sz="1600" dirty="0" smtClean="0"/>
              <a:t>(kern);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447800"/>
            <a:ext cx="2743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does not matter as long as antecedents are satisfied (e.g., don’t register something until after it has been defined).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131867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09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2D </a:t>
            </a:r>
            <a:r>
              <a:rPr lang="en-US" sz="2800" dirty="0" smtClean="0"/>
              <a:t>Heat </a:t>
            </a:r>
            <a:r>
              <a:rPr lang="en-US" sz="2800" dirty="0" smtClean="0"/>
              <a:t>Equation in current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447800"/>
            <a:ext cx="2743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does not matter as long as antecedents are satisfied (e.g., don’t register something until after it has been defined).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4800600" y="52578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59839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05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&lt;2&gt;  </a:t>
            </a:r>
            <a:r>
              <a:rPr lang="en-US" sz="1600" dirty="0" smtClean="0"/>
              <a:t>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</a:t>
            </a:r>
            <a:r>
              <a:rPr lang="en-US" sz="1600" dirty="0" smtClean="0"/>
              <a:t>M_SIZE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</a:t>
            </a:r>
            <a:r>
              <a:rPr lang="en-US" sz="1600" dirty="0" smtClean="0"/>
              <a:t>&gt; shape[6] = </a:t>
            </a:r>
            <a:r>
              <a:rPr lang="en-US" sz="1600" dirty="0" smtClean="0"/>
              <a:t>{{0, 0, 0}, {-1, 1, 0}, {-1, 0, 0}, {-1, -1, 0}, {-1, 0, -1}, {-1, 0, 1}}; </a:t>
            </a:r>
            <a:endParaRPr lang="en-US" sz="1600" dirty="0" smtClean="0"/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</a:t>
            </a:r>
            <a:r>
              <a:rPr lang="en-US" sz="1600" dirty="0" smtClean="0"/>
              <a:t>)) + </a:t>
            </a:r>
            <a:r>
              <a:rPr lang="en-US" sz="1600" dirty="0" smtClean="0"/>
              <a:t>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          a(0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  <a:endParaRPr lang="en-US" sz="1600" dirty="0" smtClean="0"/>
          </a:p>
          <a:p>
            <a:r>
              <a:rPr lang="en-US" sz="1600" dirty="0" smtClean="0"/>
              <a:t>}}</a:t>
            </a: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58532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arrays used by the stencil computation.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spatial dimensions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array.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object.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762000"/>
            <a:ext cx="457200" cy="1216462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39696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restriction: all arrays must have the same type.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32766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a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Stencil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and 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10726</Words>
  <Application>Microsoft Office PowerPoint</Application>
  <PresentationFormat>On-screen Show (4:3)</PresentationFormat>
  <Paragraphs>1257</Paragraphs>
  <Slides>75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2D Heat Equation in Ideal Specification</vt:lpstr>
      <vt:lpstr>2D Heat Equation in current specification</vt:lpstr>
      <vt:lpstr>Declare a Stencil Computation</vt:lpstr>
      <vt:lpstr>Array Declaration</vt:lpstr>
      <vt:lpstr>Stencil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Run the Stencil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Adaptive Cutting Strategy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Known Problem</vt:lpstr>
      <vt:lpstr>Potential (Allowable) operations on type ‘dim’</vt:lpstr>
      <vt:lpstr>Example boundaries - cyclinder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489</cp:revision>
  <dcterms:created xsi:type="dcterms:W3CDTF">2010-10-02T01:13:36Z</dcterms:created>
  <dcterms:modified xsi:type="dcterms:W3CDTF">2010-11-13T03:46:35Z</dcterms:modified>
</cp:coreProperties>
</file>