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99" r:id="rId3"/>
    <p:sldId id="312" r:id="rId4"/>
    <p:sldId id="315" r:id="rId5"/>
    <p:sldId id="300" r:id="rId6"/>
    <p:sldId id="297" r:id="rId7"/>
    <p:sldId id="258" r:id="rId8"/>
    <p:sldId id="383" r:id="rId9"/>
    <p:sldId id="357" r:id="rId10"/>
    <p:sldId id="358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388" r:id="rId20"/>
    <p:sldId id="389" r:id="rId21"/>
    <p:sldId id="390" r:id="rId22"/>
    <p:sldId id="397" r:id="rId23"/>
    <p:sldId id="294" r:id="rId24"/>
    <p:sldId id="369" r:id="rId25"/>
    <p:sldId id="265" r:id="rId26"/>
    <p:sldId id="266" r:id="rId27"/>
    <p:sldId id="290" r:id="rId28"/>
    <p:sldId id="259" r:id="rId29"/>
    <p:sldId id="355" r:id="rId30"/>
    <p:sldId id="301" r:id="rId31"/>
    <p:sldId id="275" r:id="rId32"/>
    <p:sldId id="280" r:id="rId33"/>
    <p:sldId id="278" r:id="rId34"/>
    <p:sldId id="325" r:id="rId35"/>
    <p:sldId id="326" r:id="rId36"/>
    <p:sldId id="327" r:id="rId37"/>
    <p:sldId id="328" r:id="rId38"/>
    <p:sldId id="302" r:id="rId39"/>
    <p:sldId id="310" r:id="rId40"/>
    <p:sldId id="311" r:id="rId41"/>
    <p:sldId id="304" r:id="rId42"/>
    <p:sldId id="303" r:id="rId43"/>
    <p:sldId id="329" r:id="rId44"/>
    <p:sldId id="330" r:id="rId45"/>
    <p:sldId id="331" r:id="rId46"/>
    <p:sldId id="332" r:id="rId47"/>
    <p:sldId id="333" r:id="rId48"/>
    <p:sldId id="305" r:id="rId49"/>
    <p:sldId id="307" r:id="rId50"/>
    <p:sldId id="334" r:id="rId51"/>
    <p:sldId id="335" r:id="rId52"/>
    <p:sldId id="336" r:id="rId53"/>
    <p:sldId id="337" r:id="rId54"/>
    <p:sldId id="269" r:id="rId55"/>
    <p:sldId id="373" r:id="rId56"/>
    <p:sldId id="374" r:id="rId57"/>
    <p:sldId id="375" r:id="rId58"/>
    <p:sldId id="376" r:id="rId59"/>
    <p:sldId id="377" r:id="rId60"/>
    <p:sldId id="384" r:id="rId61"/>
    <p:sldId id="378" r:id="rId62"/>
    <p:sldId id="385" r:id="rId63"/>
    <p:sldId id="379" r:id="rId64"/>
    <p:sldId id="380" r:id="rId65"/>
    <p:sldId id="381" r:id="rId66"/>
    <p:sldId id="386" r:id="rId67"/>
    <p:sldId id="382" r:id="rId68"/>
    <p:sldId id="387" r:id="rId69"/>
    <p:sldId id="339" r:id="rId70"/>
    <p:sldId id="338" r:id="rId71"/>
    <p:sldId id="341" r:id="rId72"/>
    <p:sldId id="343" r:id="rId73"/>
    <p:sldId id="345" r:id="rId74"/>
    <p:sldId id="347" r:id="rId75"/>
    <p:sldId id="356" r:id="rId76"/>
    <p:sldId id="351" r:id="rId77"/>
    <p:sldId id="353" r:id="rId78"/>
    <p:sldId id="370" r:id="rId79"/>
    <p:sldId id="371" r:id="rId80"/>
    <p:sldId id="391" r:id="rId81"/>
    <p:sldId id="392" r:id="rId82"/>
    <p:sldId id="393" r:id="rId83"/>
    <p:sldId id="396" r:id="rId84"/>
    <p:sldId id="394" r:id="rId85"/>
    <p:sldId id="395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959" autoAdjust="0"/>
  </p:normalViewPr>
  <p:slideViewPr>
    <p:cSldViewPr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</a:t>
            </a:r>
            <a:r>
              <a:rPr lang="en-US" baseline="0" dirty="0" smtClean="0"/>
              <a:t> (so we can NOT associate boundary function directly in </a:t>
            </a:r>
            <a:r>
              <a:rPr lang="en-US" baseline="0" dirty="0" err="1" smtClean="0"/>
              <a:t>Pochoir_Array’s</a:t>
            </a:r>
            <a:r>
              <a:rPr lang="en-US" baseline="0" dirty="0" smtClean="0"/>
              <a:t> constructor) or </a:t>
            </a:r>
            <a:r>
              <a:rPr lang="en-US" baseline="0" dirty="0" err="1" smtClean="0"/>
              <a:t>registerArray</a:t>
            </a:r>
            <a:r>
              <a:rPr lang="en-US" baseline="0" dirty="0" smtClean="0"/>
              <a:t>() because 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We need to check the consistency in shape of each engaged </a:t>
            </a:r>
            <a:r>
              <a:rPr lang="en-US" baseline="0" dirty="0" err="1" smtClean="0"/>
              <a:t>Pochoir_Array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We need to extract the computing domain out of this</a:t>
            </a:r>
            <a:r>
              <a:rPr lang="en-US" baseline="0" dirty="0" smtClean="0"/>
              <a:t> array of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– because we don’t have </a:t>
            </a:r>
            <a:r>
              <a:rPr lang="en-US" baseline="0" dirty="0" err="1" smtClean="0"/>
              <a:t>registerDomain</a:t>
            </a:r>
            <a:r>
              <a:rPr lang="en-US" baseline="0" dirty="0" smtClean="0"/>
              <a:t>() now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We need to know all the info about participated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to optimize the base case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How to deal with function template, which </a:t>
            </a:r>
            <a:r>
              <a:rPr lang="en-US" baseline="0" dirty="0" err="1" smtClean="0"/>
              <a:t>parametrize</a:t>
            </a:r>
            <a:r>
              <a:rPr lang="en-US" baseline="0" dirty="0" smtClean="0"/>
              <a:t> the types of input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object. Then we will have no idea of &lt;type, rank, toggle&gt; pair of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, then we can NOT optimize it by using the pointer/zero-pointer. In this case we will have to switch to macro tricks instead, which also relies on the use of </a:t>
            </a:r>
            <a:r>
              <a:rPr lang="en-US" baseline="0" dirty="0" err="1" smtClean="0"/>
              <a:t>registerBoundaryFn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registerArray</a:t>
            </a:r>
            <a:r>
              <a:rPr lang="en-US" baseline="0" dirty="0" smtClean="0"/>
              <a:t>() to know which is engaged. But even macro tricks need to know the rank of engaged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. So, at least,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 can NOT be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. – so the question is, in such situation, shall we print out some error message, and ask the user to change his program, or still compile but without any performance </a:t>
            </a:r>
            <a:r>
              <a:rPr lang="en-US" baseline="0" dirty="0" err="1" smtClean="0"/>
              <a:t>improv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 only thing that can be further compacted is directly associate shape and kernel with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object. But 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First, it puts a strict order between definition of shape, kernel and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It eliminates the flexibility of associate different shape with the same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object, and re-run it with different kernel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Current </a:t>
            </a:r>
            <a:r>
              <a:rPr lang="en-US" baseline="0" dirty="0" err="1" smtClean="0"/>
              <a:t>Pochoir</a:t>
            </a:r>
            <a:r>
              <a:rPr lang="en-US" baseline="0" dirty="0" smtClean="0"/>
              <a:t> object is very flexible and can be freely plugged in any stencil computation parameters and run it as long as it’s a 2D stencil.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By using a class, instead of plugging in the necessary parameters of a stencil and run it, it’s the same difference as asking the user to finish the construction of an automobile and/or just asking them to input the routing information and just drive it.</a:t>
            </a:r>
          </a:p>
          <a:p>
            <a:pPr marL="685800" lvl="1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We need either </a:t>
            </a:r>
            <a:r>
              <a:rPr lang="en-US" dirty="0" err="1" smtClean="0"/>
              <a:t>registerBondaryFn</a:t>
            </a:r>
            <a:r>
              <a:rPr lang="en-US" dirty="0" smtClean="0"/>
              <a:t>() (so we can NOT associate boundary function directly in </a:t>
            </a:r>
            <a:r>
              <a:rPr lang="en-US" dirty="0" err="1" smtClean="0"/>
              <a:t>Pochoir_Array’s</a:t>
            </a:r>
            <a:r>
              <a:rPr lang="en-US" dirty="0" smtClean="0"/>
              <a:t> constructor) or </a:t>
            </a:r>
            <a:r>
              <a:rPr lang="en-US" dirty="0" err="1" smtClean="0"/>
              <a:t>registerArray</a:t>
            </a:r>
            <a:r>
              <a:rPr lang="en-US" dirty="0" smtClean="0"/>
              <a:t>() because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We need to check the consistency in shape of each engaged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We need to extract the computing domain out of this array of </a:t>
            </a:r>
            <a:r>
              <a:rPr lang="en-US" dirty="0" err="1" smtClean="0"/>
              <a:t>Pochoir_Array</a:t>
            </a:r>
            <a:r>
              <a:rPr lang="en-US" dirty="0" smtClean="0"/>
              <a:t> – because we don’t have </a:t>
            </a:r>
            <a:r>
              <a:rPr lang="en-US" dirty="0" err="1" smtClean="0"/>
              <a:t>registerDomain</a:t>
            </a:r>
            <a:r>
              <a:rPr lang="en-US" dirty="0" smtClean="0"/>
              <a:t>() now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We need to know all the info about participated </a:t>
            </a:r>
            <a:r>
              <a:rPr lang="en-US" dirty="0" err="1" smtClean="0"/>
              <a:t>Pochoir_Array</a:t>
            </a:r>
            <a:r>
              <a:rPr lang="en-US" dirty="0" smtClean="0"/>
              <a:t> to optimize the base case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11/14/2010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Yuan Tang, Charles E. </a:t>
            </a:r>
            <a:r>
              <a:rPr lang="en-US" dirty="0" err="1" smtClean="0"/>
              <a:t>Leiserson</a:t>
            </a:r>
            <a:r>
              <a:rPr lang="en-US" dirty="0" smtClean="0"/>
              <a:t>, Bradley C. </a:t>
            </a:r>
            <a:r>
              <a:rPr lang="en-US" dirty="0" err="1" smtClean="0"/>
              <a:t>Kuszmaul</a:t>
            </a:r>
            <a:r>
              <a:rPr lang="en-US" dirty="0" smtClean="0"/>
              <a:t>, </a:t>
            </a:r>
            <a:r>
              <a:rPr lang="en-US" dirty="0" smtClean="0"/>
              <a:t>Chi-Keung </a:t>
            </a:r>
            <a:r>
              <a:rPr lang="en-US" dirty="0" err="1" smtClean="0"/>
              <a:t>Luk</a:t>
            </a:r>
            <a:r>
              <a:rPr lang="en-US" dirty="0" smtClean="0"/>
              <a:t>, Will </a:t>
            </a:r>
            <a:r>
              <a:rPr lang="en-US" dirty="0" err="1" smtClean="0"/>
              <a:t>Hansplaugh</a:t>
            </a:r>
            <a:r>
              <a:rPr lang="en-US" dirty="0" smtClean="0"/>
              <a:t>, </a:t>
            </a:r>
            <a:r>
              <a:rPr lang="en-US" dirty="0" err="1" smtClean="0"/>
              <a:t>Rezaul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44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dim, toggle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size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stencil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array. By default, the value of toggle is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…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i="1" dirty="0" smtClean="0">
                <a:solidFill>
                  <a:srgbClr val="FF0000"/>
                </a:solidFill>
              </a:rPr>
              <a:t> size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</a:t>
            </a:r>
            <a:r>
              <a:rPr lang="en-US" i="1" baseline="-25000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, are the sizes of each spatial dimension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1066800"/>
            <a:ext cx="457200" cy="105016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531275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, and default toggle </a:t>
            </a:r>
            <a:r>
              <a:rPr lang="en-US" i="1" dirty="0" smtClean="0">
                <a:solidFill>
                  <a:srgbClr val="FF0000"/>
                </a:solidFill>
              </a:rPr>
              <a:t>2, </a:t>
            </a:r>
            <a:r>
              <a:rPr lang="en-US" dirty="0" smtClean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the spatial dimensions are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prstClr val="black"/>
                </a:solidFill>
              </a:rPr>
              <a:t>unit long.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Class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contains both underlying storage and corresponding operating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430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754326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dirty="0" smtClean="0">
                <a:solidFill>
                  <a:prstClr val="black"/>
                </a:solidFill>
              </a:rPr>
              <a:t>] = {</a:t>
            </a:r>
            <a:r>
              <a:rPr lang="en-US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prstClr val="black"/>
                </a:solidFill>
              </a:rPr>
              <a:t>};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 </a:t>
            </a:r>
            <a:r>
              <a:rPr lang="en-US" dirty="0" smtClean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number of cells specified in </a:t>
            </a:r>
            <a:r>
              <a:rPr lang="en-US" i="1" dirty="0" smtClean="0">
                <a:solidFill>
                  <a:srgbClr val="FF0000"/>
                </a:solidFill>
              </a:rPr>
              <a:t>cells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cells</a:t>
            </a:r>
            <a:r>
              <a:rPr lang="en-US" dirty="0" smtClean="0">
                <a:solidFill>
                  <a:schemeClr val="tx1"/>
                </a:solidFill>
              </a:rPr>
              <a:t> is a list of the cells in the stencil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409700"/>
            <a:ext cx="304800" cy="15326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438400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Declare the shape of the </a:t>
            </a:r>
            <a:r>
              <a:rPr lang="en-US" i="1" dirty="0" smtClean="0">
                <a:solidFill>
                  <a:prstClr val="black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-dimensional stencil as a list of </a:t>
            </a:r>
            <a:r>
              <a:rPr lang="en-US" i="1" dirty="0" err="1" smtClean="0">
                <a:solidFill>
                  <a:srgbClr val="FF0000"/>
                </a:solidFill>
              </a:rPr>
              <a:t>cell_count</a:t>
            </a:r>
            <a:r>
              <a:rPr lang="en-US" dirty="0" smtClean="0">
                <a:solidFill>
                  <a:prstClr val="black"/>
                </a:solidFill>
              </a:rPr>
              <a:t> cells, </a:t>
            </a:r>
            <a:r>
              <a:rPr lang="en-US" dirty="0" smtClean="0">
                <a:solidFill>
                  <a:schemeClr val="tx1"/>
                </a:solidFill>
              </a:rPr>
              <a:t>where each cell specifies the </a:t>
            </a:r>
            <a:r>
              <a:rPr lang="en-US" dirty="0" smtClean="0">
                <a:solidFill>
                  <a:schemeClr val="tx1"/>
                </a:solidFill>
              </a:rPr>
              <a:t>offset of </a:t>
            </a:r>
            <a:r>
              <a:rPr lang="en-US" dirty="0" smtClean="0">
                <a:solidFill>
                  <a:schemeClr val="tx1"/>
                </a:solidFill>
              </a:rPr>
              <a:t>indices in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, e.g., for a(t+1,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j), we specify the corresponding cell {1, 0, 0}, for a(t, i+1, j), we specify {0, 1, 0}, and so on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676400"/>
            <a:ext cx="4876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Pochoir_Boundary_2D(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smtClean="0">
                <a:solidFill>
                  <a:schemeClr val="accent2"/>
                </a:solidFill>
              </a:rPr>
              <a:t>&lt;definition&gt;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Pochoir_Boundary_end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 </a:t>
            </a:r>
            <a:r>
              <a:rPr lang="en-US" dirty="0" smtClean="0">
                <a:solidFill>
                  <a:schemeClr val="tx1"/>
                </a:solidFill>
              </a:rPr>
              <a:t>is the corresponding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 are the indices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&lt;definition&gt;</a:t>
            </a:r>
            <a:r>
              <a:rPr lang="en-US" dirty="0" smtClean="0">
                <a:solidFill>
                  <a:schemeClr val="tx1"/>
                </a:solidFill>
              </a:rPr>
              <a:t> is C++ code that defines the behavior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on boundary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2133600"/>
            <a:ext cx="304800" cy="2603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4038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boundary function, which has a name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arr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6670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Stencil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585323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Pochoir_kernel_2D(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smtClean="0">
                <a:solidFill>
                  <a:schemeClr val="accent2"/>
                </a:solidFill>
              </a:rPr>
              <a:t>&lt;definition&gt;</a:t>
            </a: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Pochoir_kernel_end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 are the indices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&lt;definition&gt;</a:t>
            </a:r>
            <a:r>
              <a:rPr lang="en-US" dirty="0" smtClean="0">
                <a:solidFill>
                  <a:schemeClr val="tx1"/>
                </a:solidFill>
              </a:rPr>
              <a:t> is a C++ code to define the stencil computing kernel/formula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978462"/>
            <a:ext cx="304800" cy="126003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26767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smtClean="0">
                <a:solidFill>
                  <a:srgbClr val="FF0000"/>
                </a:solidFill>
              </a:rPr>
              <a:t>computing kernel </a:t>
            </a:r>
            <a:r>
              <a:rPr lang="en-US" dirty="0" smtClean="0">
                <a:solidFill>
                  <a:prstClr val="black"/>
                </a:solidFill>
              </a:rPr>
              <a:t>function, which has a name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idx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chemeClr val="accent2"/>
                </a:solidFill>
              </a:rPr>
              <a:t>, idx</a:t>
            </a:r>
            <a:r>
              <a:rPr lang="en-US" i="1" baseline="-25000" dirty="0" smtClean="0">
                <a:solidFill>
                  <a:srgbClr val="FF0000"/>
                </a:solidFill>
              </a:rPr>
              <a:t>dim–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…, idx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idx</a:t>
            </a:r>
            <a:r>
              <a:rPr lang="en-US" i="1" baseline="-25000" dirty="0" smtClean="0">
                <a:solidFill>
                  <a:srgbClr val="FF0000"/>
                </a:solidFill>
              </a:rPr>
              <a:t>0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038600"/>
            <a:ext cx="4876800" cy="99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Pochoir_Array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Elements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can be initialized in a nested loop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008966"/>
            <a:ext cx="304800" cy="35249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.registerBoundaryFn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registered the boundary function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schemeClr val="tx1"/>
                </a:solidFill>
              </a:rPr>
              <a:t> is the name of boundary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7468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boundary function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.registerArray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a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involved in the stencil computation of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424464"/>
            <a:ext cx="304800" cy="402383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133600"/>
            <a:ext cx="3886200" cy="2308324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</a:t>
            </a:r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If the user doesn’t register a boundary function, system will automatically use zero-padding algorithm to compute the kernel, which will further boost the performance.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A lot more arguments in later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62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Shape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.registerShape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) : register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the shape info previously declared for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a specific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 is the desired shape info correlated with a specific stencil equation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9754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the previously defined 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198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Run the Stencil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.run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T, </a:t>
            </a: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: run the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specific stencil kernel function for specific time steps.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dirty="0" smtClean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4326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run 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 </a:t>
            </a:r>
            <a:r>
              <a:rPr lang="en-US" dirty="0" smtClean="0">
                <a:solidFill>
                  <a:prstClr val="black"/>
                </a:solidFill>
              </a:rPr>
              <a:t>with time step </a:t>
            </a:r>
            <a:r>
              <a:rPr lang="en-US" i="1" dirty="0" smtClean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, and computing kernel </a:t>
            </a:r>
            <a:r>
              <a:rPr lang="en-US" i="1" dirty="0" smtClean="0">
                <a:solidFill>
                  <a:schemeClr val="accent2"/>
                </a:solidFill>
              </a:rPr>
              <a:t>kern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on </a:t>
            </a:r>
            <a:r>
              <a:rPr lang="en-US" dirty="0" err="1" smtClean="0"/>
              <a:t>registerArray</a:t>
            </a:r>
            <a:r>
              <a:rPr lang="en-US" dirty="0" smtClean="0"/>
              <a:t>()/</a:t>
            </a:r>
            <a:r>
              <a:rPr lang="en-US" dirty="0" err="1" smtClean="0"/>
              <a:t>registerBoundaryFn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3086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Name.registerArray</a:t>
                      </a:r>
                      <a:r>
                        <a:rPr lang="en-US" sz="1800" dirty="0" smtClean="0"/>
                        <a:t>(a);</a:t>
                      </a:r>
                    </a:p>
                    <a:p>
                      <a:r>
                        <a:rPr lang="en-US" sz="1800" dirty="0" smtClean="0"/>
                        <a:t> or</a:t>
                      </a:r>
                    </a:p>
                    <a:p>
                      <a:r>
                        <a:rPr lang="en-US" sz="1800" dirty="0" smtClean="0"/>
                        <a:t>Name. </a:t>
                      </a:r>
                      <a:r>
                        <a:rPr lang="en-US" sz="1800" dirty="0" err="1" smtClean="0"/>
                        <a:t>registerBoundaryFn</a:t>
                      </a:r>
                      <a:r>
                        <a:rPr lang="en-US" sz="1800" dirty="0" smtClean="0"/>
                        <a:t>(a,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bdry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Pochoir_Array</a:t>
                      </a:r>
                      <a:r>
                        <a:rPr lang="en-US" sz="1800" dirty="0" smtClean="0"/>
                        <a:t>&lt;double, 2&gt;</a:t>
                      </a:r>
                      <a:r>
                        <a:rPr lang="en-US" sz="1800" baseline="0" dirty="0" smtClean="0"/>
                        <a:t> a(N, M, </a:t>
                      </a:r>
                      <a:r>
                        <a:rPr lang="en-US" sz="1800" baseline="0" dirty="0" err="1" smtClean="0"/>
                        <a:t>bdry</a:t>
                      </a:r>
                      <a:r>
                        <a:rPr lang="en-US" sz="1800" baseline="0" dirty="0" smtClean="0"/>
                        <a:t>);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Checking the consistency in shape of each engaged </a:t>
                      </a:r>
                      <a:r>
                        <a:rPr lang="en-US" sz="1400" dirty="0" err="1" smtClean="0"/>
                        <a:t>Pochoir_Array</a:t>
                      </a:r>
                      <a:endParaRPr lang="en-US" sz="140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Extracting the computing domain out of </a:t>
                      </a:r>
                      <a:r>
                        <a:rPr lang="en-US" sz="1400" dirty="0" err="1" smtClean="0"/>
                        <a:t>Pochoir_Array</a:t>
                      </a:r>
                      <a:r>
                        <a:rPr lang="en-US" sz="1400" baseline="0" dirty="0" smtClean="0"/>
                        <a:t> (because now we </a:t>
                      </a:r>
                      <a:r>
                        <a:rPr lang="en-US" sz="1400" baseline="0" dirty="0" smtClean="0"/>
                        <a:t>may NOT have </a:t>
                      </a:r>
                      <a:r>
                        <a:rPr lang="en-US" sz="1400" baseline="0" dirty="0" err="1" smtClean="0"/>
                        <a:t>registerDomain</a:t>
                      </a:r>
                      <a:r>
                        <a:rPr lang="en-US" sz="1400" baseline="0" dirty="0" smtClean="0"/>
                        <a:t>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By this way, we know which </a:t>
                      </a:r>
                      <a:r>
                        <a:rPr lang="en-US" sz="1400" baseline="0" dirty="0" err="1" smtClean="0"/>
                        <a:t>Pochoir_Arrays</a:t>
                      </a:r>
                      <a:r>
                        <a:rPr lang="en-US" sz="1400" baseline="0" dirty="0" smtClean="0"/>
                        <a:t> are involved in this stencil computation – for optimizing the base </a:t>
                      </a:r>
                      <a:r>
                        <a:rPr lang="en-US" sz="1400" baseline="0" dirty="0" smtClean="0"/>
                        <a:t>case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User should be able to register/unregister/re-register boundary function with different </a:t>
                      </a:r>
                      <a:r>
                        <a:rPr lang="en-US" sz="1400" baseline="0" dirty="0" err="1" smtClean="0"/>
                        <a:t>Pochoir_Arrays</a:t>
                      </a:r>
                      <a:r>
                        <a:rPr lang="en-US" sz="1400" baseline="0" dirty="0" smtClean="0"/>
                        <a:t> freely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By </a:t>
                      </a:r>
                      <a:r>
                        <a:rPr lang="en-US" sz="1400" baseline="0" dirty="0" err="1" smtClean="0"/>
                        <a:t>registerArray</a:t>
                      </a:r>
                      <a:r>
                        <a:rPr lang="en-US" sz="1400" baseline="0" dirty="0" smtClean="0"/>
                        <a:t>(a), user can choose not to associate any boundary function with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 a in this stencil computation to simplify the entire code</a:t>
                      </a:r>
                      <a:endParaRPr lang="en-US" sz="1400" baseline="0" dirty="0" smtClean="0"/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No strict order between definition of boundary function and </a:t>
                      </a:r>
                      <a:r>
                        <a:rPr lang="en-US" sz="1400" baseline="0" dirty="0" err="1" smtClean="0"/>
                        <a:t>Pochoir_Array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Shorter program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495800" cy="5562600"/>
          </a:xfrm>
        </p:spPr>
        <p:txBody>
          <a:bodyPr>
            <a:noAutofit/>
          </a:bodyPr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nearby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n-dimensional spatial grid at time t as a function of nearby grid points at times t–1, t-2,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Multi-grid, and AMR, as well as for image processing and geometric modeling.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92650" y="2482334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on explicit toggle or inferring toggle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6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3086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Pochoir_Array</a:t>
                      </a:r>
                      <a:r>
                        <a:rPr lang="en-US" sz="1800" baseline="0" dirty="0" smtClean="0"/>
                        <a:t> &lt;double, 2, </a:t>
                      </a:r>
                      <a:r>
                        <a:rPr lang="en-US" sz="1800" i="1" baseline="0" dirty="0" smtClean="0"/>
                        <a:t>3</a:t>
                      </a:r>
                      <a:r>
                        <a:rPr lang="en-US" sz="1800" baseline="0" dirty="0" smtClean="0"/>
                        <a:t>&gt; name(N, M);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Pochoir_Shape</a:t>
                      </a:r>
                      <a:r>
                        <a:rPr lang="en-US" dirty="0" smtClean="0"/>
                        <a:t>&lt;2&gt;</a:t>
                      </a:r>
                      <a:r>
                        <a:rPr lang="en-US" baseline="0" dirty="0" smtClean="0"/>
                        <a:t> shape[6] = {…};</a:t>
                      </a:r>
                    </a:p>
                    <a:p>
                      <a:r>
                        <a:rPr lang="en-US" baseline="0" dirty="0" err="1" smtClean="0"/>
                        <a:t>Pochoir_Array</a:t>
                      </a:r>
                      <a:r>
                        <a:rPr lang="en-US" baseline="0" dirty="0" smtClean="0"/>
                        <a:t>&lt;double, 2&gt; name(N, M, shape);</a:t>
                      </a:r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From semantics’ point</a:t>
                      </a:r>
                      <a:r>
                        <a:rPr lang="en-US" sz="1400" baseline="0" dirty="0" smtClean="0"/>
                        <a:t> of view, shape is the shape of stencil computation, not the shape of underlying </a:t>
                      </a:r>
                      <a:r>
                        <a:rPr lang="en-US" sz="1400" baseline="0" dirty="0" smtClean="0"/>
                        <a:t>storage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By semantics, a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 should be able to participate in different stencil computation, as long as in those stencil computation, the time steps used in updating one point is no larger than the ‘toggle’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Making </a:t>
                      </a:r>
                      <a:r>
                        <a:rPr lang="en-US" sz="1400" baseline="0" dirty="0" smtClean="0"/>
                        <a:t>toggle explicitly as part of the type, so we can still use it in base case optimization when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 is passed as function argument. E.g.  </a:t>
                      </a:r>
                      <a:r>
                        <a:rPr lang="en-US" sz="1400" baseline="0" dirty="0" err="1" smtClean="0"/>
                        <a:t>func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&lt;double, 2, 3&gt; a) { Pochoir_Kernel_2D a(t,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, j) = a(t-1, </a:t>
                      </a:r>
                      <a:r>
                        <a:rPr lang="en-US" sz="1400" baseline="0" dirty="0" err="1" smtClean="0"/>
                        <a:t>i</a:t>
                      </a:r>
                      <a:r>
                        <a:rPr lang="en-US" sz="1400" baseline="0" dirty="0" smtClean="0"/>
                        <a:t>, j) … ; </a:t>
                      </a:r>
                      <a:r>
                        <a:rPr lang="en-US" sz="1400" baseline="0" dirty="0" err="1" smtClean="0"/>
                        <a:t>Pochoir_kernel_end</a:t>
                      </a:r>
                      <a:r>
                        <a:rPr lang="en-US" sz="1400" baseline="0" dirty="0" smtClean="0"/>
                        <a:t> }</a:t>
                      </a:r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giving the user more power than it’s needed is always error-prone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call instead of explicit constant may cause more than 2 times slower in performance, because it’s in base case computation, and it’s for every point in the spatial grid.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puts a strict order on definition of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Pochoir_Shape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Pochoir_Array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which is not required now.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 on </a:t>
            </a:r>
            <a:r>
              <a:rPr lang="en-US" dirty="0" err="1" smtClean="0"/>
              <a:t>registerDomain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6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  <a:gridCol w="30861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aseline="0" dirty="0" err="1" smtClean="0"/>
                        <a:t>Pochoir_Domain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Dom_I</a:t>
                      </a:r>
                      <a:r>
                        <a:rPr lang="en-US" sz="1800" baseline="0" dirty="0" smtClean="0"/>
                        <a:t>(begin, end),  </a:t>
                      </a:r>
                      <a:r>
                        <a:rPr lang="en-US" sz="1800" baseline="0" dirty="0" err="1" smtClean="0"/>
                        <a:t>Dom_J</a:t>
                      </a:r>
                      <a:r>
                        <a:rPr lang="en-US" sz="1800" baseline="0" dirty="0" smtClean="0"/>
                        <a:t>(begin, end)</a:t>
                      </a:r>
                    </a:p>
                    <a:p>
                      <a:r>
                        <a:rPr lang="en-US" sz="1800" baseline="0" dirty="0" err="1" smtClean="0"/>
                        <a:t>Name.registerDomain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Dom_I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Dom_J</a:t>
                      </a:r>
                      <a:r>
                        <a:rPr lang="en-US" sz="1800" baseline="0" dirty="0" smtClean="0"/>
                        <a:t>);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Flexible</a:t>
                      </a:r>
                      <a:r>
                        <a:rPr lang="en-US" sz="1400" baseline="0" dirty="0" smtClean="0"/>
                        <a:t> in specifying the computing domain. E.g. </a:t>
                      </a:r>
                      <a:r>
                        <a:rPr lang="en-US" sz="1400" baseline="0" dirty="0" err="1" smtClean="0"/>
                        <a:t>Pochoir_Array</a:t>
                      </a:r>
                      <a:r>
                        <a:rPr lang="en-US" sz="1400" baseline="0" dirty="0" smtClean="0"/>
                        <a:t>&lt;…&gt; a(100, 90), b(90, 100); and computing domain is (90, 90);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baseline="0" dirty="0" smtClean="0"/>
                        <a:t>Offer the possibility of </a:t>
                      </a:r>
                      <a:r>
                        <a:rPr lang="en-US" sz="1400" baseline="0" dirty="0" smtClean="0"/>
                        <a:t>zero-padding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a) performance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b) simplify the code – no boundary function needed</a:t>
                      </a:r>
                    </a:p>
                    <a:p>
                      <a:pPr marL="342900" indent="-342900">
                        <a:buAutoNum type="arabicParenR"/>
                      </a:pPr>
                      <a:endParaRPr lang="en-US" sz="1400" baseline="0" dirty="0" smtClean="0"/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Shorter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Depriving the user of the ability to use zero-padding.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Enforcing the user to have a boundary function for all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Pochoir_Arrays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on </a:t>
            </a:r>
            <a:r>
              <a:rPr lang="en-US" dirty="0" smtClean="0"/>
              <a:t>how to specify boundary 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822959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95600"/>
                <a:gridCol w="25145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Pochoir_Boundary_2D(</a:t>
                      </a:r>
                      <a:r>
                        <a:rPr lang="en-US" sz="1400" dirty="0" err="1" smtClean="0"/>
                        <a:t>bdry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arr</a:t>
                      </a:r>
                      <a:r>
                        <a:rPr lang="en-US" sz="1400" dirty="0" smtClean="0"/>
                        <a:t>, t,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, j)</a:t>
                      </a:r>
                    </a:p>
                    <a:p>
                      <a:r>
                        <a:rPr lang="en-US" sz="1400" dirty="0" smtClean="0"/>
                        <a:t>        if (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&lt;= 0 ||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&gt;= </a:t>
                      </a:r>
                      <a:r>
                        <a:rPr lang="en-US" sz="1400" dirty="0" err="1" smtClean="0"/>
                        <a:t>arr.size</a:t>
                      </a:r>
                      <a:r>
                        <a:rPr lang="en-US" sz="1400" dirty="0" smtClean="0"/>
                        <a:t>(1)-1 || j &lt; =0 || j &gt;= </a:t>
                      </a:r>
                      <a:r>
                        <a:rPr lang="en-US" sz="1400" dirty="0" err="1" smtClean="0"/>
                        <a:t>arr.size</a:t>
                      </a:r>
                      <a:r>
                        <a:rPr lang="en-US" sz="1400" dirty="0" smtClean="0"/>
                        <a:t>(0)-1)</a:t>
                      </a:r>
                    </a:p>
                    <a:p>
                      <a:r>
                        <a:rPr lang="en-US" sz="1400" dirty="0" smtClean="0"/>
                        <a:t>            return 0;</a:t>
                      </a:r>
                    </a:p>
                    <a:p>
                      <a:r>
                        <a:rPr lang="en-US" sz="1400" dirty="0" smtClean="0"/>
                        <a:t>        else</a:t>
                      </a:r>
                    </a:p>
                    <a:p>
                      <a:r>
                        <a:rPr lang="en-US" sz="1400" dirty="0" smtClean="0"/>
                        <a:t>            return </a:t>
                      </a:r>
                      <a:r>
                        <a:rPr lang="en-US" sz="1400" dirty="0" err="1" smtClean="0"/>
                        <a:t>arr.get</a:t>
                      </a:r>
                      <a:r>
                        <a:rPr lang="en-US" sz="1400" dirty="0" smtClean="0"/>
                        <a:t>(t,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, j);</a:t>
                      </a:r>
                    </a:p>
                    <a:p>
                      <a:r>
                        <a:rPr lang="en-US" sz="1400" dirty="0" err="1" smtClean="0"/>
                        <a:t>Pochoir_Boundary_end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Pochoir_Boundary_2D(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bdry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a, t,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j)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&lt;= 0 ||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a.size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(1)-1 || j &lt; =0 || j &gt;=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a.size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(0)-1)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0;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a.get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j);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Pochoir_Boundary_end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Pochoir_Boundary_2D(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bdry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a, t, </a:t>
                      </a:r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j)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Pochoir_Boundary_end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9700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Too much power than needed to specify boundary conditions? – some cases may not be properly handled in current divide-and-conquer algorithm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400" dirty="0" smtClean="0"/>
                        <a:t>One generic boundary condition (P/NP) can be associated with</a:t>
                      </a:r>
                      <a:r>
                        <a:rPr lang="en-US" sz="1400" baseline="0" dirty="0" smtClean="0"/>
                        <a:t> different </a:t>
                      </a:r>
                      <a:r>
                        <a:rPr lang="en-US" sz="1400" baseline="0" dirty="0" err="1" smtClean="0"/>
                        <a:t>Pochoir_Arrays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Shorter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may have to duplicate the same boundary code for different </a:t>
                      </a:r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Pochoir_Arrays</a:t>
                      </a:r>
                      <a:endParaRPr lang="en-US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the support of lambda function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specify the boundary condition that different spatial dimension has different behavior? Such as Klein bottle? Cylinder?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</a:t>
            </a:r>
            <a:r>
              <a:rPr lang="en-US" sz="1400" dirty="0" smtClean="0"/>
              <a:t>a(N, M);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</a:t>
            </a:r>
            <a:r>
              <a:rPr lang="en-US" sz="1400" dirty="0" smtClean="0"/>
              <a:t>a(N, M);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={{0, 0, 0}, {-1, -1, 0}, {-1, 0, 0}, {-1, 1, 0}, {-1, 0, -1}, {-1,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nn-NO" sz="1400" dirty="0" smtClean="0"/>
              <a:t>        a(t, i, j) = 0.125 * (a(t-1, i-1, j) - 2.0 * a(t-1, i, j) + a(t-1, i+1, j)) + 0.125 * (a(t-1, i, j-1) + 2 * a(t-1, i, j) + a(t-1, i, j+1)) + a(t-1, i, j);</a:t>
            </a:r>
          </a:p>
          <a:p>
            <a:r>
              <a:rPr lang="en-US" sz="1400" dirty="0" err="1" smtClean="0"/>
              <a:t>Pochoir_kernel_end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0 ||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(1)-1 || j &lt; =0 || j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(0)-1)</a:t>
            </a:r>
          </a:p>
          <a:p>
            <a:r>
              <a:rPr lang="en-US" sz="1400" dirty="0" smtClean="0"/>
              <a:t>            return 0;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(a(t-1, i+1, j)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i-1, j)) + 0.125 * (a(t-1,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j);1)) + a(t-1,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</a:t>
            </a:r>
            <a:r>
              <a:rPr lang="en-US" sz="800" dirty="0" smtClean="0"/>
              <a:t>N; </a:t>
            </a:r>
            <a:r>
              <a:rPr lang="en-US" sz="800" dirty="0" smtClean="0"/>
              <a:t>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</a:t>
            </a:r>
            <a:r>
              <a:rPr lang="en-US" sz="800" dirty="0" smtClean="0"/>
              <a:t>N; </a:t>
            </a:r>
            <a:r>
              <a:rPr lang="en-US" sz="800" dirty="0" smtClean="0"/>
              <a:t>++j) {</a:t>
            </a:r>
          </a:p>
          <a:p>
            <a:r>
              <a:rPr lang="en-US" sz="800" dirty="0" smtClean="0"/>
              <a:t>          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</a:p>
          <a:p>
            <a:r>
              <a:rPr lang="en-US" sz="800" dirty="0" smtClean="0"/>
              <a:t>}}</a:t>
            </a:r>
          </a:p>
          <a:p>
            <a:r>
              <a:rPr lang="en-US" sz="800" dirty="0" smtClean="0"/>
              <a:t>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={{0, 0, 0}, {-1, -1, 0}, {-1, 0, 0}, {-1, 1, 0}, {-1, 0, -1}, {-1,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new_i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 = j;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new_i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nn-NO" sz="800" dirty="0" smtClean="0"/>
              <a:t>        a(t, i, j) = 0.125 * (a(t-1, i-1, j) - 2.0 * a(t-1, i, j) + a(t-1, i+1, j)) + 0.125 * (a(t-1, i, j-1) + 2 * a(t-1, i, j) + a(t-1, i, j+1)) + a(t-1, i, j);</a:t>
            </a:r>
          </a:p>
          <a:p>
            <a:r>
              <a:rPr lang="en-US" sz="800" dirty="0" err="1" smtClean="0"/>
              <a:t>Pochoir_kernel_end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</a:t>
            </a:r>
            <a:r>
              <a:rPr lang="en-US" sz="800" dirty="0" smtClean="0"/>
              <a:t>N; </a:t>
            </a:r>
            <a:r>
              <a:rPr lang="en-US" sz="800" dirty="0" smtClean="0"/>
              <a:t>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</a:t>
            </a:r>
            <a:r>
              <a:rPr lang="en-US" sz="800" dirty="0" smtClean="0"/>
              <a:t>N; </a:t>
            </a:r>
            <a:r>
              <a:rPr lang="en-US" sz="800" dirty="0" smtClean="0"/>
              <a:t>++j) {</a:t>
            </a:r>
          </a:p>
          <a:p>
            <a:r>
              <a:rPr lang="en-US" sz="800" dirty="0" smtClean="0"/>
              <a:t>          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</a:t>
            </a:r>
          </a:p>
          <a:p>
            <a:r>
              <a:rPr lang="en-US" sz="800" dirty="0" smtClean="0"/>
              <a:t>}}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49154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</a:t>
            </a:r>
            <a:r>
              <a:rPr lang="en-US" sz="1400" dirty="0" smtClean="0"/>
              <a:t>a(N, M);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3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</a:t>
            </a:r>
            <a:r>
              <a:rPr lang="en-US" dirty="0" err="1" smtClean="0"/>
              <a:t>parallel_for</a:t>
            </a:r>
            <a:r>
              <a:rPr lang="en-US" dirty="0" smtClean="0"/>
              <a:t> + zero-padding over</a:t>
            </a:r>
          </a:p>
          <a:p>
            <a:r>
              <a:rPr lang="en-US" dirty="0" smtClean="0"/>
              <a:t>raw </a:t>
            </a:r>
            <a:r>
              <a:rPr lang="en-US" dirty="0" err="1" smtClean="0"/>
              <a:t>ExecSpec</a:t>
            </a:r>
            <a:endParaRPr lang="en-US" dirty="0" smtClean="0"/>
          </a:p>
        </p:txBody>
      </p:sp>
      <p:pic>
        <p:nvPicPr>
          <p:cNvPr id="8" name="Picture 7" descr="heat_NP_8_r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A nested loop implementation is straightforward: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(t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t≤T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++t)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 update A[t%k,i0,i1,i2] according to stencil 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} } }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509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Looping is 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intensive, especially for parallel implementations, and it uses caches poorly.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</a:t>
            </a:r>
            <a:r>
              <a:rPr lang="en-US" sz="1400" dirty="0" smtClean="0"/>
              <a:t>a(N, M);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{{0, 0, 0}, {-1, 1, 0}, {-1, 0, 0}, {-1, -1, 0}, {-1, 0, -1}, {-1,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(a(t-1, i+1, j)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i-1, j)) + 0.125 * (a(t-1,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j);1)) + a(t-1,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smtClean="0"/>
              <a:t>N; </a:t>
            </a:r>
            <a:r>
              <a:rPr lang="en-US" sz="1400" dirty="0" smtClean="0"/>
              <a:t>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smtClean="0"/>
              <a:t>N; </a:t>
            </a:r>
            <a:r>
              <a:rPr lang="en-US" sz="1400" dirty="0" smtClean="0"/>
              <a:t>++j) {</a:t>
            </a:r>
          </a:p>
          <a:p>
            <a:r>
              <a:rPr lang="en-US" sz="1400" dirty="0" smtClean="0"/>
              <a:t>          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</a:t>
            </a:r>
          </a:p>
          <a:p>
            <a:r>
              <a:rPr lang="en-US" sz="1400" dirty="0" smtClean="0"/>
              <a:t>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-1, 0}, {0, 0,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heat.registerArray</a:t>
            </a:r>
            <a:r>
              <a:rPr lang="en-US" sz="800" dirty="0" smtClean="0"/>
              <a:t>(a);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pic>
        <p:nvPicPr>
          <p:cNvPr id="5" name="Picture 4" descr="heat_NP_8_ncores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24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r>
              <a:rPr lang="en-US" dirty="0" smtClean="0"/>
              <a:t> + zero padding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smtClean="0"/>
              <a:t>C-style </a:t>
            </a:r>
            <a:r>
              <a:rPr lang="en-US" dirty="0" err="1" smtClean="0"/>
              <a:t>pointer+parallel_for</a:t>
            </a:r>
            <a:r>
              <a:rPr lang="en-US" dirty="0" smtClean="0"/>
              <a:t> + zero padding</a:t>
            </a:r>
            <a:endParaRPr lang="en-US" dirty="0"/>
          </a:p>
        </p:txBody>
      </p:sp>
      <p:pic>
        <p:nvPicPr>
          <p:cNvPr id="8" name="Picture 7" descr="3dfd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N;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smtClean="0"/>
              <a:t>N; </a:t>
            </a:r>
            <a:r>
              <a:rPr lang="en-US" dirty="0" smtClean="0"/>
              <a:t>++j) {</a:t>
            </a:r>
          </a:p>
          <a:p>
            <a:r>
              <a:rPr lang="en-US" dirty="0" smtClean="0"/>
              <a:t>       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Cache-Oblivious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4732" y="1459468"/>
            <a:ext cx="4554537" cy="2883932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3503612"/>
              <a:ext cx="403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700" y="2476500"/>
              <a:ext cx="2514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5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7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9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6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3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3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1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8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5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5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7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4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7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7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9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9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3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1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8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5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8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5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5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7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4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4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7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6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9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6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3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3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1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8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5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8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5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5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7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7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4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4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7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9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9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6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3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1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1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5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8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5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5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5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7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7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4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7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7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6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9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6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3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3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1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1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8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5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8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5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5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5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7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7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4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4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7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7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9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6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3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3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1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8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5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5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5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5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7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7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4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4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7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7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6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9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6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3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3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1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1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8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5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8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5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707548" y="3440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4400" y="1078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241" y="3417840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9600" y="3429001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942" y="2857500"/>
              <a:ext cx="11159" cy="67464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400" y="1284242"/>
              <a:ext cx="11161" cy="16875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7200" y="2667000"/>
              <a:ext cx="1066800" cy="158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9" name="Object 348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86018" name="Equation" r:id="rId3" imgW="139680" imgH="228600" progId="">
                <p:embed/>
              </p:oleObj>
            </a:graphicData>
          </a:graphic>
        </p:graphicFrame>
        <p:graphicFrame>
          <p:nvGraphicFramePr>
            <p:cNvPr id="350" name="Object 4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86019" name="Equation" r:id="rId4" imgW="114120" imgH="228600" progId="">
                <p:embed/>
              </p:oleObj>
            </a:graphicData>
          </a:graphic>
        </p:graphicFrame>
        <p:graphicFrame>
          <p:nvGraphicFramePr>
            <p:cNvPr id="351" name="Object 5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86020" name="Equation" r:id="rId5" imgW="190440" imgH="177480" progId="">
                <p:embed/>
              </p:oleObj>
            </a:graphicData>
          </a:graphic>
        </p:graphicFrame>
        <p:graphicFrame>
          <p:nvGraphicFramePr>
            <p:cNvPr id="352" name="Object 6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86021" name="Equation" r:id="rId6" imgW="164880" imgH="228600" progId="">
                <p:embed/>
              </p:oleObj>
            </a:graphicData>
          </a:graphic>
        </p:graphicFrame>
        <p:graphicFrame>
          <p:nvGraphicFramePr>
            <p:cNvPr id="353" name="Object 7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86022" name="Equation" r:id="rId7" imgW="152280" imgH="228600" progId="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7800" y="2133600"/>
              <a:ext cx="3276600" cy="1066800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914400" y="47244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Divide-and-conquer cache-oblivious techniques, based on </a:t>
            </a:r>
            <a:r>
              <a:rPr lang="en-US" sz="2400" i="1" dirty="0" err="1" smtClean="0">
                <a:solidFill>
                  <a:srgbClr val="0000FF"/>
                </a:solidFill>
              </a:rPr>
              <a:t>trapazoidal</a:t>
            </a:r>
            <a:r>
              <a:rPr lang="en-US" sz="2400" i="1" dirty="0" smtClean="0">
                <a:solidFill>
                  <a:srgbClr val="0000FF"/>
                </a:solidFill>
              </a:rPr>
              <a:t> decompositions</a:t>
            </a:r>
            <a:r>
              <a:rPr lang="en-US" sz="2400" dirty="0" smtClean="0"/>
              <a:t>, are known to be effective.</a:t>
            </a:r>
          </a:p>
          <a:p>
            <a:pPr lvl="0"/>
            <a:r>
              <a:rPr lang="en-US" sz="2400" b="1" dirty="0" smtClean="0"/>
              <a:t>Problem:</a:t>
            </a:r>
            <a:r>
              <a:rPr lang="en-US" sz="2400" dirty="0" smtClean="0"/>
              <a:t> These codes are difficult to write.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N;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smtClean="0"/>
              <a:t>N; </a:t>
            </a:r>
            <a:r>
              <a:rPr lang="en-US" dirty="0" smtClean="0"/>
              <a:t>++j) {</a:t>
            </a:r>
          </a:p>
          <a:p>
            <a:r>
              <a:rPr lang="en-US" dirty="0" smtClean="0"/>
              <a:t>       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smtClean="0"/>
              <a:t>N; 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_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</a:t>
            </a:r>
            <a:r>
              <a:rPr lang="en-US" dirty="0" smtClean="0"/>
              <a:t>N; </a:t>
            </a:r>
            <a:r>
              <a:rPr lang="en-US" dirty="0" smtClean="0"/>
              <a:t>++j) {</a:t>
            </a:r>
          </a:p>
          <a:p>
            <a:r>
              <a:rPr lang="en-US" dirty="0" smtClean="0"/>
              <a:t> 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915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915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915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713" y="6400800"/>
            <a:ext cx="315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One </a:t>
            </a:r>
            <a:r>
              <a:rPr lang="en-US" i="1" dirty="0" err="1" smtClean="0">
                <a:solidFill>
                  <a:schemeClr val="accent2"/>
                </a:solidFill>
              </a:rPr>
              <a:t>iterator</a:t>
            </a:r>
            <a:r>
              <a:rPr lang="en-US" i="1" dirty="0" smtClean="0">
                <a:solidFill>
                  <a:schemeClr val="accent2"/>
                </a:solidFill>
              </a:rPr>
              <a:t> for one shape item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{{0, 0, 0}, {-1, 1, 0}, {-1, 0, 0}, {-1, -1, 0}, {-1, 0, -1}, {-1,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6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–split-macro-shadow over </a:t>
            </a:r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10" name="Picture 9" descr="heat_N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972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95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 –split-macro-shadow over 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–split-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3dfd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  <p:pic>
        <p:nvPicPr>
          <p:cNvPr id="3" name="Picture 2" descr="3dfd_8_ncores_iter_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3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versus original CO in 3dfd (C-style pointer)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</a:t>
            </a:r>
            <a:r>
              <a:rPr lang="en-US" sz="800" dirty="0" smtClean="0"/>
              <a:t>a(N, M);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-1, 0}, {0, 0, -1}, {0, 0, 1}}; </a:t>
            </a:r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endParaRPr lang="en-US" sz="8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* pt_a_1; double * pt_a_0;</a:t>
            </a:r>
          </a:p>
          <a:p>
            <a:r>
              <a:rPr lang="en-US" sz="1050" dirty="0" smtClean="0"/>
              <a:t>double 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= l_stride_a_1 + (l_grid.x0[0] - l_grid.x1[0]) * l_stride_a_0;</a:t>
            </a:r>
          </a:p>
          <a:p>
            <a:r>
              <a:rPr lang="nn-NO" sz="1050" dirty="0" smtClean="0"/>
              <a:t>      for (int i = l_grid.x0[1]; i &lt; l_grid.x1[1]; ++i, </a:t>
            </a:r>
            <a:r>
              <a:rPr lang="en-US" sz="1050" dirty="0" smtClean="0"/>
              <a:t>pt_a_0 += gap_a_1,  pt_a_1 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(int j = l_grid.x0[0]; j &lt; l_grid.x1[0]; ++j, </a:t>
            </a:r>
            <a:r>
              <a:rPr lang="en-US" sz="1050" dirty="0" smtClean="0"/>
              <a:t>++pt_a_0, ++pt_a_1) {</a:t>
            </a:r>
          </a:p>
          <a:p>
            <a:r>
              <a:rPr lang="en-US" sz="1050" dirty="0" smtClean="0"/>
              <a:t> 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dirty="0" smtClean="0"/>
              <a:t>              } } /* end for (sub-trapezoid) */ </a:t>
            </a:r>
          </a:p>
          <a:p>
            <a:r>
              <a:rPr lang="en-US" sz="1050" dirty="0" smtClean="0"/>
              <a:t>/* Adjust sub-trapezoid! */</a:t>
            </a:r>
          </a:p>
          <a:p>
            <a:r>
              <a:rPr lang="nn-NO" sz="1050" dirty="0" smtClean="0"/>
              <a:t>for 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</a:p>
          <a:p>
            <a:r>
              <a:rPr lang="en-US" sz="1050" dirty="0" smtClean="0"/>
              <a:t>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447800"/>
            <a:ext cx="8228766" cy="3280898"/>
          </a:xfrm>
        </p:spPr>
        <p:txBody>
          <a:bodyPr>
            <a:spAutoFit/>
          </a:bodyPr>
          <a:lstStyle/>
          <a:p>
            <a:pPr hangingPunct="0"/>
            <a:r>
              <a:rPr lang="en-US" sz="2800" dirty="0" smtClean="0"/>
              <a:t>The stencil specification separates the stencil mathematics from the algorithm used to divide and conquer the computing domain.</a:t>
            </a:r>
          </a:p>
          <a:p>
            <a:pPr hangingPunct="0"/>
            <a:r>
              <a:rPr lang="en-US" sz="2800" dirty="0" smtClean="0"/>
              <a:t>The generated stencil code uses efficient cache-oblivious algorithms based on divide-and-conquer.</a:t>
            </a:r>
          </a:p>
          <a:p>
            <a:pPr hangingPunct="0"/>
            <a:r>
              <a:rPr lang="en-US" sz="2800" dirty="0" smtClean="0"/>
              <a:t>The stencil computation is parallelized using the Intel Cilk Plus technology.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version 1.0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Pochoir</a:t>
            </a:r>
            <a:r>
              <a:rPr lang="en-US" dirty="0" smtClean="0"/>
              <a:t>, we specify boundary condition by an arbitrary C++ function</a:t>
            </a:r>
          </a:p>
          <a:p>
            <a:pPr lvl="1"/>
            <a:r>
              <a:rPr lang="en-US" dirty="0" smtClean="0"/>
              <a:t>Pros: Flexible, Unifying the P and NP</a:t>
            </a:r>
          </a:p>
          <a:p>
            <a:pPr lvl="1"/>
            <a:r>
              <a:rPr lang="en-US" dirty="0" smtClean="0"/>
              <a:t>Cons: Too much power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wire up edge directly to the middle</a:t>
            </a:r>
          </a:p>
          <a:p>
            <a:r>
              <a:rPr lang="en-US" dirty="0" smtClean="0"/>
              <a:t>Type theory comes to the rescue</a:t>
            </a:r>
          </a:p>
          <a:p>
            <a:pPr lvl="1"/>
            <a:r>
              <a:rPr lang="en-US" dirty="0" smtClean="0"/>
              <a:t>For a given type, only such set of operations are allowed, otherwise, a compile-time error</a:t>
            </a:r>
          </a:p>
          <a:p>
            <a:r>
              <a:rPr lang="en-US" dirty="0" smtClean="0"/>
              <a:t>Proposed solution:</a:t>
            </a:r>
          </a:p>
          <a:p>
            <a:pPr lvl="1"/>
            <a:r>
              <a:rPr lang="en-US" dirty="0" smtClean="0"/>
              <a:t>Make the indices variable of a new type ‘dim’ in boundary function</a:t>
            </a:r>
          </a:p>
          <a:p>
            <a:pPr lvl="2"/>
            <a:r>
              <a:rPr lang="en-US" dirty="0" smtClean="0"/>
              <a:t>Restrict the way that user can manipulate the indices of </a:t>
            </a:r>
            <a:r>
              <a:rPr lang="en-US" dirty="0" err="1" smtClean="0"/>
              <a:t>Pochoir_Array</a:t>
            </a:r>
            <a:endParaRPr lang="en-US" dirty="0" smtClean="0"/>
          </a:p>
          <a:p>
            <a:pPr lvl="1"/>
            <a:r>
              <a:rPr lang="en-US" dirty="0" smtClean="0"/>
              <a:t>Only certain operations are allowed on type ‘dim’.</a:t>
            </a:r>
          </a:p>
          <a:p>
            <a:pPr lvl="2"/>
            <a:r>
              <a:rPr lang="en-US" dirty="0" smtClean="0"/>
              <a:t>Avoid arbitrary manipulation of indices and </a:t>
            </a:r>
            <a:r>
              <a:rPr lang="en-US" dirty="0" err="1" smtClean="0"/>
              <a:t>Pochoir_Array</a:t>
            </a:r>
            <a:r>
              <a:rPr lang="en-US" dirty="0" smtClean="0"/>
              <a:t> inside boundary function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(Allowable) operations on type ‘dim’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Non-Periodic Stencil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Periodic Stencil</a:t>
            </a:r>
          </a:p>
          <a:p>
            <a:pPr lvl="1"/>
            <a:r>
              <a:rPr lang="en-US" dirty="0" smtClean="0"/>
              <a:t>Normal modulo operation</a:t>
            </a:r>
          </a:p>
          <a:p>
            <a:pPr lvl="1"/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Abnormal Stencil</a:t>
            </a:r>
          </a:p>
          <a:p>
            <a:pPr lvl="1"/>
            <a:r>
              <a:rPr lang="en-US" dirty="0" smtClean="0"/>
              <a:t>Switch some dim variables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</a:t>
            </a:r>
            <a:r>
              <a:rPr lang="en-US" dirty="0" err="1" smtClean="0"/>
              <a:t>cyclinder</a:t>
            </a:r>
            <a:endParaRPr lang="en-US" dirty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5" y="268605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97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542366"/>
            <a:ext cx="685800" cy="286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5240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The stencil specification can be executed and tested for correctness without </a:t>
            </a:r>
            <a:r>
              <a:rPr lang="en-US" dirty="0" err="1" smtClean="0"/>
              <a:t>Pochoir</a:t>
            </a:r>
            <a:r>
              <a:rPr lang="en-US" dirty="0" smtClean="0"/>
              <a:t> using a C++ template library.</a:t>
            </a:r>
          </a:p>
          <a:p>
            <a:pPr hangingPunct="0"/>
            <a:r>
              <a:rPr lang="en-US" dirty="0" smtClean="0"/>
              <a:t>The specification supports arbitrary D-dimensional rectangular grids, where D is a compile-time constant.</a:t>
            </a:r>
          </a:p>
          <a:p>
            <a:pPr hangingPunct="0"/>
            <a:r>
              <a:rPr lang="en-US" dirty="0" smtClean="0"/>
              <a:t>The stencil shape can be arbitrary.</a:t>
            </a:r>
          </a:p>
          <a:p>
            <a:pPr hangingPunct="0"/>
            <a:r>
              <a:rPr lang="en-US" dirty="0" smtClean="0"/>
              <a:t>A point at time t can depend on points at time t–1, t–2, …, t–k, where k is a compile-time constant.</a:t>
            </a:r>
          </a:p>
          <a:p>
            <a:pPr hangingPunct="0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are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non-periodic;</a:t>
            </a:r>
          </a:p>
        </p:txBody>
      </p:sp>
      <p:cxnSp>
        <p:nvCxnSpPr>
          <p:cNvPr id="8" name="Straight Arrow Connector 7"/>
          <p:cNvCxnSpPr>
            <a:stCxn id="6" idx="1"/>
            <a:endCxn id="14" idx="3"/>
          </p:cNvCxnSpPr>
          <p:nvPr/>
        </p:nvCxnSpPr>
        <p:spPr>
          <a:xfrm rot="10800000" flipV="1">
            <a:off x="4191000" y="1403866"/>
            <a:ext cx="685800" cy="1072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057400"/>
            <a:ext cx="4038600" cy="8382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08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non-periodic;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403866"/>
            <a:ext cx="685800" cy="1796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2895600"/>
            <a:ext cx="4038600" cy="609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-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1219200"/>
            <a:ext cx="324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>
            <a:stCxn id="12" idx="1"/>
            <a:endCxn id="14" idx="3"/>
          </p:cNvCxnSpPr>
          <p:nvPr/>
        </p:nvCxnSpPr>
        <p:spPr>
          <a:xfrm rot="10800000" flipV="1">
            <a:off x="4191000" y="1542366"/>
            <a:ext cx="685800" cy="2077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ylinder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5" y="4800600"/>
            <a:ext cx="714375" cy="14287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3505200"/>
            <a:ext cx="4038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pic>
        <p:nvPicPr>
          <p:cNvPr id="4" name="Picture 3" descr="Klein_bottle_img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219200"/>
            <a:ext cx="2381250" cy="4572000"/>
          </a:xfrm>
          <a:prstGeom prst="rect">
            <a:avLst/>
          </a:prstGeom>
        </p:spPr>
      </p:pic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09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6" name="Picture 5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Declare two variables of type </a:t>
            </a:r>
            <a:r>
              <a:rPr lang="en-US" i="1" dirty="0" smtClean="0">
                <a:solidFill>
                  <a:schemeClr val="accent2"/>
                </a:solidFill>
              </a:rPr>
              <a:t>dim&lt;rank&gt;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rank </a:t>
            </a:r>
            <a:r>
              <a:rPr lang="en-US" dirty="0" smtClean="0"/>
              <a:t>is the rank of spatial dimension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366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1524000"/>
            <a:ext cx="4419600" cy="5334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95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0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im&lt;1&gt;: </a:t>
            </a:r>
            <a:r>
              <a:rPr lang="en-US" dirty="0" err="1" smtClean="0"/>
              <a:t>new_i</a:t>
            </a:r>
            <a:r>
              <a:rPr lang="en-US" dirty="0" smtClean="0"/>
              <a:t> is 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7942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057400"/>
            <a:ext cx="4419600" cy="304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dim&lt;0&gt;: </a:t>
            </a:r>
            <a:r>
              <a:rPr lang="en-US" dirty="0" err="1" smtClean="0"/>
              <a:t>new_j</a:t>
            </a:r>
            <a:r>
              <a:rPr lang="en-US" dirty="0" smtClean="0"/>
              <a:t> is reverse-periodic;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415534"/>
            <a:ext cx="304800" cy="1480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362200"/>
            <a:ext cx="4419600" cy="10668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 – Klein Bottle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19200"/>
            <a:ext cx="487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/>
              <a:t>p</a:t>
            </a:r>
            <a:r>
              <a:rPr lang="en-US" dirty="0" err="1" smtClean="0"/>
              <a:t>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pic>
        <p:nvPicPr>
          <p:cNvPr id="5" name="Picture 4" descr="Klein_bottle_math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95850"/>
            <a:ext cx="1428750" cy="1428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1230868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the value at new location </a:t>
            </a:r>
          </a:p>
          <a:p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</a:t>
            </a:r>
          </a:p>
        </p:txBody>
      </p:sp>
      <p:cxnSp>
        <p:nvCxnSpPr>
          <p:cNvPr id="7" name="Straight Arrow Connector 6"/>
          <p:cNvCxnSpPr>
            <a:stCxn id="6" idx="1"/>
            <a:endCxn id="8" idx="3"/>
          </p:cNvCxnSpPr>
          <p:nvPr/>
        </p:nvCxnSpPr>
        <p:spPr>
          <a:xfrm rot="10800000" flipV="1">
            <a:off x="4572000" y="1554034"/>
            <a:ext cx="304800" cy="2065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3505200"/>
            <a:ext cx="4419600" cy="2286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05125"/>
            <a:ext cx="7772400" cy="1362075"/>
          </a:xfrm>
        </p:spPr>
        <p:txBody>
          <a:bodyPr/>
          <a:lstStyle/>
          <a:p>
            <a:r>
              <a:rPr lang="en-US" dirty="0" smtClean="0"/>
              <a:t>More performance numbers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2D Heat Equation in Ideal 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heat.registerKernel</a:t>
            </a:r>
            <a:r>
              <a:rPr lang="en-US" sz="1600" dirty="0" smtClean="0"/>
              <a:t>(kern);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800600" y="53340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6131867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81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609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10" name="Picture 9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heat_N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pic>
        <p:nvPicPr>
          <p:cNvPr id="5" name="Picture 4" descr="life_16_ncores_pointer_iter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34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3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145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heat_NP_8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16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2D Heat Equation in current specification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152400" cy="32004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800600" y="52578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5983932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057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94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0386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338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4838"/>
            <a:ext cx="9144000" cy="357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P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life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3dfd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545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PSA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psa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112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Octave, 6 core machine,</a:t>
            </a:r>
          </a:p>
          <a:p>
            <a:r>
              <a:rPr lang="en-US" dirty="0" smtClean="0"/>
              <a:t>Intel Core i7 CPU X980</a:t>
            </a:r>
            <a:r>
              <a:rPr lang="en-US" dirty="0" smtClean="0">
                <a:hlinkClick r:id="rId2"/>
              </a:rPr>
              <a:t>@3.33GHz</a:t>
            </a:r>
            <a:endParaRPr lang="en-US" dirty="0" smtClean="0"/>
          </a:p>
          <a:p>
            <a:r>
              <a:rPr lang="en-US" dirty="0" smtClean="0"/>
              <a:t>Cache size: 12288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rna_octa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5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</a:t>
            </a:r>
            <a:r>
              <a:rPr lang="en-US" sz="1600" dirty="0" smtClean="0"/>
              <a:t>a(N, M);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{{0, 0, 0}, {-1, 1, 0}, {-1, 0, 0}, {-1, -1, 0}, {-1, 0, -1}, {-1,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(a(t-1, i+1, j)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i-1, j)) + 0.125 * (a(t-1,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j);1)) + a(t-1,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smtClean="0"/>
              <a:t>N; </a:t>
            </a:r>
            <a:r>
              <a:rPr lang="en-US" sz="1600" dirty="0" smtClean="0"/>
              <a:t>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</a:t>
            </a:r>
            <a:r>
              <a:rPr lang="en-US" sz="1600" dirty="0" smtClean="0"/>
              <a:t>N; </a:t>
            </a:r>
            <a:r>
              <a:rPr lang="en-US" sz="1600" dirty="0" smtClean="0"/>
              <a:t>++j) {</a:t>
            </a:r>
          </a:p>
          <a:p>
            <a:r>
              <a:rPr lang="en-US" sz="1600" dirty="0" smtClean="0"/>
              <a:t>          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</a:t>
            </a:r>
          </a:p>
          <a:p>
            <a:r>
              <a:rPr lang="en-US" sz="1600" dirty="0" smtClean="0"/>
              <a:t>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Declare a Stencil Computation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dim, toggle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arrays used by the stencil computation.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spatial dimensions.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toggle</a:t>
            </a:r>
            <a:r>
              <a:rPr lang="en-US" dirty="0" smtClean="0">
                <a:solidFill>
                  <a:prstClr val="black"/>
                </a:solidFill>
              </a:rPr>
              <a:t> is the number of internal toggle array. By default, the value of toggle is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the stencil object.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762000"/>
            <a:ext cx="457200" cy="135496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3276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Declare a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Stencil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, and default toggle</a:t>
            </a:r>
            <a:r>
              <a:rPr lang="en-US" i="1" dirty="0" smtClean="0">
                <a:solidFill>
                  <a:srgbClr val="FF0000"/>
                </a:solidFill>
              </a:rPr>
              <a:t> 2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7739</TotalTime>
  <Words>11969</Words>
  <Application>Microsoft Office PowerPoint</Application>
  <PresentationFormat>On-screen Show (4:3)</PresentationFormat>
  <Paragraphs>1355</Paragraphs>
  <Slides>85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Office Theme</vt:lpstr>
      <vt:lpstr>Equation</vt:lpstr>
      <vt:lpstr>The Pochoir Stencil Generator</vt:lpstr>
      <vt:lpstr>Background</vt:lpstr>
      <vt:lpstr>Looping Implementation</vt:lpstr>
      <vt:lpstr>Cache-Oblivious Algorithms</vt:lpstr>
      <vt:lpstr>Pochoir Stencil Generator</vt:lpstr>
      <vt:lpstr>Executable Specification</vt:lpstr>
      <vt:lpstr>2D Heat Equation in Ideal Specification</vt:lpstr>
      <vt:lpstr>2D Heat Equation in current specification</vt:lpstr>
      <vt:lpstr>Declare a Stencil Computation</vt:lpstr>
      <vt:lpstr>Array Declaration</vt:lpstr>
      <vt:lpstr>Stencil Declaration</vt:lpstr>
      <vt:lpstr>Declaration of Boundary Function</vt:lpstr>
      <vt:lpstr>Declaration of Stencil Function</vt:lpstr>
      <vt:lpstr>Initialization of Pochoir_Array</vt:lpstr>
      <vt:lpstr>Register Boundary Function</vt:lpstr>
      <vt:lpstr>Register Array</vt:lpstr>
      <vt:lpstr>Register Shape</vt:lpstr>
      <vt:lpstr>Run the Stencil</vt:lpstr>
      <vt:lpstr>Arguments on registerArray()/registerBoundaryFn()</vt:lpstr>
      <vt:lpstr>Arguments on explicit toggle or inferring toggle</vt:lpstr>
      <vt:lpstr>Arguments on registerDomain</vt:lpstr>
      <vt:lpstr>Arguments on how to specify boundary function</vt:lpstr>
      <vt:lpstr>Periodic/Non-Periodic 2D Heat Equation</vt:lpstr>
      <vt:lpstr>Periodic/Non-Periodic 2D Heat Equation</vt:lpstr>
      <vt:lpstr>Cutting Strategy for P/NP dimension</vt:lpstr>
      <vt:lpstr>Cutting Strategy for P/NP dimension</vt:lpstr>
      <vt:lpstr>Cutting Strategy for P/NP dimension</vt:lpstr>
      <vt:lpstr>How it performs?</vt:lpstr>
      <vt:lpstr>Non-Periodic heat</vt:lpstr>
      <vt:lpstr>Can it go faster?</vt:lpstr>
      <vt:lpstr>Minimize the boundary checking</vt:lpstr>
      <vt:lpstr>Adaptive Cutting Strategy</vt:lpstr>
      <vt:lpstr>Macro Trick</vt:lpstr>
      <vt:lpstr>Non-Periodic heat</vt:lpstr>
      <vt:lpstr>Periodic heat</vt:lpstr>
      <vt:lpstr>Periodic Game of Life</vt:lpstr>
      <vt:lpstr>Non-Periodic 3dfd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Non-Periodic heat</vt:lpstr>
      <vt:lpstr>Periodic heat</vt:lpstr>
      <vt:lpstr>Periodic Game of Life</vt:lpstr>
      <vt:lpstr>Non-Periodic 3dfd</vt:lpstr>
      <vt:lpstr>Performance bug revealed by 3dfd</vt:lpstr>
      <vt:lpstr>problems in iterator</vt:lpstr>
      <vt:lpstr>From iterator to pointer</vt:lpstr>
      <vt:lpstr>Non-Periodic heat</vt:lpstr>
      <vt:lpstr>Periodic heat</vt:lpstr>
      <vt:lpstr>Periodic Game of Life</vt:lpstr>
      <vt:lpstr>Non-Periodic 3dfd</vt:lpstr>
      <vt:lpstr>Conclusion</vt:lpstr>
      <vt:lpstr>Known Problem</vt:lpstr>
      <vt:lpstr>Potential (Allowable) operations on type ‘dim’</vt:lpstr>
      <vt:lpstr>Example boundaries - cyclinder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- cylinder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Example boundaries – Klein Bottle</vt:lpstr>
      <vt:lpstr>More performance numbers</vt:lpstr>
      <vt:lpstr>Non-Periodic heat</vt:lpstr>
      <vt:lpstr>Non-Periodic heat</vt:lpstr>
      <vt:lpstr>Periodic heat</vt:lpstr>
      <vt:lpstr>Periodic heat</vt:lpstr>
      <vt:lpstr>Periodic Game of Life</vt:lpstr>
      <vt:lpstr>Periodic Game of Life</vt:lpstr>
      <vt:lpstr>Non-Periodic 3dfd</vt:lpstr>
      <vt:lpstr>Non-Periodic 3dfd</vt:lpstr>
      <vt:lpstr>Non-Periodic heat</vt:lpstr>
      <vt:lpstr>Non-Periodic heat</vt:lpstr>
      <vt:lpstr>Non-Periodic heat</vt:lpstr>
      <vt:lpstr>Periodic heat</vt:lpstr>
      <vt:lpstr>Periodic Game of Life</vt:lpstr>
      <vt:lpstr>Non-Periodic 3dfd</vt:lpstr>
      <vt:lpstr>PSA</vt:lpstr>
      <vt:lpstr>RNA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649</cp:revision>
  <dcterms:created xsi:type="dcterms:W3CDTF">2010-10-02T01:13:36Z</dcterms:created>
  <dcterms:modified xsi:type="dcterms:W3CDTF">2010-11-15T04:15:29Z</dcterms:modified>
</cp:coreProperties>
</file>