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80" r:id="rId3"/>
    <p:sldId id="258" r:id="rId4"/>
    <p:sldId id="259" r:id="rId5"/>
    <p:sldId id="260" r:id="rId6"/>
    <p:sldId id="319" r:id="rId7"/>
    <p:sldId id="320" r:id="rId8"/>
    <p:sldId id="281" r:id="rId9"/>
    <p:sldId id="282" r:id="rId10"/>
    <p:sldId id="283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5" r:id="rId28"/>
    <p:sldId id="298" r:id="rId29"/>
    <p:sldId id="296" r:id="rId30"/>
    <p:sldId id="297" r:id="rId31"/>
    <p:sldId id="299" r:id="rId32"/>
    <p:sldId id="300" r:id="rId33"/>
    <p:sldId id="301" r:id="rId34"/>
    <p:sldId id="303" r:id="rId35"/>
    <p:sldId id="302" r:id="rId36"/>
    <p:sldId id="264" r:id="rId37"/>
    <p:sldId id="265" r:id="rId38"/>
    <p:sldId id="273" r:id="rId39"/>
    <p:sldId id="31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54" autoAdjust="0"/>
  </p:normalViewPr>
  <p:slideViewPr>
    <p:cSldViewPr>
      <p:cViewPr varScale="1">
        <p:scale>
          <a:sx n="72" d="100"/>
          <a:sy n="72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948D-B89C-4F4D-9A81-AAB9DACB8AAC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317B-362A-4C98-805A-F105A5FA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FAAA22-01CA-4331-97CD-536E9F77EF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dirty="0" smtClean="0">
                <a:latin typeface="Calibri" pitchFamily="34" charset="0"/>
                <a:ea typeface="ＭＳ Ｐゴシック" pitchFamily="34" charset="-128"/>
              </a:rPr>
              <a:t>Stencils are critical to many applications (e.g. diffusion, </a:t>
            </a:r>
            <a:r>
              <a:rPr lang="en-US" dirty="0" err="1" smtClean="0">
                <a:latin typeface="Calibri" pitchFamily="34" charset="0"/>
                <a:ea typeface="ＭＳ Ｐゴシック" pitchFamily="34" charset="-128"/>
              </a:rPr>
              <a:t>electromagnetics</a:t>
            </a:r>
            <a:r>
              <a:rPr lang="en-US" dirty="0" smtClean="0">
                <a:latin typeface="Calibri" pitchFamily="34" charset="0"/>
                <a:ea typeface="ＭＳ Ｐゴシック" pitchFamily="34" charset="-128"/>
              </a:rPr>
              <a:t>, image processing)  AMR = Adaptive Mesh Refinement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065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r>
              <a:rPr lang="en-US" dirty="0" err="1" smtClean="0"/>
              <a:t>Dirichlet</a:t>
            </a:r>
            <a:r>
              <a:rPr lang="en-US" dirty="0" smtClean="0"/>
              <a:t>: Changes with time.</a:t>
            </a:r>
          </a:p>
          <a:p>
            <a:pPr marL="685598" lvl="1" indent="-228533">
              <a:defRPr/>
            </a:pPr>
            <a:r>
              <a:rPr lang="en-US" dirty="0" smtClean="0"/>
              <a:t>Neumann: Constrains derivative</a:t>
            </a:r>
            <a:r>
              <a:rPr lang="en-US" baseline="0" dirty="0" smtClean="0"/>
              <a:t> (in this case 0).</a:t>
            </a: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is notoriously</a:t>
            </a:r>
            <a:r>
              <a:rPr lang="en-US" baseline="0" dirty="0" smtClean="0"/>
              <a:t> hard to parse.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smtClean="0"/>
              <a:t>good open-source C</a:t>
            </a:r>
            <a:r>
              <a:rPr lang="en-US" dirty="0" smtClean="0"/>
              <a:t>++ frontend</a:t>
            </a:r>
            <a:r>
              <a:rPr lang="en-US" baseline="0" dirty="0" smtClean="0"/>
              <a:t> is available.</a:t>
            </a:r>
          </a:p>
          <a:p>
            <a:r>
              <a:rPr lang="en-US" baseline="0" dirty="0" smtClean="0"/>
              <a:t>The problems of LLVM: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 all C++ features are supported. E.g. </a:t>
            </a:r>
            <a:r>
              <a:rPr lang="en-US" baseline="0" dirty="0" err="1" smtClean="0"/>
              <a:t>variadic</a:t>
            </a:r>
            <a:r>
              <a:rPr lang="en-US" baseline="0" dirty="0" smtClean="0"/>
              <a:t> template was not supported when we started the project. So compilation of some standard C++ code by LLVM may fail.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LLVM is not good for source-to-source transformation.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317B-362A-4C98-805A-F105A5FABA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8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B: cache block size, M: cache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317B-362A-4C98-805A-F105A5FAB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9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317B-362A-4C98-805A-F105A5FABA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85598" lvl="1" indent="-228533"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065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9BD-F770-4B7B-B25C-86FBD6ACF135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7D33-9078-4358-8058-93E85F29F4F7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7EB-EB66-4071-B35A-CB5ED7503FAE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D78B-12C2-457C-B33D-E74877B889F7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E252-D483-456B-B3D2-FDD8134A53A8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D71-8762-486C-9631-B1A289E2853B}" type="datetime1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AC0A-3C5B-440C-A2C4-A088302B1FB3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2CB5-6AAE-4872-80DB-931BC70ABD71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F38-BD7D-40E8-A442-86520270F8F4}" type="datetime1">
              <a:rPr lang="en-US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AFA9-839D-49D5-B6B9-BC87304F197A}" type="datetime1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AE8F-8787-42AE-A1EF-502350BAAD2C}" type="datetime1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28C6-47CB-4ECE-A3AF-9925DD7657AE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Compiler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Charles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tx1"/>
                </a:solidFill>
              </a:rPr>
              <a:t>Yuan Tang</a:t>
            </a:r>
            <a:r>
              <a:rPr lang="en-US" dirty="0" smtClean="0"/>
              <a:t>, </a:t>
            </a:r>
            <a:r>
              <a:rPr lang="en-US" dirty="0" err="1" smtClean="0"/>
              <a:t>Rezaul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, Bradley </a:t>
            </a:r>
            <a:r>
              <a:rPr lang="en-US" dirty="0" err="1" smtClean="0"/>
              <a:t>Kuszmaul</a:t>
            </a:r>
            <a:r>
              <a:rPr lang="en-US" dirty="0" smtClean="0"/>
              <a:t>, CK </a:t>
            </a:r>
            <a:r>
              <a:rPr lang="en-US" dirty="0" err="1" smtClean="0"/>
              <a:t>Luk</a:t>
            </a:r>
            <a:r>
              <a:rPr lang="en-US" dirty="0" smtClean="0"/>
              <a:t>, Steven Johnson, </a:t>
            </a:r>
            <a:r>
              <a:rPr lang="en-US" dirty="0" err="1" smtClean="0"/>
              <a:t>Ekanathan</a:t>
            </a:r>
            <a:r>
              <a:rPr lang="en-US" dirty="0" smtClean="0"/>
              <a:t> </a:t>
            </a:r>
            <a:r>
              <a:rPr lang="en-US" dirty="0" err="1" smtClean="0"/>
              <a:t>Natarajan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Mar. 13,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Parallel cache-oblivious stencil algorithm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Frigo</a:t>
            </a:r>
            <a:r>
              <a:rPr lang="en-US" dirty="0" smtClean="0"/>
              <a:t> and </a:t>
            </a:r>
            <a:r>
              <a:rPr lang="en-US" dirty="0" err="1" smtClean="0"/>
              <a:t>Strumpen’s</a:t>
            </a:r>
            <a:r>
              <a:rPr lang="en-US" dirty="0" smtClean="0"/>
              <a:t> notion of trapezoidal decomposition</a:t>
            </a:r>
          </a:p>
          <a:p>
            <a:pPr lvl="1"/>
            <a:r>
              <a:rPr lang="en-US" dirty="0" smtClean="0"/>
              <a:t>Improved parallelism by hyperspace cut strategy</a:t>
            </a:r>
          </a:p>
          <a:p>
            <a:pPr lvl="1"/>
            <a:r>
              <a:rPr lang="en-US" dirty="0" smtClean="0"/>
              <a:t>Compared with looping implementation, reduce cache miss rate from </a:t>
            </a:r>
            <a:r>
              <a:rPr lang="el-GR" dirty="0">
                <a:cs typeface="Calibri" pitchFamily="34" charset="0"/>
              </a:rPr>
              <a:t>Θ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NT</a:t>
            </a:r>
            <a:r>
              <a:rPr lang="en-US" spc="-15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pc="300" dirty="0">
                <a:latin typeface="Monotype Corsiva" pitchFamily="66" charset="0"/>
                <a:cs typeface="Calibri" pitchFamily="34" charset="0"/>
              </a:rPr>
              <a:t>B</a:t>
            </a:r>
            <a:r>
              <a:rPr lang="en-US" spc="3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l-GR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l-G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alibri" pitchFamily="34" charset="0"/>
              </a:rPr>
              <a:t>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Monotype Corsiva" pitchFamily="66" charset="0"/>
                <a:cs typeface="Calibri" pitchFamily="34" charset="0"/>
              </a:rPr>
              <a:t>MB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dirty="0" smtClean="0"/>
          </a:p>
          <a:p>
            <a:r>
              <a:rPr lang="en-US" dirty="0" smtClean="0"/>
              <a:t>C++ template meta-programming library to automatically expand for different stencils</a:t>
            </a:r>
          </a:p>
          <a:p>
            <a:pPr lvl="1"/>
            <a:r>
              <a:rPr lang="en-US" dirty="0" smtClean="0"/>
              <a:t>Different kernels, boundaries, dimensionality, data types,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FA8F-E809-4A6B-A9C5-B3549AB25293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/>
              <a:t>Performance Results: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Specification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Boundary Conditions: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Compilation strategy: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strategies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02-22C4-4911-8615-E825FC505D88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023" y="1535151"/>
            <a:ext cx="4125952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-27383"/>
            <a:ext cx="8229600" cy="1022920"/>
          </a:xfrm>
        </p:spPr>
        <p:txBody>
          <a:bodyPr/>
          <a:lstStyle/>
          <a:p>
            <a:pPr lvl="0"/>
            <a:r>
              <a:rPr lang="en-US" dirty="0" smtClean="0"/>
              <a:t>2D Heat Equation</a:t>
            </a:r>
            <a:endParaRPr lang="en-US" dirty="0"/>
          </a:p>
        </p:txBody>
      </p:sp>
      <p:pic>
        <p:nvPicPr>
          <p:cNvPr id="4" name="Picture 3" descr="heat_2D_P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798" y="1219199"/>
            <a:ext cx="5334001" cy="4191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3971" y="951111"/>
            <a:ext cx="69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5-point stencil on a torus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5722203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Intel C++ compiler 12.0.0 with </a:t>
            </a:r>
            <a:r>
              <a:rPr lang="en-US" sz="2400" dirty="0" err="1" smtClean="0"/>
              <a:t>Cilk</a:t>
            </a:r>
            <a:r>
              <a:rPr lang="en-US" sz="2400" dirty="0" smtClean="0"/>
              <a:t> Plus on 12 core Intel core i7 (Nehalem)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29096" y="1447800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Pochoir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8886" y="2514600"/>
            <a:ext cx="204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Parallel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5531" y="32766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Serial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9D2-B3C5-47A5-ACAB-92BA1E357BA6}" type="datetime1">
              <a:rPr lang="en-US" smtClean="0"/>
              <a:t>3/15/2012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023" y="1535151"/>
            <a:ext cx="4081347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cs typeface="Calibri" pitchFamily="34" charset="0"/>
              </a:rPr>
              <a:t>3D Wave Equation</a:t>
            </a:r>
            <a:endParaRPr lang="en-US" dirty="0"/>
          </a:p>
        </p:txBody>
      </p:sp>
      <p:pic>
        <p:nvPicPr>
          <p:cNvPr id="3" name="Picture 2" descr="dfd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799" y="1226514"/>
            <a:ext cx="5257800" cy="4183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951111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25-point stencil on a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nonperiodic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domain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5722203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Intel C++ compiler 12.0.0 with </a:t>
            </a:r>
            <a:r>
              <a:rPr lang="en-US" sz="2400" dirty="0" err="1" smtClean="0"/>
              <a:t>Cilk</a:t>
            </a:r>
            <a:r>
              <a:rPr lang="en-US" sz="2400" dirty="0" smtClean="0"/>
              <a:t> Plus on 12 core Intel core i7 (Nehalem)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29096" y="2753380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Pochoir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8886" y="3362980"/>
            <a:ext cx="204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Parallel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5531" y="412498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Serial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3DD-C149-4D0B-9F66-258085AB1BC5}" type="datetime1">
              <a:rPr lang="en-US" smtClean="0"/>
              <a:t>3/15/2012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09024" y="1524000"/>
            <a:ext cx="4125952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6487"/>
          </a:xfrm>
        </p:spPr>
        <p:txBody>
          <a:bodyPr/>
          <a:lstStyle/>
          <a:p>
            <a:pPr lvl="0"/>
            <a:r>
              <a:rPr lang="en-US" dirty="0" smtClean="0"/>
              <a:t>3D Lattice Boltzmann Method</a:t>
            </a:r>
            <a:endParaRPr lang="en-US" dirty="0"/>
          </a:p>
        </p:txBody>
      </p:sp>
      <p:pic>
        <p:nvPicPr>
          <p:cNvPr id="5" name="Picture 4" descr="lbm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1208049"/>
            <a:ext cx="53340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951" y="879103"/>
            <a:ext cx="77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19-point stencil on a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nonperiodic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domain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5722203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Intel C++ compiler 12.0.0 with </a:t>
            </a:r>
            <a:r>
              <a:rPr lang="en-US" sz="2400" dirty="0" err="1" smtClean="0"/>
              <a:t>Cilk</a:t>
            </a:r>
            <a:r>
              <a:rPr lang="en-US" sz="2400" dirty="0" smtClean="0"/>
              <a:t> Plus on 12 core Intel core i7 (Nehalem)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29096" y="1524000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Pochoir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8886" y="2372380"/>
            <a:ext cx="204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Parallel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5531" y="321058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Serial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9268-7BE8-424B-A2FB-9130EF5CD9A2}" type="datetime1">
              <a:rPr lang="en-US" smtClean="0"/>
              <a:t>3/15/2012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2478" y="1535151"/>
            <a:ext cx="4059044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080120"/>
          </a:xfrm>
        </p:spPr>
        <p:txBody>
          <a:bodyPr/>
          <a:lstStyle/>
          <a:p>
            <a:pPr lvl="0"/>
            <a:r>
              <a:rPr lang="en-US" dirty="0" smtClean="0"/>
              <a:t>1D </a:t>
            </a:r>
            <a:r>
              <a:rPr lang="en-US" dirty="0" err="1" smtClean="0"/>
              <a:t>Pairwise</a:t>
            </a:r>
            <a:r>
              <a:rPr lang="en-US" dirty="0" smtClean="0"/>
              <a:t> Sequence Alignment</a:t>
            </a:r>
            <a:endParaRPr lang="en-US" dirty="0"/>
          </a:p>
        </p:txBody>
      </p:sp>
      <p:pic>
        <p:nvPicPr>
          <p:cNvPr id="6" name="Picture 5" descr="psa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2254" y="1219200"/>
            <a:ext cx="5257800" cy="41910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5722203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Intel C++ compiler 12.0.0 with </a:t>
            </a:r>
            <a:r>
              <a:rPr lang="en-US" sz="2400" dirty="0" err="1" smtClean="0"/>
              <a:t>Cilk</a:t>
            </a:r>
            <a:r>
              <a:rPr lang="en-US" sz="2400" dirty="0" smtClean="0"/>
              <a:t> Plus on 12 core Intel core i7 (Nehalem)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1610380"/>
            <a:ext cx="128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Pochoir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8886" y="2067580"/>
            <a:ext cx="204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Parallel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5531" y="305818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Serial Loop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2B09-918B-4BB3-9A0F-16CB9C8D1124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1646659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95905" y="46884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3dfd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784" y="471585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heat_2D_NP</a:t>
            </a:r>
            <a:endParaRPr lang="en-US"/>
          </a:p>
        </p:txBody>
      </p:sp>
      <p:pic>
        <p:nvPicPr>
          <p:cNvPr id="9" name="Picture 8" descr="heat_2D_NP_cache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19275"/>
            <a:ext cx="4495800" cy="3124200"/>
          </a:xfrm>
          <a:prstGeom prst="rect">
            <a:avLst/>
          </a:prstGeom>
        </p:spPr>
      </p:pic>
      <p:pic>
        <p:nvPicPr>
          <p:cNvPr id="10" name="Picture 9" descr="dfd_cache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628800"/>
            <a:ext cx="4648200" cy="3124200"/>
          </a:xfrm>
          <a:prstGeom prst="rect">
            <a:avLst/>
          </a:prstGeom>
        </p:spPr>
      </p:pic>
      <p:sp>
        <p:nvSpPr>
          <p:cNvPr id="11" name="Title 9"/>
          <p:cNvSpPr txBox="1">
            <a:spLocks/>
          </p:cNvSpPr>
          <p:nvPr/>
        </p:nvSpPr>
        <p:spPr>
          <a:xfrm>
            <a:off x="457200" y="-27384"/>
            <a:ext cx="8229600" cy="1080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Cache miss ratio of </a:t>
            </a:r>
            <a:r>
              <a:rPr lang="en-US" dirty="0" err="1" smtClean="0"/>
              <a:t>Pochoir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Parallel loops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6DFC-0420-427B-9550-B761D0435093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US" dirty="0" err="1" smtClean="0"/>
              <a:t>Pochoir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Autotuner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030206"/>
                  </p:ext>
                </p:extLst>
              </p:nvPr>
            </p:nvGraphicFramePr>
            <p:xfrm>
              <a:off x="539552" y="826472"/>
              <a:ext cx="8229600" cy="57708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743200"/>
                    <a:gridCol w="2897313"/>
                    <a:gridCol w="25890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smtClean="0"/>
                            <a:t>Berkeley </a:t>
                          </a:r>
                          <a:r>
                            <a:rPr lang="en-US" sz="2200" i="1" dirty="0" err="1" smtClean="0"/>
                            <a:t>Autotuner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err="1" smtClean="0"/>
                            <a:t>Pochoir</a:t>
                          </a:r>
                          <a:endParaRPr lang="en-US" sz="220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CPU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X5550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X5650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Clock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2.66GHz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 GHz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cores/socket, total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4, 8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6, 12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err="1" smtClean="0"/>
                            <a:t>Hyperthreading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Enabled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Disabled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L1 data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L2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L3 cache/socket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 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Peak computation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85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120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Compiler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10.0.0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12.0.0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Linux kernel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2.6.32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Threading model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Pthreads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Intel</a:t>
                          </a:r>
                          <a:r>
                            <a:rPr lang="en-US" sz="2200" i="0" baseline="0" dirty="0" smtClean="0"/>
                            <a:t> </a:t>
                          </a:r>
                          <a:r>
                            <a:rPr lang="en-US" sz="2200" i="0" dirty="0" err="1" smtClean="0"/>
                            <a:t>Cilk</a:t>
                          </a:r>
                          <a:r>
                            <a:rPr lang="en-US" sz="2200" i="0" dirty="0" smtClean="0"/>
                            <a:t> Plus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Problem Size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𝟐𝟓𝟖</m:t>
                                    </m:r>
                                  </m:e>
                                  <m:sup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200" i="0" dirty="0" smtClean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𝟐𝟓𝟖</m:t>
                                    </m:r>
                                  </m:e>
                                  <m:sup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𝟐𝟎𝟎</m:t>
                                </m:r>
                              </m:oMath>
                            </m:oMathPara>
                          </a14:m>
                          <a:endParaRPr lang="en-US" sz="22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3D 7-point 8 cores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2.0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15.8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2.49 </a:t>
                          </a:r>
                          <a:r>
                            <a:rPr lang="en-US" sz="2200" b="1" i="1" kern="120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GStencil</a:t>
                          </a: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19.92 GFLOPS</a:t>
                          </a:r>
                          <a:endParaRPr lang="en-US" sz="22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3D 27-point 8 cores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0.95 </a:t>
                          </a:r>
                          <a:r>
                            <a:rPr lang="en-US" sz="2200" b="1" i="1" dirty="0" err="1" smtClean="0"/>
                            <a:t>GStencil</a:t>
                          </a:r>
                          <a:r>
                            <a:rPr lang="en-US" sz="2200" b="1" i="1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28.5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0.88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26.4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030206"/>
                  </p:ext>
                </p:extLst>
              </p:nvPr>
            </p:nvGraphicFramePr>
            <p:xfrm>
              <a:off x="539552" y="826472"/>
              <a:ext cx="8229600" cy="57708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743200"/>
                    <a:gridCol w="2897313"/>
                    <a:gridCol w="25890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smtClean="0"/>
                            <a:t>Berkeley </a:t>
                          </a:r>
                          <a:r>
                            <a:rPr lang="en-US" sz="2200" i="1" dirty="0" err="1" smtClean="0"/>
                            <a:t>Autotuner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err="1" smtClean="0"/>
                            <a:t>Pochoir</a:t>
                          </a:r>
                          <a:endParaRPr lang="en-US" sz="220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CPU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X5550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X5650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Clock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2.66GHz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 GHz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cores/socket, total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4, 8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6, 12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err="1" smtClean="0"/>
                            <a:t>Hyperthreading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Enabled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Disabled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L1 data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L2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L3 cache/socket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 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Peak computation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85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120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Compiler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10.0.0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12.0.0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Linux kernel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2.6.32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Threading model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Pthreads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Intel</a:t>
                          </a:r>
                          <a:r>
                            <a:rPr lang="en-US" sz="2200" i="0" baseline="0" dirty="0" smtClean="0"/>
                            <a:t> </a:t>
                          </a:r>
                          <a:r>
                            <a:rPr lang="en-US" sz="2200" i="0" dirty="0" err="1" smtClean="0"/>
                            <a:t>Cilk</a:t>
                          </a:r>
                          <a:r>
                            <a:rPr lang="en-US" sz="2200" i="0" dirty="0" smtClean="0"/>
                            <a:t> </a:t>
                          </a:r>
                          <a:r>
                            <a:rPr lang="en-US" sz="2200" i="0" dirty="0" smtClean="0"/>
                            <a:t>Plus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Problem Size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blipFill rotWithShape="1">
                          <a:blip r:embed="rId2"/>
                          <a:stretch>
                            <a:fillRect l="-95789" t="-1113115" r="-9221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blipFill rotWithShape="1">
                          <a:blip r:embed="rId2"/>
                          <a:stretch>
                            <a:fillRect l="-218824" t="-1113115" r="-3059" b="-406557"/>
                          </a:stretch>
                        </a:blipFill>
                      </a:tcPr>
                    </a:tc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3D 7-point 8 cores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2.0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15.8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2.49 </a:t>
                          </a:r>
                          <a:r>
                            <a:rPr lang="en-US" sz="2200" b="1" i="1" kern="120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GStencil</a:t>
                          </a: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19.92 GFLOPS</a:t>
                          </a:r>
                          <a:endParaRPr lang="en-US" sz="22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0" marB="0"/>
                    </a:tc>
                  </a:tr>
                  <a:tr h="6705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3D 27-point 8 cores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0.95 </a:t>
                          </a:r>
                          <a:r>
                            <a:rPr lang="en-US" sz="2200" b="1" i="1" dirty="0" err="1" smtClean="0"/>
                            <a:t>GStencil</a:t>
                          </a:r>
                          <a:r>
                            <a:rPr lang="en-US" sz="2200" b="1" i="1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28.5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0.88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26.4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D20-0BCA-49D2-B80A-F9FF972FE66D}" type="datetime1">
              <a:rPr lang="en-US" smtClean="0"/>
              <a:t>3/15/2012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Results:</a:t>
            </a:r>
          </a:p>
          <a:p>
            <a:r>
              <a:rPr lang="en-US" dirty="0" smtClean="0"/>
              <a:t>Specification</a:t>
            </a:r>
            <a:r>
              <a:rPr lang="en-US" dirty="0"/>
              <a:t>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Boundary Conditions: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Compilation strategy: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strategies: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862B-FD8D-4F5B-B6F9-F4CDC4D2BD54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8" name="Rectangle 7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B4E2-742E-493B-A289-A06D6F07B02C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566"/>
            <a:ext cx="91440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What’s a stencil?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224" y="1143000"/>
            <a:ext cx="4495800" cy="5562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500" dirty="0"/>
              <a:t>A stencil </a:t>
            </a:r>
            <a:r>
              <a:rPr lang="en-US" sz="2500" dirty="0" smtClean="0"/>
              <a:t>updates </a:t>
            </a:r>
            <a:r>
              <a:rPr lang="en-US" sz="2500" dirty="0"/>
              <a:t>every point in a d-dimensional spatial grid at time t as a function of nearby grid points at times t–1, t–2, …, t–k, for T time steps.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80112" y="1647964"/>
            <a:ext cx="2971800" cy="998161"/>
            <a:chOff x="4038600" y="1595697"/>
            <a:chExt cx="2971800" cy="998161"/>
          </a:xfrm>
        </p:grpSpPr>
        <p:sp>
          <p:nvSpPr>
            <p:cNvPr id="55" name="Rectangle 54"/>
            <p:cNvSpPr/>
            <p:nvPr/>
          </p:nvSpPr>
          <p:spPr>
            <a:xfrm>
              <a:off x="4038600" y="1595697"/>
              <a:ext cx="2971800" cy="998161"/>
            </a:xfrm>
            <a:prstGeom prst="rect">
              <a:avLst/>
            </a:prstGeom>
            <a:solidFill>
              <a:srgbClr val="FFFFCC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6" name="Object 55"/>
            <p:cNvGraphicFramePr>
              <a:graphicFrameLocks noChangeAspect="1"/>
            </p:cNvGraphicFramePr>
            <p:nvPr/>
          </p:nvGraphicFramePr>
          <p:xfrm>
            <a:off x="4139407" y="1656917"/>
            <a:ext cx="2770187" cy="875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Equation" r:id="rId4" imgW="2730240" imgH="863280" progId="">
                    <p:embed/>
                  </p:oleObj>
                </mc:Choice>
                <mc:Fallback>
                  <p:oleObj name="Equation" r:id="rId4" imgW="2730240" imgH="8632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407" y="1656917"/>
                          <a:ext cx="2770187" cy="875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Rectangle 56"/>
          <p:cNvSpPr/>
          <p:nvPr/>
        </p:nvSpPr>
        <p:spPr>
          <a:xfrm>
            <a:off x="609600" y="3380858"/>
            <a:ext cx="80772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376363" algn="l"/>
              </a:tabLst>
            </a:pPr>
            <a:r>
              <a:rPr lang="en-US" kern="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kern="0" dirty="0" smtClean="0">
                <a:latin typeface="Consolas" pitchFamily="49" charset="0"/>
                <a:cs typeface="Consolas" pitchFamily="49" charset="0"/>
              </a:rPr>
              <a:t>) =	a(t–1,x,y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)</a:t>
            </a:r>
            <a:endParaRPr lang="en-US" kern="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tabLst>
                <a:tab pos="1376363" algn="l"/>
              </a:tabLst>
            </a:pPr>
            <a:r>
              <a:rPr lang="en-US" kern="0" dirty="0" smtClean="0">
                <a:latin typeface="Consolas" pitchFamily="49" charset="0"/>
                <a:cs typeface="Consolas" pitchFamily="49" charset="0"/>
              </a:rPr>
              <a:t>	+ CX·(a(t–1,x+1,y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kern="0" dirty="0" smtClean="0">
                <a:latin typeface="Consolas" pitchFamily="49" charset="0"/>
                <a:cs typeface="Consolas" pitchFamily="49" charset="0"/>
              </a:rPr>
              <a:t> - 2·a(t–1,x,y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kern="0" dirty="0" smtClean="0">
                <a:latin typeface="Consolas" pitchFamily="49" charset="0"/>
                <a:cs typeface="Consolas" pitchFamily="49" charset="0"/>
              </a:rPr>
              <a:t> + a(t–1,x–1,y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kern="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1376363" algn="l"/>
              </a:tabLst>
            </a:pPr>
            <a:r>
              <a:rPr lang="en-US" kern="0" dirty="0" smtClean="0">
                <a:latin typeface="Consolas" pitchFamily="49" charset="0"/>
                <a:cs typeface="Consolas" pitchFamily="49" charset="0"/>
              </a:rPr>
              <a:t>	+ CY·(a(t–1,x,y+1) - 2·a(t–1,x,y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kern="0" dirty="0" smtClean="0">
                <a:latin typeface="Consolas" pitchFamily="49" charset="0"/>
                <a:cs typeface="Consolas" pitchFamily="49" charset="0"/>
              </a:rPr>
              <a:t> + a(t–1,x,y–1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kern="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04656" y="112474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2D Heat equation</a:t>
            </a:r>
            <a:endParaRPr lang="en-US" sz="2800" b="1" dirty="0">
              <a:solidFill>
                <a:schemeClr val="tx2"/>
              </a:solidFill>
              <a:latin typeface="+mn-lt"/>
              <a:cs typeface="Calibri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85456" y="5276273"/>
            <a:ext cx="2251267" cy="908281"/>
            <a:chOff x="990600" y="5181600"/>
            <a:chExt cx="2251267" cy="908281"/>
          </a:xfrm>
        </p:grpSpPr>
        <p:sp>
          <p:nvSpPr>
            <p:cNvPr id="61" name="Rectangle 60"/>
            <p:cNvSpPr/>
            <p:nvPr/>
          </p:nvSpPr>
          <p:spPr>
            <a:xfrm>
              <a:off x="1713218" y="5462586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0461" y="5404565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5917" y="5518226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531373" y="5631887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0600" y="5574505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54294" y="51816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2098790" y="5688960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99711" y="5574505"/>
              <a:ext cx="742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time</a:t>
              </a:r>
              <a:endParaRPr lang="en-US" sz="2400" i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53000" y="4736754"/>
            <a:ext cx="1649813" cy="1644574"/>
            <a:chOff x="4953000" y="5061025"/>
            <a:chExt cx="1649813" cy="1644574"/>
          </a:xfrm>
        </p:grpSpPr>
        <p:sp>
          <p:nvSpPr>
            <p:cNvPr id="70" name="Oval 69"/>
            <p:cNvSpPr/>
            <p:nvPr/>
          </p:nvSpPr>
          <p:spPr>
            <a:xfrm>
              <a:off x="4953000" y="59754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57800" y="59754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562600" y="59754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867400" y="5975425"/>
              <a:ext cx="125813" cy="125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72200" y="59754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77000" y="59754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953000" y="56706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57800" y="56706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562600" y="5670625"/>
              <a:ext cx="125813" cy="125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67400" y="5670625"/>
              <a:ext cx="125813" cy="12581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172200" y="5670625"/>
              <a:ext cx="125813" cy="125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477000" y="56706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953000" y="53658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257800" y="53658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562600" y="53658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867400" y="5365825"/>
              <a:ext cx="125813" cy="125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172200" y="53658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477000" y="53658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953000" y="50610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257800" y="50610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62600" y="50610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867400" y="50610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172200" y="50610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7000" y="5061025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953000" y="65797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257800" y="65797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562600" y="65797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67400" y="65797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172200" y="65797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477000" y="65797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53000" y="62749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800" y="62749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62600" y="62749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67400" y="62749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72200" y="62749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77000" y="6274986"/>
              <a:ext cx="125813" cy="125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83" idx="6"/>
              <a:endCxn id="84" idx="2"/>
            </p:cNvCxnSpPr>
            <p:nvPr/>
          </p:nvCxnSpPr>
          <p:spPr>
            <a:xfrm>
              <a:off x="5688413" y="5733532"/>
              <a:ext cx="178987" cy="1588"/>
            </a:xfrm>
            <a:prstGeom prst="straightConnector1">
              <a:avLst/>
            </a:prstGeom>
            <a:ln w="25527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5" idx="2"/>
              <a:endCxn id="84" idx="6"/>
            </p:cNvCxnSpPr>
            <p:nvPr/>
          </p:nvCxnSpPr>
          <p:spPr>
            <a:xfrm rot="10800000">
              <a:off x="5993214" y="5733532"/>
              <a:ext cx="178987" cy="1588"/>
            </a:xfrm>
            <a:prstGeom prst="straightConnector1">
              <a:avLst/>
            </a:prstGeom>
            <a:ln w="25527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7" idx="0"/>
              <a:endCxn id="84" idx="4"/>
            </p:cNvCxnSpPr>
            <p:nvPr/>
          </p:nvCxnSpPr>
          <p:spPr>
            <a:xfrm rot="5400000" flipH="1" flipV="1">
              <a:off x="5840814" y="5885932"/>
              <a:ext cx="178987" cy="1588"/>
            </a:xfrm>
            <a:prstGeom prst="straightConnector1">
              <a:avLst/>
            </a:prstGeom>
            <a:ln w="25527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0" idx="4"/>
              <a:endCxn id="84" idx="0"/>
            </p:cNvCxnSpPr>
            <p:nvPr/>
          </p:nvCxnSpPr>
          <p:spPr>
            <a:xfrm rot="5400000">
              <a:off x="5840814" y="5581131"/>
              <a:ext cx="178987" cy="1588"/>
            </a:xfrm>
            <a:prstGeom prst="straightConnector1">
              <a:avLst/>
            </a:prstGeom>
            <a:ln w="25527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381000" y="4620328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2D 5-point stencil</a:t>
            </a:r>
            <a:endParaRPr lang="en-US" sz="2800" b="1" dirty="0">
              <a:solidFill>
                <a:schemeClr val="tx2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6132-5A46-4AB9-AF66-CA6433D2D2D5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249803"/>
            <a:ext cx="8534400" cy="11137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2057400"/>
            <a:ext cx="38862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kernel function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with time parameter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and spatial parameters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0"/>
            <a:endCxn id="14" idx="1"/>
          </p:cNvCxnSpPr>
          <p:nvPr/>
        </p:nvCxnSpPr>
        <p:spPr>
          <a:xfrm rot="5400000" flipH="1" flipV="1">
            <a:off x="4435231" y="2503434"/>
            <a:ext cx="730738" cy="76200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5" name="Rectangle 1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98C7-9A54-4809-B45D-2785CAB0C946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35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2" name="Rectangle 21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E26C-A165-417C-B6B0-36473463CAF9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35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16204" y="1916832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90600" y="3356992"/>
            <a:ext cx="990600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 rot="5400000">
            <a:off x="1091002" y="2658430"/>
            <a:ext cx="1143001" cy="269405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3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5" name="Rectangle 2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7B34-6960-4273-BDA1-3D39B733BAD0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928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40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9815" y="1916832"/>
            <a:ext cx="92555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97150" y="3367595"/>
            <a:ext cx="1284249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>
            <a:off x="2882591" y="2221632"/>
            <a:ext cx="56684" cy="1145963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1" name="Rectangle 20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1330-7BB7-435B-8E26-A3DAE364EF3E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72816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764704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40" idx="1"/>
          </p:cNvCxnSpPr>
          <p:nvPr/>
        </p:nvCxnSpPr>
        <p:spPr>
          <a:xfrm>
            <a:off x="4267200" y="2230016"/>
            <a:ext cx="728546" cy="140252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4048" y="1916832"/>
            <a:ext cx="92555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87751" y="3573016"/>
            <a:ext cx="1436649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>
            <a:off x="3956824" y="2221632"/>
            <a:ext cx="49252" cy="1351384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1" name="Rectangle 20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E5-809F-483C-88D5-905645204D5D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450" y="816673"/>
            <a:ext cx="5391150" cy="6887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{-1,0,0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{-1,1,0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14" idx="1"/>
          </p:cNvCxnSpPr>
          <p:nvPr/>
        </p:nvCxnSpPr>
        <p:spPr>
          <a:xfrm rot="16200000" flipH="1">
            <a:off x="3112287" y="1260151"/>
            <a:ext cx="1824050" cy="2314575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81600" y="2590800"/>
            <a:ext cx="38862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>
                <a:solidFill>
                  <a:srgbClr val="FF0000"/>
                </a:solidFill>
              </a:rPr>
              <a:t>boundary </a:t>
            </a:r>
            <a:r>
              <a:rPr lang="en-US" b="1" i="1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dirty="0" smtClean="0">
                <a:solidFill>
                  <a:schemeClr val="tx2"/>
                </a:solidFill>
              </a:rPr>
              <a:t> on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dirty="0" err="1" smtClean="0">
                <a:solidFill>
                  <a:schemeClr val="tx2"/>
                </a:solidFill>
              </a:rPr>
              <a:t>Pochoir</a:t>
            </a:r>
            <a:r>
              <a:rPr lang="en-US" dirty="0" smtClean="0">
                <a:solidFill>
                  <a:schemeClr val="tx2"/>
                </a:solidFill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dirty="0" smtClean="0">
                <a:solidFill>
                  <a:schemeClr val="tx2"/>
                </a:solidFill>
              </a:rPr>
              <a:t> indexed by time coordinate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and spatial coordinates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chemeClr val="tx2"/>
                </a:solidFill>
              </a:rPr>
              <a:t>, which always returns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i="1" dirty="0">
              <a:solidFill>
                <a:schemeClr val="tx2"/>
              </a:solidFill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5" name="Rectangle 1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7D8C-1D41-4EAE-B8B7-4AEDFEABED5E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450" y="4419352"/>
            <a:ext cx="4095750" cy="7418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{-1,1,0}, {-1,0,0},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6350" y="4419600"/>
            <a:ext cx="3886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Initialize all points of the grid at time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to a random value.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3"/>
            <a:endCxn id="14" idx="1"/>
          </p:cNvCxnSpPr>
          <p:nvPr/>
        </p:nvCxnSpPr>
        <p:spPr>
          <a:xfrm flipV="1">
            <a:off x="4267200" y="4742766"/>
            <a:ext cx="819150" cy="474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2" name="Rectangle 11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14A6-E8A1-4D1B-ADEB-844B4C9989F6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5140711"/>
            <a:ext cx="2895600" cy="279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{-1,1,0}, {-1,0,0},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4438471"/>
            <a:ext cx="4019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Run a stencil computation on the </a:t>
            </a:r>
            <a:r>
              <a:rPr lang="en-US" dirty="0" err="1" smtClean="0">
                <a:solidFill>
                  <a:schemeClr val="tx2"/>
                </a:solidFill>
              </a:rPr>
              <a:t>Pochoir</a:t>
            </a:r>
            <a:r>
              <a:rPr lang="en-US" dirty="0" smtClean="0">
                <a:solidFill>
                  <a:schemeClr val="tx2"/>
                </a:solidFill>
              </a:rPr>
              <a:t> object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heat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time steps using kernel function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kern</a:t>
            </a:r>
            <a:r>
              <a:rPr lang="en-US" dirty="0" smtClean="0">
                <a:solidFill>
                  <a:schemeClr val="tx2"/>
                </a:solidFill>
              </a:rPr>
              <a:t>. 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dirty="0" smtClean="0">
                <a:solidFill>
                  <a:schemeClr val="tx2"/>
                </a:solidFill>
              </a:rPr>
              <a:t> method can be called multiple times.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3"/>
            <a:endCxn id="14" idx="1"/>
          </p:cNvCxnSpPr>
          <p:nvPr/>
        </p:nvCxnSpPr>
        <p:spPr>
          <a:xfrm flipV="1">
            <a:off x="3048000" y="5038636"/>
            <a:ext cx="1981200" cy="24199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2D Heat Equation</a:t>
            </a:r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2" name="Rectangle 11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FC32-CAF8-4995-96E7-0390A0656A00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Results: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Specification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/>
              <a:t>Boundary Conditions: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Compilation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strategy: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strategies: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3AB0-3405-454F-92EE-3FDA0FFC7B3D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133600" y="762000"/>
            <a:ext cx="5943600" cy="1295401"/>
            <a:chOff x="152400" y="914400"/>
            <a:chExt cx="5943600" cy="1295401"/>
          </a:xfrm>
        </p:grpSpPr>
        <p:sp>
          <p:nvSpPr>
            <p:cNvPr id="27651" name="TextBox 4"/>
            <p:cNvSpPr txBox="1">
              <a:spLocks noChangeArrowheads="1"/>
            </p:cNvSpPr>
            <p:nvPr/>
          </p:nvSpPr>
          <p:spPr bwMode="auto">
            <a:xfrm>
              <a:off x="152400" y="1447801"/>
              <a:ext cx="5772150" cy="762000"/>
            </a:xfrm>
            <a:prstGeom prst="foldedCorner">
              <a:avLst>
                <a:gd name="adj" fmla="val 27217"/>
              </a:avLst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zero_bdry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0;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9144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Nonperiodic</a:t>
              </a:r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 zero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33600" y="2367291"/>
            <a:ext cx="5943600" cy="1971020"/>
            <a:chOff x="152400" y="2600980"/>
            <a:chExt cx="5943600" cy="1971020"/>
          </a:xfrm>
        </p:grpSpPr>
        <p:sp>
          <p:nvSpPr>
            <p:cNvPr id="18" name="TextBox 17"/>
            <p:cNvSpPr txBox="1"/>
            <p:nvPr/>
          </p:nvSpPr>
          <p:spPr>
            <a:xfrm>
              <a:off x="152400" y="260098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Periodic (</a:t>
              </a:r>
              <a:r>
                <a:rPr lang="en-US" sz="2800" b="1" dirty="0" err="1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toroidal</a:t>
              </a:r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)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5772150" cy="1447800"/>
            </a:xfrm>
            <a:prstGeom prst="foldedCorner">
              <a:avLst/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pt-BR" sz="1600" kern="0" dirty="0" smtClean="0">
                  <a:latin typeface="Consolas" pitchFamily="49" charset="0"/>
                  <a:cs typeface="Consolas" pitchFamily="49" charset="0"/>
                </a:rPr>
                <a:t>#define mod(r,m) (((r) % (m)) + ((r)&lt;0)?(m):0)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(periodic,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arr.get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	t,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			mod(x,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(1)), 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			mod(y,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(0)) ); </a:t>
              </a: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4648200"/>
            <a:ext cx="5943600" cy="1920874"/>
            <a:chOff x="152400" y="4648200"/>
            <a:chExt cx="5943600" cy="1920874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152400" y="5089523"/>
              <a:ext cx="5772150" cy="1479551"/>
            </a:xfrm>
            <a:prstGeom prst="foldedCorner">
              <a:avLst/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pt-BR" sz="1600" kern="0" dirty="0" smtClean="0">
                  <a:latin typeface="Consolas" pitchFamily="49" charset="0"/>
                  <a:cs typeface="Consolas" pitchFamily="49" charset="0"/>
                </a:rPr>
                <a:t>#define mod(r,m) (((r) % (m)) + ((r)&lt;0)?(m):0)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(cylinder,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(x &lt; 0) || (x &gt;=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	return 0;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arr.get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	t, x, mod(y,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(0)) );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" y="46482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Cylindrical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Various Boundary Conditions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D814-75AC-4D8D-8D70-B5386582B3DD}" type="datetime1">
              <a:rPr lang="en-US" smtClean="0"/>
              <a:t>3/15/2012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Stencils are prevailing</a:t>
            </a:r>
          </a:p>
          <a:p>
            <a:pPr lvl="1"/>
            <a:r>
              <a:rPr lang="en-US" sz="2900" dirty="0"/>
              <a:t>iterative PDE solvers such as Jacobi, </a:t>
            </a:r>
            <a:r>
              <a:rPr lang="en-US" sz="2900" dirty="0" err="1"/>
              <a:t>multigrid</a:t>
            </a:r>
            <a:r>
              <a:rPr lang="en-US" sz="2900" dirty="0"/>
              <a:t>, and AMR, </a:t>
            </a:r>
            <a:endParaRPr lang="en-US" sz="2900" dirty="0" smtClean="0"/>
          </a:p>
          <a:p>
            <a:pPr lvl="1"/>
            <a:r>
              <a:rPr lang="en-US" sz="2900" dirty="0" smtClean="0"/>
              <a:t>image processing, </a:t>
            </a:r>
          </a:p>
          <a:p>
            <a:pPr lvl="1"/>
            <a:r>
              <a:rPr lang="en-US" sz="2900" dirty="0" smtClean="0"/>
              <a:t>geometric </a:t>
            </a:r>
            <a:r>
              <a:rPr lang="en-US" sz="2900" dirty="0"/>
              <a:t>modeling.</a:t>
            </a:r>
          </a:p>
          <a:p>
            <a:r>
              <a:rPr lang="en-US" dirty="0"/>
              <a:t>Highly cache-efficient stencil algorithm is known yet hard to write from case to case.</a:t>
            </a:r>
          </a:p>
          <a:p>
            <a:r>
              <a:rPr lang="en-US" dirty="0" smtClean="0"/>
              <a:t>Conventional numerical library focus on optimizing individual computation operator</a:t>
            </a:r>
          </a:p>
          <a:p>
            <a:r>
              <a:rPr lang="en-US" dirty="0" smtClean="0"/>
              <a:t>How to automate the optimization of a family of computation (such as stencil) in one framework is an open question.</a:t>
            </a:r>
          </a:p>
          <a:p>
            <a:pPr lvl="1"/>
            <a:r>
              <a:rPr lang="en-US" dirty="0" smtClean="0"/>
              <a:t>Library?</a:t>
            </a:r>
          </a:p>
          <a:p>
            <a:pPr lvl="1"/>
            <a:r>
              <a:rPr lang="en-US" dirty="0" smtClean="0"/>
              <a:t>DSL?</a:t>
            </a:r>
          </a:p>
          <a:p>
            <a:pPr lvl="1"/>
            <a:r>
              <a:rPr lang="en-US" dirty="0" smtClean="0"/>
              <a:t>EDSL?</a:t>
            </a:r>
          </a:p>
          <a:p>
            <a:pPr lvl="1"/>
            <a:r>
              <a:rPr lang="en-US" dirty="0" smtClean="0"/>
              <a:t>Compiler’s pragma?</a:t>
            </a:r>
          </a:p>
          <a:p>
            <a:pPr lvl="1"/>
            <a:r>
              <a:rPr lang="en-US" dirty="0" err="1" smtClean="0"/>
              <a:t>Autotuner</a:t>
            </a:r>
            <a:r>
              <a:rPr lang="en-US" dirty="0" smtClean="0"/>
              <a:t>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CB1B-0E98-4C6E-BBC7-5126235C734F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5"/>
          <p:cNvGrpSpPr/>
          <p:nvPr/>
        </p:nvGrpSpPr>
        <p:grpSpPr>
          <a:xfrm>
            <a:off x="2057400" y="2552699"/>
            <a:ext cx="5943600" cy="2476501"/>
            <a:chOff x="152400" y="914400"/>
            <a:chExt cx="5943600" cy="2476501"/>
          </a:xfrm>
        </p:grpSpPr>
        <p:sp>
          <p:nvSpPr>
            <p:cNvPr id="27651" name="TextBox 4"/>
            <p:cNvSpPr txBox="1">
              <a:spLocks noChangeArrowheads="1"/>
            </p:cNvSpPr>
            <p:nvPr/>
          </p:nvSpPr>
          <p:spPr bwMode="auto">
            <a:xfrm>
              <a:off x="152400" y="1447801"/>
              <a:ext cx="5772150" cy="1943100"/>
            </a:xfrm>
            <a:prstGeom prst="foldedCorner">
              <a:avLst>
                <a:gd name="adj" fmla="val 13564"/>
              </a:avLst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neumann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 xx(x),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(y);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(x&lt;0) xx = 0;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(x&gt;=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(1)) xx =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(y&lt;0)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 = 0;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(y&gt;=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(0))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arr.get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(t, xx,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9144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Neumann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2057400" y="838200"/>
            <a:ext cx="5943600" cy="1295400"/>
            <a:chOff x="152400" y="4648200"/>
            <a:chExt cx="5943600" cy="1295400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152400" y="5181600"/>
              <a:ext cx="5772150" cy="762000"/>
            </a:xfrm>
            <a:prstGeom prst="foldedCorner">
              <a:avLst>
                <a:gd name="adj" fmla="val 36447"/>
              </a:avLst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dirichlet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100+0.2*t;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" y="46482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Dirichlet</a:t>
              </a:r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05523"/>
          </a:xfrm>
        </p:spPr>
        <p:txBody>
          <a:bodyPr>
            <a:normAutofit/>
          </a:bodyPr>
          <a:lstStyle/>
          <a:p>
            <a:r>
              <a:rPr lang="en-US" dirty="0" smtClean="0"/>
              <a:t>Various Boundary Conditions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621-4112-4D85-9560-065B1CA02509}" type="datetime1">
              <a:rPr lang="en-US" smtClean="0"/>
              <a:t>3/15/2012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Results: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Specification: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Boundary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Conditions:</a:t>
            </a:r>
          </a:p>
          <a:p>
            <a:r>
              <a:rPr lang="en-US" dirty="0"/>
              <a:t>Compilation strategy: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strategies: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C5C5-70FF-4AA1-B2FA-6AFCE89B119F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cs typeface="Calibri" pitchFamily="34" charset="0"/>
              </a:rPr>
              <a:t>Two-Phase Compilation Strategy</a:t>
            </a:r>
            <a:endParaRPr 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33400" y="1295400"/>
            <a:ext cx="2552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Phase 1 goal: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Check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functional correctness</a:t>
            </a:r>
            <a:endParaRPr lang="en-US" sz="20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533400" y="5246138"/>
            <a:ext cx="23241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Phase 2 goal: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Maximize performance</a:t>
            </a:r>
            <a:endParaRPr lang="en-US" sz="2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76300" y="3854604"/>
            <a:ext cx="7391400" cy="0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ocument 1"/>
          <p:cNvSpPr/>
          <p:nvPr/>
        </p:nvSpPr>
        <p:spPr>
          <a:xfrm>
            <a:off x="3314700" y="1295400"/>
            <a:ext cx="1219200" cy="762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Pochoir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Spec.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2857500" y="2590800"/>
            <a:ext cx="1828800" cy="8382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Pochoir Template Library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029200" y="2019300"/>
            <a:ext cx="14478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Intel C</a:t>
            </a:r>
            <a:r>
              <a:rPr lang="en-US" dirty="0">
                <a:solidFill>
                  <a:schemeClr val="tx1"/>
                </a:solidFill>
              </a:rPr>
              <a:t>++ Compiler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7086600" y="2095500"/>
            <a:ext cx="15240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Serial Loops</a:t>
            </a:r>
          </a:p>
        </p:txBody>
      </p:sp>
      <p:cxnSp>
        <p:nvCxnSpPr>
          <p:cNvPr id="30" name="Shape 29"/>
          <p:cNvCxnSpPr>
            <a:stCxn id="2" idx="3"/>
            <a:endCxn id="4" idx="0"/>
          </p:cNvCxnSpPr>
          <p:nvPr/>
        </p:nvCxnSpPr>
        <p:spPr>
          <a:xfrm>
            <a:off x="4533900" y="1676400"/>
            <a:ext cx="1219200" cy="34290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3" idx="5"/>
            <a:endCxn id="4" idx="2"/>
          </p:cNvCxnSpPr>
          <p:nvPr/>
        </p:nvCxnSpPr>
        <p:spPr>
          <a:xfrm flipV="1">
            <a:off x="4503420" y="2628900"/>
            <a:ext cx="1249680" cy="38100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" idx="3"/>
            <a:endCxn id="5" idx="1"/>
          </p:cNvCxnSpPr>
          <p:nvPr/>
        </p:nvCxnSpPr>
        <p:spPr>
          <a:xfrm>
            <a:off x="6477000" y="2324100"/>
            <a:ext cx="609600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33400" y="4211776"/>
            <a:ext cx="8382000" cy="2234691"/>
            <a:chOff x="533400" y="4211776"/>
            <a:chExt cx="8382000" cy="2234691"/>
          </a:xfrm>
        </p:grpSpPr>
        <p:sp>
          <p:nvSpPr>
            <p:cNvPr id="14" name="Flowchart: Document 13"/>
            <p:cNvSpPr/>
            <p:nvPr/>
          </p:nvSpPr>
          <p:spPr>
            <a:xfrm>
              <a:off x="533400" y="4211776"/>
              <a:ext cx="1219200" cy="8382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334000" y="5049043"/>
              <a:ext cx="1497012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Intel C</a:t>
              </a:r>
              <a:r>
                <a:rPr lang="en-US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7315200" y="5087143"/>
              <a:ext cx="1600200" cy="5334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Optimized </a:t>
              </a:r>
              <a:r>
                <a:rPr lang="en-US" dirty="0" smtClean="0">
                  <a:solidFill>
                    <a:schemeClr val="tx1"/>
                  </a:solidFill>
                </a:rPr>
                <a:t>Parallel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209800" y="4326076"/>
              <a:ext cx="1295400" cy="60960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25" name="Flowchart: Document 24"/>
            <p:cNvSpPr/>
            <p:nvPr/>
          </p:nvSpPr>
          <p:spPr>
            <a:xfrm>
              <a:off x="3962400" y="4287976"/>
              <a:ext cx="1295400" cy="685800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Postsource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dirty="0" err="1" smtClean="0">
                  <a:solidFill>
                    <a:schemeClr val="tx1"/>
                  </a:solidFill>
                </a:rPr>
                <a:t>Cilk</a:t>
              </a:r>
              <a:r>
                <a:rPr lang="en-US" dirty="0" smtClean="0">
                  <a:solidFill>
                    <a:schemeClr val="tx1"/>
                  </a:solidFill>
                </a:rPr>
                <a:t>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hape 33"/>
            <p:cNvCxnSpPr>
              <a:stCxn id="14" idx="3"/>
              <a:endCxn id="21" idx="1"/>
            </p:cNvCxnSpPr>
            <p:nvPr/>
          </p:nvCxnSpPr>
          <p:spPr>
            <a:xfrm>
              <a:off x="17526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33"/>
            <p:cNvCxnSpPr>
              <a:stCxn id="21" idx="3"/>
              <a:endCxn id="25" idx="1"/>
            </p:cNvCxnSpPr>
            <p:nvPr/>
          </p:nvCxnSpPr>
          <p:spPr>
            <a:xfrm>
              <a:off x="35052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33"/>
            <p:cNvCxnSpPr>
              <a:stCxn id="25" idx="3"/>
              <a:endCxn id="16" idx="0"/>
            </p:cNvCxnSpPr>
            <p:nvPr/>
          </p:nvCxnSpPr>
          <p:spPr>
            <a:xfrm>
              <a:off x="5257800" y="4630876"/>
              <a:ext cx="824706" cy="418167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33"/>
            <p:cNvCxnSpPr>
              <a:stCxn id="43" idx="5"/>
              <a:endCxn id="16" idx="2"/>
            </p:cNvCxnSpPr>
            <p:nvPr/>
          </p:nvCxnSpPr>
          <p:spPr>
            <a:xfrm flipV="1">
              <a:off x="4770120" y="5658643"/>
              <a:ext cx="1312386" cy="368724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33"/>
            <p:cNvCxnSpPr>
              <a:stCxn id="16" idx="3"/>
              <a:endCxn id="19" idx="1"/>
            </p:cNvCxnSpPr>
            <p:nvPr/>
          </p:nvCxnSpPr>
          <p:spPr>
            <a:xfrm>
              <a:off x="6831012" y="5353843"/>
              <a:ext cx="484188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Data 42"/>
            <p:cNvSpPr/>
            <p:nvPr/>
          </p:nvSpPr>
          <p:spPr>
            <a:xfrm>
              <a:off x="3124200" y="5608267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 Template Library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D848-EB23-46BB-82A2-3FB4122F08FB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err="1" smtClean="0"/>
              <a:t>Pochoir</a:t>
            </a:r>
            <a:r>
              <a:rPr lang="en-US" dirty="0" smtClean="0"/>
              <a:t> Guarantee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089588"/>
            <a:ext cx="3581400" cy="1815882"/>
          </a:xfrm>
        </p:spPr>
        <p:txBody>
          <a:bodyPr wrap="square">
            <a:spAutoFit/>
          </a:bodyPr>
          <a:lstStyle/>
          <a:p>
            <a:pPr marL="0" lvl="3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If a stencil program compiles and runs with the </a:t>
            </a:r>
            <a:r>
              <a:rPr lang="en-US" sz="2800" dirty="0" err="1" smtClean="0">
                <a:solidFill>
                  <a:schemeClr val="tx2"/>
                </a:solidFill>
              </a:rPr>
              <a:t>Pochoir</a:t>
            </a:r>
            <a:r>
              <a:rPr lang="en-US" sz="2800" dirty="0" smtClean="0">
                <a:solidFill>
                  <a:schemeClr val="tx2"/>
                </a:solidFill>
              </a:rPr>
              <a:t> template library during Phase 1,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0" y="3494544"/>
            <a:ext cx="612637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3" eaLnBrk="0" hangingPunct="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then no errors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will occur during 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Phase 2 when it is 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compiled with the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  <a:cs typeface="Calibri" pitchFamily="34" charset="0"/>
              </a:rPr>
              <a:t>Pochoir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compiler or during the subsequent running of the optimized binary.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26823" y="3048000"/>
            <a:ext cx="8290353" cy="8105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965245" y="1234168"/>
            <a:ext cx="3492954" cy="1295400"/>
            <a:chOff x="1676400" y="1295400"/>
            <a:chExt cx="5753100" cy="2133600"/>
          </a:xfrm>
        </p:grpSpPr>
        <p:sp>
          <p:nvSpPr>
            <p:cNvPr id="35" name="Flowchart: Document 34"/>
            <p:cNvSpPr/>
            <p:nvPr/>
          </p:nvSpPr>
          <p:spPr>
            <a:xfrm>
              <a:off x="2133600" y="1295400"/>
              <a:ext cx="1219200" cy="7620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1676400" y="2590800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r>
                <a:rPr lang="en-US" sz="1200" dirty="0">
                  <a:solidFill>
                    <a:schemeClr val="tx1"/>
                  </a:solidFill>
                </a:rPr>
                <a:t> Template Library</a:t>
              </a: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3848100" y="2019300"/>
              <a:ext cx="1447800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Intel C</a:t>
              </a:r>
              <a:r>
                <a:rPr lang="en-US" sz="1200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38" name="Flowchart: Terminator 37"/>
            <p:cNvSpPr/>
            <p:nvPr/>
          </p:nvSpPr>
          <p:spPr>
            <a:xfrm>
              <a:off x="5905500" y="2095500"/>
              <a:ext cx="15240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Serial Loops</a:t>
              </a:r>
            </a:p>
          </p:txBody>
        </p:sp>
        <p:cxnSp>
          <p:nvCxnSpPr>
            <p:cNvPr id="39" name="Shape 38"/>
            <p:cNvCxnSpPr>
              <a:stCxn id="35" idx="3"/>
              <a:endCxn id="37" idx="0"/>
            </p:cNvCxnSpPr>
            <p:nvPr/>
          </p:nvCxnSpPr>
          <p:spPr>
            <a:xfrm>
              <a:off x="3352800" y="1676400"/>
              <a:ext cx="1219200" cy="3429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36" idx="5"/>
              <a:endCxn id="37" idx="2"/>
            </p:cNvCxnSpPr>
            <p:nvPr/>
          </p:nvCxnSpPr>
          <p:spPr>
            <a:xfrm flipV="1">
              <a:off x="3322320" y="2628900"/>
              <a:ext cx="1249680" cy="3810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33"/>
            <p:cNvCxnSpPr>
              <a:stCxn id="37" idx="3"/>
              <a:endCxn id="38" idx="1"/>
            </p:cNvCxnSpPr>
            <p:nvPr/>
          </p:nvCxnSpPr>
          <p:spPr>
            <a:xfrm>
              <a:off x="5295900" y="2324100"/>
              <a:ext cx="6096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276600" y="3385141"/>
            <a:ext cx="5181599" cy="1439708"/>
            <a:chOff x="533400" y="4211776"/>
            <a:chExt cx="8382000" cy="2234691"/>
          </a:xfrm>
        </p:grpSpPr>
        <p:sp>
          <p:nvSpPr>
            <p:cNvPr id="55" name="Flowchart: Document 54"/>
            <p:cNvSpPr/>
            <p:nvPr/>
          </p:nvSpPr>
          <p:spPr>
            <a:xfrm>
              <a:off x="533400" y="4211776"/>
              <a:ext cx="1219200" cy="8382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5334000" y="5049043"/>
              <a:ext cx="1497012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Intel C</a:t>
              </a:r>
              <a:r>
                <a:rPr lang="en-US" sz="1200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57" name="Flowchart: Terminator 56"/>
            <p:cNvSpPr/>
            <p:nvPr/>
          </p:nvSpPr>
          <p:spPr>
            <a:xfrm>
              <a:off x="7315200" y="5087143"/>
              <a:ext cx="1600200" cy="5334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Optimized </a:t>
              </a:r>
              <a:r>
                <a:rPr lang="en-US" sz="1200" dirty="0" smtClean="0">
                  <a:solidFill>
                    <a:schemeClr val="tx1"/>
                  </a:solidFill>
                </a:rPr>
                <a:t>Parallel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2209800" y="4326076"/>
              <a:ext cx="1295400" cy="60960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59" name="Flowchart: Document 58"/>
            <p:cNvSpPr/>
            <p:nvPr/>
          </p:nvSpPr>
          <p:spPr>
            <a:xfrm>
              <a:off x="3962400" y="4287976"/>
              <a:ext cx="1295400" cy="685800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Postsource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Cilk</a:t>
              </a:r>
              <a:r>
                <a:rPr lang="en-US" sz="1200" dirty="0" smtClean="0">
                  <a:solidFill>
                    <a:schemeClr val="tx1"/>
                  </a:solidFill>
                </a:rPr>
                <a:t>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33"/>
            <p:cNvCxnSpPr>
              <a:stCxn id="55" idx="3"/>
              <a:endCxn id="58" idx="1"/>
            </p:cNvCxnSpPr>
            <p:nvPr/>
          </p:nvCxnSpPr>
          <p:spPr>
            <a:xfrm>
              <a:off x="17526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33"/>
            <p:cNvCxnSpPr>
              <a:stCxn id="58" idx="3"/>
              <a:endCxn id="59" idx="1"/>
            </p:cNvCxnSpPr>
            <p:nvPr/>
          </p:nvCxnSpPr>
          <p:spPr>
            <a:xfrm>
              <a:off x="35052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33"/>
            <p:cNvCxnSpPr>
              <a:stCxn id="59" idx="3"/>
              <a:endCxn id="56" idx="0"/>
            </p:cNvCxnSpPr>
            <p:nvPr/>
          </p:nvCxnSpPr>
          <p:spPr>
            <a:xfrm>
              <a:off x="5257800" y="4630876"/>
              <a:ext cx="824706" cy="41816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33"/>
            <p:cNvCxnSpPr>
              <a:stCxn id="65" idx="5"/>
              <a:endCxn id="56" idx="2"/>
            </p:cNvCxnSpPr>
            <p:nvPr/>
          </p:nvCxnSpPr>
          <p:spPr>
            <a:xfrm flipV="1">
              <a:off x="4770120" y="5658643"/>
              <a:ext cx="1312386" cy="3687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33"/>
            <p:cNvCxnSpPr>
              <a:stCxn id="56" idx="3"/>
              <a:endCxn id="57" idx="1"/>
            </p:cNvCxnSpPr>
            <p:nvPr/>
          </p:nvCxnSpPr>
          <p:spPr>
            <a:xfrm>
              <a:off x="6831012" y="5353843"/>
              <a:ext cx="484188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Data 64"/>
            <p:cNvSpPr/>
            <p:nvPr/>
          </p:nvSpPr>
          <p:spPr>
            <a:xfrm>
              <a:off x="3124200" y="5608267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r>
                <a:rPr lang="en-US" sz="1200" dirty="0">
                  <a:solidFill>
                    <a:schemeClr val="tx1"/>
                  </a:solidFill>
                </a:rPr>
                <a:t> Template Library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B305-92C3-44A1-AFE4-AC77B2CE59AD}" type="datetime1">
              <a:rPr lang="en-US" smtClean="0"/>
              <a:t>3/15/2012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Results: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Specification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Boundary Conditions: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Compilation strategy:</a:t>
            </a:r>
          </a:p>
          <a:p>
            <a:r>
              <a:rPr lang="en-US" dirty="0"/>
              <a:t>Optimization strategies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0F2D-CCFC-42F5-A12B-2C859ED7082C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Optimization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233" y="1306512"/>
            <a:ext cx="8147247" cy="4228850"/>
          </a:xfrm>
        </p:spPr>
        <p:txBody>
          <a:bodyPr wrap="square">
            <a:spAutoFit/>
          </a:bodyPr>
          <a:lstStyle/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Two code clones</a:t>
            </a:r>
          </a:p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Unifying the handling of periodic and </a:t>
            </a:r>
            <a:r>
              <a:rPr lang="en-US" sz="3200" dirty="0" err="1"/>
              <a:t>nonperiodic</a:t>
            </a:r>
            <a:r>
              <a:rPr lang="en-US" sz="3200" dirty="0"/>
              <a:t> boundary conditions</a:t>
            </a:r>
          </a:p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Automatic selection of traversal strategy</a:t>
            </a:r>
          </a:p>
          <a:p>
            <a:pPr lvl="1"/>
            <a:r>
              <a:rPr lang="en-US" sz="2800" dirty="0"/>
              <a:t>-split-macro-shadow</a:t>
            </a:r>
          </a:p>
          <a:p>
            <a:pPr lvl="1"/>
            <a:r>
              <a:rPr lang="en-US" sz="2800" dirty="0"/>
              <a:t>-split-opt-pointer</a:t>
            </a:r>
          </a:p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Coarsening of base cases</a:t>
            </a:r>
          </a:p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Adaptive trapezoidal decomposition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5D3A-17D5-47AF-AE66-80AF158459F2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Mar. 2012</a:t>
            </a:r>
          </a:p>
          <a:p>
            <a:r>
              <a:rPr lang="en-US" dirty="0" smtClean="0"/>
              <a:t>Bug </a:t>
            </a:r>
            <a:r>
              <a:rPr lang="en-US" dirty="0" smtClean="0"/>
              <a:t>Fix</a:t>
            </a:r>
            <a:endParaRPr lang="en-US" dirty="0" smtClean="0"/>
          </a:p>
          <a:p>
            <a:r>
              <a:rPr lang="en-US" dirty="0" smtClean="0"/>
              <a:t>User’s feedback</a:t>
            </a:r>
          </a:p>
          <a:p>
            <a:r>
              <a:rPr lang="en-US" dirty="0" err="1" smtClean="0"/>
              <a:t>Variadic</a:t>
            </a:r>
            <a:r>
              <a:rPr lang="en-US" dirty="0" smtClean="0"/>
              <a:t> Template Support</a:t>
            </a:r>
          </a:p>
          <a:p>
            <a:pPr lvl="1"/>
            <a:r>
              <a:rPr lang="en-US" dirty="0" smtClean="0"/>
              <a:t>Even Simpler user interface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0A2B-AA52-47A2-BAD7-2CE5115A5D13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Inhomogeneity</a:t>
            </a:r>
          </a:p>
          <a:p>
            <a:pPr lvl="1"/>
            <a:r>
              <a:rPr lang="en-US" dirty="0" smtClean="0"/>
              <a:t>Macroscopic Inhomogeneity</a:t>
            </a:r>
          </a:p>
          <a:p>
            <a:pPr lvl="1"/>
            <a:r>
              <a:rPr lang="en-US" dirty="0" smtClean="0"/>
              <a:t>Microscopic Inhomogeneity</a:t>
            </a:r>
          </a:p>
          <a:p>
            <a:r>
              <a:rPr lang="en-US" dirty="0" smtClean="0"/>
              <a:t>JIT compilation</a:t>
            </a:r>
          </a:p>
          <a:p>
            <a:pPr lvl="1"/>
            <a:r>
              <a:rPr lang="en-US" dirty="0" smtClean="0"/>
              <a:t>Generate the computational kernels on-the-fly</a:t>
            </a:r>
            <a:endParaRPr lang="en-US" dirty="0"/>
          </a:p>
          <a:p>
            <a:r>
              <a:rPr lang="en-US" dirty="0" smtClean="0"/>
              <a:t>Generalized Dependency</a:t>
            </a:r>
          </a:p>
          <a:p>
            <a:pPr lvl="1"/>
            <a:r>
              <a:rPr lang="en-US" dirty="0" smtClean="0"/>
              <a:t>From orthogonal grid to general graph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D3F-049C-454D-8EAC-F894E4F68A2B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48965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Simple, concise, declarative, and easily verifiable DSL embedded in C++, with Intel </a:t>
            </a:r>
            <a:r>
              <a:rPr lang="en-US" dirty="0" err="1"/>
              <a:t>Cilk</a:t>
            </a:r>
            <a:r>
              <a:rPr lang="en-US" dirty="0"/>
              <a:t> Plus extension.</a:t>
            </a:r>
          </a:p>
          <a:p>
            <a:r>
              <a:rPr lang="en-US" dirty="0"/>
              <a:t>Arbitrary shaped, arbitrary depth stencil on arbitrary d-dimensional space-time grid, with complex boundary condition.</a:t>
            </a:r>
          </a:p>
          <a:p>
            <a:r>
              <a:rPr lang="en-US" dirty="0" smtClean="0"/>
              <a:t>Inhomogeneous regions</a:t>
            </a:r>
            <a:endParaRPr lang="en-US" dirty="0" smtClean="0"/>
          </a:p>
          <a:p>
            <a:pPr lvl="1"/>
            <a:r>
              <a:rPr lang="en-US" dirty="0" smtClean="0"/>
              <a:t>Macroscopic inhomogeneity</a:t>
            </a:r>
          </a:p>
          <a:p>
            <a:pPr lvl="1"/>
            <a:r>
              <a:rPr lang="en-US" dirty="0" smtClean="0"/>
              <a:t>Microscopic inhomogeneity</a:t>
            </a:r>
          </a:p>
          <a:p>
            <a:r>
              <a:rPr lang="en-US" dirty="0"/>
              <a:t>JIT compiler for stencil</a:t>
            </a:r>
          </a:p>
          <a:p>
            <a:r>
              <a:rPr lang="en-US" dirty="0" smtClean="0"/>
              <a:t>Generalized dependency </a:t>
            </a:r>
          </a:p>
          <a:p>
            <a:pPr lvl="1"/>
            <a:r>
              <a:rPr lang="en-US" dirty="0" smtClean="0"/>
              <a:t>From orthogonal grid to general 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5864746"/>
            <a:ext cx="6086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Funded in medium scale by NSF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C16-23D0-4443-9378-CB16984FF304}" type="datetime1">
              <a:rPr lang="en-US" smtClean="0"/>
              <a:t>3/15/2012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Pochoir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Charles E. </a:t>
            </a:r>
            <a:r>
              <a:rPr lang="en-US" dirty="0" err="1" smtClean="0"/>
              <a:t>Leiserson</a:t>
            </a:r>
            <a:r>
              <a:rPr lang="en-US" dirty="0" smtClean="0"/>
              <a:t>, Project Leader</a:t>
            </a:r>
          </a:p>
          <a:p>
            <a:r>
              <a:rPr lang="en-US" dirty="0" smtClean="0"/>
              <a:t>Yuan Tang</a:t>
            </a:r>
          </a:p>
          <a:p>
            <a:r>
              <a:rPr lang="en-US" dirty="0" err="1" smtClean="0"/>
              <a:t>Rezaul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endParaRPr lang="en-US" dirty="0" smtClean="0"/>
          </a:p>
          <a:p>
            <a:r>
              <a:rPr lang="en-US" dirty="0" smtClean="0"/>
              <a:t>Bradley C. </a:t>
            </a:r>
            <a:r>
              <a:rPr lang="en-US" dirty="0" err="1" smtClean="0"/>
              <a:t>Kuszmaul</a:t>
            </a:r>
            <a:endParaRPr lang="en-US" dirty="0" smtClean="0"/>
          </a:p>
          <a:p>
            <a:r>
              <a:rPr lang="en-US" dirty="0" smtClean="0"/>
              <a:t>Chi-Keung </a:t>
            </a:r>
            <a:r>
              <a:rPr lang="en-US" dirty="0" err="1" smtClean="0"/>
              <a:t>Luk</a:t>
            </a:r>
            <a:endParaRPr lang="en-US" dirty="0" smtClean="0"/>
          </a:p>
          <a:p>
            <a:r>
              <a:rPr lang="en-US" dirty="0" smtClean="0"/>
              <a:t>Steven G. Johnson</a:t>
            </a:r>
          </a:p>
          <a:p>
            <a:r>
              <a:rPr lang="en-US" dirty="0" err="1"/>
              <a:t>Ekanathan</a:t>
            </a:r>
            <a:r>
              <a:rPr lang="en-US" dirty="0"/>
              <a:t> </a:t>
            </a:r>
            <a:r>
              <a:rPr lang="en-US" dirty="0" err="1"/>
              <a:t>Palamadai</a:t>
            </a:r>
            <a:r>
              <a:rPr lang="en-US" dirty="0"/>
              <a:t> </a:t>
            </a:r>
            <a:r>
              <a:rPr lang="en-US" dirty="0" err="1"/>
              <a:t>Natarajan</a:t>
            </a:r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2B4-0C27-46E0-A431-919B1B097E9D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 0.5 (Feb. 2011)</a:t>
            </a:r>
          </a:p>
          <a:p>
            <a:endParaRPr lang="en-US" dirty="0"/>
          </a:p>
          <a:p>
            <a:r>
              <a:rPr lang="en-US" dirty="0" smtClean="0"/>
              <a:t>Release 1.0 (Mar. 2012)</a:t>
            </a:r>
          </a:p>
          <a:p>
            <a:endParaRPr lang="en-US" dirty="0"/>
          </a:p>
          <a:p>
            <a:r>
              <a:rPr lang="en-US" dirty="0" smtClean="0"/>
              <a:t>Release 2.0 (TBD)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CEBE-8CEB-40F8-BFFB-EFE89964FAD4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Released in Feb. 2011</a:t>
            </a:r>
          </a:p>
          <a:p>
            <a:r>
              <a:rPr lang="en-US" dirty="0" smtClean="0"/>
              <a:t>Published in SPAA’11 &amp; HotPar’11</a:t>
            </a:r>
          </a:p>
          <a:p>
            <a:r>
              <a:rPr lang="en-US" dirty="0" smtClean="0"/>
              <a:t>Simple, concise, declarative, and easily verifiable DSL embedded in C++, with Intel </a:t>
            </a:r>
            <a:r>
              <a:rPr lang="en-US" dirty="0" err="1" smtClean="0"/>
              <a:t>Cilk</a:t>
            </a:r>
            <a:r>
              <a:rPr lang="en-US" dirty="0" smtClean="0"/>
              <a:t> Plus extension.</a:t>
            </a:r>
          </a:p>
          <a:p>
            <a:r>
              <a:rPr lang="en-US" dirty="0" smtClean="0"/>
              <a:t>Arbitrary shaped, arbitrary depth stencil on arbitrary d-dimensional space-time grid, with complex boundary condition.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EC1-1870-4289-9B87-D0F71A656139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List of Known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Oscar </a:t>
            </a:r>
            <a:r>
              <a:rPr lang="en-US" dirty="0" err="1" smtClean="0"/>
              <a:t>Barenys</a:t>
            </a:r>
            <a:r>
              <a:rPr lang="en-US" dirty="0" smtClean="0"/>
              <a:t>, Univ. </a:t>
            </a:r>
            <a:r>
              <a:rPr lang="en-US" dirty="0" err="1" smtClean="0"/>
              <a:t>Politechnica</a:t>
            </a:r>
            <a:r>
              <a:rPr lang="en-US" dirty="0" smtClean="0"/>
              <a:t> of Catalonia, Spain.</a:t>
            </a:r>
          </a:p>
          <a:p>
            <a:r>
              <a:rPr lang="en-US" dirty="0" smtClean="0"/>
              <a:t>Volker </a:t>
            </a:r>
            <a:r>
              <a:rPr lang="en-US" dirty="0" err="1" smtClean="0"/>
              <a:t>Strumpen</a:t>
            </a:r>
            <a:r>
              <a:rPr lang="en-US" dirty="0" smtClean="0"/>
              <a:t>, Johannes </a:t>
            </a:r>
            <a:r>
              <a:rPr lang="en-US" dirty="0" err="1" smtClean="0"/>
              <a:t>Kepler</a:t>
            </a:r>
            <a:r>
              <a:rPr lang="en-US" dirty="0" smtClean="0"/>
              <a:t> University, Austria.</a:t>
            </a:r>
          </a:p>
          <a:p>
            <a:r>
              <a:rPr lang="en-US" dirty="0" smtClean="0"/>
              <a:t>Nicolas Pinto, MIT/Harvard</a:t>
            </a:r>
          </a:p>
          <a:p>
            <a:r>
              <a:rPr lang="en-US" dirty="0" smtClean="0"/>
              <a:t>Nicolas </a:t>
            </a:r>
            <a:r>
              <a:rPr lang="en-US" dirty="0" err="1" smtClean="0"/>
              <a:t>Vasilache</a:t>
            </a:r>
            <a:r>
              <a:rPr lang="en-US" dirty="0" smtClean="0"/>
              <a:t>, Reservoir Lab.</a:t>
            </a:r>
          </a:p>
          <a:p>
            <a:r>
              <a:rPr lang="en-US" dirty="0" smtClean="0"/>
              <a:t>Patrick S. McCormick, Los Alamos National Lab.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Shaheen</a:t>
            </a:r>
            <a:r>
              <a:rPr lang="en-US" dirty="0" smtClean="0"/>
              <a:t>, Max Planck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Informatik</a:t>
            </a:r>
            <a:r>
              <a:rPr lang="en-US" dirty="0" smtClean="0"/>
              <a:t>, Germany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Wim</a:t>
            </a:r>
            <a:r>
              <a:rPr lang="en-US" dirty="0" smtClean="0"/>
              <a:t> </a:t>
            </a:r>
            <a:r>
              <a:rPr lang="en-US" dirty="0" err="1" smtClean="0"/>
              <a:t>Vanroose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, Belgium.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Henretty</a:t>
            </a:r>
            <a:r>
              <a:rPr lang="en-US" dirty="0" smtClean="0"/>
              <a:t>, Ohio State Univ.</a:t>
            </a:r>
          </a:p>
          <a:p>
            <a:r>
              <a:rPr lang="en-US" dirty="0" err="1" smtClean="0"/>
              <a:t>Protonu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r>
              <a:rPr lang="en-US" dirty="0" smtClean="0"/>
              <a:t>, Univ. of Utah.</a:t>
            </a:r>
          </a:p>
          <a:p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Kamil</a:t>
            </a:r>
            <a:r>
              <a:rPr lang="en-US" dirty="0" smtClean="0"/>
              <a:t>, Berkeley.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Finkel</a:t>
            </a:r>
            <a:r>
              <a:rPr lang="en-US" dirty="0" smtClean="0"/>
              <a:t>, Argonne National Lab.</a:t>
            </a:r>
          </a:p>
          <a:p>
            <a:r>
              <a:rPr lang="en-US" dirty="0" smtClean="0"/>
              <a:t>Matthias Christen, </a:t>
            </a:r>
            <a:r>
              <a:rPr lang="en-US" dirty="0" err="1" smtClean="0"/>
              <a:t>Klingelbergstrass</a:t>
            </a:r>
            <a:r>
              <a:rPr lang="en-US" dirty="0" smtClean="0"/>
              <a:t>, Basel, Switzerland.</a:t>
            </a:r>
          </a:p>
          <a:p>
            <a:r>
              <a:rPr lang="en-US" dirty="0" err="1" smtClean="0"/>
              <a:t>Vinayaka</a:t>
            </a:r>
            <a:r>
              <a:rPr lang="en-US" dirty="0" smtClean="0"/>
              <a:t> </a:t>
            </a:r>
            <a:r>
              <a:rPr lang="en-US" dirty="0" err="1" smtClean="0"/>
              <a:t>Bandishti</a:t>
            </a:r>
            <a:r>
              <a:rPr lang="en-US" dirty="0" smtClean="0"/>
              <a:t>, Indian Institute of Science, Bangalore, India.</a:t>
            </a:r>
          </a:p>
          <a:p>
            <a:r>
              <a:rPr lang="en-US" dirty="0" smtClean="0"/>
              <a:t>Hans </a:t>
            </a:r>
            <a:r>
              <a:rPr lang="en-US" dirty="0" err="1" smtClean="0"/>
              <a:t>Vandierendonck</a:t>
            </a:r>
            <a:r>
              <a:rPr lang="en-US" dirty="0" smtClean="0"/>
              <a:t>, Ghent University, </a:t>
            </a:r>
            <a:r>
              <a:rPr lang="en-US" dirty="0" err="1" smtClean="0"/>
              <a:t>Belguim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55B9-CB6E-4928-9D82-58A8E0A1085A}" type="datetime1">
              <a:rPr lang="en-US" smtClean="0"/>
              <a:t>3/15/2012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Heat equation</a:t>
            </a:r>
          </a:p>
          <a:p>
            <a:pPr lvl="1"/>
            <a:r>
              <a:rPr lang="en-US" dirty="0" smtClean="0"/>
              <a:t>Wave equation</a:t>
            </a:r>
          </a:p>
          <a:p>
            <a:pPr lvl="1"/>
            <a:r>
              <a:rPr lang="en-US" dirty="0" smtClean="0"/>
              <a:t>Maxwell’s equation</a:t>
            </a:r>
          </a:p>
          <a:p>
            <a:pPr lvl="1"/>
            <a:r>
              <a:rPr lang="en-US" dirty="0" smtClean="0"/>
              <a:t>Lattice Boltzmann Method</a:t>
            </a:r>
          </a:p>
          <a:p>
            <a:r>
              <a:rPr lang="en-US" dirty="0" smtClean="0"/>
              <a:t>Computational Biology</a:t>
            </a:r>
          </a:p>
          <a:p>
            <a:pPr lvl="1"/>
            <a:r>
              <a:rPr lang="en-US" dirty="0" smtClean="0"/>
              <a:t>RNA secondary structure prediction</a:t>
            </a:r>
          </a:p>
          <a:p>
            <a:pPr lvl="1"/>
            <a:r>
              <a:rPr lang="en-US" dirty="0" smtClean="0"/>
              <a:t>Pairwise sequence alignment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Finance</a:t>
            </a:r>
          </a:p>
          <a:p>
            <a:pPr lvl="1"/>
            <a:r>
              <a:rPr lang="en-US" dirty="0" smtClean="0"/>
              <a:t>American Put Stock Option Pricing</a:t>
            </a:r>
          </a:p>
          <a:p>
            <a:r>
              <a:rPr lang="en-US" dirty="0" smtClean="0"/>
              <a:t>Mechanical Engineering</a:t>
            </a:r>
          </a:p>
          <a:p>
            <a:pPr lvl="1"/>
            <a:r>
              <a:rPr lang="en-US" dirty="0" smtClean="0"/>
              <a:t>Compressible Euler Flow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Conway’s Game of Life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A5D-6ED9-4133-AE73-6C5A310AC14A}" type="datetime1">
              <a:rPr lang="en-US" smtClean="0"/>
              <a:t>3/15/2012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</a:p>
          <a:p>
            <a:r>
              <a:rPr lang="en-US" dirty="0"/>
              <a:t>Performance Results:</a:t>
            </a:r>
          </a:p>
          <a:p>
            <a:r>
              <a:rPr lang="en-US" dirty="0" smtClean="0"/>
              <a:t>Specification:</a:t>
            </a:r>
          </a:p>
          <a:p>
            <a:r>
              <a:rPr lang="en-US" dirty="0" smtClean="0"/>
              <a:t>Boundary Conditions:</a:t>
            </a:r>
          </a:p>
          <a:p>
            <a:r>
              <a:rPr lang="en-US" dirty="0"/>
              <a:t>Compilation strategy:</a:t>
            </a:r>
          </a:p>
          <a:p>
            <a:r>
              <a:rPr lang="en-US" dirty="0" smtClean="0"/>
              <a:t>Optimization strategies: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37F4-1936-4D51-95E7-5E1DCCF19F51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Results: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Specification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Boundary Conditions: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Compilation strategy: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strategies: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http://supertech.csail.mit.edu/pochoir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10F0-8AB9-4AB9-8E58-11354CE15A79}" type="datetime1">
              <a:rPr lang="en-US" smtClean="0"/>
              <a:t>3/15/2012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1866</Words>
  <Application>Microsoft Office PowerPoint</Application>
  <PresentationFormat>On-screen Show (4:3)</PresentationFormat>
  <Paragraphs>688</Paragraphs>
  <Slides>39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The Pochoir Stencil Compiler Overview</vt:lpstr>
      <vt:lpstr>What’s a stencil?</vt:lpstr>
      <vt:lpstr>Story</vt:lpstr>
      <vt:lpstr>Roadmap</vt:lpstr>
      <vt:lpstr>Release 0.5</vt:lpstr>
      <vt:lpstr>Current List of Known Users</vt:lpstr>
      <vt:lpstr>Benchmark Suite</vt:lpstr>
      <vt:lpstr>Release 0.5</vt:lpstr>
      <vt:lpstr>Release 0.5</vt:lpstr>
      <vt:lpstr>Algorithm</vt:lpstr>
      <vt:lpstr>Release 0.5</vt:lpstr>
      <vt:lpstr>2D Heat Equation</vt:lpstr>
      <vt:lpstr>3D Wave Equation</vt:lpstr>
      <vt:lpstr>3D Lattice Boltzmann Method</vt:lpstr>
      <vt:lpstr>1D Pairwise Sequence Alignment</vt:lpstr>
      <vt:lpstr>PowerPoint Presentation</vt:lpstr>
      <vt:lpstr>Pochoir vs Autotuner</vt:lpstr>
      <vt:lpstr>Release 0.5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Specification of 2D Heat Equation</vt:lpstr>
      <vt:lpstr>Release 0.5</vt:lpstr>
      <vt:lpstr>Various Boundary Conditions</vt:lpstr>
      <vt:lpstr>Various Boundary Conditions</vt:lpstr>
      <vt:lpstr>Release 0.5</vt:lpstr>
      <vt:lpstr>Two-Phase Compilation Strategy</vt:lpstr>
      <vt:lpstr>Pochoir Guarantee</vt:lpstr>
      <vt:lpstr>Release 0.5</vt:lpstr>
      <vt:lpstr>Optimization Strategies</vt:lpstr>
      <vt:lpstr>Release 1.0</vt:lpstr>
      <vt:lpstr>Release 2.0</vt:lpstr>
      <vt:lpstr>Contributions</vt:lpstr>
      <vt:lpstr>Pochoir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Pochoir Stencil Compiler</dc:title>
  <dc:creator>Octave</dc:creator>
  <cp:lastModifiedBy>Octave</cp:lastModifiedBy>
  <cp:revision>159</cp:revision>
  <dcterms:created xsi:type="dcterms:W3CDTF">2012-02-03T20:06:42Z</dcterms:created>
  <dcterms:modified xsi:type="dcterms:W3CDTF">2012-03-14T22:35:16Z</dcterms:modified>
</cp:coreProperties>
</file>