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10" r:id="rId4"/>
    <p:sldId id="311" r:id="rId5"/>
    <p:sldId id="285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54" autoAdjust="0"/>
  </p:normalViewPr>
  <p:slideViewPr>
    <p:cSldViewPr>
      <p:cViewPr varScale="1">
        <p:scale>
          <a:sx n="72" d="100"/>
          <a:sy n="72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948D-B89C-4F4D-9A81-AAB9DACB8AAC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317B-362A-4C98-805A-F105A5FAB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Embed DSL in C++ is hard: C++ is notoriously hard to parse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D317B-362A-4C98-805A-F105A5FABA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8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is notoriously</a:t>
            </a:r>
            <a:r>
              <a:rPr lang="en-US" baseline="0" dirty="0" smtClean="0"/>
              <a:t> hard to parse.</a:t>
            </a:r>
            <a:endParaRPr lang="en-US" dirty="0" smtClean="0"/>
          </a:p>
          <a:p>
            <a:r>
              <a:rPr lang="en-US" dirty="0" smtClean="0"/>
              <a:t>No good open-source C++ frontend</a:t>
            </a:r>
            <a:r>
              <a:rPr lang="en-US" baseline="0" dirty="0" smtClean="0"/>
              <a:t> is available.</a:t>
            </a:r>
          </a:p>
          <a:p>
            <a:r>
              <a:rPr lang="en-US" baseline="0" dirty="0" smtClean="0"/>
              <a:t>The problems of LLVM: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LLVM </a:t>
            </a:r>
            <a:r>
              <a:rPr lang="en-US" baseline="0" dirty="0" smtClean="0"/>
              <a:t>is not good for source-to-source transformation.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D317B-362A-4C98-805A-F105A5FAB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85598" lvl="1" indent="-228533"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065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065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9BD-F770-4B7B-B25C-86FBD6ACF135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7D33-9078-4358-8058-93E85F29F4F7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7EB-EB66-4071-B35A-CB5ED7503FAE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D78B-12C2-457C-B33D-E74877B889F7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E252-D483-456B-B3D2-FDD8134A53A8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D71-8762-486C-9631-B1A289E2853B}" type="datetime1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AC0A-3C5B-440C-A2C4-A088302B1FB3}" type="datetime1">
              <a:rPr lang="en-US" smtClean="0"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2CB5-6AAE-4872-80DB-931BC70ABD71}" type="datetime1">
              <a:rPr lang="en-US" smtClean="0"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F38-BD7D-40E8-A442-86520270F8F4}" type="datetime1">
              <a:rPr lang="en-US" smtClean="0"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AFA9-839D-49D5-B6B9-BC87304F197A}" type="datetime1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AE8F-8787-42AE-A1EF-502350BAAD2C}" type="datetime1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28C6-47CB-4ECE-A3AF-9925DD7657AE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Embedding </a:t>
            </a:r>
            <a:r>
              <a:rPr lang="en-US" dirty="0" smtClean="0"/>
              <a:t>Domain Specific Language </a:t>
            </a:r>
            <a:r>
              <a:rPr lang="en-US" dirty="0" smtClean="0"/>
              <a:t>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Charles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tx1"/>
                </a:solidFill>
              </a:rPr>
              <a:t>Yuan Tang</a:t>
            </a:r>
            <a:r>
              <a:rPr lang="en-US" dirty="0" smtClean="0"/>
              <a:t>, </a:t>
            </a:r>
            <a:r>
              <a:rPr lang="en-US" dirty="0" err="1" smtClean="0"/>
              <a:t>Rezaul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r>
              <a:rPr lang="en-US" dirty="0" smtClean="0"/>
              <a:t>, Bradley </a:t>
            </a:r>
            <a:r>
              <a:rPr lang="en-US" dirty="0" err="1" smtClean="0"/>
              <a:t>Kuszmaul</a:t>
            </a:r>
            <a:r>
              <a:rPr lang="en-US" dirty="0" smtClean="0"/>
              <a:t>, CK </a:t>
            </a:r>
            <a:r>
              <a:rPr lang="en-US" dirty="0" err="1" smtClean="0"/>
              <a:t>Luk</a:t>
            </a:r>
            <a:r>
              <a:rPr lang="en-US" dirty="0" smtClean="0"/>
              <a:t>, Steven Johnson, </a:t>
            </a:r>
            <a:r>
              <a:rPr lang="en-US" dirty="0" err="1" smtClean="0"/>
              <a:t>Ekanathan</a:t>
            </a:r>
            <a:r>
              <a:rPr lang="en-US" dirty="0" smtClean="0"/>
              <a:t> </a:t>
            </a:r>
            <a:r>
              <a:rPr lang="en-US" dirty="0" err="1" smtClean="0"/>
              <a:t>Natarajan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Mar. 13,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72816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40" idx="1"/>
          </p:cNvCxnSpPr>
          <p:nvPr/>
        </p:nvCxnSpPr>
        <p:spPr>
          <a:xfrm>
            <a:off x="4267200" y="2230016"/>
            <a:ext cx="728546" cy="140252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4048" y="1916832"/>
            <a:ext cx="92555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87751" y="3573016"/>
            <a:ext cx="1436649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>
            <a:off x="3956824" y="2221632"/>
            <a:ext cx="49252" cy="1351384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1" name="Rectangle 20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E5-809F-483C-88D5-905645204D5D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450" y="816673"/>
            <a:ext cx="5391150" cy="6887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{-1,0,0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{-1,1,0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14" idx="1"/>
          </p:cNvCxnSpPr>
          <p:nvPr/>
        </p:nvCxnSpPr>
        <p:spPr>
          <a:xfrm rot="16200000" flipH="1">
            <a:off x="3112287" y="1260151"/>
            <a:ext cx="1824050" cy="2314575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81600" y="2590800"/>
            <a:ext cx="38862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>
                <a:solidFill>
                  <a:srgbClr val="FF0000"/>
                </a:solidFill>
              </a:rPr>
              <a:t>boundary </a:t>
            </a:r>
            <a:r>
              <a:rPr lang="en-US" b="1" i="1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dirty="0" smtClean="0">
                <a:solidFill>
                  <a:schemeClr val="tx2"/>
                </a:solidFill>
              </a:rPr>
              <a:t> on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dirty="0" err="1" smtClean="0">
                <a:solidFill>
                  <a:schemeClr val="tx2"/>
                </a:solidFill>
              </a:rPr>
              <a:t>Pochoir</a:t>
            </a:r>
            <a:r>
              <a:rPr lang="en-US" dirty="0" smtClean="0">
                <a:solidFill>
                  <a:schemeClr val="tx2"/>
                </a:solidFill>
              </a:rPr>
              <a:t> array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dirty="0" smtClean="0">
                <a:solidFill>
                  <a:schemeClr val="tx2"/>
                </a:solidFill>
              </a:rPr>
              <a:t> indexed by time coordinate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 and spatial coordinates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chemeClr val="tx2"/>
                </a:solidFill>
              </a:rPr>
              <a:t>, which always returns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i="1" dirty="0">
              <a:solidFill>
                <a:schemeClr val="tx2"/>
              </a:solidFill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5" name="Rectangle 1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7D8C-1D41-4EAE-B8B7-4AEDFEABED5E}" type="datetime1">
              <a:rPr lang="en-US" smtClean="0"/>
              <a:t>5/18/2012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450" y="4419352"/>
            <a:ext cx="4095750" cy="7418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{-1,1,0}, {-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1,1,0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6350" y="4419600"/>
            <a:ext cx="3886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Initialize all points of the grid at time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to a random value.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3"/>
            <a:endCxn id="14" idx="1"/>
          </p:cNvCxnSpPr>
          <p:nvPr/>
        </p:nvCxnSpPr>
        <p:spPr>
          <a:xfrm flipV="1">
            <a:off x="4267200" y="4742766"/>
            <a:ext cx="819150" cy="474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grpSp>
        <p:nvGrpSpPr>
          <p:cNvPr id="10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2" name="Rectangle 11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14A6-E8A1-4D1B-ADEB-844B4C9989F6}" type="datetime1">
              <a:rPr lang="en-US" smtClean="0"/>
              <a:t>5/18/2012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5140711"/>
            <a:ext cx="2895600" cy="279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{-1,1,0}, {-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1,1,0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4438471"/>
            <a:ext cx="4019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Run a stencil computation on the </a:t>
            </a:r>
            <a:r>
              <a:rPr lang="en-US" dirty="0" err="1" smtClean="0">
                <a:solidFill>
                  <a:schemeClr val="tx2"/>
                </a:solidFill>
              </a:rPr>
              <a:t>Pochoir</a:t>
            </a:r>
            <a:r>
              <a:rPr lang="en-US" dirty="0" smtClean="0">
                <a:solidFill>
                  <a:schemeClr val="tx2"/>
                </a:solidFill>
              </a:rPr>
              <a:t> object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heat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time steps using kernel function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kern</a:t>
            </a:r>
            <a:r>
              <a:rPr lang="en-US" dirty="0" smtClean="0">
                <a:solidFill>
                  <a:schemeClr val="tx2"/>
                </a:solidFill>
              </a:rPr>
              <a:t>. 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dirty="0" smtClean="0">
                <a:solidFill>
                  <a:schemeClr val="tx2"/>
                </a:solidFill>
              </a:rPr>
              <a:t> method can be called multiple times.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3"/>
            <a:endCxn id="14" idx="1"/>
          </p:cNvCxnSpPr>
          <p:nvPr/>
        </p:nvCxnSpPr>
        <p:spPr>
          <a:xfrm flipV="1">
            <a:off x="3048000" y="5038636"/>
            <a:ext cx="1981200" cy="24199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grpSp>
        <p:nvGrpSpPr>
          <p:cNvPr id="10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2" name="Rectangle 11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FC32-CAF8-4995-96E7-0390A0656A00}" type="datetime1">
              <a:rPr lang="en-US" smtClean="0"/>
              <a:t>5/18/2012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Conventional </a:t>
            </a:r>
            <a:r>
              <a:rPr lang="en-US" dirty="0" smtClean="0"/>
              <a:t>numerical library focus on optimizing individual computation operator</a:t>
            </a:r>
          </a:p>
          <a:p>
            <a:r>
              <a:rPr lang="en-US" dirty="0" smtClean="0"/>
              <a:t>How to automate the optimization of a family of computation (such as stencil) in one framework is an open question.</a:t>
            </a:r>
          </a:p>
          <a:p>
            <a:pPr lvl="1"/>
            <a:r>
              <a:rPr lang="en-US" dirty="0" smtClean="0"/>
              <a:t>Library?</a:t>
            </a:r>
          </a:p>
          <a:p>
            <a:pPr lvl="1"/>
            <a:r>
              <a:rPr lang="en-US" dirty="0" smtClean="0"/>
              <a:t>DSL?</a:t>
            </a:r>
          </a:p>
          <a:p>
            <a:pPr lvl="1"/>
            <a:r>
              <a:rPr lang="en-US" dirty="0"/>
              <a:t>Compiler’s pragma?</a:t>
            </a:r>
          </a:p>
          <a:p>
            <a:pPr lvl="1"/>
            <a:r>
              <a:rPr lang="en-US" dirty="0" err="1"/>
              <a:t>Autotuner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EDSL?</a:t>
            </a:r>
          </a:p>
          <a:p>
            <a:pPr lvl="2"/>
            <a:r>
              <a:rPr lang="en-US" dirty="0" smtClean="0"/>
              <a:t>Declarative</a:t>
            </a:r>
            <a:r>
              <a:rPr lang="en-US" dirty="0" smtClean="0"/>
              <a:t>, functional, concise, easy-verifiable EDSL in C++</a:t>
            </a:r>
          </a:p>
          <a:p>
            <a:pPr lvl="2"/>
            <a:r>
              <a:rPr lang="en-US" dirty="0" smtClean="0"/>
              <a:t>directly </a:t>
            </a:r>
            <a:r>
              <a:rPr lang="en-US" dirty="0" smtClean="0"/>
              <a:t>executable &amp; </a:t>
            </a:r>
            <a:r>
              <a:rPr lang="en-US" dirty="0" err="1" smtClean="0"/>
              <a:t>debuggable</a:t>
            </a:r>
            <a:r>
              <a:rPr lang="en-US" dirty="0" smtClean="0"/>
              <a:t> in any C++ tool chain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CB1B-0E98-4C6E-BBC7-5126235C734F}" type="datetime1">
              <a:rPr lang="en-US" smtClean="0"/>
              <a:t>5/18/2012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cs typeface="Calibri" pitchFamily="34" charset="0"/>
              </a:rPr>
              <a:t>Two-Phase Compilation Strategy</a:t>
            </a:r>
            <a:endParaRPr 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33400" y="1295400"/>
            <a:ext cx="2552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Phase 1 goal: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Check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functional correctness</a:t>
            </a:r>
            <a:endParaRPr lang="en-US" sz="20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533400" y="5246138"/>
            <a:ext cx="23241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Phase 2 goal: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Maximize performance</a:t>
            </a:r>
            <a:endParaRPr lang="en-US" sz="2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76300" y="3854604"/>
            <a:ext cx="7391400" cy="0"/>
          </a:xfrm>
          <a:prstGeom prst="line">
            <a:avLst/>
          </a:prstGeom>
          <a:ln w="76200" cmpd="tri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ocument 1"/>
          <p:cNvSpPr/>
          <p:nvPr/>
        </p:nvSpPr>
        <p:spPr>
          <a:xfrm>
            <a:off x="3314700" y="1295400"/>
            <a:ext cx="1219200" cy="762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Pochoir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Spec.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2857500" y="2590800"/>
            <a:ext cx="1828800" cy="8382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Pochoir Template Library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029200" y="2019300"/>
            <a:ext cx="14478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Intel C</a:t>
            </a:r>
            <a:r>
              <a:rPr lang="en-US" dirty="0">
                <a:solidFill>
                  <a:schemeClr val="tx1"/>
                </a:solidFill>
              </a:rPr>
              <a:t>++ Compiler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7086600" y="2095500"/>
            <a:ext cx="15240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Serial Loops</a:t>
            </a:r>
          </a:p>
        </p:txBody>
      </p:sp>
      <p:cxnSp>
        <p:nvCxnSpPr>
          <p:cNvPr id="30" name="Shape 29"/>
          <p:cNvCxnSpPr>
            <a:stCxn id="2" idx="3"/>
            <a:endCxn id="4" idx="0"/>
          </p:cNvCxnSpPr>
          <p:nvPr/>
        </p:nvCxnSpPr>
        <p:spPr>
          <a:xfrm>
            <a:off x="4533900" y="1676400"/>
            <a:ext cx="1219200" cy="34290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3" idx="5"/>
            <a:endCxn id="4" idx="2"/>
          </p:cNvCxnSpPr>
          <p:nvPr/>
        </p:nvCxnSpPr>
        <p:spPr>
          <a:xfrm flipV="1">
            <a:off x="4503420" y="2628900"/>
            <a:ext cx="1249680" cy="38100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4" idx="3"/>
            <a:endCxn id="5" idx="1"/>
          </p:cNvCxnSpPr>
          <p:nvPr/>
        </p:nvCxnSpPr>
        <p:spPr>
          <a:xfrm>
            <a:off x="6477000" y="2324100"/>
            <a:ext cx="609600" cy="15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33400" y="4211776"/>
            <a:ext cx="8382000" cy="2234691"/>
            <a:chOff x="533400" y="4211776"/>
            <a:chExt cx="8382000" cy="2234691"/>
          </a:xfrm>
        </p:grpSpPr>
        <p:sp>
          <p:nvSpPr>
            <p:cNvPr id="14" name="Flowchart: Document 13"/>
            <p:cNvSpPr/>
            <p:nvPr/>
          </p:nvSpPr>
          <p:spPr>
            <a:xfrm>
              <a:off x="533400" y="4211776"/>
              <a:ext cx="1219200" cy="8382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 smtClean="0">
                  <a:solidFill>
                    <a:schemeClr val="tx1"/>
                  </a:solidFill>
                </a:rPr>
                <a:t>Pochoir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334000" y="5049043"/>
              <a:ext cx="1497012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Intel C</a:t>
              </a:r>
              <a:r>
                <a:rPr lang="en-US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7315200" y="5087143"/>
              <a:ext cx="1600200" cy="5334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Optimized </a:t>
              </a:r>
              <a:r>
                <a:rPr lang="en-US" dirty="0" smtClean="0">
                  <a:solidFill>
                    <a:schemeClr val="tx1"/>
                  </a:solidFill>
                </a:rPr>
                <a:t>Parallel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209800" y="4326076"/>
              <a:ext cx="1295400" cy="609600"/>
            </a:xfrm>
            <a:prstGeom prst="flowChartProcess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25" name="Flowchart: Document 24"/>
            <p:cNvSpPr/>
            <p:nvPr/>
          </p:nvSpPr>
          <p:spPr>
            <a:xfrm>
              <a:off x="3962400" y="4287976"/>
              <a:ext cx="1295400" cy="685800"/>
            </a:xfrm>
            <a:prstGeom prst="flowChartDocumen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Postsource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dirty="0" err="1" smtClean="0">
                  <a:solidFill>
                    <a:schemeClr val="tx1"/>
                  </a:solidFill>
                </a:rPr>
                <a:t>Cilk</a:t>
              </a:r>
              <a:r>
                <a:rPr lang="en-US" dirty="0" smtClean="0">
                  <a:solidFill>
                    <a:schemeClr val="tx1"/>
                  </a:solidFill>
                </a:rPr>
                <a:t>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hape 33"/>
            <p:cNvCxnSpPr>
              <a:stCxn id="14" idx="3"/>
              <a:endCxn id="21" idx="1"/>
            </p:cNvCxnSpPr>
            <p:nvPr/>
          </p:nvCxnSpPr>
          <p:spPr>
            <a:xfrm>
              <a:off x="17526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33"/>
            <p:cNvCxnSpPr>
              <a:stCxn id="21" idx="3"/>
              <a:endCxn id="25" idx="1"/>
            </p:cNvCxnSpPr>
            <p:nvPr/>
          </p:nvCxnSpPr>
          <p:spPr>
            <a:xfrm>
              <a:off x="35052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33"/>
            <p:cNvCxnSpPr>
              <a:stCxn id="25" idx="3"/>
              <a:endCxn id="16" idx="0"/>
            </p:cNvCxnSpPr>
            <p:nvPr/>
          </p:nvCxnSpPr>
          <p:spPr>
            <a:xfrm>
              <a:off x="5257800" y="4630876"/>
              <a:ext cx="824706" cy="418167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33"/>
            <p:cNvCxnSpPr>
              <a:stCxn id="43" idx="5"/>
              <a:endCxn id="16" idx="2"/>
            </p:cNvCxnSpPr>
            <p:nvPr/>
          </p:nvCxnSpPr>
          <p:spPr>
            <a:xfrm flipV="1">
              <a:off x="4770120" y="5658643"/>
              <a:ext cx="1312386" cy="368724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33"/>
            <p:cNvCxnSpPr>
              <a:stCxn id="16" idx="3"/>
              <a:endCxn id="19" idx="1"/>
            </p:cNvCxnSpPr>
            <p:nvPr/>
          </p:nvCxnSpPr>
          <p:spPr>
            <a:xfrm>
              <a:off x="6831012" y="5353843"/>
              <a:ext cx="484188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Data 42"/>
            <p:cNvSpPr/>
            <p:nvPr/>
          </p:nvSpPr>
          <p:spPr>
            <a:xfrm>
              <a:off x="3124200" y="5608267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 Template Library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D848-EB23-46BB-82A2-3FB4122F08FB}" type="datetime1">
              <a:rPr lang="en-US" smtClean="0"/>
              <a:t>5/18/2012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err="1" smtClean="0"/>
              <a:t>Pochoir</a:t>
            </a:r>
            <a:r>
              <a:rPr lang="en-US" dirty="0" smtClean="0"/>
              <a:t> Guarantee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089588"/>
            <a:ext cx="3581400" cy="1815882"/>
          </a:xfrm>
        </p:spPr>
        <p:txBody>
          <a:bodyPr wrap="square">
            <a:spAutoFit/>
          </a:bodyPr>
          <a:lstStyle/>
          <a:p>
            <a:pPr marL="0" lvl="3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If a stencil program compiles and runs with the </a:t>
            </a:r>
            <a:r>
              <a:rPr lang="en-US" sz="2800" dirty="0" err="1" smtClean="0">
                <a:solidFill>
                  <a:schemeClr val="tx2"/>
                </a:solidFill>
              </a:rPr>
              <a:t>Pochoir</a:t>
            </a:r>
            <a:r>
              <a:rPr lang="en-US" sz="2800" dirty="0" smtClean="0">
                <a:solidFill>
                  <a:schemeClr val="tx2"/>
                </a:solidFill>
              </a:rPr>
              <a:t> template library during Phase 1,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62000" y="3494544"/>
            <a:ext cx="612637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3" eaLnBrk="0" hangingPunct="0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then no errors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will occur during 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Phase 2 when it is 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compiled with the </a:t>
            </a:r>
            <a:r>
              <a:rPr lang="en-US" sz="2800" dirty="0" err="1" smtClean="0">
                <a:solidFill>
                  <a:schemeClr val="tx2"/>
                </a:solidFill>
                <a:latin typeface="+mn-lt"/>
                <a:cs typeface="Calibri" pitchFamily="34" charset="0"/>
              </a:rPr>
              <a:t>Pochoir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compiler or during the subsequent running of the optimized binary.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26823" y="3048000"/>
            <a:ext cx="8290353" cy="8105"/>
          </a:xfrm>
          <a:prstGeom prst="line">
            <a:avLst/>
          </a:prstGeom>
          <a:ln w="76200" cmpd="tri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965245" y="1234168"/>
            <a:ext cx="3492954" cy="1295400"/>
            <a:chOff x="1676400" y="1295400"/>
            <a:chExt cx="5753100" cy="2133600"/>
          </a:xfrm>
        </p:grpSpPr>
        <p:sp>
          <p:nvSpPr>
            <p:cNvPr id="35" name="Flowchart: Document 34"/>
            <p:cNvSpPr/>
            <p:nvPr/>
          </p:nvSpPr>
          <p:spPr>
            <a:xfrm>
              <a:off x="2133600" y="1295400"/>
              <a:ext cx="1219200" cy="7620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1676400" y="2590800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r>
                <a:rPr lang="en-US" sz="1200" dirty="0">
                  <a:solidFill>
                    <a:schemeClr val="tx1"/>
                  </a:solidFill>
                </a:rPr>
                <a:t> Template Library</a:t>
              </a: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3848100" y="2019300"/>
              <a:ext cx="1447800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Intel C</a:t>
              </a:r>
              <a:r>
                <a:rPr lang="en-US" sz="1200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38" name="Flowchart: Terminator 37"/>
            <p:cNvSpPr/>
            <p:nvPr/>
          </p:nvSpPr>
          <p:spPr>
            <a:xfrm>
              <a:off x="5905500" y="2095500"/>
              <a:ext cx="15240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Serial Loops</a:t>
              </a:r>
            </a:p>
          </p:txBody>
        </p:sp>
        <p:cxnSp>
          <p:nvCxnSpPr>
            <p:cNvPr id="39" name="Shape 38"/>
            <p:cNvCxnSpPr>
              <a:stCxn id="35" idx="3"/>
              <a:endCxn id="37" idx="0"/>
            </p:cNvCxnSpPr>
            <p:nvPr/>
          </p:nvCxnSpPr>
          <p:spPr>
            <a:xfrm>
              <a:off x="3352800" y="1676400"/>
              <a:ext cx="1219200" cy="3429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36" idx="5"/>
              <a:endCxn id="37" idx="2"/>
            </p:cNvCxnSpPr>
            <p:nvPr/>
          </p:nvCxnSpPr>
          <p:spPr>
            <a:xfrm flipV="1">
              <a:off x="3322320" y="2628900"/>
              <a:ext cx="1249680" cy="3810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33"/>
            <p:cNvCxnSpPr>
              <a:stCxn id="37" idx="3"/>
              <a:endCxn id="38" idx="1"/>
            </p:cNvCxnSpPr>
            <p:nvPr/>
          </p:nvCxnSpPr>
          <p:spPr>
            <a:xfrm>
              <a:off x="5295900" y="2324100"/>
              <a:ext cx="6096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276600" y="3385141"/>
            <a:ext cx="5181599" cy="1439708"/>
            <a:chOff x="533400" y="4211776"/>
            <a:chExt cx="8382000" cy="2234691"/>
          </a:xfrm>
        </p:grpSpPr>
        <p:sp>
          <p:nvSpPr>
            <p:cNvPr id="55" name="Flowchart: Document 54"/>
            <p:cNvSpPr/>
            <p:nvPr/>
          </p:nvSpPr>
          <p:spPr>
            <a:xfrm>
              <a:off x="533400" y="4211776"/>
              <a:ext cx="1219200" cy="8382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5334000" y="5049043"/>
              <a:ext cx="1497012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Intel C</a:t>
              </a:r>
              <a:r>
                <a:rPr lang="en-US" sz="1200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57" name="Flowchart: Terminator 56"/>
            <p:cNvSpPr/>
            <p:nvPr/>
          </p:nvSpPr>
          <p:spPr>
            <a:xfrm>
              <a:off x="7315200" y="5087143"/>
              <a:ext cx="1600200" cy="5334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Optimized </a:t>
              </a:r>
              <a:r>
                <a:rPr lang="en-US" sz="1200" dirty="0" smtClean="0">
                  <a:solidFill>
                    <a:schemeClr val="tx1"/>
                  </a:solidFill>
                </a:rPr>
                <a:t>Parallel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2209800" y="4326076"/>
              <a:ext cx="1295400" cy="609600"/>
            </a:xfrm>
            <a:prstGeom prst="flowChartProcess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59" name="Flowchart: Document 58"/>
            <p:cNvSpPr/>
            <p:nvPr/>
          </p:nvSpPr>
          <p:spPr>
            <a:xfrm>
              <a:off x="3962400" y="4287976"/>
              <a:ext cx="1295400" cy="685800"/>
            </a:xfrm>
            <a:prstGeom prst="flowChartDocumen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Postsource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Cilk</a:t>
              </a:r>
              <a:r>
                <a:rPr lang="en-US" sz="1200" dirty="0" smtClean="0">
                  <a:solidFill>
                    <a:schemeClr val="tx1"/>
                  </a:solidFill>
                </a:rPr>
                <a:t>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33"/>
            <p:cNvCxnSpPr>
              <a:stCxn id="55" idx="3"/>
              <a:endCxn id="58" idx="1"/>
            </p:cNvCxnSpPr>
            <p:nvPr/>
          </p:nvCxnSpPr>
          <p:spPr>
            <a:xfrm>
              <a:off x="17526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33"/>
            <p:cNvCxnSpPr>
              <a:stCxn id="58" idx="3"/>
              <a:endCxn id="59" idx="1"/>
            </p:cNvCxnSpPr>
            <p:nvPr/>
          </p:nvCxnSpPr>
          <p:spPr>
            <a:xfrm>
              <a:off x="35052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33"/>
            <p:cNvCxnSpPr>
              <a:stCxn id="59" idx="3"/>
              <a:endCxn id="56" idx="0"/>
            </p:cNvCxnSpPr>
            <p:nvPr/>
          </p:nvCxnSpPr>
          <p:spPr>
            <a:xfrm>
              <a:off x="5257800" y="4630876"/>
              <a:ext cx="824706" cy="41816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33"/>
            <p:cNvCxnSpPr>
              <a:stCxn id="65" idx="5"/>
              <a:endCxn id="56" idx="2"/>
            </p:cNvCxnSpPr>
            <p:nvPr/>
          </p:nvCxnSpPr>
          <p:spPr>
            <a:xfrm flipV="1">
              <a:off x="4770120" y="5658643"/>
              <a:ext cx="1312386" cy="36872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33"/>
            <p:cNvCxnSpPr>
              <a:stCxn id="56" idx="3"/>
              <a:endCxn id="57" idx="1"/>
            </p:cNvCxnSpPr>
            <p:nvPr/>
          </p:nvCxnSpPr>
          <p:spPr>
            <a:xfrm>
              <a:off x="6831012" y="5353843"/>
              <a:ext cx="484188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Data 64"/>
            <p:cNvSpPr/>
            <p:nvPr/>
          </p:nvSpPr>
          <p:spPr>
            <a:xfrm>
              <a:off x="3124200" y="5608267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r>
                <a:rPr lang="en-US" sz="1200" dirty="0">
                  <a:solidFill>
                    <a:schemeClr val="tx1"/>
                  </a:solidFill>
                </a:rPr>
                <a:t> Template Library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B305-92C3-44A1-AFE4-AC77B2CE59AD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8" name="Rectangle 7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</a:t>
            </a:r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B4E2-742E-493B-A289-A06D6F07B02C}" type="datetime1">
              <a:rPr lang="en-US" smtClean="0"/>
              <a:t>5/18/2012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249803"/>
            <a:ext cx="8534400" cy="11137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2057400"/>
            <a:ext cx="38862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kernel function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with time parameter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 and spatial parameters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0"/>
            <a:endCxn id="14" idx="1"/>
          </p:cNvCxnSpPr>
          <p:nvPr/>
        </p:nvCxnSpPr>
        <p:spPr>
          <a:xfrm rot="5400000" flipH="1" flipV="1">
            <a:off x="4435231" y="2503434"/>
            <a:ext cx="730738" cy="76200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5" name="Rectangle 1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98C7-9A54-4809-B45D-2785CAB0C946}" type="datetime1">
              <a:rPr lang="en-US" smtClean="0"/>
              <a:t>5/18/2012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72816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35" idx="1"/>
          </p:cNvCxnSpPr>
          <p:nvPr/>
        </p:nvCxnSpPr>
        <p:spPr>
          <a:xfrm>
            <a:off x="4267200" y="2230016"/>
            <a:ext cx="728546" cy="140252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2" name="Rectangle 21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E26C-A165-417C-B6B0-36473463CAF9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72816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35" idx="1"/>
          </p:cNvCxnSpPr>
          <p:nvPr/>
        </p:nvCxnSpPr>
        <p:spPr>
          <a:xfrm>
            <a:off x="4267200" y="2230016"/>
            <a:ext cx="728546" cy="140252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16204" y="1916832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90600" y="3356992"/>
            <a:ext cx="990600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 rot="5400000">
            <a:off x="1091002" y="2658430"/>
            <a:ext cx="1143001" cy="269405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3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5" name="Rectangle 2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7B34-6960-4273-BDA1-3D39B733BAD0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72816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928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40" idx="1"/>
          </p:cNvCxnSpPr>
          <p:nvPr/>
        </p:nvCxnSpPr>
        <p:spPr>
          <a:xfrm>
            <a:off x="4267200" y="2230016"/>
            <a:ext cx="728546" cy="140252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9815" y="1916832"/>
            <a:ext cx="92555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97150" y="3367595"/>
            <a:ext cx="1284249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>
            <a:off x="2882591" y="2221632"/>
            <a:ext cx="56684" cy="1145963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1" name="Rectangle 20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1330-7BB7-435B-8E26-A3DAE364EF3E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678</Words>
  <Application>Microsoft Office PowerPoint</Application>
  <PresentationFormat>On-screen Show (4:3)</PresentationFormat>
  <Paragraphs>342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Embedding Domain Specific Language in C++</vt:lpstr>
      <vt:lpstr>Story</vt:lpstr>
      <vt:lpstr>Two-Phase Compilation Strategy</vt:lpstr>
      <vt:lpstr>Pochoir Guarantee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Pochoir Stencil Compiler</dc:title>
  <dc:creator>Octave</dc:creator>
  <cp:lastModifiedBy>Octave</cp:lastModifiedBy>
  <cp:revision>183</cp:revision>
  <dcterms:created xsi:type="dcterms:W3CDTF">2012-02-03T20:06:42Z</dcterms:created>
  <dcterms:modified xsi:type="dcterms:W3CDTF">2012-05-17T23:47:50Z</dcterms:modified>
</cp:coreProperties>
</file>