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99" r:id="rId3"/>
    <p:sldId id="312" r:id="rId4"/>
    <p:sldId id="492" r:id="rId5"/>
    <p:sldId id="315" r:id="rId6"/>
    <p:sldId id="300" r:id="rId7"/>
    <p:sldId id="425" r:id="rId8"/>
    <p:sldId id="493" r:id="rId9"/>
    <p:sldId id="297" r:id="rId10"/>
    <p:sldId id="258" r:id="rId11"/>
    <p:sldId id="357" r:id="rId12"/>
    <p:sldId id="398" r:id="rId13"/>
    <p:sldId id="358" r:id="rId14"/>
    <p:sldId id="361" r:id="rId15"/>
    <p:sldId id="362" r:id="rId16"/>
    <p:sldId id="363" r:id="rId17"/>
    <p:sldId id="364" r:id="rId18"/>
    <p:sldId id="365" r:id="rId19"/>
    <p:sldId id="366" r:id="rId20"/>
    <p:sldId id="368" r:id="rId21"/>
    <p:sldId id="294" r:id="rId22"/>
    <p:sldId id="369" r:id="rId23"/>
    <p:sldId id="426" r:id="rId24"/>
    <p:sldId id="427" r:id="rId25"/>
    <p:sldId id="428" r:id="rId26"/>
    <p:sldId id="429" r:id="rId27"/>
    <p:sldId id="430" r:id="rId28"/>
    <p:sldId id="471" r:id="rId29"/>
    <p:sldId id="472" r:id="rId30"/>
    <p:sldId id="494" r:id="rId31"/>
    <p:sldId id="473" r:id="rId32"/>
    <p:sldId id="447" r:id="rId33"/>
    <p:sldId id="448" r:id="rId34"/>
    <p:sldId id="449" r:id="rId35"/>
    <p:sldId id="497" r:id="rId36"/>
    <p:sldId id="450" r:id="rId37"/>
    <p:sldId id="496" r:id="rId38"/>
    <p:sldId id="495" r:id="rId39"/>
    <p:sldId id="451" r:id="rId40"/>
    <p:sldId id="452" r:id="rId41"/>
    <p:sldId id="453" r:id="rId42"/>
    <p:sldId id="454" r:id="rId43"/>
    <p:sldId id="433" r:id="rId44"/>
    <p:sldId id="498" r:id="rId45"/>
    <p:sldId id="434" r:id="rId46"/>
    <p:sldId id="435" r:id="rId47"/>
    <p:sldId id="446" r:id="rId48"/>
    <p:sldId id="500" r:id="rId49"/>
    <p:sldId id="456" r:id="rId50"/>
    <p:sldId id="487" r:id="rId51"/>
    <p:sldId id="457" r:id="rId52"/>
    <p:sldId id="466" r:id="rId53"/>
    <p:sldId id="468" r:id="rId54"/>
    <p:sldId id="477" r:id="rId55"/>
    <p:sldId id="480" r:id="rId56"/>
    <p:sldId id="501" r:id="rId57"/>
    <p:sldId id="481" r:id="rId58"/>
    <p:sldId id="479" r:id="rId59"/>
    <p:sldId id="483" r:id="rId60"/>
    <p:sldId id="459" r:id="rId61"/>
    <p:sldId id="278" r:id="rId62"/>
    <p:sldId id="302" r:id="rId63"/>
    <p:sldId id="310" r:id="rId64"/>
    <p:sldId id="311" r:id="rId65"/>
    <p:sldId id="304" r:id="rId66"/>
    <p:sldId id="303" r:id="rId67"/>
    <p:sldId id="460" r:id="rId68"/>
    <p:sldId id="484" r:id="rId69"/>
    <p:sldId id="474" r:id="rId70"/>
    <p:sldId id="461" r:id="rId71"/>
    <p:sldId id="462" r:id="rId72"/>
    <p:sldId id="482" r:id="rId73"/>
    <p:sldId id="463" r:id="rId74"/>
    <p:sldId id="476" r:id="rId75"/>
    <p:sldId id="475" r:id="rId76"/>
    <p:sldId id="489" r:id="rId77"/>
    <p:sldId id="490" r:id="rId78"/>
    <p:sldId id="491" r:id="rId79"/>
    <p:sldId id="464" r:id="rId80"/>
    <p:sldId id="502" r:id="rId81"/>
    <p:sldId id="503" r:id="rId82"/>
    <p:sldId id="485" r:id="rId83"/>
    <p:sldId id="486" r:id="rId84"/>
    <p:sldId id="269" r:id="rId85"/>
    <p:sldId id="465" r:id="rId86"/>
    <p:sldId id="488" r:id="rId8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959" autoAdjust="0"/>
  </p:normalViewPr>
  <p:slideViewPr>
    <p:cSldViewPr>
      <p:cViewPr>
        <p:scale>
          <a:sx n="100" d="100"/>
          <a:sy n="100" d="100"/>
        </p:scale>
        <p:origin x="-194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5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C702A4C-10BF-444A-9AFC-FD2670E66272}" type="datetimeFigureOut">
              <a:rPr lang="en-US"/>
              <a:pPr>
                <a:defRPr/>
              </a:pPr>
              <a:t>3/8/2011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33D8FBA-40FA-47B8-8FAB-13091BBE5E4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FAAA22-01CA-4331-97CD-536E9F77EF77}" type="slidenum">
              <a:rPr lang="en-US" smtClean="0"/>
              <a:pPr fontAlgn="base">
                <a:spcBef>
                  <a:spcPct val="0"/>
                </a:spcBef>
                <a:spcAft>
                  <a:spcPct val="0"/>
                </a:spcAft>
                <a:defRPr/>
              </a:pPr>
              <a:t>2</a:t>
            </a:fld>
            <a:endParaRPr lang="en-US" smtClean="0"/>
          </a:p>
        </p:txBody>
      </p:sp>
      <p:sp>
        <p:nvSpPr>
          <p:cNvPr id="10445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0445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ea typeface="ＭＳ Ｐゴシック" pitchFamily="34" charset="-128"/>
              </a:rPr>
              <a:t>Stencils are critical to many applications (e.g. diffusion, electromagnetics, image processing)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Potential operations on Dim variable</a:t>
            </a:r>
          </a:p>
          <a:p>
            <a:pPr marL="228600" indent="-228600" eaLnBrk="1" fontAlgn="auto" hangingPunct="1">
              <a:spcBef>
                <a:spcPts val="0"/>
              </a:spcBef>
              <a:spcAft>
                <a:spcPts val="0"/>
              </a:spcAft>
              <a:buFontTx/>
              <a:buAutoNum type="arabicParenR"/>
              <a:defRPr/>
            </a:pPr>
            <a:r>
              <a:rPr lang="en-US" dirty="0" smtClean="0"/>
              <a:t>Non-Periodic: return value, return </a:t>
            </a:r>
            <a:r>
              <a:rPr lang="en-US" dirty="0" err="1" smtClean="0"/>
              <a:t>func</a:t>
            </a:r>
            <a:r>
              <a:rPr lang="en-US" dirty="0" smtClean="0"/>
              <a:t> /* assuming </a:t>
            </a:r>
            <a:r>
              <a:rPr lang="en-US" dirty="0" err="1" smtClean="0"/>
              <a:t>func</a:t>
            </a:r>
            <a:r>
              <a:rPr lang="en-US" dirty="0" smtClean="0"/>
              <a:t> is NOT an alias of any </a:t>
            </a:r>
            <a:r>
              <a:rPr lang="en-US" dirty="0" err="1" smtClean="0"/>
              <a:t>Pochoir_Array</a:t>
            </a:r>
            <a:r>
              <a:rPr lang="en-US" dirty="0" smtClean="0"/>
              <a:t> */</a:t>
            </a:r>
          </a:p>
          <a:p>
            <a:pPr marL="228600" indent="-228600" eaLnBrk="1" fontAlgn="auto" hangingPunct="1">
              <a:spcBef>
                <a:spcPts val="0"/>
              </a:spcBef>
              <a:spcAft>
                <a:spcPts val="0"/>
              </a:spcAft>
              <a:buFontTx/>
              <a:buAutoNum type="arabicParenR"/>
              <a:defRPr/>
            </a:pPr>
            <a:r>
              <a:rPr lang="en-US" dirty="0" smtClean="0"/>
              <a:t>Periodic: normal modulo operation, </a:t>
            </a:r>
            <a:r>
              <a:rPr lang="en-US" dirty="0" err="1" smtClean="0"/>
              <a:t>change_direction</a:t>
            </a:r>
            <a:r>
              <a:rPr lang="en-US" dirty="0" smtClean="0"/>
              <a:t> /* </a:t>
            </a:r>
            <a:r>
              <a:rPr lang="en-US" dirty="0" err="1" smtClean="0"/>
              <a:t>array_size</a:t>
            </a:r>
            <a:r>
              <a:rPr lang="en-US" dirty="0" smtClean="0"/>
              <a:t> – </a:t>
            </a:r>
            <a:r>
              <a:rPr lang="en-US" dirty="0" err="1" smtClean="0"/>
              <a:t>i</a:t>
            </a:r>
            <a:r>
              <a:rPr lang="en-US" dirty="0" smtClean="0"/>
              <a:t> */.</a:t>
            </a:r>
          </a:p>
          <a:p>
            <a:pPr marL="228600" indent="-228600" eaLnBrk="1" fontAlgn="auto" hangingPunct="1">
              <a:spcBef>
                <a:spcPts val="0"/>
              </a:spcBef>
              <a:spcAft>
                <a:spcPts val="0"/>
              </a:spcAft>
              <a:buFontTx/>
              <a:buAutoNum type="arabicParenR"/>
              <a:defRPr/>
            </a:pPr>
            <a:r>
              <a:rPr lang="en-US" dirty="0" smtClean="0"/>
              <a:t>Switch some dim variables, such as </a:t>
            </a:r>
            <a:r>
              <a:rPr lang="en-US" dirty="0" err="1" smtClean="0"/>
              <a:t>arr.get</a:t>
            </a:r>
            <a:r>
              <a:rPr lang="en-US" dirty="0" smtClean="0"/>
              <a:t>(j, </a:t>
            </a:r>
            <a:r>
              <a:rPr lang="en-US" dirty="0" err="1" smtClean="0"/>
              <a:t>i</a:t>
            </a:r>
            <a:r>
              <a:rPr lang="en-US" dirty="0" smtClean="0"/>
              <a:t>);</a:t>
            </a:r>
            <a:endParaRPr lang="en-US" dirty="0"/>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CB2A33-E82D-473C-9421-CE5891A57C4B}"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Potential operations on Dim variable</a:t>
            </a:r>
          </a:p>
          <a:p>
            <a:pPr marL="228600" indent="-228600" eaLnBrk="1" fontAlgn="auto" hangingPunct="1">
              <a:spcBef>
                <a:spcPts val="0"/>
              </a:spcBef>
              <a:spcAft>
                <a:spcPts val="0"/>
              </a:spcAft>
              <a:buFontTx/>
              <a:buAutoNum type="arabicParenR"/>
              <a:defRPr/>
            </a:pPr>
            <a:r>
              <a:rPr lang="en-US" dirty="0" smtClean="0"/>
              <a:t>Non-Periodic: return value, return </a:t>
            </a:r>
            <a:r>
              <a:rPr lang="en-US" dirty="0" err="1" smtClean="0"/>
              <a:t>func</a:t>
            </a:r>
            <a:r>
              <a:rPr lang="en-US" dirty="0" smtClean="0"/>
              <a:t> /* assuming </a:t>
            </a:r>
            <a:r>
              <a:rPr lang="en-US" dirty="0" err="1" smtClean="0"/>
              <a:t>func</a:t>
            </a:r>
            <a:r>
              <a:rPr lang="en-US" dirty="0" smtClean="0"/>
              <a:t> is NOT an alias of any </a:t>
            </a:r>
            <a:r>
              <a:rPr lang="en-US" dirty="0" err="1" smtClean="0"/>
              <a:t>Pochoir_Array</a:t>
            </a:r>
            <a:r>
              <a:rPr lang="en-US" dirty="0" smtClean="0"/>
              <a:t> */</a:t>
            </a:r>
          </a:p>
          <a:p>
            <a:pPr marL="228600" indent="-228600" eaLnBrk="1" fontAlgn="auto" hangingPunct="1">
              <a:spcBef>
                <a:spcPts val="0"/>
              </a:spcBef>
              <a:spcAft>
                <a:spcPts val="0"/>
              </a:spcAft>
              <a:buFontTx/>
              <a:buAutoNum type="arabicParenR"/>
              <a:defRPr/>
            </a:pPr>
            <a:r>
              <a:rPr lang="en-US" dirty="0" smtClean="0"/>
              <a:t>Periodic: normal modulo operation, </a:t>
            </a:r>
            <a:r>
              <a:rPr lang="en-US" dirty="0" err="1" smtClean="0"/>
              <a:t>change_direction</a:t>
            </a:r>
            <a:r>
              <a:rPr lang="en-US" dirty="0" smtClean="0"/>
              <a:t> /* </a:t>
            </a:r>
            <a:r>
              <a:rPr lang="en-US" dirty="0" err="1" smtClean="0"/>
              <a:t>array_size</a:t>
            </a:r>
            <a:r>
              <a:rPr lang="en-US" dirty="0" smtClean="0"/>
              <a:t> – </a:t>
            </a:r>
            <a:r>
              <a:rPr lang="en-US" dirty="0" err="1" smtClean="0"/>
              <a:t>i</a:t>
            </a:r>
            <a:r>
              <a:rPr lang="en-US" dirty="0" smtClean="0"/>
              <a:t> */.</a:t>
            </a:r>
          </a:p>
          <a:p>
            <a:pPr marL="228600" indent="-228600" eaLnBrk="1" fontAlgn="auto" hangingPunct="1">
              <a:spcBef>
                <a:spcPts val="0"/>
              </a:spcBef>
              <a:spcAft>
                <a:spcPts val="0"/>
              </a:spcAft>
              <a:buFontTx/>
              <a:buAutoNum type="arabicParenR"/>
              <a:defRPr/>
            </a:pPr>
            <a:r>
              <a:rPr lang="en-US" dirty="0" smtClean="0"/>
              <a:t>Switch some dim variables, such as </a:t>
            </a:r>
            <a:r>
              <a:rPr lang="en-US" dirty="0" err="1" smtClean="0"/>
              <a:t>arr.get</a:t>
            </a:r>
            <a:r>
              <a:rPr lang="en-US" dirty="0" smtClean="0"/>
              <a:t>(j, </a:t>
            </a:r>
            <a:r>
              <a:rPr lang="en-US" dirty="0" err="1" smtClean="0"/>
              <a:t>i</a:t>
            </a:r>
            <a:r>
              <a:rPr lang="en-US" dirty="0" smtClean="0"/>
              <a:t>);</a:t>
            </a:r>
            <a:endParaRPr lang="en-US" dirty="0"/>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CB2A33-E82D-473C-9421-CE5891A57C4B}"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Potential operations on Dim variable</a:t>
            </a:r>
          </a:p>
          <a:p>
            <a:pPr marL="228600" indent="-228600" eaLnBrk="1" fontAlgn="auto" hangingPunct="1">
              <a:spcBef>
                <a:spcPts val="0"/>
              </a:spcBef>
              <a:spcAft>
                <a:spcPts val="0"/>
              </a:spcAft>
              <a:buFontTx/>
              <a:buAutoNum type="arabicParenR"/>
              <a:defRPr/>
            </a:pPr>
            <a:r>
              <a:rPr lang="en-US" dirty="0" smtClean="0"/>
              <a:t>Non-Periodic: return value, return </a:t>
            </a:r>
            <a:r>
              <a:rPr lang="en-US" dirty="0" err="1" smtClean="0"/>
              <a:t>func</a:t>
            </a:r>
            <a:r>
              <a:rPr lang="en-US" dirty="0" smtClean="0"/>
              <a:t> /* assuming </a:t>
            </a:r>
            <a:r>
              <a:rPr lang="en-US" dirty="0" err="1" smtClean="0"/>
              <a:t>func</a:t>
            </a:r>
            <a:r>
              <a:rPr lang="en-US" dirty="0" smtClean="0"/>
              <a:t> is NOT an alias of any </a:t>
            </a:r>
            <a:r>
              <a:rPr lang="en-US" dirty="0" err="1" smtClean="0"/>
              <a:t>Pochoir_Array</a:t>
            </a:r>
            <a:r>
              <a:rPr lang="en-US" dirty="0" smtClean="0"/>
              <a:t> */</a:t>
            </a:r>
          </a:p>
          <a:p>
            <a:pPr marL="228600" indent="-228600" eaLnBrk="1" fontAlgn="auto" hangingPunct="1">
              <a:spcBef>
                <a:spcPts val="0"/>
              </a:spcBef>
              <a:spcAft>
                <a:spcPts val="0"/>
              </a:spcAft>
              <a:buFontTx/>
              <a:buAutoNum type="arabicParenR"/>
              <a:defRPr/>
            </a:pPr>
            <a:r>
              <a:rPr lang="en-US" dirty="0" smtClean="0"/>
              <a:t>Periodic: normal modulo operation, </a:t>
            </a:r>
            <a:r>
              <a:rPr lang="en-US" dirty="0" err="1" smtClean="0"/>
              <a:t>change_direction</a:t>
            </a:r>
            <a:r>
              <a:rPr lang="en-US" dirty="0" smtClean="0"/>
              <a:t> /* </a:t>
            </a:r>
            <a:r>
              <a:rPr lang="en-US" dirty="0" err="1" smtClean="0"/>
              <a:t>array_size</a:t>
            </a:r>
            <a:r>
              <a:rPr lang="en-US" dirty="0" smtClean="0"/>
              <a:t> – </a:t>
            </a:r>
            <a:r>
              <a:rPr lang="en-US" dirty="0" err="1" smtClean="0"/>
              <a:t>i</a:t>
            </a:r>
            <a:r>
              <a:rPr lang="en-US" dirty="0" smtClean="0"/>
              <a:t> */.</a:t>
            </a:r>
          </a:p>
          <a:p>
            <a:pPr marL="228600" indent="-228600" eaLnBrk="1" fontAlgn="auto" hangingPunct="1">
              <a:spcBef>
                <a:spcPts val="0"/>
              </a:spcBef>
              <a:spcAft>
                <a:spcPts val="0"/>
              </a:spcAft>
              <a:buFontTx/>
              <a:buAutoNum type="arabicParenR"/>
              <a:defRPr/>
            </a:pPr>
            <a:r>
              <a:rPr lang="en-US" dirty="0" smtClean="0"/>
              <a:t>Switch some dim variables, such as </a:t>
            </a:r>
            <a:r>
              <a:rPr lang="en-US" dirty="0" err="1" smtClean="0"/>
              <a:t>arr.get</a:t>
            </a:r>
            <a:r>
              <a:rPr lang="en-US" dirty="0" smtClean="0"/>
              <a:t>(j, </a:t>
            </a:r>
            <a:r>
              <a:rPr lang="en-US" dirty="0" err="1" smtClean="0"/>
              <a:t>i</a:t>
            </a:r>
            <a:r>
              <a:rPr lang="en-US" dirty="0" smtClean="0"/>
              <a:t>);</a:t>
            </a:r>
            <a:endParaRPr lang="en-US" dirty="0"/>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CB2A33-E82D-473C-9421-CE5891A57C4B}"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907354-373F-4133-8656-71A664D92F14}"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34DEA8-4917-46E6-8A44-4361EA516DDE}"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34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37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3D8FBA-40FA-47B8-8FAB-13091BBE5E45}"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39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40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41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42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43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A05A5BE-335C-49FE-8204-28CC4F0A1D4A}" type="slidenum">
              <a:rPr lang="en-US" smtClean="0"/>
              <a:pPr>
                <a:defRPr/>
              </a:pPr>
              <a:t>44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0CA4D0E-05B7-439A-926E-B5EE5944A0A7}" type="slidenum">
              <a:rPr lang="en-US" smtClean="0"/>
              <a:pPr>
                <a:defRPr/>
              </a:pPr>
              <a:t>45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306A99B-56B1-4B89-A509-A6CD12950331}" type="slidenum">
              <a:rPr lang="en-US" smtClean="0"/>
              <a:pPr>
                <a:defRPr/>
              </a:pPr>
              <a:t>46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3D8FBA-40FA-47B8-8FAB-13091BBE5E45}" type="slidenum">
              <a:rPr lang="en-US" smtClean="0"/>
              <a:pPr>
                <a:defRPr/>
              </a:pPr>
              <a:t>83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3D8FBA-40FA-47B8-8FAB-13091BBE5E45}" type="slidenum">
              <a:rPr lang="en-US" smtClean="0"/>
              <a:pPr>
                <a:defRPr/>
              </a:pPr>
              <a:t>84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3D8FBA-40FA-47B8-8FAB-13091BBE5E45}"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xfrm>
            <a:off x="1143000" y="693738"/>
            <a:ext cx="4570413" cy="3429000"/>
          </a:xfrm>
          <a:solidFill>
            <a:srgbClr val="4F81BD"/>
          </a:solidFill>
          <a:ln w="25402">
            <a:solidFill>
              <a:srgbClr val="385D8A"/>
            </a:solidFill>
            <a:miter lim="800000"/>
            <a:headEnd/>
            <a:tailEnd/>
          </a:ln>
        </p:spPr>
      </p:sp>
      <p:sp>
        <p:nvSpPr>
          <p:cNvPr id="105475" name="Notes Placeholder 2"/>
          <p:cNvSpPr>
            <a:spLocks noGrp="1"/>
          </p:cNvSpPr>
          <p:nvPr>
            <p:ph type="body" sz="quarter" idx="1"/>
          </p:nvPr>
        </p:nvSpPr>
        <p:spPr bwMode="auto">
          <a:xfrm>
            <a:off x="685800" y="4343400"/>
            <a:ext cx="5486400" cy="403225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93738"/>
            <a:ext cx="4570413" cy="3429000"/>
          </a:xfrm>
          <a:solidFill>
            <a:srgbClr val="4F81BD"/>
          </a:solidFill>
          <a:ln w="25402">
            <a:solidFill>
              <a:srgbClr val="385D8A"/>
            </a:solidFill>
            <a:miter lim="800000"/>
            <a:headEnd/>
            <a:tailEnd/>
          </a:ln>
        </p:spPr>
      </p:sp>
      <p:sp>
        <p:nvSpPr>
          <p:cNvPr id="106499" name="Notes Placeholder 2"/>
          <p:cNvSpPr>
            <a:spLocks noGrp="1"/>
          </p:cNvSpPr>
          <p:nvPr>
            <p:ph type="body" sz="quarter" idx="1"/>
          </p:nvPr>
        </p:nvSpPr>
        <p:spPr bwMode="auto">
          <a:xfrm>
            <a:off x="685800" y="4343400"/>
            <a:ext cx="5486400" cy="403225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93738"/>
            <a:ext cx="4570413" cy="3429000"/>
          </a:xfrm>
          <a:solidFill>
            <a:srgbClr val="4F81BD"/>
          </a:solidFill>
          <a:ln w="25402">
            <a:solidFill>
              <a:srgbClr val="385D8A"/>
            </a:solidFill>
            <a:miter lim="800000"/>
            <a:headEnd/>
            <a:tailEnd/>
          </a:ln>
        </p:spPr>
      </p:sp>
      <p:sp>
        <p:nvSpPr>
          <p:cNvPr id="106499" name="Notes Placeholder 2"/>
          <p:cNvSpPr>
            <a:spLocks noGrp="1"/>
          </p:cNvSpPr>
          <p:nvPr>
            <p:ph type="body" sz="quarter" idx="1"/>
          </p:nvPr>
        </p:nvSpPr>
        <p:spPr bwMode="auto">
          <a:xfrm>
            <a:off x="685800" y="4343400"/>
            <a:ext cx="5486400" cy="403225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marL="228600" indent="-228600" eaLnBrk="1" fontAlgn="auto" hangingPunct="1">
              <a:spcBef>
                <a:spcPts val="0"/>
              </a:spcBef>
              <a:spcAft>
                <a:spcPts val="0"/>
              </a:spcAft>
              <a:buFontTx/>
              <a:buAutoNum type="arabicParenR"/>
              <a:defRPr/>
            </a:pPr>
            <a:r>
              <a:rPr lang="en-US" dirty="0" smtClean="0"/>
              <a:t>We need either </a:t>
            </a:r>
            <a:r>
              <a:rPr lang="en-US" dirty="0" err="1" smtClean="0"/>
              <a:t>registerBondaryFn</a:t>
            </a:r>
            <a:r>
              <a:rPr lang="en-US" dirty="0" smtClean="0"/>
              <a:t>() (so we can NOT associate boundary function directly in </a:t>
            </a:r>
            <a:r>
              <a:rPr lang="en-US" dirty="0" err="1" smtClean="0"/>
              <a:t>Pochoir_Array’s</a:t>
            </a:r>
            <a:r>
              <a:rPr lang="en-US" dirty="0" smtClean="0"/>
              <a:t> constructor) or </a:t>
            </a:r>
            <a:r>
              <a:rPr lang="en-US" dirty="0" err="1" smtClean="0"/>
              <a:t>registerArray</a:t>
            </a:r>
            <a:r>
              <a:rPr lang="en-US" dirty="0" smtClean="0"/>
              <a:t>() because </a:t>
            </a:r>
          </a:p>
          <a:p>
            <a:pPr marL="685800" lvl="1" indent="-228600" eaLnBrk="1" fontAlgn="auto" hangingPunct="1">
              <a:spcBef>
                <a:spcPts val="0"/>
              </a:spcBef>
              <a:spcAft>
                <a:spcPts val="0"/>
              </a:spcAft>
              <a:buFontTx/>
              <a:buAutoNum type="arabicParenR"/>
              <a:defRPr/>
            </a:pPr>
            <a:r>
              <a:rPr lang="en-US" dirty="0" smtClean="0"/>
              <a:t>We need to check the consistency in shape of each engaged </a:t>
            </a:r>
            <a:r>
              <a:rPr lang="en-US" dirty="0" err="1" smtClean="0"/>
              <a:t>Pochoir_Array</a:t>
            </a:r>
            <a:endParaRPr lang="en-US" dirty="0" smtClean="0"/>
          </a:p>
          <a:p>
            <a:pPr marL="685800" lvl="1" indent="-228600" eaLnBrk="1" fontAlgn="auto" hangingPunct="1">
              <a:spcBef>
                <a:spcPts val="0"/>
              </a:spcBef>
              <a:spcAft>
                <a:spcPts val="0"/>
              </a:spcAft>
              <a:buFontTx/>
              <a:buAutoNum type="arabicParenR"/>
              <a:defRPr/>
            </a:pPr>
            <a:r>
              <a:rPr lang="en-US" dirty="0" smtClean="0"/>
              <a:t>We need to extract the computing domain out of this array of </a:t>
            </a:r>
            <a:r>
              <a:rPr lang="en-US" dirty="0" err="1" smtClean="0"/>
              <a:t>Pochoir_Array</a:t>
            </a:r>
            <a:r>
              <a:rPr lang="en-US" dirty="0" smtClean="0"/>
              <a:t> – because we don’t have </a:t>
            </a:r>
            <a:r>
              <a:rPr lang="en-US" dirty="0" err="1" smtClean="0"/>
              <a:t>registerDomain</a:t>
            </a:r>
            <a:r>
              <a:rPr lang="en-US" dirty="0" smtClean="0"/>
              <a:t>() now</a:t>
            </a:r>
          </a:p>
          <a:p>
            <a:pPr marL="685800" lvl="1" indent="-228600" eaLnBrk="1" fontAlgn="auto" hangingPunct="1">
              <a:spcBef>
                <a:spcPts val="0"/>
              </a:spcBef>
              <a:spcAft>
                <a:spcPts val="0"/>
              </a:spcAft>
              <a:buFontTx/>
              <a:buAutoNum type="arabicParenR"/>
              <a:defRPr/>
            </a:pPr>
            <a:r>
              <a:rPr lang="en-US" dirty="0" smtClean="0"/>
              <a:t>We need to know all the info about participated </a:t>
            </a:r>
            <a:r>
              <a:rPr lang="en-US" dirty="0" err="1" smtClean="0"/>
              <a:t>Pochoir_Array</a:t>
            </a:r>
            <a:r>
              <a:rPr lang="en-US" dirty="0" smtClean="0"/>
              <a:t> to optimize the base case</a:t>
            </a:r>
          </a:p>
          <a:p>
            <a:pPr marL="228600" indent="-228600" eaLnBrk="1" fontAlgn="auto" hangingPunct="1">
              <a:spcBef>
                <a:spcPts val="0"/>
              </a:spcBef>
              <a:spcAft>
                <a:spcPts val="0"/>
              </a:spcAft>
              <a:buFontTx/>
              <a:buAutoNum type="arabicParenR"/>
              <a:defRPr/>
            </a:pPr>
            <a:r>
              <a:rPr lang="en-US" dirty="0" smtClean="0"/>
              <a:t>How to deal with function template, which </a:t>
            </a:r>
            <a:r>
              <a:rPr lang="en-US" dirty="0" err="1" smtClean="0"/>
              <a:t>parametrize</a:t>
            </a:r>
            <a:r>
              <a:rPr lang="en-US" dirty="0" smtClean="0"/>
              <a:t> the types of input </a:t>
            </a:r>
            <a:r>
              <a:rPr lang="en-US" dirty="0" err="1" smtClean="0"/>
              <a:t>Pochoir_Array</a:t>
            </a:r>
            <a:r>
              <a:rPr lang="en-US" dirty="0" smtClean="0"/>
              <a:t> and </a:t>
            </a:r>
            <a:r>
              <a:rPr lang="en-US" dirty="0" err="1" smtClean="0"/>
              <a:t>Pochoir</a:t>
            </a:r>
            <a:r>
              <a:rPr lang="en-US" dirty="0" smtClean="0"/>
              <a:t> object. Then we will have no idea of &lt;type, rank, toggle&gt; pair of </a:t>
            </a:r>
            <a:r>
              <a:rPr lang="en-US" dirty="0" err="1" smtClean="0"/>
              <a:t>Pochoir_Array</a:t>
            </a:r>
            <a:r>
              <a:rPr lang="en-US" dirty="0" smtClean="0"/>
              <a:t>, then we can NOT optimize it by using the pointer/zero-pointer. In this case we will have to switch to macro tricks instead, which also relies on the use of </a:t>
            </a:r>
            <a:r>
              <a:rPr lang="en-US" dirty="0" err="1" smtClean="0"/>
              <a:t>registerBoundaryFn</a:t>
            </a:r>
            <a:r>
              <a:rPr lang="en-US" dirty="0" smtClean="0"/>
              <a:t>(), </a:t>
            </a:r>
            <a:r>
              <a:rPr lang="en-US" dirty="0" err="1" smtClean="0"/>
              <a:t>registerArray</a:t>
            </a:r>
            <a:r>
              <a:rPr lang="en-US" dirty="0" smtClean="0"/>
              <a:t>() to know which is engaged. But even macro tricks need to know the rank of engaged </a:t>
            </a:r>
            <a:r>
              <a:rPr lang="en-US" dirty="0" err="1" smtClean="0"/>
              <a:t>Pochoir_Array</a:t>
            </a:r>
            <a:r>
              <a:rPr lang="en-US" dirty="0" smtClean="0"/>
              <a:t>. So, at least, </a:t>
            </a:r>
            <a:r>
              <a:rPr lang="en-US" dirty="0" err="1" smtClean="0"/>
              <a:t>Pochoir</a:t>
            </a:r>
            <a:r>
              <a:rPr lang="en-US" dirty="0" smtClean="0"/>
              <a:t> object can NOT be </a:t>
            </a:r>
            <a:r>
              <a:rPr lang="en-US" dirty="0" err="1" smtClean="0"/>
              <a:t>templated</a:t>
            </a:r>
            <a:r>
              <a:rPr lang="en-US" dirty="0" smtClean="0"/>
              <a:t>. – so the question is, in such situation, shall we print out some error message, and ask the user to change his program, or still compile but without any performance </a:t>
            </a:r>
            <a:r>
              <a:rPr lang="en-US" dirty="0" err="1" smtClean="0"/>
              <a:t>improv</a:t>
            </a:r>
            <a:endParaRPr lang="en-US" dirty="0" smtClean="0"/>
          </a:p>
          <a:p>
            <a:pPr marL="228600" indent="-228600" eaLnBrk="1" fontAlgn="auto" hangingPunct="1">
              <a:spcBef>
                <a:spcPts val="0"/>
              </a:spcBef>
              <a:spcAft>
                <a:spcPts val="0"/>
              </a:spcAft>
              <a:buFontTx/>
              <a:buAutoNum type="arabicParenR"/>
              <a:defRPr/>
            </a:pPr>
            <a:r>
              <a:rPr lang="en-US" dirty="0" smtClean="0"/>
              <a:t>The only thing that can be further compacted is directly associate shape and kernel with </a:t>
            </a:r>
            <a:r>
              <a:rPr lang="en-US" dirty="0" err="1" smtClean="0"/>
              <a:t>Pochoir</a:t>
            </a:r>
            <a:r>
              <a:rPr lang="en-US" dirty="0" smtClean="0"/>
              <a:t> object. But </a:t>
            </a:r>
          </a:p>
          <a:p>
            <a:pPr marL="685800" lvl="1" indent="-228600" eaLnBrk="1" fontAlgn="auto" hangingPunct="1">
              <a:spcBef>
                <a:spcPts val="0"/>
              </a:spcBef>
              <a:spcAft>
                <a:spcPts val="0"/>
              </a:spcAft>
              <a:buFontTx/>
              <a:buAutoNum type="arabicParenR"/>
              <a:defRPr/>
            </a:pPr>
            <a:r>
              <a:rPr lang="en-US" dirty="0" smtClean="0"/>
              <a:t>First, it puts a strict order between definition of shape, kernel and </a:t>
            </a:r>
            <a:r>
              <a:rPr lang="en-US" dirty="0" err="1" smtClean="0"/>
              <a:t>Pochoir</a:t>
            </a:r>
            <a:r>
              <a:rPr lang="en-US" dirty="0" smtClean="0"/>
              <a:t> object</a:t>
            </a:r>
          </a:p>
          <a:p>
            <a:pPr marL="685800" lvl="1" indent="-228600" eaLnBrk="1" fontAlgn="auto" hangingPunct="1">
              <a:spcBef>
                <a:spcPts val="0"/>
              </a:spcBef>
              <a:spcAft>
                <a:spcPts val="0"/>
              </a:spcAft>
              <a:buFontTx/>
              <a:buAutoNum type="arabicParenR"/>
              <a:defRPr/>
            </a:pPr>
            <a:r>
              <a:rPr lang="en-US" dirty="0" smtClean="0"/>
              <a:t>It eliminates the flexibility of associate different shape with the same </a:t>
            </a:r>
            <a:r>
              <a:rPr lang="en-US" dirty="0" err="1" smtClean="0"/>
              <a:t>Pochoir</a:t>
            </a:r>
            <a:r>
              <a:rPr lang="en-US" dirty="0" smtClean="0"/>
              <a:t> object, and re-run it with different kernel</a:t>
            </a:r>
          </a:p>
          <a:p>
            <a:pPr marL="685800" lvl="1" indent="-228600" eaLnBrk="1" fontAlgn="auto" hangingPunct="1">
              <a:spcBef>
                <a:spcPts val="0"/>
              </a:spcBef>
              <a:spcAft>
                <a:spcPts val="0"/>
              </a:spcAft>
              <a:buFontTx/>
              <a:buAutoNum type="arabicParenR"/>
              <a:defRPr/>
            </a:pPr>
            <a:r>
              <a:rPr lang="en-US" dirty="0" smtClean="0"/>
              <a:t>Current </a:t>
            </a:r>
            <a:r>
              <a:rPr lang="en-US" dirty="0" err="1" smtClean="0"/>
              <a:t>Pochoir</a:t>
            </a:r>
            <a:r>
              <a:rPr lang="en-US" dirty="0" smtClean="0"/>
              <a:t> object is very flexible and can be freely plugged in any stencil computation parameters and run it as long as it’s a 2D stencil.</a:t>
            </a:r>
          </a:p>
          <a:p>
            <a:pPr marL="228600" indent="-228600" eaLnBrk="1" fontAlgn="auto" hangingPunct="1">
              <a:spcBef>
                <a:spcPts val="0"/>
              </a:spcBef>
              <a:spcAft>
                <a:spcPts val="0"/>
              </a:spcAft>
              <a:buFontTx/>
              <a:buAutoNum type="arabicParenR"/>
              <a:defRPr/>
            </a:pPr>
            <a:r>
              <a:rPr lang="en-US" dirty="0" smtClean="0"/>
              <a:t>By using a class, instead of plugging in the necessary parameters of a stencil and run it, it’s the same difference as asking the user to finish the construction of an automobile and/or just asking them to input the routing information and just drive it.</a:t>
            </a:r>
          </a:p>
          <a:p>
            <a:pPr marL="685800" lvl="1" indent="-228600" eaLnBrk="1" fontAlgn="auto" hangingPunct="1">
              <a:spcBef>
                <a:spcPts val="0"/>
              </a:spcBef>
              <a:spcAft>
                <a:spcPts val="0"/>
              </a:spcAft>
              <a:buFontTx/>
              <a:buAutoNum type="arabicParenR"/>
              <a:defRPr/>
            </a:pPr>
            <a:endParaRPr lang="en-US" dirty="0" smtClean="0"/>
          </a:p>
        </p:txBody>
      </p:sp>
      <p:sp>
        <p:nvSpPr>
          <p:cNvPr id="92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846E32-0924-430E-88AD-C5B010BEDE35}"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As Jim pointed out, we should include the shift in time dimension to figure out the correct slope, in case there’re multiple time steps involved in stencil computation!</a:t>
            </a:r>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7DF5C1-2C90-4D3F-9191-F0E6988A22D0}"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As Jim pointed out, we should include the shift in time dimension to figure out the correct slope, in case there’re multiple time steps involved in stencil computation!</a:t>
            </a:r>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DB8C7A-1801-4315-A738-89B7E7DA3099}" type="slidenum">
              <a:rPr lang="en-US" smtClean="0"/>
              <a:pPr fontAlgn="base">
                <a:spcBef>
                  <a:spcPct val="0"/>
                </a:spcBef>
                <a:spcAft>
                  <a:spcPct val="0"/>
                </a:spcAft>
                <a:defRPr/>
              </a:pPr>
              <a:t>22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FFBD442-CBB8-40A2-AB45-3BED191CFCDD}" type="datetime1">
              <a:rPr lang="en-US" smtClean="0"/>
              <a:pPr>
                <a:defRPr/>
              </a:pPr>
              <a:t>3/8/2011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3EAAAC-BB9A-4417-B633-E1621707BA6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ED746A-C73F-46A8-AB29-0A8B1BA90A6E}" type="datetime1">
              <a:rPr lang="en-US" smtClean="0"/>
              <a:pPr>
                <a:defRPr/>
              </a:pPr>
              <a:t>3/8/2011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253D4B-12C7-4859-B646-1ADC8381F6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9FF447-36E6-4B36-A2FA-2B09A8B9A4FB}" type="datetime1">
              <a:rPr lang="en-US" smtClean="0"/>
              <a:pPr>
                <a:defRPr/>
              </a:pPr>
              <a:t>3/8/2011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F1BEE4-3F18-4881-A962-09B364A673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5A9491-E174-4DE5-B33F-58A8BD707DF8}" type="datetime1">
              <a:rPr lang="en-US" smtClean="0"/>
              <a:pPr>
                <a:defRPr/>
              </a:pPr>
              <a:t>3/8/2011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A9CDCE-929E-47FE-9CC1-3988BBA8F59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AA53F02-6501-40FD-BD44-124F55636A62}" type="datetime1">
              <a:rPr lang="en-US" smtClean="0"/>
              <a:pPr>
                <a:defRPr/>
              </a:pPr>
              <a:t>3/8/2011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4F5F18-698D-4B87-BE3B-DCE92B2A686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40C6D03-60AB-4DFB-B81F-0BF187C63FE7}" type="datetime1">
              <a:rPr lang="en-US" smtClean="0"/>
              <a:pPr>
                <a:defRPr/>
              </a:pPr>
              <a:t>3/8/2011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F8D102A-5B79-405D-8AA0-0836BE3DDA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4F57B62-7D51-48D3-B5A9-5B9C08C1BE93}" type="datetime1">
              <a:rPr lang="en-US" smtClean="0"/>
              <a:pPr>
                <a:defRPr/>
              </a:pPr>
              <a:t>3/8/2011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FC974B4-64BD-4B5A-A8A2-58BB2253CD8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AF948E3-9AA7-4DE8-AD67-B9BAFC679762}" type="datetime1">
              <a:rPr lang="en-US" smtClean="0"/>
              <a:pPr>
                <a:defRPr/>
              </a:pPr>
              <a:t>3/8/2011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E244715-0AA2-410C-88ED-DC51ED64205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9B25453-44C3-42A6-940E-717ECD6C98A8}" type="datetime1">
              <a:rPr lang="en-US" smtClean="0"/>
              <a:pPr>
                <a:defRPr/>
              </a:pPr>
              <a:t>3/8/2011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B8F1159-F40A-47BF-A039-F4709F1542A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FA1B9A1-77EA-4D71-833D-490B04EBDA66}" type="datetime1">
              <a:rPr lang="en-US" smtClean="0"/>
              <a:pPr>
                <a:defRPr/>
              </a:pPr>
              <a:t>3/8/2011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A7E678-4A0D-471C-8F3A-ABAD3069DAE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2B1911A-0B65-4076-AA5A-FD395F518EE9}" type="datetime1">
              <a:rPr lang="en-US" smtClean="0"/>
              <a:pPr>
                <a:defRPr/>
              </a:pPr>
              <a:t>3/8/2011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196F0D-2707-40D2-B16C-B550B68CBD2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0F89E54-898F-4A59-BB9B-625A06B33E4D}" type="datetime1">
              <a:rPr lang="en-US" smtClean="0"/>
              <a:pPr>
                <a:defRPr/>
              </a:pPr>
              <a:t>3/8/2011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02E5301-4F83-4C85-8931-F7B2E88461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6.bin"/><Relationship Id="rId12"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oleObject" Target="../embeddings/oleObject20.bin"/><Relationship Id="rId5" Type="http://schemas.openxmlformats.org/officeDocument/2006/relationships/oleObject" Target="../embeddings/oleObject14.bin"/><Relationship Id="rId10" Type="http://schemas.openxmlformats.org/officeDocument/2006/relationships/oleObject" Target="../embeddings/oleObject19.bin"/><Relationship Id="rId4" Type="http://schemas.openxmlformats.org/officeDocument/2006/relationships/oleObject" Target="../embeddings/oleObject13.bin"/><Relationship Id="rId9"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3.xml"/><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4.xml"/><Relationship Id="rId7" Type="http://schemas.openxmlformats.org/officeDocument/2006/relationships/oleObject" Target="../embeddings/oleObject31.bin"/><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0.bin"/><Relationship Id="rId11" Type="http://schemas.openxmlformats.org/officeDocument/2006/relationships/oleObject" Target="../embeddings/oleObject35.bin"/><Relationship Id="rId5" Type="http://schemas.openxmlformats.org/officeDocument/2006/relationships/oleObject" Target="../embeddings/oleObject29.bin"/><Relationship Id="rId10" Type="http://schemas.openxmlformats.org/officeDocument/2006/relationships/oleObject" Target="../embeddings/oleObject34.bin"/><Relationship Id="rId4" Type="http://schemas.openxmlformats.org/officeDocument/2006/relationships/oleObject" Target="../embeddings/oleObject28.bin"/><Relationship Id="rId9" Type="http://schemas.openxmlformats.org/officeDocument/2006/relationships/oleObject" Target="../embeddings/oleObject3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3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oleObject" Target="../embeddings/oleObject38.bin"/></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44.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lstStyle/>
          <a:p>
            <a:pPr eaLnBrk="1" hangingPunct="1"/>
            <a:r>
              <a:rPr lang="en-US" smtClean="0"/>
              <a:t>The Pochoir </a:t>
            </a:r>
            <a:r>
              <a:rPr lang="en-US" smtClean="0"/>
              <a:t>Stencil Compiler</a:t>
            </a:r>
            <a:endParaRPr lang="en-US" sz="3600" smtClean="0"/>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t>Yuan Tang</a:t>
            </a:r>
            <a:r>
              <a:rPr lang="en-US" smtClean="0"/>
              <a:t>, Rezaul Alam Chowdhury, Chi-Keung Luk, Bradley C. Kuszmaul, Charles </a:t>
            </a:r>
            <a:r>
              <a:rPr lang="en-US" dirty="0" smtClean="0"/>
              <a:t>E</a:t>
            </a:r>
            <a:r>
              <a:rPr lang="en-US" smtClean="0"/>
              <a:t>. Leiserson</a:t>
            </a:r>
            <a:endParaRPr lang="en-US" dirty="0"/>
          </a:p>
        </p:txBody>
      </p:sp>
      <p:sp>
        <p:nvSpPr>
          <p:cNvPr id="4" name="Slide Number Placeholder 3"/>
          <p:cNvSpPr>
            <a:spLocks noGrp="1"/>
          </p:cNvSpPr>
          <p:nvPr>
            <p:ph type="sldNum" sz="quarter" idx="12"/>
          </p:nvPr>
        </p:nvSpPr>
        <p:spPr/>
        <p:txBody>
          <a:bodyPr/>
          <a:lstStyle/>
          <a:p>
            <a:pPr>
              <a:defRPr/>
            </a:pPr>
            <a:fld id="{933EAAAC-BB9A-4417-B633-E1621707BA6B}"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762000"/>
          </a:xfrm>
        </p:spPr>
        <p:txBody>
          <a:bodyPr/>
          <a:lstStyle/>
          <a:p>
            <a:pPr eaLnBrk="1" hangingPunct="1"/>
            <a:r>
              <a:rPr lang="en-US" sz="2800" smtClean="0"/>
              <a:t>2D Heat Equation in Ideal Specification</a:t>
            </a:r>
          </a:p>
        </p:txBody>
      </p:sp>
      <p:sp>
        <p:nvSpPr>
          <p:cNvPr id="27651" name="TextBox 4"/>
          <p:cNvSpPr txBox="1">
            <a:spLocks noChangeArrowheads="1"/>
          </p:cNvSpPr>
          <p:nvPr/>
        </p:nvSpPr>
        <p:spPr bwMode="auto">
          <a:xfrm>
            <a:off x="0" y="609600"/>
            <a:ext cx="4953000" cy="538609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a:t>
            </a:r>
            <a:r>
              <a:rPr lang="en-US" sz="1600" smtClean="0">
                <a:latin typeface="Calibri" pitchFamily="34" charset="0"/>
              </a:rPr>
              <a:t>M);</a:t>
            </a:r>
            <a:endParaRPr lang="en-US" sz="1600">
              <a:latin typeface="Calibri" pitchFamily="34" charset="0"/>
            </a:endParaRPr>
          </a:p>
          <a:p>
            <a:r>
              <a:rPr lang="en-US" sz="1600">
                <a:latin typeface="Calibri" pitchFamily="34" charset="0"/>
              </a:rPr>
              <a:t>Pochoir_Boundary_2D(bdry, arr, t, i, j)</a:t>
            </a:r>
          </a:p>
          <a:p>
            <a:r>
              <a:rPr lang="en-US" sz="800" smtClean="0">
                <a:latin typeface="Calibri" pitchFamily="34" charset="0"/>
              </a:rPr>
              <a:t>        </a:t>
            </a:r>
            <a:r>
              <a:rPr lang="en-US" sz="800" smtClean="0">
                <a:latin typeface="Calibri" pitchFamily="34" charset="0"/>
              </a:rPr>
              <a:t>    return </a:t>
            </a:r>
            <a:r>
              <a:rPr lang="en-US" sz="800">
                <a:latin typeface="Calibri" pitchFamily="34" charset="0"/>
              </a:rPr>
              <a:t>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endParaRPr lang="en-US" sz="1600">
              <a:latin typeface="Calibri" pitchFamily="34" charset="0"/>
            </a:endParaRPr>
          </a:p>
          <a:p>
            <a:r>
              <a:rPr lang="en-US" sz="1600">
                <a:latin typeface="Calibri" pitchFamily="34" charset="0"/>
              </a:rPr>
              <a:t>heat.registerBoundaryFn(a, bdry);</a:t>
            </a:r>
          </a:p>
          <a:p>
            <a:r>
              <a:rPr lang="en-US" sz="1600">
                <a:latin typeface="Calibri" pitchFamily="34" charset="0"/>
              </a:rPr>
              <a:t>heat.registerShape(shape);</a:t>
            </a:r>
          </a:p>
          <a:p>
            <a:endParaRPr lang="en-US" sz="1600">
              <a:latin typeface="Calibri" pitchFamily="34" charset="0"/>
            </a:endParaRPr>
          </a:p>
          <a:p>
            <a:r>
              <a:rPr lang="en-US" sz="1600" smtClean="0">
                <a:latin typeface="Calibri" pitchFamily="34" charset="0"/>
              </a:rPr>
              <a:t>heat.run(T, kern);</a:t>
            </a:r>
            <a:endParaRPr lang="en-US" sz="1600">
              <a:latin typeface="Calibri" pitchFamily="34" charset="0"/>
            </a:endParaRPr>
          </a:p>
        </p:txBody>
      </p:sp>
      <p:sp>
        <p:nvSpPr>
          <p:cNvPr id="8" name="Right Brace 7"/>
          <p:cNvSpPr/>
          <p:nvPr/>
        </p:nvSpPr>
        <p:spPr>
          <a:xfrm>
            <a:off x="4800600" y="609600"/>
            <a:ext cx="152400" cy="2819400"/>
          </a:xfrm>
          <a:prstGeom prst="rightBrace">
            <a:avLst>
              <a:gd name="adj1" fmla="val 16106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7" name="Right Brace 6"/>
          <p:cNvSpPr/>
          <p:nvPr/>
        </p:nvSpPr>
        <p:spPr>
          <a:xfrm>
            <a:off x="4800600" y="4953000"/>
            <a:ext cx="152400" cy="457200"/>
          </a:xfrm>
          <a:prstGeom prst="rightBrace">
            <a:avLst>
              <a:gd name="adj1" fmla="val 16106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Right Brace 9"/>
          <p:cNvSpPr/>
          <p:nvPr/>
        </p:nvSpPr>
        <p:spPr>
          <a:xfrm>
            <a:off x="4800600" y="5603875"/>
            <a:ext cx="152400" cy="381000"/>
          </a:xfrm>
          <a:prstGeom prst="rightBrace">
            <a:avLst>
              <a:gd name="adj1" fmla="val 16106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1" name="TextBox 10"/>
          <p:cNvSpPr txBox="1">
            <a:spLocks noChangeArrowheads="1"/>
          </p:cNvSpPr>
          <p:nvPr/>
        </p:nvSpPr>
        <p:spPr bwMode="auto">
          <a:xfrm>
            <a:off x="5105400" y="1824037"/>
            <a:ext cx="1905000" cy="461963"/>
          </a:xfrm>
          <a:prstGeom prst="rect">
            <a:avLst/>
          </a:prstGeom>
          <a:noFill/>
          <a:ln w="9525">
            <a:noFill/>
            <a:miter lim="800000"/>
            <a:headEnd/>
            <a:tailEnd/>
          </a:ln>
        </p:spPr>
        <p:txBody>
          <a:bodyPr>
            <a:spAutoFit/>
          </a:bodyPr>
          <a:lstStyle/>
          <a:p>
            <a:r>
              <a:rPr lang="en-US" sz="2400">
                <a:latin typeface="Calibri" pitchFamily="34" charset="0"/>
              </a:rPr>
              <a:t>Define</a:t>
            </a:r>
          </a:p>
        </p:txBody>
      </p:sp>
      <p:sp>
        <p:nvSpPr>
          <p:cNvPr id="12" name="TextBox 11"/>
          <p:cNvSpPr txBox="1">
            <a:spLocks noChangeArrowheads="1"/>
          </p:cNvSpPr>
          <p:nvPr/>
        </p:nvSpPr>
        <p:spPr bwMode="auto">
          <a:xfrm>
            <a:off x="5105400" y="4953000"/>
            <a:ext cx="1905000" cy="461962"/>
          </a:xfrm>
          <a:prstGeom prst="rect">
            <a:avLst/>
          </a:prstGeom>
          <a:noFill/>
          <a:ln w="9525">
            <a:noFill/>
            <a:miter lim="800000"/>
            <a:headEnd/>
            <a:tailEnd/>
          </a:ln>
        </p:spPr>
        <p:txBody>
          <a:bodyPr>
            <a:spAutoFit/>
          </a:bodyPr>
          <a:lstStyle/>
          <a:p>
            <a:r>
              <a:rPr lang="en-US" sz="2400">
                <a:latin typeface="Calibri" pitchFamily="34" charset="0"/>
              </a:rPr>
              <a:t>Register</a:t>
            </a:r>
          </a:p>
        </p:txBody>
      </p:sp>
      <p:sp>
        <p:nvSpPr>
          <p:cNvPr id="13" name="TextBox 12"/>
          <p:cNvSpPr txBox="1">
            <a:spLocks noChangeArrowheads="1"/>
          </p:cNvSpPr>
          <p:nvPr/>
        </p:nvSpPr>
        <p:spPr bwMode="auto">
          <a:xfrm>
            <a:off x="5105400" y="5562600"/>
            <a:ext cx="1905000" cy="461962"/>
          </a:xfrm>
          <a:prstGeom prst="rect">
            <a:avLst/>
          </a:prstGeom>
          <a:noFill/>
          <a:ln w="9525">
            <a:noFill/>
            <a:miter lim="800000"/>
            <a:headEnd/>
            <a:tailEnd/>
          </a:ln>
        </p:spPr>
        <p:txBody>
          <a:bodyPr>
            <a:spAutoFit/>
          </a:bodyPr>
          <a:lstStyle/>
          <a:p>
            <a:r>
              <a:rPr lang="en-US" sz="2400">
                <a:latin typeface="Calibri" pitchFamily="34" charset="0"/>
              </a:rPr>
              <a:t>Run</a:t>
            </a:r>
          </a:p>
        </p:txBody>
      </p:sp>
      <p:sp>
        <p:nvSpPr>
          <p:cNvPr id="14" name="Right Brace 13"/>
          <p:cNvSpPr/>
          <p:nvPr/>
        </p:nvSpPr>
        <p:spPr>
          <a:xfrm>
            <a:off x="4800600" y="3657600"/>
            <a:ext cx="152400" cy="990600"/>
          </a:xfrm>
          <a:prstGeom prst="rightBrace">
            <a:avLst>
              <a:gd name="adj1" fmla="val 16106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5" name="TextBox 14"/>
          <p:cNvSpPr txBox="1">
            <a:spLocks noChangeArrowheads="1"/>
          </p:cNvSpPr>
          <p:nvPr/>
        </p:nvSpPr>
        <p:spPr bwMode="auto">
          <a:xfrm>
            <a:off x="5105400" y="3962400"/>
            <a:ext cx="1905000" cy="461962"/>
          </a:xfrm>
          <a:prstGeom prst="rect">
            <a:avLst/>
          </a:prstGeom>
          <a:noFill/>
          <a:ln w="9525">
            <a:noFill/>
            <a:miter lim="800000"/>
            <a:headEnd/>
            <a:tailEnd/>
          </a:ln>
        </p:spPr>
        <p:txBody>
          <a:bodyPr>
            <a:spAutoFit/>
          </a:bodyPr>
          <a:lstStyle/>
          <a:p>
            <a:r>
              <a:rPr lang="en-US" sz="2400">
                <a:latin typeface="Calibri" pitchFamily="34" charset="0"/>
              </a:rPr>
              <a:t>Initialize</a:t>
            </a:r>
          </a:p>
        </p:txBody>
      </p:sp>
      <p:sp>
        <p:nvSpPr>
          <p:cNvPr id="16" name="Slide Number Placeholder 15"/>
          <p:cNvSpPr>
            <a:spLocks noGrp="1"/>
          </p:cNvSpPr>
          <p:nvPr>
            <p:ph type="sldNum" sz="quarter" idx="12"/>
          </p:nvPr>
        </p:nvSpPr>
        <p:spPr/>
        <p:txBody>
          <a:bodyPr/>
          <a:lstStyle/>
          <a:p>
            <a:pPr>
              <a:defRPr/>
            </a:pPr>
            <a:fld id="{40A9CDCE-929E-47FE-9CC1-3988BBA8F594}"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0" grpId="0" animBg="1"/>
      <p:bldP spid="11" grpId="0"/>
      <p:bldP spid="12" grpId="0"/>
      <p:bldP spid="13" grpId="0"/>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09600"/>
            <a:ext cx="4724400" cy="304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699" name="TextBox 4"/>
          <p:cNvSpPr txBox="1">
            <a:spLocks noChangeArrowheads="1"/>
          </p:cNvSpPr>
          <p:nvPr/>
        </p:nvSpPr>
        <p:spPr bwMode="auto">
          <a:xfrm>
            <a:off x="0" y="609600"/>
            <a:ext cx="4953000" cy="538609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a:t>
            </a:r>
            <a:r>
              <a:rPr lang="en-US" sz="1600" smtClean="0">
                <a:latin typeface="Calibri" pitchFamily="34" charset="0"/>
              </a:rPr>
              <a:t>M);</a:t>
            </a:r>
            <a:endParaRPr lang="en-US" sz="1600">
              <a:latin typeface="Calibri" pitchFamily="34" charset="0"/>
            </a:endParaRPr>
          </a:p>
          <a:p>
            <a:r>
              <a:rPr lang="en-US" sz="1600">
                <a:latin typeface="Calibri" pitchFamily="34" charset="0"/>
              </a:rPr>
              <a:t>Pochoir_Boundary_2D(bdry, arr, t, i, j)</a:t>
            </a:r>
          </a:p>
          <a:p>
            <a:r>
              <a:rPr lang="en-US" sz="800" smtClean="0">
                <a:latin typeface="Calibri" pitchFamily="34" charset="0"/>
              </a:rPr>
              <a:t>            </a:t>
            </a:r>
            <a:r>
              <a:rPr lang="en-US" sz="800">
                <a:latin typeface="Calibri" pitchFamily="34" charset="0"/>
              </a:rPr>
              <a:t>return 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r>
              <a:rPr lang="en-US" sz="1600">
                <a:latin typeface="Calibri" pitchFamily="34" charset="0"/>
              </a:rPr>
              <a:t> </a:t>
            </a:r>
          </a:p>
          <a:p>
            <a:r>
              <a:rPr lang="en-US" sz="1600">
                <a:latin typeface="Calibri" pitchFamily="34" charset="0"/>
              </a:rPr>
              <a:t>heat.registerBoundaryFn(a, bdry);</a:t>
            </a:r>
          </a:p>
          <a:p>
            <a:r>
              <a:rPr lang="en-US" sz="1600">
                <a:latin typeface="Calibri" pitchFamily="34" charset="0"/>
              </a:rPr>
              <a:t>heat.registerShape(shape);</a:t>
            </a:r>
          </a:p>
          <a:p>
            <a:endParaRPr lang="en-US" sz="1600">
              <a:latin typeface="Calibri" pitchFamily="34" charset="0"/>
            </a:endParaRPr>
          </a:p>
          <a:p>
            <a:r>
              <a:rPr lang="en-US" sz="1600">
                <a:latin typeface="Calibri" pitchFamily="34" charset="0"/>
              </a:rPr>
              <a:t>heat.run(T, kern);</a:t>
            </a:r>
          </a:p>
        </p:txBody>
      </p:sp>
      <p:sp>
        <p:nvSpPr>
          <p:cNvPr id="29700" name="Title 1"/>
          <p:cNvSpPr>
            <a:spLocks noGrp="1"/>
          </p:cNvSpPr>
          <p:nvPr>
            <p:ph type="title"/>
          </p:nvPr>
        </p:nvSpPr>
        <p:spPr>
          <a:xfrm>
            <a:off x="457200" y="0"/>
            <a:ext cx="8229600" cy="762000"/>
          </a:xfrm>
        </p:spPr>
        <p:txBody>
          <a:bodyPr/>
          <a:lstStyle/>
          <a:p>
            <a:pPr eaLnBrk="1" hangingPunct="1"/>
            <a:r>
              <a:rPr lang="en-US" smtClean="0"/>
              <a:t>Declare a Stencil Computation</a:t>
            </a:r>
          </a:p>
        </p:txBody>
      </p:sp>
      <p:sp>
        <p:nvSpPr>
          <p:cNvPr id="12" name="Rectangle 11"/>
          <p:cNvSpPr/>
          <p:nvPr/>
        </p:nvSpPr>
        <p:spPr>
          <a:xfrm>
            <a:off x="5181600" y="685800"/>
            <a:ext cx="3886200" cy="1477963"/>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en-US" dirty="0" err="1">
                <a:solidFill>
                  <a:prstClr val="black"/>
                </a:solidFill>
              </a:rPr>
              <a:t>Pochoir</a:t>
            </a:r>
            <a:r>
              <a:rPr lang="en-US" dirty="0">
                <a:solidFill>
                  <a:prstClr val="black"/>
                </a:solidFill>
              </a:rPr>
              <a:t> &lt; </a:t>
            </a:r>
            <a:r>
              <a:rPr lang="en-US" i="1" dirty="0">
                <a:solidFill>
                  <a:srgbClr val="FF0000"/>
                </a:solidFill>
              </a:rPr>
              <a:t>dim</a:t>
            </a:r>
            <a:r>
              <a:rPr lang="en-US" dirty="0">
                <a:solidFill>
                  <a:prstClr val="black"/>
                </a:solidFill>
              </a:rPr>
              <a:t>&gt;  </a:t>
            </a:r>
            <a:r>
              <a:rPr lang="en-US" i="1" dirty="0">
                <a:solidFill>
                  <a:srgbClr val="FF0000"/>
                </a:solidFill>
              </a:rPr>
              <a:t>name</a:t>
            </a:r>
            <a:r>
              <a:rPr lang="en-US" dirty="0">
                <a:solidFill>
                  <a:prstClr val="black"/>
                </a:solidFill>
              </a:rPr>
              <a:t>;</a:t>
            </a:r>
          </a:p>
          <a:p>
            <a:pPr marL="225425" lvl="1" indent="-106363" fontAlgn="auto">
              <a:spcBef>
                <a:spcPts val="0"/>
              </a:spcBef>
              <a:spcAft>
                <a:spcPts val="0"/>
              </a:spcAft>
              <a:buFont typeface="Arial" pitchFamily="34" charset="0"/>
              <a:buChar char="•"/>
              <a:defRPr/>
            </a:pPr>
            <a:r>
              <a:rPr lang="en-US" i="1" dirty="0">
                <a:solidFill>
                  <a:srgbClr val="FF0000"/>
                </a:solidFill>
              </a:rPr>
              <a:t>dim</a:t>
            </a:r>
            <a:r>
              <a:rPr lang="en-US" dirty="0">
                <a:solidFill>
                  <a:prstClr val="black"/>
                </a:solidFill>
              </a:rPr>
              <a:t> is the number of spatial dimensions.</a:t>
            </a:r>
          </a:p>
          <a:p>
            <a:pPr marL="225425" lvl="1" indent="-106363" fontAlgn="auto">
              <a:spcBef>
                <a:spcPts val="0"/>
              </a:spcBef>
              <a:spcAft>
                <a:spcPts val="0"/>
              </a:spcAft>
              <a:buFont typeface="Arial" pitchFamily="34" charset="0"/>
              <a:buChar char="•"/>
              <a:defRPr/>
            </a:pPr>
            <a:r>
              <a:rPr lang="en-US" i="1" dirty="0">
                <a:solidFill>
                  <a:srgbClr val="FF0000"/>
                </a:solidFill>
              </a:rPr>
              <a:t>name </a:t>
            </a:r>
            <a:r>
              <a:rPr lang="en-US" dirty="0">
                <a:solidFill>
                  <a:prstClr val="black"/>
                </a:solidFill>
              </a:rPr>
              <a:t>is the name of the stencil object.</a:t>
            </a:r>
          </a:p>
        </p:txBody>
      </p:sp>
      <p:cxnSp>
        <p:nvCxnSpPr>
          <p:cNvPr id="15" name="Straight Connector 14"/>
          <p:cNvCxnSpPr>
            <a:stCxn id="13" idx="3"/>
            <a:endCxn id="12" idx="1"/>
          </p:cNvCxnSpPr>
          <p:nvPr/>
        </p:nvCxnSpPr>
        <p:spPr>
          <a:xfrm>
            <a:off x="4724400" y="762000"/>
            <a:ext cx="457200" cy="6619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181600" y="2133600"/>
            <a:ext cx="3886200" cy="646113"/>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en-US" dirty="0">
                <a:solidFill>
                  <a:prstClr val="black"/>
                </a:solidFill>
              </a:rPr>
              <a:t>Declare a </a:t>
            </a:r>
            <a:r>
              <a:rPr lang="en-US" dirty="0" err="1">
                <a:solidFill>
                  <a:prstClr val="black"/>
                </a:solidFill>
              </a:rPr>
              <a:t>Pochoir</a:t>
            </a:r>
            <a:r>
              <a:rPr lang="en-US" dirty="0">
                <a:solidFill>
                  <a:prstClr val="black"/>
                </a:solidFill>
              </a:rPr>
              <a:t> Stencil object </a:t>
            </a:r>
            <a:r>
              <a:rPr lang="en-US" i="1" dirty="0">
                <a:solidFill>
                  <a:srgbClr val="FF0000"/>
                </a:solidFill>
              </a:rPr>
              <a:t>heat</a:t>
            </a:r>
            <a:r>
              <a:rPr lang="en-US" dirty="0">
                <a:solidFill>
                  <a:prstClr val="black"/>
                </a:solidFill>
              </a:rPr>
              <a:t>, which is of rank </a:t>
            </a:r>
            <a:r>
              <a:rPr lang="en-US" i="1" dirty="0">
                <a:solidFill>
                  <a:srgbClr val="FF0000"/>
                </a:solidFill>
              </a:rPr>
              <a:t>2</a:t>
            </a:r>
            <a:endParaRPr lang="en-US" dirty="0">
              <a:solidFill>
                <a:prstClr val="black"/>
              </a:solidFill>
            </a:endParaRPr>
          </a:p>
        </p:txBody>
      </p:sp>
      <p:sp>
        <p:nvSpPr>
          <p:cNvPr id="9" name="Slide Number Placeholder 8"/>
          <p:cNvSpPr>
            <a:spLocks noGrp="1"/>
          </p:cNvSpPr>
          <p:nvPr>
            <p:ph type="sldNum" sz="quarter" idx="12"/>
          </p:nvPr>
        </p:nvSpPr>
        <p:spPr/>
        <p:txBody>
          <a:bodyPr/>
          <a:lstStyle/>
          <a:p>
            <a:pPr>
              <a:defRPr/>
            </a:pPr>
            <a:fld id="{40A9CDCE-929E-47FE-9CC1-3988BBA8F594}"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14400"/>
            <a:ext cx="4876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23" name="TextBox 4"/>
          <p:cNvSpPr txBox="1">
            <a:spLocks noChangeArrowheads="1"/>
          </p:cNvSpPr>
          <p:nvPr/>
        </p:nvSpPr>
        <p:spPr bwMode="auto">
          <a:xfrm>
            <a:off x="0" y="609600"/>
            <a:ext cx="4953000" cy="538609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a:t>
            </a:r>
            <a:r>
              <a:rPr lang="en-US" sz="1600" smtClean="0">
                <a:latin typeface="Calibri" pitchFamily="34" charset="0"/>
              </a:rPr>
              <a:t>M);</a:t>
            </a:r>
            <a:endParaRPr lang="en-US" sz="1600">
              <a:latin typeface="Calibri" pitchFamily="34" charset="0"/>
            </a:endParaRPr>
          </a:p>
          <a:p>
            <a:r>
              <a:rPr lang="en-US" sz="1600">
                <a:latin typeface="Calibri" pitchFamily="34" charset="0"/>
              </a:rPr>
              <a:t>Pochoir_Boundary_2D(bdry, arr, t, i, j)</a:t>
            </a:r>
          </a:p>
          <a:p>
            <a:r>
              <a:rPr lang="en-US" sz="800" smtClean="0">
                <a:latin typeface="Calibri" pitchFamily="34" charset="0"/>
              </a:rPr>
              <a:t>            </a:t>
            </a:r>
            <a:r>
              <a:rPr lang="en-US" sz="800">
                <a:latin typeface="Calibri" pitchFamily="34" charset="0"/>
              </a:rPr>
              <a:t>return 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r>
              <a:rPr lang="en-US" sz="1600">
                <a:latin typeface="Calibri" pitchFamily="34" charset="0"/>
              </a:rPr>
              <a:t> </a:t>
            </a:r>
          </a:p>
          <a:p>
            <a:r>
              <a:rPr lang="en-US" sz="1600">
                <a:latin typeface="Calibri" pitchFamily="34" charset="0"/>
              </a:rPr>
              <a:t>heat.registerBoundaryFn(a, bdry);</a:t>
            </a:r>
          </a:p>
          <a:p>
            <a:r>
              <a:rPr lang="en-US" sz="1600">
                <a:latin typeface="Calibri" pitchFamily="34" charset="0"/>
              </a:rPr>
              <a:t>heat.registerShape(shape);</a:t>
            </a:r>
          </a:p>
          <a:p>
            <a:endParaRPr lang="en-US" sz="1600">
              <a:latin typeface="Calibri" pitchFamily="34" charset="0"/>
            </a:endParaRPr>
          </a:p>
          <a:p>
            <a:r>
              <a:rPr lang="en-US" sz="1600">
                <a:latin typeface="Calibri" pitchFamily="34" charset="0"/>
              </a:rPr>
              <a:t>heat.run(T, kern);</a:t>
            </a:r>
          </a:p>
        </p:txBody>
      </p:sp>
      <p:sp>
        <p:nvSpPr>
          <p:cNvPr id="30724" name="Title 1"/>
          <p:cNvSpPr>
            <a:spLocks noGrp="1"/>
          </p:cNvSpPr>
          <p:nvPr>
            <p:ph type="title"/>
          </p:nvPr>
        </p:nvSpPr>
        <p:spPr>
          <a:xfrm>
            <a:off x="457200" y="0"/>
            <a:ext cx="8229600" cy="762000"/>
          </a:xfrm>
        </p:spPr>
        <p:txBody>
          <a:bodyPr/>
          <a:lstStyle/>
          <a:p>
            <a:pPr eaLnBrk="1" hangingPunct="1"/>
            <a:r>
              <a:rPr lang="en-US" smtClean="0"/>
              <a:t>Stencil Declaration</a:t>
            </a:r>
          </a:p>
        </p:txBody>
      </p:sp>
      <p:sp>
        <p:nvSpPr>
          <p:cNvPr id="12" name="Rectangle 11"/>
          <p:cNvSpPr/>
          <p:nvPr/>
        </p:nvSpPr>
        <p:spPr>
          <a:xfrm>
            <a:off x="5181600" y="685800"/>
            <a:ext cx="3886200" cy="1754188"/>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en-US" dirty="0" err="1">
                <a:solidFill>
                  <a:prstClr val="black"/>
                </a:solidFill>
              </a:rPr>
              <a:t>Pochoir_Shape</a:t>
            </a:r>
            <a:r>
              <a:rPr lang="en-US" dirty="0">
                <a:solidFill>
                  <a:prstClr val="black"/>
                </a:solidFill>
              </a:rPr>
              <a:t>&lt;</a:t>
            </a:r>
            <a:r>
              <a:rPr lang="en-US" i="1" dirty="0">
                <a:solidFill>
                  <a:srgbClr val="FF0000"/>
                </a:solidFill>
              </a:rPr>
              <a:t>dim</a:t>
            </a:r>
            <a:r>
              <a:rPr lang="en-US" dirty="0">
                <a:solidFill>
                  <a:prstClr val="black"/>
                </a:solidFill>
              </a:rPr>
              <a:t>&gt; </a:t>
            </a:r>
            <a:r>
              <a:rPr lang="en-US" i="1" dirty="0">
                <a:solidFill>
                  <a:srgbClr val="FF0000"/>
                </a:solidFill>
              </a:rPr>
              <a:t>name</a:t>
            </a:r>
            <a:r>
              <a:rPr lang="en-US" dirty="0">
                <a:solidFill>
                  <a:prstClr val="black"/>
                </a:solidFill>
              </a:rPr>
              <a:t>[</a:t>
            </a:r>
            <a:r>
              <a:rPr lang="en-US" i="1" dirty="0" err="1">
                <a:solidFill>
                  <a:srgbClr val="FF0000"/>
                </a:solidFill>
              </a:rPr>
              <a:t>cell_count</a:t>
            </a:r>
            <a:r>
              <a:rPr lang="en-US" dirty="0">
                <a:solidFill>
                  <a:prstClr val="black"/>
                </a:solidFill>
              </a:rPr>
              <a:t>] = {</a:t>
            </a:r>
            <a:r>
              <a:rPr lang="en-US" i="1" dirty="0">
                <a:solidFill>
                  <a:srgbClr val="FF0000"/>
                </a:solidFill>
              </a:rPr>
              <a:t>cells</a:t>
            </a:r>
            <a:r>
              <a:rPr lang="en-US" dirty="0">
                <a:solidFill>
                  <a:prstClr val="black"/>
                </a:solidFill>
              </a:rPr>
              <a:t>};</a:t>
            </a:r>
          </a:p>
          <a:p>
            <a:pPr marL="225425" lvl="1" indent="-106363" fontAlgn="auto">
              <a:spcBef>
                <a:spcPts val="0"/>
              </a:spcBef>
              <a:spcAft>
                <a:spcPts val="0"/>
              </a:spcAft>
              <a:buFont typeface="Arial" pitchFamily="34" charset="0"/>
              <a:buChar char="•"/>
              <a:defRPr/>
            </a:pPr>
            <a:r>
              <a:rPr lang="en-US" i="1" dirty="0">
                <a:solidFill>
                  <a:srgbClr val="FF0000"/>
                </a:solidFill>
              </a:rPr>
              <a:t>dim </a:t>
            </a:r>
            <a:r>
              <a:rPr lang="en-US" dirty="0">
                <a:solidFill>
                  <a:schemeClr val="tx1"/>
                </a:solidFill>
              </a:rPr>
              <a:t>is the number of dimensions</a:t>
            </a:r>
          </a:p>
          <a:p>
            <a:pPr marL="225425" lvl="1" indent="-106363" fontAlgn="auto">
              <a:spcBef>
                <a:spcPts val="0"/>
              </a:spcBef>
              <a:spcAft>
                <a:spcPts val="0"/>
              </a:spcAft>
              <a:buFont typeface="Arial" pitchFamily="34" charset="0"/>
              <a:buChar char="•"/>
              <a:defRPr/>
            </a:pPr>
            <a:r>
              <a:rPr lang="en-US" i="1" dirty="0" err="1">
                <a:solidFill>
                  <a:srgbClr val="FF0000"/>
                </a:solidFill>
              </a:rPr>
              <a:t>cell_count</a:t>
            </a:r>
            <a:r>
              <a:rPr lang="en-US" i="1" dirty="0">
                <a:solidFill>
                  <a:srgbClr val="FF0000"/>
                </a:solidFill>
              </a:rPr>
              <a:t> </a:t>
            </a:r>
            <a:r>
              <a:rPr lang="en-US" dirty="0">
                <a:solidFill>
                  <a:schemeClr val="tx1"/>
                </a:solidFill>
              </a:rPr>
              <a:t>is the number of cells specified in </a:t>
            </a:r>
            <a:r>
              <a:rPr lang="en-US" i="1" dirty="0">
                <a:solidFill>
                  <a:srgbClr val="FF0000"/>
                </a:solidFill>
              </a:rPr>
              <a:t>cells</a:t>
            </a:r>
          </a:p>
          <a:p>
            <a:pPr marL="225425" lvl="1" indent="-106363" fontAlgn="auto">
              <a:spcBef>
                <a:spcPts val="0"/>
              </a:spcBef>
              <a:spcAft>
                <a:spcPts val="0"/>
              </a:spcAft>
              <a:buFont typeface="Arial" pitchFamily="34" charset="0"/>
              <a:buChar char="•"/>
              <a:defRPr/>
            </a:pPr>
            <a:r>
              <a:rPr lang="en-US" i="1" dirty="0">
                <a:solidFill>
                  <a:srgbClr val="FF0000"/>
                </a:solidFill>
              </a:rPr>
              <a:t>cells</a:t>
            </a:r>
            <a:r>
              <a:rPr lang="en-US" dirty="0">
                <a:solidFill>
                  <a:schemeClr val="tx1"/>
                </a:solidFill>
              </a:rPr>
              <a:t> is a list of the cells in the stencil</a:t>
            </a:r>
          </a:p>
        </p:txBody>
      </p:sp>
      <p:cxnSp>
        <p:nvCxnSpPr>
          <p:cNvPr id="15" name="Straight Connector 14"/>
          <p:cNvCxnSpPr>
            <a:stCxn id="13" idx="3"/>
            <a:endCxn id="12" idx="1"/>
          </p:cNvCxnSpPr>
          <p:nvPr/>
        </p:nvCxnSpPr>
        <p:spPr>
          <a:xfrm>
            <a:off x="4876800" y="1181100"/>
            <a:ext cx="304800" cy="382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181600" y="2438400"/>
            <a:ext cx="3886200" cy="2308225"/>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buFont typeface="Arial" pitchFamily="34" charset="0"/>
              <a:buChar char="•"/>
              <a:defRPr/>
            </a:pPr>
            <a:r>
              <a:rPr lang="en-US" dirty="0">
                <a:solidFill>
                  <a:prstClr val="black"/>
                </a:solidFill>
              </a:rPr>
              <a:t>  Declare the shape of the </a:t>
            </a:r>
            <a:r>
              <a:rPr lang="en-US" i="1" dirty="0">
                <a:solidFill>
                  <a:prstClr val="black"/>
                </a:solidFill>
              </a:rPr>
              <a:t>dim</a:t>
            </a:r>
            <a:r>
              <a:rPr lang="en-US" dirty="0">
                <a:solidFill>
                  <a:prstClr val="black"/>
                </a:solidFill>
              </a:rPr>
              <a:t>-dimensional stencil as a list of </a:t>
            </a:r>
            <a:r>
              <a:rPr lang="en-US" i="1" dirty="0" err="1">
                <a:solidFill>
                  <a:srgbClr val="FF0000"/>
                </a:solidFill>
              </a:rPr>
              <a:t>cell_count</a:t>
            </a:r>
            <a:r>
              <a:rPr lang="en-US" dirty="0">
                <a:solidFill>
                  <a:prstClr val="black"/>
                </a:solidFill>
              </a:rPr>
              <a:t> cells, </a:t>
            </a:r>
            <a:r>
              <a:rPr lang="en-US" dirty="0">
                <a:solidFill>
                  <a:schemeClr val="tx1"/>
                </a:solidFill>
              </a:rPr>
              <a:t>where each cell specifies the offset of indices in the </a:t>
            </a:r>
            <a:r>
              <a:rPr lang="en-US" dirty="0" err="1">
                <a:solidFill>
                  <a:schemeClr val="tx1"/>
                </a:solidFill>
              </a:rPr>
              <a:t>Pochoir_Array</a:t>
            </a:r>
            <a:r>
              <a:rPr lang="en-US" dirty="0">
                <a:solidFill>
                  <a:schemeClr val="tx1"/>
                </a:solidFill>
              </a:rPr>
              <a:t>, e.g., for a(t+1, </a:t>
            </a:r>
            <a:r>
              <a:rPr lang="en-US" dirty="0" err="1">
                <a:solidFill>
                  <a:schemeClr val="tx1"/>
                </a:solidFill>
              </a:rPr>
              <a:t>i</a:t>
            </a:r>
            <a:r>
              <a:rPr lang="en-US" dirty="0">
                <a:solidFill>
                  <a:schemeClr val="tx1"/>
                </a:solidFill>
              </a:rPr>
              <a:t>, j), we specify the corresponding cell {1, 0, 0}, for a(t, i+1, j), we specify {0, 1, 0}, and so on</a:t>
            </a:r>
            <a:endParaRPr lang="en-US" i="1" dirty="0">
              <a:solidFill>
                <a:schemeClr val="accent2"/>
              </a:solidFill>
            </a:endParaRPr>
          </a:p>
        </p:txBody>
      </p:sp>
      <p:sp>
        <p:nvSpPr>
          <p:cNvPr id="8" name="Slide Number Placeholder 7"/>
          <p:cNvSpPr>
            <a:spLocks noGrp="1"/>
          </p:cNvSpPr>
          <p:nvPr>
            <p:ph type="sldNum" sz="quarter" idx="12"/>
          </p:nvPr>
        </p:nvSpPr>
        <p:spPr/>
        <p:txBody>
          <a:bodyPr/>
          <a:lstStyle/>
          <a:p>
            <a:pPr>
              <a:defRPr/>
            </a:pPr>
            <a:fld id="{40A9CDCE-929E-47FE-9CC1-3988BBA8F594}"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371600"/>
            <a:ext cx="4724400" cy="304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47" name="TextBox 4"/>
          <p:cNvSpPr txBox="1">
            <a:spLocks noChangeArrowheads="1"/>
          </p:cNvSpPr>
          <p:nvPr/>
        </p:nvSpPr>
        <p:spPr bwMode="auto">
          <a:xfrm>
            <a:off x="0" y="609600"/>
            <a:ext cx="4953000" cy="538609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a:t>
            </a:r>
            <a:r>
              <a:rPr lang="en-US" sz="1600" smtClean="0">
                <a:latin typeface="Calibri" pitchFamily="34" charset="0"/>
              </a:rPr>
              <a:t>M);</a:t>
            </a:r>
            <a:endParaRPr lang="en-US" sz="1600">
              <a:latin typeface="Calibri" pitchFamily="34" charset="0"/>
            </a:endParaRPr>
          </a:p>
          <a:p>
            <a:r>
              <a:rPr lang="en-US" sz="1600">
                <a:latin typeface="Calibri" pitchFamily="34" charset="0"/>
              </a:rPr>
              <a:t>Pochoir_Boundary_2D(bdry, arr, t, i, j)</a:t>
            </a:r>
          </a:p>
          <a:p>
            <a:r>
              <a:rPr lang="en-US" sz="800" smtClean="0">
                <a:latin typeface="Calibri" pitchFamily="34" charset="0"/>
              </a:rPr>
              <a:t>            return </a:t>
            </a:r>
            <a:r>
              <a:rPr lang="en-US" sz="800">
                <a:latin typeface="Calibri" pitchFamily="34" charset="0"/>
              </a:rPr>
              <a:t>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r>
              <a:rPr lang="en-US" sz="1600">
                <a:latin typeface="Calibri" pitchFamily="34" charset="0"/>
              </a:rPr>
              <a:t> </a:t>
            </a:r>
          </a:p>
          <a:p>
            <a:r>
              <a:rPr lang="en-US" sz="1600">
                <a:latin typeface="Calibri" pitchFamily="34" charset="0"/>
              </a:rPr>
              <a:t>heat.registerBoundaryFn(a, bdry);</a:t>
            </a:r>
          </a:p>
          <a:p>
            <a:r>
              <a:rPr lang="en-US" sz="1600">
                <a:latin typeface="Calibri" pitchFamily="34" charset="0"/>
              </a:rPr>
              <a:t>heat.registerShape(shape);</a:t>
            </a:r>
          </a:p>
          <a:p>
            <a:endParaRPr lang="en-US" sz="1600">
              <a:latin typeface="Calibri" pitchFamily="34" charset="0"/>
            </a:endParaRPr>
          </a:p>
          <a:p>
            <a:r>
              <a:rPr lang="en-US" sz="1600">
                <a:latin typeface="Calibri" pitchFamily="34" charset="0"/>
              </a:rPr>
              <a:t>heat.run(T, kern);</a:t>
            </a:r>
          </a:p>
        </p:txBody>
      </p:sp>
      <p:sp>
        <p:nvSpPr>
          <p:cNvPr id="31748" name="Title 1"/>
          <p:cNvSpPr>
            <a:spLocks noGrp="1"/>
          </p:cNvSpPr>
          <p:nvPr>
            <p:ph type="title"/>
          </p:nvPr>
        </p:nvSpPr>
        <p:spPr>
          <a:xfrm>
            <a:off x="457200" y="0"/>
            <a:ext cx="8229600" cy="762000"/>
          </a:xfrm>
        </p:spPr>
        <p:txBody>
          <a:bodyPr/>
          <a:lstStyle/>
          <a:p>
            <a:pPr eaLnBrk="1" hangingPunct="1"/>
            <a:r>
              <a:rPr lang="en-US" smtClean="0"/>
              <a:t>Array Declaration</a:t>
            </a:r>
          </a:p>
        </p:txBody>
      </p:sp>
      <p:sp>
        <p:nvSpPr>
          <p:cNvPr id="12" name="Rectangle 11"/>
          <p:cNvSpPr/>
          <p:nvPr/>
        </p:nvSpPr>
        <p:spPr>
          <a:xfrm>
            <a:off x="5181600" y="685800"/>
            <a:ext cx="3886200" cy="3694113"/>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en-US" dirty="0" err="1">
                <a:solidFill>
                  <a:prstClr val="black"/>
                </a:solidFill>
              </a:rPr>
              <a:t>Pochoir_Array</a:t>
            </a:r>
            <a:r>
              <a:rPr lang="en-US" dirty="0">
                <a:solidFill>
                  <a:prstClr val="black"/>
                </a:solidFill>
              </a:rPr>
              <a:t>&lt; </a:t>
            </a:r>
            <a:r>
              <a:rPr lang="en-US" i="1" dirty="0">
                <a:solidFill>
                  <a:srgbClr val="FF0000"/>
                </a:solidFill>
              </a:rPr>
              <a:t>type</a:t>
            </a:r>
            <a:r>
              <a:rPr lang="en-US" dirty="0">
                <a:solidFill>
                  <a:prstClr val="black"/>
                </a:solidFill>
              </a:rPr>
              <a:t>, </a:t>
            </a:r>
            <a:r>
              <a:rPr lang="en-US" i="1" dirty="0">
                <a:solidFill>
                  <a:srgbClr val="FF0000"/>
                </a:solidFill>
              </a:rPr>
              <a:t>dim</a:t>
            </a:r>
            <a:r>
              <a:rPr lang="en-US" dirty="0">
                <a:solidFill>
                  <a:prstClr val="black"/>
                </a:solidFill>
              </a:rPr>
              <a:t>&gt;  </a:t>
            </a:r>
            <a:r>
              <a:rPr lang="en-US" i="1" dirty="0">
                <a:solidFill>
                  <a:srgbClr val="FF0000"/>
                </a:solidFill>
              </a:rPr>
              <a:t>name</a:t>
            </a:r>
            <a:r>
              <a:rPr lang="en-US" dirty="0">
                <a:solidFill>
                  <a:prstClr val="black"/>
                </a:solidFill>
              </a:rPr>
              <a:t>(</a:t>
            </a:r>
            <a:r>
              <a:rPr lang="en-US" i="1" dirty="0">
                <a:solidFill>
                  <a:srgbClr val="FF0000"/>
                </a:solidFill>
              </a:rPr>
              <a:t>size</a:t>
            </a:r>
            <a:r>
              <a:rPr lang="en-US" i="1" baseline="-25000" dirty="0">
                <a:solidFill>
                  <a:srgbClr val="FF0000"/>
                </a:solidFill>
              </a:rPr>
              <a:t>dim–</a:t>
            </a:r>
            <a:r>
              <a:rPr lang="en-US" baseline="-25000" dirty="0">
                <a:solidFill>
                  <a:srgbClr val="FF0000"/>
                </a:solidFill>
              </a:rPr>
              <a:t>1</a:t>
            </a:r>
            <a:r>
              <a:rPr lang="en-US" dirty="0">
                <a:solidFill>
                  <a:schemeClr val="tx1"/>
                </a:solidFill>
              </a:rPr>
              <a:t>,</a:t>
            </a:r>
            <a:r>
              <a:rPr lang="en-US" i="1" dirty="0">
                <a:solidFill>
                  <a:srgbClr val="FF0000"/>
                </a:solidFill>
              </a:rPr>
              <a:t> …</a:t>
            </a:r>
            <a:r>
              <a:rPr lang="en-US" dirty="0">
                <a:solidFill>
                  <a:schemeClr val="tx1"/>
                </a:solidFill>
              </a:rPr>
              <a:t>,</a:t>
            </a:r>
            <a:r>
              <a:rPr lang="en-US" i="1" dirty="0">
                <a:solidFill>
                  <a:srgbClr val="FF0000"/>
                </a:solidFill>
              </a:rPr>
              <a:t> size</a:t>
            </a:r>
            <a:r>
              <a:rPr lang="en-US" i="1" baseline="-25000" dirty="0">
                <a:solidFill>
                  <a:srgbClr val="FF0000"/>
                </a:solidFill>
              </a:rPr>
              <a:t>1</a:t>
            </a:r>
            <a:r>
              <a:rPr lang="en-US" dirty="0">
                <a:solidFill>
                  <a:prstClr val="black"/>
                </a:solidFill>
              </a:rPr>
              <a:t>, </a:t>
            </a:r>
            <a:r>
              <a:rPr lang="en-US" i="1" dirty="0">
                <a:solidFill>
                  <a:srgbClr val="FF0000"/>
                </a:solidFill>
              </a:rPr>
              <a:t>size</a:t>
            </a:r>
            <a:r>
              <a:rPr lang="en-US" i="1" baseline="-25000" dirty="0">
                <a:solidFill>
                  <a:srgbClr val="FF0000"/>
                </a:solidFill>
              </a:rPr>
              <a:t>0</a:t>
            </a:r>
            <a:r>
              <a:rPr lang="en-US" i="1" dirty="0">
                <a:solidFill>
                  <a:srgbClr val="FF0000"/>
                </a:solidFill>
              </a:rPr>
              <a:t>, shape</a:t>
            </a:r>
            <a:r>
              <a:rPr lang="en-US" dirty="0">
                <a:solidFill>
                  <a:prstClr val="black"/>
                </a:solidFill>
              </a:rPr>
              <a:t>);</a:t>
            </a:r>
          </a:p>
          <a:p>
            <a:pPr marL="225425" lvl="1" indent="-106363" fontAlgn="auto">
              <a:spcBef>
                <a:spcPts val="0"/>
              </a:spcBef>
              <a:spcAft>
                <a:spcPts val="0"/>
              </a:spcAft>
              <a:buFont typeface="Arial" pitchFamily="34" charset="0"/>
              <a:buChar char="•"/>
              <a:defRPr/>
            </a:pPr>
            <a:r>
              <a:rPr lang="en-US" i="1" dirty="0">
                <a:solidFill>
                  <a:srgbClr val="FF0000"/>
                </a:solidFill>
              </a:rPr>
              <a:t>type </a:t>
            </a:r>
            <a:r>
              <a:rPr lang="en-US" dirty="0">
                <a:solidFill>
                  <a:prstClr val="black"/>
                </a:solidFill>
              </a:rPr>
              <a:t>is the type of the stencil array</a:t>
            </a:r>
          </a:p>
          <a:p>
            <a:pPr marL="225425" lvl="1" indent="-106363" fontAlgn="auto">
              <a:spcBef>
                <a:spcPts val="0"/>
              </a:spcBef>
              <a:spcAft>
                <a:spcPts val="0"/>
              </a:spcAft>
              <a:buFont typeface="Arial" pitchFamily="34" charset="0"/>
              <a:buChar char="•"/>
              <a:defRPr/>
            </a:pPr>
            <a:r>
              <a:rPr lang="en-US" i="1" dirty="0">
                <a:solidFill>
                  <a:srgbClr val="FF0000"/>
                </a:solidFill>
              </a:rPr>
              <a:t>dim</a:t>
            </a:r>
            <a:r>
              <a:rPr lang="en-US" dirty="0">
                <a:solidFill>
                  <a:prstClr val="black"/>
                </a:solidFill>
              </a:rPr>
              <a:t> is the number of dimensions</a:t>
            </a:r>
          </a:p>
          <a:p>
            <a:pPr marL="225425" lvl="1" indent="-106363" fontAlgn="auto">
              <a:spcBef>
                <a:spcPts val="0"/>
              </a:spcBef>
              <a:spcAft>
                <a:spcPts val="0"/>
              </a:spcAft>
              <a:buFont typeface="Arial" pitchFamily="34" charset="0"/>
              <a:buChar char="•"/>
              <a:defRPr/>
            </a:pPr>
            <a:r>
              <a:rPr lang="en-US" i="1" dirty="0">
                <a:solidFill>
                  <a:srgbClr val="FF0000"/>
                </a:solidFill>
              </a:rPr>
              <a:t>toggle</a:t>
            </a:r>
            <a:r>
              <a:rPr lang="en-US" dirty="0">
                <a:solidFill>
                  <a:prstClr val="black"/>
                </a:solidFill>
              </a:rPr>
              <a:t> is the number of internal toggle array. By default, the value of toggle is </a:t>
            </a:r>
            <a:r>
              <a:rPr lang="en-US" i="1" dirty="0">
                <a:solidFill>
                  <a:srgbClr val="FF0000"/>
                </a:solidFill>
              </a:rPr>
              <a:t>2</a:t>
            </a:r>
            <a:r>
              <a:rPr lang="en-US" dirty="0">
                <a:solidFill>
                  <a:prstClr val="black"/>
                </a:solidFill>
              </a:rPr>
              <a:t>.</a:t>
            </a:r>
          </a:p>
          <a:p>
            <a:pPr marL="225425" lvl="1" indent="-106363" fontAlgn="auto">
              <a:spcBef>
                <a:spcPts val="0"/>
              </a:spcBef>
              <a:spcAft>
                <a:spcPts val="0"/>
              </a:spcAft>
              <a:buFont typeface="Arial" pitchFamily="34" charset="0"/>
              <a:buChar char="•"/>
              <a:defRPr/>
            </a:pPr>
            <a:r>
              <a:rPr lang="en-US" i="1" dirty="0">
                <a:solidFill>
                  <a:srgbClr val="FF0000"/>
                </a:solidFill>
              </a:rPr>
              <a:t>name </a:t>
            </a:r>
            <a:r>
              <a:rPr lang="en-US" dirty="0">
                <a:solidFill>
                  <a:prstClr val="black"/>
                </a:solidFill>
              </a:rPr>
              <a:t>is the name of array</a:t>
            </a:r>
          </a:p>
          <a:p>
            <a:pPr marL="225425" lvl="1" indent="-106363" fontAlgn="auto">
              <a:spcBef>
                <a:spcPts val="0"/>
              </a:spcBef>
              <a:spcAft>
                <a:spcPts val="0"/>
              </a:spcAft>
              <a:buFont typeface="Arial" pitchFamily="34" charset="0"/>
              <a:buChar char="•"/>
              <a:defRPr/>
            </a:pPr>
            <a:r>
              <a:rPr lang="en-US" i="1" dirty="0">
                <a:solidFill>
                  <a:srgbClr val="FF0000"/>
                </a:solidFill>
              </a:rPr>
              <a:t>size</a:t>
            </a:r>
            <a:r>
              <a:rPr lang="en-US" i="1" baseline="-25000" dirty="0">
                <a:solidFill>
                  <a:srgbClr val="FF0000"/>
                </a:solidFill>
              </a:rPr>
              <a:t>dim–</a:t>
            </a:r>
            <a:r>
              <a:rPr lang="en-US" baseline="-25000" dirty="0">
                <a:solidFill>
                  <a:srgbClr val="FF0000"/>
                </a:solidFill>
              </a:rPr>
              <a:t>1</a:t>
            </a:r>
            <a:r>
              <a:rPr lang="en-US" dirty="0">
                <a:solidFill>
                  <a:schemeClr val="tx1"/>
                </a:solidFill>
              </a:rPr>
              <a:t>,</a:t>
            </a:r>
            <a:r>
              <a:rPr lang="en-US" i="1" dirty="0">
                <a:solidFill>
                  <a:srgbClr val="FF0000"/>
                </a:solidFill>
              </a:rPr>
              <a:t> …</a:t>
            </a:r>
            <a:r>
              <a:rPr lang="en-US" dirty="0">
                <a:solidFill>
                  <a:schemeClr val="tx1"/>
                </a:solidFill>
              </a:rPr>
              <a:t>,</a:t>
            </a:r>
            <a:r>
              <a:rPr lang="en-US" i="1" dirty="0">
                <a:solidFill>
                  <a:srgbClr val="FF0000"/>
                </a:solidFill>
              </a:rPr>
              <a:t> size</a:t>
            </a:r>
            <a:r>
              <a:rPr lang="en-US" i="1" baseline="-25000" dirty="0">
                <a:solidFill>
                  <a:srgbClr val="FF0000"/>
                </a:solidFill>
              </a:rPr>
              <a:t>1</a:t>
            </a:r>
            <a:r>
              <a:rPr lang="en-US" dirty="0">
                <a:solidFill>
                  <a:prstClr val="black"/>
                </a:solidFill>
              </a:rPr>
              <a:t>, </a:t>
            </a:r>
            <a:r>
              <a:rPr lang="en-US" i="1" dirty="0">
                <a:solidFill>
                  <a:srgbClr val="FF0000"/>
                </a:solidFill>
              </a:rPr>
              <a:t>size</a:t>
            </a:r>
            <a:r>
              <a:rPr lang="en-US" i="1" baseline="-25000" dirty="0">
                <a:solidFill>
                  <a:srgbClr val="FF0000"/>
                </a:solidFill>
              </a:rPr>
              <a:t>0 </a:t>
            </a:r>
            <a:r>
              <a:rPr lang="en-US" dirty="0">
                <a:solidFill>
                  <a:prstClr val="black"/>
                </a:solidFill>
              </a:rPr>
              <a:t>, are the sizes of each spatial dimension</a:t>
            </a:r>
          </a:p>
          <a:p>
            <a:pPr marL="225425" lvl="1" indent="-106363" fontAlgn="auto">
              <a:spcBef>
                <a:spcPts val="0"/>
              </a:spcBef>
              <a:spcAft>
                <a:spcPts val="0"/>
              </a:spcAft>
              <a:buFont typeface="Arial" pitchFamily="34" charset="0"/>
              <a:buChar char="•"/>
              <a:defRPr/>
            </a:pPr>
            <a:r>
              <a:rPr lang="en-US" dirty="0">
                <a:solidFill>
                  <a:prstClr val="black"/>
                </a:solidFill>
              </a:rPr>
              <a:t> </a:t>
            </a:r>
            <a:r>
              <a:rPr lang="en-US" i="1" dirty="0">
                <a:solidFill>
                  <a:srgbClr val="FF0000"/>
                </a:solidFill>
              </a:rPr>
              <a:t>shape</a:t>
            </a:r>
            <a:r>
              <a:rPr lang="en-US" dirty="0">
                <a:solidFill>
                  <a:prstClr val="black"/>
                </a:solidFill>
              </a:rPr>
              <a:t>, is the shape of stencil, which is going to be computed on the </a:t>
            </a:r>
            <a:r>
              <a:rPr lang="en-US" dirty="0" err="1">
                <a:solidFill>
                  <a:prstClr val="black"/>
                </a:solidFill>
              </a:rPr>
              <a:t>Pochoir_Array</a:t>
            </a:r>
            <a:r>
              <a:rPr lang="en-US" dirty="0">
                <a:solidFill>
                  <a:prstClr val="black"/>
                </a:solidFill>
              </a:rPr>
              <a:t> </a:t>
            </a:r>
            <a:r>
              <a:rPr lang="en-US" i="1" dirty="0">
                <a:solidFill>
                  <a:srgbClr val="FF0000"/>
                </a:solidFill>
              </a:rPr>
              <a:t>name</a:t>
            </a:r>
          </a:p>
        </p:txBody>
      </p:sp>
      <p:cxnSp>
        <p:nvCxnSpPr>
          <p:cNvPr id="15" name="Straight Connector 14"/>
          <p:cNvCxnSpPr>
            <a:stCxn id="13" idx="3"/>
            <a:endCxn id="12" idx="1"/>
          </p:cNvCxnSpPr>
          <p:nvPr/>
        </p:nvCxnSpPr>
        <p:spPr>
          <a:xfrm>
            <a:off x="4724400" y="1524000"/>
            <a:ext cx="457200" cy="100806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181600" y="4343400"/>
            <a:ext cx="3886200" cy="2032000"/>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buFont typeface="Arial" pitchFamily="34" charset="0"/>
              <a:buChar char="•"/>
              <a:defRPr/>
            </a:pPr>
            <a:r>
              <a:rPr lang="en-US" dirty="0">
                <a:solidFill>
                  <a:prstClr val="black"/>
                </a:solidFill>
              </a:rPr>
              <a:t> Declare a </a:t>
            </a:r>
            <a:r>
              <a:rPr lang="en-US" i="1" dirty="0" err="1">
                <a:solidFill>
                  <a:srgbClr val="FF0000"/>
                </a:solidFill>
              </a:rPr>
              <a:t>Pochoir_Array</a:t>
            </a:r>
            <a:r>
              <a:rPr lang="en-US" dirty="0">
                <a:solidFill>
                  <a:prstClr val="black"/>
                </a:solidFill>
              </a:rPr>
              <a:t> object </a:t>
            </a:r>
            <a:r>
              <a:rPr lang="en-US" i="1" dirty="0">
                <a:solidFill>
                  <a:srgbClr val="FF0000"/>
                </a:solidFill>
              </a:rPr>
              <a:t>a</a:t>
            </a:r>
            <a:r>
              <a:rPr lang="en-US" dirty="0">
                <a:solidFill>
                  <a:prstClr val="black"/>
                </a:solidFill>
              </a:rPr>
              <a:t>, which is of type </a:t>
            </a:r>
            <a:r>
              <a:rPr lang="en-US" i="1" dirty="0">
                <a:solidFill>
                  <a:srgbClr val="FF0000"/>
                </a:solidFill>
              </a:rPr>
              <a:t>double</a:t>
            </a:r>
            <a:r>
              <a:rPr lang="en-US" dirty="0">
                <a:solidFill>
                  <a:prstClr val="black"/>
                </a:solidFill>
              </a:rPr>
              <a:t> ,rank </a:t>
            </a:r>
            <a:r>
              <a:rPr lang="en-US" i="1" dirty="0">
                <a:solidFill>
                  <a:srgbClr val="FF0000"/>
                </a:solidFill>
              </a:rPr>
              <a:t>2</a:t>
            </a:r>
            <a:r>
              <a:rPr lang="en-US" dirty="0">
                <a:solidFill>
                  <a:prstClr val="black"/>
                </a:solidFill>
              </a:rPr>
              <a:t>, and default toggle </a:t>
            </a:r>
            <a:r>
              <a:rPr lang="en-US" i="1" dirty="0">
                <a:solidFill>
                  <a:srgbClr val="FF0000"/>
                </a:solidFill>
              </a:rPr>
              <a:t>2, </a:t>
            </a:r>
            <a:r>
              <a:rPr lang="en-US" dirty="0">
                <a:solidFill>
                  <a:prstClr val="black"/>
                </a:solidFill>
              </a:rPr>
              <a:t>all the spatial dimensions are</a:t>
            </a:r>
            <a:r>
              <a:rPr lang="en-US" i="1" dirty="0">
                <a:solidFill>
                  <a:srgbClr val="FF0000"/>
                </a:solidFill>
              </a:rPr>
              <a:t> N </a:t>
            </a:r>
            <a:r>
              <a:rPr lang="en-US" dirty="0">
                <a:solidFill>
                  <a:prstClr val="black"/>
                </a:solidFill>
              </a:rPr>
              <a:t>unit long.</a:t>
            </a:r>
          </a:p>
          <a:p>
            <a:pPr fontAlgn="auto">
              <a:spcBef>
                <a:spcPts val="0"/>
              </a:spcBef>
              <a:spcAft>
                <a:spcPts val="0"/>
              </a:spcAft>
              <a:buFont typeface="Arial" pitchFamily="34" charset="0"/>
              <a:buChar char="•"/>
              <a:defRPr/>
            </a:pPr>
            <a:r>
              <a:rPr lang="en-US" dirty="0">
                <a:solidFill>
                  <a:prstClr val="black"/>
                </a:solidFill>
              </a:rPr>
              <a:t> Class </a:t>
            </a:r>
            <a:r>
              <a:rPr lang="en-US" i="1" dirty="0" err="1">
                <a:solidFill>
                  <a:srgbClr val="FF0000"/>
                </a:solidFill>
              </a:rPr>
              <a:t>Pochoir_Array</a:t>
            </a:r>
            <a:r>
              <a:rPr lang="en-US" dirty="0">
                <a:solidFill>
                  <a:prstClr val="black"/>
                </a:solidFill>
              </a:rPr>
              <a:t> contains both underlying storage and corresponding operating methods.</a:t>
            </a:r>
          </a:p>
        </p:txBody>
      </p:sp>
      <p:sp>
        <p:nvSpPr>
          <p:cNvPr id="8" name="Slide Number Placeholder 7"/>
          <p:cNvSpPr>
            <a:spLocks noGrp="1"/>
          </p:cNvSpPr>
          <p:nvPr>
            <p:ph type="sldNum" sz="quarter" idx="12"/>
          </p:nvPr>
        </p:nvSpPr>
        <p:spPr/>
        <p:txBody>
          <a:bodyPr/>
          <a:lstStyle/>
          <a:p>
            <a:pPr>
              <a:defRPr/>
            </a:pPr>
            <a:fld id="{40A9CDCE-929E-47FE-9CC1-3988BBA8F594}"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676400"/>
            <a:ext cx="4876800" cy="533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771" name="TextBox 4"/>
          <p:cNvSpPr txBox="1">
            <a:spLocks noChangeArrowheads="1"/>
          </p:cNvSpPr>
          <p:nvPr/>
        </p:nvSpPr>
        <p:spPr bwMode="auto">
          <a:xfrm>
            <a:off x="0" y="609600"/>
            <a:ext cx="4953000" cy="538609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a:t>
            </a:r>
            <a:r>
              <a:rPr lang="en-US" sz="1600" smtClean="0">
                <a:latin typeface="Calibri" pitchFamily="34" charset="0"/>
              </a:rPr>
              <a:t>M);</a:t>
            </a:r>
            <a:endParaRPr lang="en-US" sz="1600">
              <a:latin typeface="Calibri" pitchFamily="34" charset="0"/>
            </a:endParaRPr>
          </a:p>
          <a:p>
            <a:r>
              <a:rPr lang="en-US" sz="1600">
                <a:latin typeface="Calibri" pitchFamily="34" charset="0"/>
              </a:rPr>
              <a:t>Pochoir_Boundary_2D(bdry, arr, t, i, j)</a:t>
            </a:r>
          </a:p>
          <a:p>
            <a:r>
              <a:rPr lang="en-US" sz="800" smtClean="0">
                <a:latin typeface="Calibri" pitchFamily="34" charset="0"/>
              </a:rPr>
              <a:t>            </a:t>
            </a:r>
            <a:r>
              <a:rPr lang="en-US" sz="800">
                <a:latin typeface="Calibri" pitchFamily="34" charset="0"/>
              </a:rPr>
              <a:t>return 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r>
              <a:rPr lang="en-US" sz="1600">
                <a:latin typeface="Calibri" pitchFamily="34" charset="0"/>
              </a:rPr>
              <a:t> </a:t>
            </a:r>
          </a:p>
          <a:p>
            <a:r>
              <a:rPr lang="en-US" sz="1600">
                <a:latin typeface="Calibri" pitchFamily="34" charset="0"/>
              </a:rPr>
              <a:t>heat.registerBoundaryFn(a, bdry);</a:t>
            </a:r>
          </a:p>
          <a:p>
            <a:r>
              <a:rPr lang="en-US" sz="1600">
                <a:latin typeface="Calibri" pitchFamily="34" charset="0"/>
              </a:rPr>
              <a:t>heat.registerShape(shape);</a:t>
            </a:r>
          </a:p>
          <a:p>
            <a:endParaRPr lang="en-US" sz="1600">
              <a:latin typeface="Calibri" pitchFamily="34" charset="0"/>
            </a:endParaRPr>
          </a:p>
          <a:p>
            <a:r>
              <a:rPr lang="en-US" sz="1600">
                <a:latin typeface="Calibri" pitchFamily="34" charset="0"/>
              </a:rPr>
              <a:t>heat.run(T, kern);</a:t>
            </a:r>
          </a:p>
        </p:txBody>
      </p:sp>
      <p:sp>
        <p:nvSpPr>
          <p:cNvPr id="32772" name="Title 1"/>
          <p:cNvSpPr>
            <a:spLocks noGrp="1"/>
          </p:cNvSpPr>
          <p:nvPr>
            <p:ph type="title"/>
          </p:nvPr>
        </p:nvSpPr>
        <p:spPr>
          <a:xfrm>
            <a:off x="457200" y="0"/>
            <a:ext cx="8229600" cy="762000"/>
          </a:xfrm>
        </p:spPr>
        <p:txBody>
          <a:bodyPr/>
          <a:lstStyle/>
          <a:p>
            <a:pPr eaLnBrk="1" hangingPunct="1"/>
            <a:r>
              <a:rPr lang="en-US" smtClean="0"/>
              <a:t>Declaration of Boundary Function</a:t>
            </a:r>
          </a:p>
        </p:txBody>
      </p:sp>
      <p:sp>
        <p:nvSpPr>
          <p:cNvPr id="12" name="Rectangle 11"/>
          <p:cNvSpPr/>
          <p:nvPr/>
        </p:nvSpPr>
        <p:spPr>
          <a:xfrm>
            <a:off x="5181600" y="685800"/>
            <a:ext cx="3886200" cy="3416300"/>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en-US" dirty="0">
                <a:solidFill>
                  <a:schemeClr val="tx1"/>
                </a:solidFill>
              </a:rPr>
              <a:t>Pochoir_Boundary_2D(</a:t>
            </a:r>
            <a:r>
              <a:rPr lang="en-US" i="1" dirty="0">
                <a:solidFill>
                  <a:schemeClr val="accent2"/>
                </a:solidFill>
              </a:rPr>
              <a:t>name</a:t>
            </a:r>
            <a:r>
              <a:rPr lang="en-US" dirty="0">
                <a:solidFill>
                  <a:schemeClr val="tx1"/>
                </a:solidFill>
              </a:rPr>
              <a:t>, </a:t>
            </a:r>
            <a:r>
              <a:rPr lang="en-US" i="1" dirty="0">
                <a:solidFill>
                  <a:schemeClr val="accent2"/>
                </a:solidFill>
              </a:rPr>
              <a:t>array</a:t>
            </a:r>
            <a:r>
              <a:rPr lang="en-US" dirty="0">
                <a:solidFill>
                  <a:schemeClr val="tx1"/>
                </a:solidFill>
              </a:rPr>
              <a:t>, </a:t>
            </a:r>
            <a:r>
              <a:rPr lang="en-US" i="1" dirty="0" err="1">
                <a:solidFill>
                  <a:srgbClr val="FF0000"/>
                </a:solidFill>
              </a:rPr>
              <a:t>idx</a:t>
            </a:r>
            <a:r>
              <a:rPr lang="en-US" i="1" baseline="-25000" dirty="0" err="1">
                <a:solidFill>
                  <a:srgbClr val="FF0000"/>
                </a:solidFill>
              </a:rPr>
              <a:t>t</a:t>
            </a:r>
            <a:r>
              <a:rPr lang="en-US" i="1" dirty="0">
                <a:solidFill>
                  <a:schemeClr val="accent2"/>
                </a:solidFill>
              </a:rPr>
              <a:t>, idx</a:t>
            </a:r>
            <a:r>
              <a:rPr lang="en-US" i="1" baseline="-25000" dirty="0">
                <a:solidFill>
                  <a:srgbClr val="FF0000"/>
                </a:solidFill>
              </a:rPr>
              <a:t>dim–</a:t>
            </a:r>
            <a:r>
              <a:rPr lang="en-US" baseline="-25000" dirty="0">
                <a:solidFill>
                  <a:srgbClr val="FF0000"/>
                </a:solidFill>
              </a:rPr>
              <a:t>1</a:t>
            </a:r>
            <a:r>
              <a:rPr lang="en-US" i="1" dirty="0">
                <a:solidFill>
                  <a:schemeClr val="accent2"/>
                </a:solidFill>
              </a:rPr>
              <a:t>, …, idx</a:t>
            </a:r>
            <a:r>
              <a:rPr lang="en-US" i="1" baseline="-25000" dirty="0">
                <a:solidFill>
                  <a:srgbClr val="FF0000"/>
                </a:solidFill>
              </a:rPr>
              <a:t>1</a:t>
            </a:r>
            <a:r>
              <a:rPr lang="en-US" i="1" dirty="0">
                <a:solidFill>
                  <a:schemeClr val="accent2"/>
                </a:solidFill>
              </a:rPr>
              <a:t>, </a:t>
            </a:r>
            <a:r>
              <a:rPr lang="en-US" i="1" dirty="0">
                <a:solidFill>
                  <a:srgbClr val="FF0000"/>
                </a:solidFill>
              </a:rPr>
              <a:t>idx</a:t>
            </a:r>
            <a:r>
              <a:rPr lang="en-US" i="1" baseline="-25000" dirty="0">
                <a:solidFill>
                  <a:srgbClr val="FF0000"/>
                </a:solidFill>
              </a:rPr>
              <a:t>0</a:t>
            </a:r>
            <a:r>
              <a:rPr lang="en-US" dirty="0">
                <a:solidFill>
                  <a:schemeClr val="tx1"/>
                </a:solidFill>
              </a:rPr>
              <a:t>)</a:t>
            </a:r>
          </a:p>
          <a:p>
            <a:pPr fontAlgn="auto">
              <a:spcBef>
                <a:spcPts val="0"/>
              </a:spcBef>
              <a:spcAft>
                <a:spcPts val="0"/>
              </a:spcAft>
              <a:defRPr/>
            </a:pPr>
            <a:r>
              <a:rPr lang="en-US" i="1" dirty="0">
                <a:solidFill>
                  <a:schemeClr val="accent2"/>
                </a:solidFill>
              </a:rPr>
              <a:t>&lt;definition&gt;</a:t>
            </a:r>
          </a:p>
          <a:p>
            <a:pPr fontAlgn="auto">
              <a:spcBef>
                <a:spcPts val="0"/>
              </a:spcBef>
              <a:spcAft>
                <a:spcPts val="0"/>
              </a:spcAft>
              <a:defRPr/>
            </a:pPr>
            <a:r>
              <a:rPr lang="en-US" dirty="0" err="1">
                <a:solidFill>
                  <a:schemeClr val="tx1"/>
                </a:solidFill>
              </a:rPr>
              <a:t>Pochoir_Boundary_end</a:t>
            </a:r>
            <a:endParaRPr lang="en-US" dirty="0">
              <a:solidFill>
                <a:schemeClr val="tx1"/>
              </a:solidFill>
            </a:endParaRPr>
          </a:p>
          <a:p>
            <a:pPr marL="225425" lvl="1" indent="-106363" fontAlgn="auto">
              <a:spcBef>
                <a:spcPts val="0"/>
              </a:spcBef>
              <a:spcAft>
                <a:spcPts val="0"/>
              </a:spcAft>
              <a:buFont typeface="Arial" pitchFamily="34" charset="0"/>
              <a:buChar char="•"/>
              <a:defRPr/>
            </a:pPr>
            <a:r>
              <a:rPr lang="en-US" i="1" dirty="0">
                <a:solidFill>
                  <a:srgbClr val="FF0000"/>
                </a:solidFill>
              </a:rPr>
              <a:t>array </a:t>
            </a:r>
            <a:r>
              <a:rPr lang="en-US" dirty="0">
                <a:solidFill>
                  <a:schemeClr val="tx1"/>
                </a:solidFill>
              </a:rPr>
              <a:t>is the corresponding </a:t>
            </a:r>
            <a:r>
              <a:rPr lang="en-US" dirty="0" err="1">
                <a:solidFill>
                  <a:schemeClr val="tx1"/>
                </a:solidFill>
              </a:rPr>
              <a:t>Pochoir_Array</a:t>
            </a:r>
            <a:endParaRPr lang="en-US" dirty="0">
              <a:solidFill>
                <a:schemeClr val="tx1"/>
              </a:solidFill>
            </a:endParaRPr>
          </a:p>
          <a:p>
            <a:pPr marL="225425" lvl="1" indent="-106363" fontAlgn="auto">
              <a:spcBef>
                <a:spcPts val="0"/>
              </a:spcBef>
              <a:spcAft>
                <a:spcPts val="0"/>
              </a:spcAft>
              <a:buFont typeface="Arial" pitchFamily="34" charset="0"/>
              <a:buChar char="•"/>
              <a:defRPr/>
            </a:pPr>
            <a:r>
              <a:rPr lang="en-US" i="1" dirty="0" err="1">
                <a:solidFill>
                  <a:srgbClr val="FF0000"/>
                </a:solidFill>
              </a:rPr>
              <a:t>Idx</a:t>
            </a:r>
            <a:r>
              <a:rPr lang="en-US" i="1" baseline="-25000" dirty="0" err="1">
                <a:solidFill>
                  <a:srgbClr val="FF0000"/>
                </a:solidFill>
              </a:rPr>
              <a:t>t</a:t>
            </a:r>
            <a:r>
              <a:rPr lang="en-US" i="1" baseline="-25000" dirty="0">
                <a:solidFill>
                  <a:srgbClr val="FF0000"/>
                </a:solidFill>
              </a:rPr>
              <a:t> </a:t>
            </a:r>
            <a:r>
              <a:rPr lang="en-US" dirty="0">
                <a:solidFill>
                  <a:schemeClr val="tx1"/>
                </a:solidFill>
              </a:rPr>
              <a:t> is the index of time dimension</a:t>
            </a:r>
          </a:p>
          <a:p>
            <a:pPr marL="225425" lvl="1" indent="-106363" fontAlgn="auto">
              <a:spcBef>
                <a:spcPts val="0"/>
              </a:spcBef>
              <a:spcAft>
                <a:spcPts val="0"/>
              </a:spcAft>
              <a:buFont typeface="Arial" pitchFamily="34" charset="0"/>
              <a:buChar char="•"/>
              <a:defRPr/>
            </a:pPr>
            <a:r>
              <a:rPr lang="en-US" i="1" dirty="0">
                <a:solidFill>
                  <a:schemeClr val="accent2"/>
                </a:solidFill>
              </a:rPr>
              <a:t>idx</a:t>
            </a:r>
            <a:r>
              <a:rPr lang="en-US" i="1" baseline="-25000" dirty="0">
                <a:solidFill>
                  <a:srgbClr val="FF0000"/>
                </a:solidFill>
              </a:rPr>
              <a:t>dim–</a:t>
            </a:r>
            <a:r>
              <a:rPr lang="en-US" baseline="-25000" dirty="0">
                <a:solidFill>
                  <a:srgbClr val="FF0000"/>
                </a:solidFill>
              </a:rPr>
              <a:t>1</a:t>
            </a:r>
            <a:r>
              <a:rPr lang="en-US" i="1" dirty="0">
                <a:solidFill>
                  <a:schemeClr val="accent2"/>
                </a:solidFill>
              </a:rPr>
              <a:t>, …, idx</a:t>
            </a:r>
            <a:r>
              <a:rPr lang="en-US" i="1" baseline="-25000" dirty="0">
                <a:solidFill>
                  <a:srgbClr val="FF0000"/>
                </a:solidFill>
              </a:rPr>
              <a:t>1</a:t>
            </a:r>
            <a:r>
              <a:rPr lang="en-US" i="1" dirty="0">
                <a:solidFill>
                  <a:schemeClr val="accent2"/>
                </a:solidFill>
              </a:rPr>
              <a:t>, </a:t>
            </a:r>
            <a:r>
              <a:rPr lang="en-US" i="1" dirty="0">
                <a:solidFill>
                  <a:srgbClr val="FF0000"/>
                </a:solidFill>
              </a:rPr>
              <a:t>idx</a:t>
            </a:r>
            <a:r>
              <a:rPr lang="en-US" i="1" baseline="-25000" dirty="0">
                <a:solidFill>
                  <a:srgbClr val="FF0000"/>
                </a:solidFill>
              </a:rPr>
              <a:t>0 </a:t>
            </a:r>
            <a:r>
              <a:rPr lang="en-US" dirty="0">
                <a:solidFill>
                  <a:schemeClr val="tx1"/>
                </a:solidFill>
              </a:rPr>
              <a:t> are the indices of each spatial dimension</a:t>
            </a:r>
          </a:p>
          <a:p>
            <a:pPr marL="225425" lvl="1" indent="-106363" fontAlgn="auto">
              <a:spcBef>
                <a:spcPts val="0"/>
              </a:spcBef>
              <a:spcAft>
                <a:spcPts val="0"/>
              </a:spcAft>
              <a:buFont typeface="Arial" pitchFamily="34" charset="0"/>
              <a:buChar char="•"/>
              <a:defRPr/>
            </a:pPr>
            <a:r>
              <a:rPr lang="en-US" i="1" dirty="0">
                <a:solidFill>
                  <a:srgbClr val="FF0000"/>
                </a:solidFill>
              </a:rPr>
              <a:t>&lt;definition&gt;</a:t>
            </a:r>
            <a:r>
              <a:rPr lang="en-US" dirty="0">
                <a:solidFill>
                  <a:schemeClr val="tx1"/>
                </a:solidFill>
              </a:rPr>
              <a:t> is C++ code that defines the behavior of </a:t>
            </a:r>
            <a:r>
              <a:rPr lang="en-US" dirty="0" err="1">
                <a:solidFill>
                  <a:schemeClr val="tx1"/>
                </a:solidFill>
              </a:rPr>
              <a:t>Pochoir_Array</a:t>
            </a:r>
            <a:r>
              <a:rPr lang="en-US" dirty="0">
                <a:solidFill>
                  <a:schemeClr val="tx1"/>
                </a:solidFill>
              </a:rPr>
              <a:t> on boundary</a:t>
            </a:r>
          </a:p>
        </p:txBody>
      </p:sp>
      <p:cxnSp>
        <p:nvCxnSpPr>
          <p:cNvPr id="15" name="Straight Connector 14"/>
          <p:cNvCxnSpPr>
            <a:stCxn id="13" idx="3"/>
            <a:endCxn id="12" idx="1"/>
          </p:cNvCxnSpPr>
          <p:nvPr/>
        </p:nvCxnSpPr>
        <p:spPr>
          <a:xfrm>
            <a:off x="4876800" y="1943100"/>
            <a:ext cx="304800" cy="450850"/>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181600" y="4038600"/>
            <a:ext cx="3886200" cy="923925"/>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buFont typeface="Arial" pitchFamily="34" charset="0"/>
              <a:buChar char="•"/>
              <a:defRPr/>
            </a:pPr>
            <a:r>
              <a:rPr lang="en-US" dirty="0">
                <a:solidFill>
                  <a:prstClr val="black"/>
                </a:solidFill>
              </a:rPr>
              <a:t> Declare a boundary function, which has a name </a:t>
            </a:r>
            <a:r>
              <a:rPr lang="en-US" i="1" dirty="0" err="1">
                <a:solidFill>
                  <a:srgbClr val="FF0000"/>
                </a:solidFill>
              </a:rPr>
              <a:t>bdry</a:t>
            </a:r>
            <a:r>
              <a:rPr lang="en-US" dirty="0">
                <a:solidFill>
                  <a:prstClr val="black"/>
                </a:solidFill>
              </a:rPr>
              <a:t>, and input parameters </a:t>
            </a:r>
            <a:r>
              <a:rPr lang="en-US" i="1" dirty="0" err="1">
                <a:solidFill>
                  <a:srgbClr val="FF0000"/>
                </a:solidFill>
              </a:rPr>
              <a:t>arr</a:t>
            </a:r>
            <a:r>
              <a:rPr lang="en-US" i="1" dirty="0">
                <a:solidFill>
                  <a:srgbClr val="FF0000"/>
                </a:solidFill>
              </a:rPr>
              <a:t>, </a:t>
            </a:r>
            <a:r>
              <a:rPr lang="en-US" i="1" dirty="0" err="1">
                <a:solidFill>
                  <a:srgbClr val="FF0000"/>
                </a:solidFill>
              </a:rPr>
              <a:t>idx</a:t>
            </a:r>
            <a:r>
              <a:rPr lang="en-US" i="1" baseline="-25000" dirty="0" err="1">
                <a:solidFill>
                  <a:srgbClr val="FF0000"/>
                </a:solidFill>
              </a:rPr>
              <a:t>t</a:t>
            </a:r>
            <a:r>
              <a:rPr lang="en-US" i="1" dirty="0">
                <a:solidFill>
                  <a:schemeClr val="accent2"/>
                </a:solidFill>
              </a:rPr>
              <a:t>, idx</a:t>
            </a:r>
            <a:r>
              <a:rPr lang="en-US" i="1" baseline="-25000" dirty="0">
                <a:solidFill>
                  <a:srgbClr val="FF0000"/>
                </a:solidFill>
              </a:rPr>
              <a:t>dim–</a:t>
            </a:r>
            <a:r>
              <a:rPr lang="en-US" baseline="-25000" dirty="0">
                <a:solidFill>
                  <a:srgbClr val="FF0000"/>
                </a:solidFill>
              </a:rPr>
              <a:t>1</a:t>
            </a:r>
            <a:r>
              <a:rPr lang="en-US" i="1" dirty="0">
                <a:solidFill>
                  <a:schemeClr val="accent2"/>
                </a:solidFill>
              </a:rPr>
              <a:t>, …, idx</a:t>
            </a:r>
            <a:r>
              <a:rPr lang="en-US" i="1" baseline="-25000" dirty="0">
                <a:solidFill>
                  <a:srgbClr val="FF0000"/>
                </a:solidFill>
              </a:rPr>
              <a:t>1</a:t>
            </a:r>
            <a:r>
              <a:rPr lang="en-US" i="1" dirty="0">
                <a:solidFill>
                  <a:schemeClr val="accent2"/>
                </a:solidFill>
              </a:rPr>
              <a:t>, </a:t>
            </a:r>
            <a:r>
              <a:rPr lang="en-US" i="1" dirty="0">
                <a:solidFill>
                  <a:srgbClr val="FF0000"/>
                </a:solidFill>
              </a:rPr>
              <a:t>idx</a:t>
            </a:r>
            <a:r>
              <a:rPr lang="en-US" i="1" baseline="-25000" dirty="0">
                <a:solidFill>
                  <a:srgbClr val="FF0000"/>
                </a:solidFill>
              </a:rPr>
              <a:t>0</a:t>
            </a:r>
            <a:endParaRPr lang="en-US" i="1" dirty="0">
              <a:solidFill>
                <a:srgbClr val="FF0000"/>
              </a:solidFill>
            </a:endParaRPr>
          </a:p>
        </p:txBody>
      </p:sp>
      <p:sp>
        <p:nvSpPr>
          <p:cNvPr id="8" name="Slide Number Placeholder 7"/>
          <p:cNvSpPr>
            <a:spLocks noGrp="1"/>
          </p:cNvSpPr>
          <p:nvPr>
            <p:ph type="sldNum" sz="quarter" idx="12"/>
          </p:nvPr>
        </p:nvSpPr>
        <p:spPr/>
        <p:txBody>
          <a:bodyPr/>
          <a:lstStyle/>
          <a:p>
            <a:pPr>
              <a:defRPr/>
            </a:pPr>
            <a:fld id="{40A9CDCE-929E-47FE-9CC1-3988BBA8F594}"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2286000"/>
            <a:ext cx="4876800" cy="1143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795" name="TextBox 4"/>
          <p:cNvSpPr txBox="1">
            <a:spLocks noChangeArrowheads="1"/>
          </p:cNvSpPr>
          <p:nvPr/>
        </p:nvSpPr>
        <p:spPr bwMode="auto">
          <a:xfrm>
            <a:off x="0" y="609600"/>
            <a:ext cx="4953000" cy="550920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M, shape);</a:t>
            </a:r>
          </a:p>
          <a:p>
            <a:r>
              <a:rPr lang="en-US" sz="1600">
                <a:latin typeface="Calibri" pitchFamily="34" charset="0"/>
              </a:rPr>
              <a:t>Pochoir_Boundary_2D(bdry, arr, t, i, j)</a:t>
            </a:r>
          </a:p>
          <a:p>
            <a:r>
              <a:rPr lang="en-US" sz="800" smtClean="0">
                <a:latin typeface="Calibri" pitchFamily="34" charset="0"/>
              </a:rPr>
              <a:t>            </a:t>
            </a:r>
            <a:r>
              <a:rPr lang="en-US" sz="800">
                <a:latin typeface="Calibri" pitchFamily="34" charset="0"/>
              </a:rPr>
              <a:t>return 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r>
              <a:rPr lang="en-US" sz="1600">
                <a:latin typeface="Calibri" pitchFamily="34" charset="0"/>
              </a:rPr>
              <a:t> </a:t>
            </a:r>
          </a:p>
          <a:p>
            <a:r>
              <a:rPr lang="en-US" sz="1600">
                <a:latin typeface="Calibri" pitchFamily="34" charset="0"/>
              </a:rPr>
              <a:t>heat.registerBoundaryFn(a, bdry);</a:t>
            </a:r>
          </a:p>
          <a:p>
            <a:r>
              <a:rPr lang="en-US" sz="1600">
                <a:latin typeface="Calibri" pitchFamily="34" charset="0"/>
              </a:rPr>
              <a:t>heat.registerShape(shape);</a:t>
            </a:r>
          </a:p>
          <a:p>
            <a:endParaRPr lang="en-US" sz="1600">
              <a:latin typeface="Calibri" pitchFamily="34" charset="0"/>
            </a:endParaRPr>
          </a:p>
          <a:p>
            <a:r>
              <a:rPr lang="en-US" sz="1600">
                <a:latin typeface="Calibri" pitchFamily="34" charset="0"/>
              </a:rPr>
              <a:t>heat.run(T, kern);</a:t>
            </a:r>
          </a:p>
        </p:txBody>
      </p:sp>
      <p:sp>
        <p:nvSpPr>
          <p:cNvPr id="33796" name="Title 1"/>
          <p:cNvSpPr>
            <a:spLocks noGrp="1"/>
          </p:cNvSpPr>
          <p:nvPr>
            <p:ph type="title"/>
          </p:nvPr>
        </p:nvSpPr>
        <p:spPr>
          <a:xfrm>
            <a:off x="457200" y="0"/>
            <a:ext cx="8229600" cy="762000"/>
          </a:xfrm>
        </p:spPr>
        <p:txBody>
          <a:bodyPr/>
          <a:lstStyle/>
          <a:p>
            <a:pPr eaLnBrk="1" hangingPunct="1"/>
            <a:r>
              <a:rPr lang="en-US" smtClean="0"/>
              <a:t>Declaration of Stencil Function</a:t>
            </a:r>
          </a:p>
        </p:txBody>
      </p:sp>
      <p:sp>
        <p:nvSpPr>
          <p:cNvPr id="12" name="Rectangle 11"/>
          <p:cNvSpPr/>
          <p:nvPr/>
        </p:nvSpPr>
        <p:spPr>
          <a:xfrm>
            <a:off x="5181600" y="685800"/>
            <a:ext cx="3886200" cy="2586038"/>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en-US" dirty="0">
                <a:solidFill>
                  <a:schemeClr val="tx1"/>
                </a:solidFill>
              </a:rPr>
              <a:t>Pochoir_kernel_2D(</a:t>
            </a:r>
            <a:r>
              <a:rPr lang="en-US" i="1" dirty="0">
                <a:solidFill>
                  <a:schemeClr val="accent2"/>
                </a:solidFill>
              </a:rPr>
              <a:t>name</a:t>
            </a:r>
            <a:r>
              <a:rPr lang="en-US" dirty="0">
                <a:solidFill>
                  <a:schemeClr val="tx1"/>
                </a:solidFill>
              </a:rPr>
              <a:t>, </a:t>
            </a:r>
            <a:r>
              <a:rPr lang="en-US" i="1" dirty="0" err="1">
                <a:solidFill>
                  <a:srgbClr val="FF0000"/>
                </a:solidFill>
              </a:rPr>
              <a:t>idx</a:t>
            </a:r>
            <a:r>
              <a:rPr lang="en-US" i="1" baseline="-25000" dirty="0" err="1">
                <a:solidFill>
                  <a:srgbClr val="FF0000"/>
                </a:solidFill>
              </a:rPr>
              <a:t>t</a:t>
            </a:r>
            <a:r>
              <a:rPr lang="en-US" i="1" dirty="0">
                <a:solidFill>
                  <a:schemeClr val="accent2"/>
                </a:solidFill>
              </a:rPr>
              <a:t>, idx</a:t>
            </a:r>
            <a:r>
              <a:rPr lang="en-US" i="1" baseline="-25000" dirty="0">
                <a:solidFill>
                  <a:srgbClr val="FF0000"/>
                </a:solidFill>
              </a:rPr>
              <a:t>dim–</a:t>
            </a:r>
            <a:r>
              <a:rPr lang="en-US" baseline="-25000" dirty="0">
                <a:solidFill>
                  <a:srgbClr val="FF0000"/>
                </a:solidFill>
              </a:rPr>
              <a:t>1</a:t>
            </a:r>
            <a:r>
              <a:rPr lang="en-US" i="1" dirty="0">
                <a:solidFill>
                  <a:schemeClr val="accent2"/>
                </a:solidFill>
              </a:rPr>
              <a:t>, …, idx</a:t>
            </a:r>
            <a:r>
              <a:rPr lang="en-US" i="1" baseline="-25000" dirty="0">
                <a:solidFill>
                  <a:srgbClr val="FF0000"/>
                </a:solidFill>
              </a:rPr>
              <a:t>1</a:t>
            </a:r>
            <a:r>
              <a:rPr lang="en-US" i="1" dirty="0">
                <a:solidFill>
                  <a:schemeClr val="accent2"/>
                </a:solidFill>
              </a:rPr>
              <a:t>, </a:t>
            </a:r>
            <a:r>
              <a:rPr lang="en-US" i="1" dirty="0">
                <a:solidFill>
                  <a:srgbClr val="FF0000"/>
                </a:solidFill>
              </a:rPr>
              <a:t>idx</a:t>
            </a:r>
            <a:r>
              <a:rPr lang="en-US" i="1" baseline="-25000" dirty="0">
                <a:solidFill>
                  <a:srgbClr val="FF0000"/>
                </a:solidFill>
              </a:rPr>
              <a:t>0</a:t>
            </a:r>
            <a:r>
              <a:rPr lang="en-US" dirty="0">
                <a:solidFill>
                  <a:schemeClr val="tx1"/>
                </a:solidFill>
              </a:rPr>
              <a:t>)</a:t>
            </a:r>
          </a:p>
          <a:p>
            <a:pPr fontAlgn="auto">
              <a:spcBef>
                <a:spcPts val="0"/>
              </a:spcBef>
              <a:spcAft>
                <a:spcPts val="0"/>
              </a:spcAft>
              <a:defRPr/>
            </a:pPr>
            <a:r>
              <a:rPr lang="en-US" i="1" dirty="0">
                <a:solidFill>
                  <a:schemeClr val="accent2"/>
                </a:solidFill>
              </a:rPr>
              <a:t>&lt;definition&gt;</a:t>
            </a:r>
          </a:p>
          <a:p>
            <a:pPr fontAlgn="auto">
              <a:spcBef>
                <a:spcPts val="0"/>
              </a:spcBef>
              <a:spcAft>
                <a:spcPts val="0"/>
              </a:spcAft>
              <a:defRPr/>
            </a:pPr>
            <a:r>
              <a:rPr lang="en-US" dirty="0" err="1">
                <a:solidFill>
                  <a:schemeClr val="tx1"/>
                </a:solidFill>
              </a:rPr>
              <a:t>Pochoir_kernel_end</a:t>
            </a:r>
            <a:endParaRPr lang="en-US" dirty="0">
              <a:solidFill>
                <a:schemeClr val="tx1"/>
              </a:solidFill>
            </a:endParaRPr>
          </a:p>
          <a:p>
            <a:pPr marL="225425" lvl="1" indent="-106363" fontAlgn="auto">
              <a:spcBef>
                <a:spcPts val="0"/>
              </a:spcBef>
              <a:spcAft>
                <a:spcPts val="0"/>
              </a:spcAft>
              <a:buFont typeface="Arial" pitchFamily="34" charset="0"/>
              <a:buChar char="•"/>
              <a:defRPr/>
            </a:pPr>
            <a:r>
              <a:rPr lang="en-US" i="1" dirty="0" err="1">
                <a:solidFill>
                  <a:srgbClr val="FF0000"/>
                </a:solidFill>
              </a:rPr>
              <a:t>Idx</a:t>
            </a:r>
            <a:r>
              <a:rPr lang="en-US" i="1" baseline="-25000" dirty="0" err="1">
                <a:solidFill>
                  <a:srgbClr val="FF0000"/>
                </a:solidFill>
              </a:rPr>
              <a:t>t</a:t>
            </a:r>
            <a:r>
              <a:rPr lang="en-US" i="1" baseline="-25000" dirty="0">
                <a:solidFill>
                  <a:srgbClr val="FF0000"/>
                </a:solidFill>
              </a:rPr>
              <a:t> </a:t>
            </a:r>
            <a:r>
              <a:rPr lang="en-US" dirty="0">
                <a:solidFill>
                  <a:schemeClr val="tx1"/>
                </a:solidFill>
              </a:rPr>
              <a:t> is the index of time dimension</a:t>
            </a:r>
          </a:p>
          <a:p>
            <a:pPr marL="225425" lvl="1" indent="-106363" fontAlgn="auto">
              <a:spcBef>
                <a:spcPts val="0"/>
              </a:spcBef>
              <a:spcAft>
                <a:spcPts val="0"/>
              </a:spcAft>
              <a:buFont typeface="Arial" pitchFamily="34" charset="0"/>
              <a:buChar char="•"/>
              <a:defRPr/>
            </a:pPr>
            <a:r>
              <a:rPr lang="en-US" i="1" dirty="0">
                <a:solidFill>
                  <a:schemeClr val="accent2"/>
                </a:solidFill>
              </a:rPr>
              <a:t>idx</a:t>
            </a:r>
            <a:r>
              <a:rPr lang="en-US" i="1" baseline="-25000" dirty="0">
                <a:solidFill>
                  <a:srgbClr val="FF0000"/>
                </a:solidFill>
              </a:rPr>
              <a:t>dim–</a:t>
            </a:r>
            <a:r>
              <a:rPr lang="en-US" baseline="-25000" dirty="0">
                <a:solidFill>
                  <a:srgbClr val="FF0000"/>
                </a:solidFill>
              </a:rPr>
              <a:t>1</a:t>
            </a:r>
            <a:r>
              <a:rPr lang="en-US" i="1" dirty="0">
                <a:solidFill>
                  <a:schemeClr val="accent2"/>
                </a:solidFill>
              </a:rPr>
              <a:t>, …, idx</a:t>
            </a:r>
            <a:r>
              <a:rPr lang="en-US" i="1" baseline="-25000" dirty="0">
                <a:solidFill>
                  <a:srgbClr val="FF0000"/>
                </a:solidFill>
              </a:rPr>
              <a:t>1</a:t>
            </a:r>
            <a:r>
              <a:rPr lang="en-US" i="1" dirty="0">
                <a:solidFill>
                  <a:schemeClr val="accent2"/>
                </a:solidFill>
              </a:rPr>
              <a:t>, </a:t>
            </a:r>
            <a:r>
              <a:rPr lang="en-US" i="1" dirty="0">
                <a:solidFill>
                  <a:srgbClr val="FF0000"/>
                </a:solidFill>
              </a:rPr>
              <a:t>idx</a:t>
            </a:r>
            <a:r>
              <a:rPr lang="en-US" i="1" baseline="-25000" dirty="0">
                <a:solidFill>
                  <a:srgbClr val="FF0000"/>
                </a:solidFill>
              </a:rPr>
              <a:t>0 </a:t>
            </a:r>
            <a:r>
              <a:rPr lang="en-US" dirty="0">
                <a:solidFill>
                  <a:schemeClr val="tx1"/>
                </a:solidFill>
              </a:rPr>
              <a:t> are the indices of each spatial dimension</a:t>
            </a:r>
          </a:p>
          <a:p>
            <a:pPr marL="225425" lvl="1" indent="-106363" fontAlgn="auto">
              <a:spcBef>
                <a:spcPts val="0"/>
              </a:spcBef>
              <a:spcAft>
                <a:spcPts val="0"/>
              </a:spcAft>
              <a:buFont typeface="Arial" pitchFamily="34" charset="0"/>
              <a:buChar char="•"/>
              <a:defRPr/>
            </a:pPr>
            <a:r>
              <a:rPr lang="en-US" i="1" dirty="0">
                <a:solidFill>
                  <a:srgbClr val="FF0000"/>
                </a:solidFill>
              </a:rPr>
              <a:t>&lt;definition&gt;</a:t>
            </a:r>
            <a:r>
              <a:rPr lang="en-US" dirty="0">
                <a:solidFill>
                  <a:schemeClr val="tx1"/>
                </a:solidFill>
              </a:rPr>
              <a:t> is a C++ code to define the stencil computing kernel/formula</a:t>
            </a:r>
          </a:p>
        </p:txBody>
      </p:sp>
      <p:cxnSp>
        <p:nvCxnSpPr>
          <p:cNvPr id="15" name="Straight Connector 14"/>
          <p:cNvCxnSpPr>
            <a:stCxn id="13" idx="3"/>
            <a:endCxn id="12" idx="1"/>
          </p:cNvCxnSpPr>
          <p:nvPr/>
        </p:nvCxnSpPr>
        <p:spPr>
          <a:xfrm flipV="1">
            <a:off x="4876800" y="1978819"/>
            <a:ext cx="304800" cy="87868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181600" y="3267075"/>
            <a:ext cx="3886200" cy="923925"/>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buFont typeface="Arial" pitchFamily="34" charset="0"/>
              <a:buChar char="•"/>
              <a:defRPr/>
            </a:pPr>
            <a:r>
              <a:rPr lang="en-US" dirty="0">
                <a:solidFill>
                  <a:prstClr val="black"/>
                </a:solidFill>
              </a:rPr>
              <a:t> Declare a </a:t>
            </a:r>
            <a:r>
              <a:rPr lang="en-US" i="1" dirty="0">
                <a:solidFill>
                  <a:srgbClr val="FF0000"/>
                </a:solidFill>
              </a:rPr>
              <a:t>computing kernel </a:t>
            </a:r>
            <a:r>
              <a:rPr lang="en-US" dirty="0">
                <a:solidFill>
                  <a:prstClr val="black"/>
                </a:solidFill>
              </a:rPr>
              <a:t>function, which has a name </a:t>
            </a:r>
            <a:r>
              <a:rPr lang="en-US" i="1" dirty="0">
                <a:solidFill>
                  <a:srgbClr val="FF0000"/>
                </a:solidFill>
              </a:rPr>
              <a:t>kern</a:t>
            </a:r>
            <a:r>
              <a:rPr lang="en-US" dirty="0">
                <a:solidFill>
                  <a:prstClr val="black"/>
                </a:solidFill>
              </a:rPr>
              <a:t>, and input parameters </a:t>
            </a:r>
            <a:r>
              <a:rPr lang="en-US" i="1" dirty="0" err="1">
                <a:solidFill>
                  <a:srgbClr val="FF0000"/>
                </a:solidFill>
              </a:rPr>
              <a:t>idx</a:t>
            </a:r>
            <a:r>
              <a:rPr lang="en-US" i="1" baseline="-25000" dirty="0" err="1">
                <a:solidFill>
                  <a:srgbClr val="FF0000"/>
                </a:solidFill>
              </a:rPr>
              <a:t>t</a:t>
            </a:r>
            <a:r>
              <a:rPr lang="en-US" i="1" dirty="0">
                <a:solidFill>
                  <a:schemeClr val="accent2"/>
                </a:solidFill>
              </a:rPr>
              <a:t>, idx</a:t>
            </a:r>
            <a:r>
              <a:rPr lang="en-US" i="1" baseline="-25000" dirty="0">
                <a:solidFill>
                  <a:srgbClr val="FF0000"/>
                </a:solidFill>
              </a:rPr>
              <a:t>dim–</a:t>
            </a:r>
            <a:r>
              <a:rPr lang="en-US" baseline="-25000" dirty="0">
                <a:solidFill>
                  <a:srgbClr val="FF0000"/>
                </a:solidFill>
              </a:rPr>
              <a:t>1</a:t>
            </a:r>
            <a:r>
              <a:rPr lang="en-US" i="1" dirty="0">
                <a:solidFill>
                  <a:schemeClr val="accent2"/>
                </a:solidFill>
              </a:rPr>
              <a:t>, …, idx</a:t>
            </a:r>
            <a:r>
              <a:rPr lang="en-US" i="1" baseline="-25000" dirty="0">
                <a:solidFill>
                  <a:srgbClr val="FF0000"/>
                </a:solidFill>
              </a:rPr>
              <a:t>1</a:t>
            </a:r>
            <a:r>
              <a:rPr lang="en-US" i="1" dirty="0">
                <a:solidFill>
                  <a:schemeClr val="accent2"/>
                </a:solidFill>
              </a:rPr>
              <a:t>, </a:t>
            </a:r>
            <a:r>
              <a:rPr lang="en-US" i="1" dirty="0">
                <a:solidFill>
                  <a:srgbClr val="FF0000"/>
                </a:solidFill>
              </a:rPr>
              <a:t>idx</a:t>
            </a:r>
            <a:r>
              <a:rPr lang="en-US" i="1" baseline="-25000" dirty="0">
                <a:solidFill>
                  <a:srgbClr val="FF0000"/>
                </a:solidFill>
              </a:rPr>
              <a:t>0</a:t>
            </a:r>
            <a:endParaRPr lang="en-US" i="1" dirty="0">
              <a:solidFill>
                <a:srgbClr val="FF0000"/>
              </a:solidFill>
            </a:endParaRPr>
          </a:p>
        </p:txBody>
      </p:sp>
      <p:sp>
        <p:nvSpPr>
          <p:cNvPr id="8" name="Slide Number Placeholder 7"/>
          <p:cNvSpPr>
            <a:spLocks noGrp="1"/>
          </p:cNvSpPr>
          <p:nvPr>
            <p:ph type="sldNum" sz="quarter" idx="12"/>
          </p:nvPr>
        </p:nvSpPr>
        <p:spPr/>
        <p:txBody>
          <a:bodyPr/>
          <a:lstStyle/>
          <a:p>
            <a:pPr>
              <a:defRPr/>
            </a:pPr>
            <a:fld id="{40A9CDCE-929E-47FE-9CC1-3988BBA8F594}"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3733800"/>
            <a:ext cx="4876800" cy="990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819" name="TextBox 4"/>
          <p:cNvSpPr txBox="1">
            <a:spLocks noChangeArrowheads="1"/>
          </p:cNvSpPr>
          <p:nvPr/>
        </p:nvSpPr>
        <p:spPr bwMode="auto">
          <a:xfrm>
            <a:off x="0" y="609600"/>
            <a:ext cx="4953000" cy="550920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M, shape);</a:t>
            </a:r>
          </a:p>
          <a:p>
            <a:r>
              <a:rPr lang="en-US" sz="1600">
                <a:latin typeface="Calibri" pitchFamily="34" charset="0"/>
              </a:rPr>
              <a:t>Pochoir_Boundary_2D(bdry, arr, t, i, j)</a:t>
            </a:r>
          </a:p>
          <a:p>
            <a:r>
              <a:rPr lang="en-US" sz="800" smtClean="0">
                <a:latin typeface="Calibri" pitchFamily="34" charset="0"/>
              </a:rPr>
              <a:t>            </a:t>
            </a:r>
            <a:r>
              <a:rPr lang="en-US" sz="800">
                <a:latin typeface="Calibri" pitchFamily="34" charset="0"/>
              </a:rPr>
              <a:t>return 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r>
              <a:rPr lang="en-US" sz="1600">
                <a:latin typeface="Calibri" pitchFamily="34" charset="0"/>
              </a:rPr>
              <a:t> </a:t>
            </a:r>
          </a:p>
          <a:p>
            <a:r>
              <a:rPr lang="en-US" sz="1600">
                <a:latin typeface="Calibri" pitchFamily="34" charset="0"/>
              </a:rPr>
              <a:t>heat.registerBoundaryFn(a, bdry);</a:t>
            </a:r>
          </a:p>
          <a:p>
            <a:r>
              <a:rPr lang="en-US" sz="1600">
                <a:latin typeface="Calibri" pitchFamily="34" charset="0"/>
              </a:rPr>
              <a:t>heat.registerShape(shape);</a:t>
            </a:r>
          </a:p>
          <a:p>
            <a:endParaRPr lang="en-US" sz="1600">
              <a:latin typeface="Calibri" pitchFamily="34" charset="0"/>
            </a:endParaRPr>
          </a:p>
          <a:p>
            <a:r>
              <a:rPr lang="en-US" sz="1600">
                <a:latin typeface="Calibri" pitchFamily="34" charset="0"/>
              </a:rPr>
              <a:t>heat.run(T, kern);</a:t>
            </a:r>
          </a:p>
        </p:txBody>
      </p:sp>
      <p:sp>
        <p:nvSpPr>
          <p:cNvPr id="34820" name="Title 1"/>
          <p:cNvSpPr>
            <a:spLocks noGrp="1"/>
          </p:cNvSpPr>
          <p:nvPr>
            <p:ph type="title"/>
          </p:nvPr>
        </p:nvSpPr>
        <p:spPr>
          <a:xfrm>
            <a:off x="457200" y="0"/>
            <a:ext cx="8229600" cy="762000"/>
          </a:xfrm>
        </p:spPr>
        <p:txBody>
          <a:bodyPr/>
          <a:lstStyle/>
          <a:p>
            <a:pPr eaLnBrk="1" hangingPunct="1"/>
            <a:r>
              <a:rPr lang="en-US" smtClean="0"/>
              <a:t>Initialization of Pochoir_Array</a:t>
            </a:r>
          </a:p>
        </p:txBody>
      </p:sp>
      <p:sp>
        <p:nvSpPr>
          <p:cNvPr id="12" name="Rectangle 11"/>
          <p:cNvSpPr/>
          <p:nvPr/>
        </p:nvSpPr>
        <p:spPr>
          <a:xfrm>
            <a:off x="5181600" y="685800"/>
            <a:ext cx="3886200" cy="646113"/>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en-US" dirty="0">
                <a:solidFill>
                  <a:schemeClr val="tx1"/>
                </a:solidFill>
              </a:rPr>
              <a:t>Elements of </a:t>
            </a:r>
            <a:r>
              <a:rPr lang="en-US" dirty="0" err="1">
                <a:solidFill>
                  <a:schemeClr val="tx1"/>
                </a:solidFill>
              </a:rPr>
              <a:t>Pochoir_Array</a:t>
            </a:r>
            <a:r>
              <a:rPr lang="en-US" dirty="0">
                <a:solidFill>
                  <a:schemeClr val="tx1"/>
                </a:solidFill>
              </a:rPr>
              <a:t> can be initialized in a nested loop</a:t>
            </a:r>
          </a:p>
        </p:txBody>
      </p:sp>
      <p:cxnSp>
        <p:nvCxnSpPr>
          <p:cNvPr id="15" name="Straight Connector 14"/>
          <p:cNvCxnSpPr>
            <a:stCxn id="13" idx="3"/>
            <a:endCxn id="12" idx="1"/>
          </p:cNvCxnSpPr>
          <p:nvPr/>
        </p:nvCxnSpPr>
        <p:spPr>
          <a:xfrm flipV="1">
            <a:off x="4876800" y="1008857"/>
            <a:ext cx="304800" cy="322024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pPr>
              <a:defRPr/>
            </a:pPr>
            <a:fld id="{40A9CDCE-929E-47FE-9CC1-3988BBA8F594}"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4953000"/>
            <a:ext cx="48768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43" name="TextBox 4"/>
          <p:cNvSpPr txBox="1">
            <a:spLocks noChangeArrowheads="1"/>
          </p:cNvSpPr>
          <p:nvPr/>
        </p:nvSpPr>
        <p:spPr bwMode="auto">
          <a:xfrm>
            <a:off x="0" y="609600"/>
            <a:ext cx="4953000" cy="550920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M, shape);</a:t>
            </a:r>
          </a:p>
          <a:p>
            <a:r>
              <a:rPr lang="en-US" sz="1600">
                <a:latin typeface="Calibri" pitchFamily="34" charset="0"/>
              </a:rPr>
              <a:t>Pochoir_Boundary_2D(bdry, arr, t, i, j)</a:t>
            </a:r>
          </a:p>
          <a:p>
            <a:r>
              <a:rPr lang="en-US" sz="800" smtClean="0">
                <a:latin typeface="Calibri" pitchFamily="34" charset="0"/>
              </a:rPr>
              <a:t>            return 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r>
              <a:rPr lang="en-US" sz="1600">
                <a:latin typeface="Calibri" pitchFamily="34" charset="0"/>
              </a:rPr>
              <a:t> </a:t>
            </a:r>
          </a:p>
          <a:p>
            <a:r>
              <a:rPr lang="en-US" sz="1600">
                <a:latin typeface="Calibri" pitchFamily="34" charset="0"/>
              </a:rPr>
              <a:t>heat.registerBoundaryFn(a, bdry);</a:t>
            </a:r>
          </a:p>
          <a:p>
            <a:r>
              <a:rPr lang="en-US" sz="1600">
                <a:latin typeface="Calibri" pitchFamily="34" charset="0"/>
              </a:rPr>
              <a:t>heat.registerShape(shape);</a:t>
            </a:r>
          </a:p>
          <a:p>
            <a:endParaRPr lang="en-US" sz="1600">
              <a:latin typeface="Calibri" pitchFamily="34" charset="0"/>
            </a:endParaRPr>
          </a:p>
          <a:p>
            <a:r>
              <a:rPr lang="en-US" sz="1600">
                <a:latin typeface="Calibri" pitchFamily="34" charset="0"/>
              </a:rPr>
              <a:t>heat.run(T, kern);</a:t>
            </a:r>
          </a:p>
        </p:txBody>
      </p:sp>
      <p:sp>
        <p:nvSpPr>
          <p:cNvPr id="35844" name="Title 1"/>
          <p:cNvSpPr>
            <a:spLocks noGrp="1"/>
          </p:cNvSpPr>
          <p:nvPr>
            <p:ph type="title"/>
          </p:nvPr>
        </p:nvSpPr>
        <p:spPr>
          <a:xfrm>
            <a:off x="457200" y="0"/>
            <a:ext cx="8229600" cy="762000"/>
          </a:xfrm>
        </p:spPr>
        <p:txBody>
          <a:bodyPr/>
          <a:lstStyle/>
          <a:p>
            <a:pPr eaLnBrk="1" hangingPunct="1"/>
            <a:r>
              <a:rPr lang="en-US" smtClean="0"/>
              <a:t>Register Boundary Function</a:t>
            </a:r>
          </a:p>
        </p:txBody>
      </p:sp>
      <p:sp>
        <p:nvSpPr>
          <p:cNvPr id="12" name="Rectangle 11"/>
          <p:cNvSpPr/>
          <p:nvPr/>
        </p:nvSpPr>
        <p:spPr>
          <a:xfrm>
            <a:off x="5181600" y="685800"/>
            <a:ext cx="3886200" cy="2032000"/>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en-US" i="1" dirty="0" err="1">
                <a:solidFill>
                  <a:srgbClr val="FF0000"/>
                </a:solidFill>
              </a:rPr>
              <a:t>name</a:t>
            </a:r>
            <a:r>
              <a:rPr lang="en-US" dirty="0" err="1">
                <a:solidFill>
                  <a:prstClr val="black"/>
                </a:solidFill>
              </a:rPr>
              <a:t>.registerBoundaryFn</a:t>
            </a:r>
            <a:r>
              <a:rPr lang="en-US" dirty="0">
                <a:solidFill>
                  <a:prstClr val="black"/>
                </a:solidFill>
              </a:rPr>
              <a:t>(</a:t>
            </a:r>
            <a:r>
              <a:rPr lang="en-US" i="1" dirty="0">
                <a:solidFill>
                  <a:srgbClr val="FF0000"/>
                </a:solidFill>
              </a:rPr>
              <a:t>array</a:t>
            </a:r>
            <a:r>
              <a:rPr lang="en-US" dirty="0">
                <a:solidFill>
                  <a:prstClr val="black"/>
                </a:solidFill>
              </a:rPr>
              <a:t>, </a:t>
            </a:r>
            <a:r>
              <a:rPr lang="en-US" i="1" dirty="0" err="1">
                <a:solidFill>
                  <a:srgbClr val="FF0000"/>
                </a:solidFill>
              </a:rPr>
              <a:t>bdry</a:t>
            </a:r>
            <a:r>
              <a:rPr lang="en-US" dirty="0">
                <a:solidFill>
                  <a:prstClr val="black"/>
                </a:solidFill>
              </a:rPr>
              <a:t>)</a:t>
            </a:r>
          </a:p>
          <a:p>
            <a:pPr marL="225425" lvl="1" indent="-106363" fontAlgn="auto">
              <a:spcBef>
                <a:spcPts val="0"/>
              </a:spcBef>
              <a:spcAft>
                <a:spcPts val="0"/>
              </a:spcAft>
              <a:buFont typeface="Arial" pitchFamily="34" charset="0"/>
              <a:buChar char="•"/>
              <a:defRPr/>
            </a:pPr>
            <a:r>
              <a:rPr lang="en-US" i="1" dirty="0">
                <a:solidFill>
                  <a:srgbClr val="FF0000"/>
                </a:solidFill>
              </a:rPr>
              <a:t>name </a:t>
            </a:r>
            <a:r>
              <a:rPr lang="en-US" dirty="0">
                <a:solidFill>
                  <a:schemeClr val="tx1"/>
                </a:solidFill>
              </a:rPr>
              <a:t>is the name of a stencil object</a:t>
            </a:r>
          </a:p>
          <a:p>
            <a:pPr marL="225425" lvl="1" indent="-106363" fontAlgn="auto">
              <a:spcBef>
                <a:spcPts val="0"/>
              </a:spcBef>
              <a:spcAft>
                <a:spcPts val="0"/>
              </a:spcAft>
              <a:buFont typeface="Arial" pitchFamily="34" charset="0"/>
              <a:buChar char="•"/>
              <a:defRPr/>
            </a:pPr>
            <a:r>
              <a:rPr lang="en-US" i="1" dirty="0">
                <a:solidFill>
                  <a:srgbClr val="FF0000"/>
                </a:solidFill>
              </a:rPr>
              <a:t>array</a:t>
            </a:r>
            <a:r>
              <a:rPr lang="en-US" i="1" dirty="0">
                <a:solidFill>
                  <a:schemeClr val="tx1"/>
                </a:solidFill>
              </a:rPr>
              <a:t> </a:t>
            </a:r>
            <a:r>
              <a:rPr lang="en-US" dirty="0">
                <a:solidFill>
                  <a:schemeClr val="tx1"/>
                </a:solidFill>
              </a:rPr>
              <a:t>is the </a:t>
            </a:r>
            <a:r>
              <a:rPr lang="en-US" dirty="0" err="1">
                <a:solidFill>
                  <a:schemeClr val="tx1"/>
                </a:solidFill>
              </a:rPr>
              <a:t>Pochoir_Array</a:t>
            </a:r>
            <a:r>
              <a:rPr lang="en-US" dirty="0">
                <a:solidFill>
                  <a:schemeClr val="tx1"/>
                </a:solidFill>
              </a:rPr>
              <a:t> which is going to be registered the boundary function</a:t>
            </a:r>
          </a:p>
          <a:p>
            <a:pPr marL="225425" lvl="1" indent="-106363" fontAlgn="auto">
              <a:spcBef>
                <a:spcPts val="0"/>
              </a:spcBef>
              <a:spcAft>
                <a:spcPts val="0"/>
              </a:spcAft>
              <a:buFont typeface="Arial" pitchFamily="34" charset="0"/>
              <a:buChar char="•"/>
              <a:defRPr/>
            </a:pPr>
            <a:r>
              <a:rPr lang="en-US" i="1" dirty="0" err="1">
                <a:solidFill>
                  <a:srgbClr val="FF0000"/>
                </a:solidFill>
              </a:rPr>
              <a:t>bdry</a:t>
            </a:r>
            <a:r>
              <a:rPr lang="en-US" dirty="0">
                <a:solidFill>
                  <a:schemeClr val="tx1"/>
                </a:solidFill>
              </a:rPr>
              <a:t> is the name of boundary function</a:t>
            </a:r>
          </a:p>
        </p:txBody>
      </p:sp>
      <p:cxnSp>
        <p:nvCxnSpPr>
          <p:cNvPr id="15" name="Straight Connector 14"/>
          <p:cNvCxnSpPr>
            <a:stCxn id="13" idx="3"/>
            <a:endCxn id="12" idx="1"/>
          </p:cNvCxnSpPr>
          <p:nvPr/>
        </p:nvCxnSpPr>
        <p:spPr>
          <a:xfrm flipV="1">
            <a:off x="4876800" y="1701800"/>
            <a:ext cx="304800" cy="3365500"/>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181600" y="2667000"/>
            <a:ext cx="3886200" cy="923925"/>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buFont typeface="Arial" pitchFamily="34" charset="0"/>
              <a:buChar char="•"/>
              <a:defRPr/>
            </a:pPr>
            <a:r>
              <a:rPr lang="en-US" dirty="0">
                <a:solidFill>
                  <a:prstClr val="black"/>
                </a:solidFill>
              </a:rPr>
              <a:t> register the previously defined boundary function </a:t>
            </a:r>
            <a:r>
              <a:rPr lang="en-US" i="1" dirty="0" err="1">
                <a:solidFill>
                  <a:srgbClr val="FF0000"/>
                </a:solidFill>
              </a:rPr>
              <a:t>bdry</a:t>
            </a:r>
            <a:r>
              <a:rPr lang="en-US" dirty="0">
                <a:solidFill>
                  <a:prstClr val="black"/>
                </a:solidFill>
              </a:rPr>
              <a:t> with </a:t>
            </a:r>
            <a:r>
              <a:rPr lang="en-US" dirty="0" err="1">
                <a:solidFill>
                  <a:prstClr val="black"/>
                </a:solidFill>
              </a:rPr>
              <a:t>Pochoir_Array</a:t>
            </a:r>
            <a:r>
              <a:rPr lang="en-US" dirty="0">
                <a:solidFill>
                  <a:prstClr val="black"/>
                </a:solidFill>
              </a:rPr>
              <a:t> </a:t>
            </a:r>
            <a:r>
              <a:rPr lang="en-US" i="1" dirty="0">
                <a:solidFill>
                  <a:srgbClr val="FF0000"/>
                </a:solidFill>
              </a:rPr>
              <a:t>a</a:t>
            </a:r>
          </a:p>
        </p:txBody>
      </p:sp>
      <p:sp>
        <p:nvSpPr>
          <p:cNvPr id="8" name="Slide Number Placeholder 7"/>
          <p:cNvSpPr>
            <a:spLocks noGrp="1"/>
          </p:cNvSpPr>
          <p:nvPr>
            <p:ph type="sldNum" sz="quarter" idx="12"/>
          </p:nvPr>
        </p:nvSpPr>
        <p:spPr/>
        <p:txBody>
          <a:bodyPr/>
          <a:lstStyle/>
          <a:p>
            <a:pPr>
              <a:defRPr/>
            </a:pPr>
            <a:fld id="{40A9CDCE-929E-47FE-9CC1-3988BBA8F594}"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4953000"/>
            <a:ext cx="48768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67" name="TextBox 4"/>
          <p:cNvSpPr txBox="1">
            <a:spLocks noChangeArrowheads="1"/>
          </p:cNvSpPr>
          <p:nvPr/>
        </p:nvSpPr>
        <p:spPr bwMode="auto">
          <a:xfrm>
            <a:off x="0" y="609600"/>
            <a:ext cx="4953000" cy="550920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M, shape);</a:t>
            </a:r>
          </a:p>
          <a:p>
            <a:r>
              <a:rPr lang="en-US" sz="1600">
                <a:latin typeface="Calibri" pitchFamily="34" charset="0"/>
              </a:rPr>
              <a:t>Pochoir_Boundary_2D(bdry, arr, t, i, j)</a:t>
            </a:r>
          </a:p>
          <a:p>
            <a:r>
              <a:rPr lang="en-US" sz="800" smtClean="0">
                <a:latin typeface="Calibri" pitchFamily="34" charset="0"/>
              </a:rPr>
              <a:t>            </a:t>
            </a:r>
            <a:r>
              <a:rPr lang="en-US" sz="800">
                <a:latin typeface="Calibri" pitchFamily="34" charset="0"/>
              </a:rPr>
              <a:t>return 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r>
              <a:rPr lang="en-US" sz="1600">
                <a:latin typeface="Calibri" pitchFamily="34" charset="0"/>
              </a:rPr>
              <a:t> </a:t>
            </a:r>
          </a:p>
          <a:p>
            <a:r>
              <a:rPr lang="en-US" sz="1600">
                <a:latin typeface="Calibri" pitchFamily="34" charset="0"/>
              </a:rPr>
              <a:t>heat.registerArray(a);</a:t>
            </a:r>
          </a:p>
          <a:p>
            <a:r>
              <a:rPr lang="en-US" sz="1600">
                <a:latin typeface="Calibri" pitchFamily="34" charset="0"/>
              </a:rPr>
              <a:t>heat.registerShape(shape);</a:t>
            </a:r>
          </a:p>
          <a:p>
            <a:endParaRPr lang="en-US" sz="1600">
              <a:latin typeface="Calibri" pitchFamily="34" charset="0"/>
            </a:endParaRPr>
          </a:p>
          <a:p>
            <a:r>
              <a:rPr lang="en-US" sz="1600">
                <a:latin typeface="Calibri" pitchFamily="34" charset="0"/>
              </a:rPr>
              <a:t>heat.run(T, kern);</a:t>
            </a:r>
          </a:p>
        </p:txBody>
      </p:sp>
      <p:sp>
        <p:nvSpPr>
          <p:cNvPr id="36868" name="Title 1"/>
          <p:cNvSpPr>
            <a:spLocks noGrp="1"/>
          </p:cNvSpPr>
          <p:nvPr>
            <p:ph type="title"/>
          </p:nvPr>
        </p:nvSpPr>
        <p:spPr>
          <a:xfrm>
            <a:off x="457200" y="0"/>
            <a:ext cx="8229600" cy="762000"/>
          </a:xfrm>
        </p:spPr>
        <p:txBody>
          <a:bodyPr/>
          <a:lstStyle/>
          <a:p>
            <a:pPr eaLnBrk="1" hangingPunct="1"/>
            <a:r>
              <a:rPr lang="en-US" smtClean="0"/>
              <a:t>Register Array</a:t>
            </a:r>
          </a:p>
        </p:txBody>
      </p:sp>
      <p:sp>
        <p:nvSpPr>
          <p:cNvPr id="12" name="Rectangle 11"/>
          <p:cNvSpPr/>
          <p:nvPr/>
        </p:nvSpPr>
        <p:spPr>
          <a:xfrm>
            <a:off x="5181600" y="685800"/>
            <a:ext cx="3886200" cy="1477963"/>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en-US" i="1" dirty="0" err="1">
                <a:solidFill>
                  <a:srgbClr val="FF0000"/>
                </a:solidFill>
              </a:rPr>
              <a:t>name</a:t>
            </a:r>
            <a:r>
              <a:rPr lang="en-US" dirty="0" err="1">
                <a:solidFill>
                  <a:prstClr val="black"/>
                </a:solidFill>
              </a:rPr>
              <a:t>.registerArray</a:t>
            </a:r>
            <a:r>
              <a:rPr lang="en-US" dirty="0">
                <a:solidFill>
                  <a:prstClr val="black"/>
                </a:solidFill>
              </a:rPr>
              <a:t>(</a:t>
            </a:r>
            <a:r>
              <a:rPr lang="en-US" i="1" dirty="0">
                <a:solidFill>
                  <a:srgbClr val="FF0000"/>
                </a:solidFill>
              </a:rPr>
              <a:t>array</a:t>
            </a:r>
            <a:r>
              <a:rPr lang="en-US" dirty="0">
                <a:solidFill>
                  <a:prstClr val="black"/>
                </a:solidFill>
              </a:rPr>
              <a:t>)</a:t>
            </a:r>
          </a:p>
          <a:p>
            <a:pPr marL="225425" lvl="1" indent="-106363" fontAlgn="auto">
              <a:spcBef>
                <a:spcPts val="0"/>
              </a:spcBef>
              <a:spcAft>
                <a:spcPts val="0"/>
              </a:spcAft>
              <a:buFont typeface="Arial" pitchFamily="34" charset="0"/>
              <a:buChar char="•"/>
              <a:defRPr/>
            </a:pPr>
            <a:r>
              <a:rPr lang="en-US" i="1" dirty="0">
                <a:solidFill>
                  <a:srgbClr val="FF0000"/>
                </a:solidFill>
              </a:rPr>
              <a:t>name </a:t>
            </a:r>
            <a:r>
              <a:rPr lang="en-US" dirty="0">
                <a:solidFill>
                  <a:schemeClr val="tx1"/>
                </a:solidFill>
              </a:rPr>
              <a:t>is the name of a stencil object</a:t>
            </a:r>
          </a:p>
          <a:p>
            <a:pPr marL="225425" lvl="1" indent="-106363" fontAlgn="auto">
              <a:spcBef>
                <a:spcPts val="0"/>
              </a:spcBef>
              <a:spcAft>
                <a:spcPts val="0"/>
              </a:spcAft>
              <a:buFont typeface="Arial" pitchFamily="34" charset="0"/>
              <a:buChar char="•"/>
              <a:defRPr/>
            </a:pPr>
            <a:r>
              <a:rPr lang="en-US" i="1" dirty="0">
                <a:solidFill>
                  <a:srgbClr val="FF0000"/>
                </a:solidFill>
              </a:rPr>
              <a:t>array</a:t>
            </a:r>
            <a:r>
              <a:rPr lang="en-US" i="1" dirty="0">
                <a:solidFill>
                  <a:schemeClr val="tx1"/>
                </a:solidFill>
              </a:rPr>
              <a:t> </a:t>
            </a:r>
            <a:r>
              <a:rPr lang="en-US" dirty="0">
                <a:solidFill>
                  <a:schemeClr val="tx1"/>
                </a:solidFill>
              </a:rPr>
              <a:t>is a </a:t>
            </a:r>
            <a:r>
              <a:rPr lang="en-US" dirty="0" err="1">
                <a:solidFill>
                  <a:schemeClr val="tx1"/>
                </a:solidFill>
              </a:rPr>
              <a:t>Pochoir_Array</a:t>
            </a:r>
            <a:r>
              <a:rPr lang="en-US" dirty="0">
                <a:solidFill>
                  <a:schemeClr val="tx1"/>
                </a:solidFill>
              </a:rPr>
              <a:t> which is going to be involved in the stencil computation of </a:t>
            </a:r>
            <a:r>
              <a:rPr lang="en-US" i="1" dirty="0">
                <a:solidFill>
                  <a:srgbClr val="FF0000"/>
                </a:solidFill>
              </a:rPr>
              <a:t>name</a:t>
            </a:r>
          </a:p>
        </p:txBody>
      </p:sp>
      <p:cxnSp>
        <p:nvCxnSpPr>
          <p:cNvPr id="15" name="Straight Connector 14"/>
          <p:cNvCxnSpPr>
            <a:stCxn id="13" idx="3"/>
            <a:endCxn id="12" idx="1"/>
          </p:cNvCxnSpPr>
          <p:nvPr/>
        </p:nvCxnSpPr>
        <p:spPr>
          <a:xfrm flipV="1">
            <a:off x="4876800" y="1424782"/>
            <a:ext cx="304800" cy="364251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181600" y="2133600"/>
            <a:ext cx="3886200" cy="2308225"/>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buFont typeface="Arial" pitchFamily="34" charset="0"/>
              <a:buChar char="•"/>
              <a:defRPr/>
            </a:pPr>
            <a:r>
              <a:rPr lang="en-US" dirty="0">
                <a:solidFill>
                  <a:prstClr val="black"/>
                </a:solidFill>
              </a:rPr>
              <a:t> Register </a:t>
            </a:r>
            <a:r>
              <a:rPr lang="en-US" dirty="0" err="1">
                <a:solidFill>
                  <a:prstClr val="black"/>
                </a:solidFill>
              </a:rPr>
              <a:t>Pochoir_Array</a:t>
            </a:r>
            <a:r>
              <a:rPr lang="en-US" dirty="0">
                <a:solidFill>
                  <a:prstClr val="black"/>
                </a:solidFill>
              </a:rPr>
              <a:t> </a:t>
            </a:r>
            <a:r>
              <a:rPr lang="en-US" i="1" dirty="0">
                <a:solidFill>
                  <a:srgbClr val="FF0000"/>
                </a:solidFill>
              </a:rPr>
              <a:t>a</a:t>
            </a:r>
            <a:r>
              <a:rPr lang="en-US" dirty="0">
                <a:solidFill>
                  <a:prstClr val="black"/>
                </a:solidFill>
              </a:rPr>
              <a:t> with </a:t>
            </a:r>
            <a:r>
              <a:rPr lang="en-US" dirty="0" err="1">
                <a:solidFill>
                  <a:prstClr val="black"/>
                </a:solidFill>
              </a:rPr>
              <a:t>Pochoir</a:t>
            </a:r>
            <a:r>
              <a:rPr lang="en-US" dirty="0">
                <a:solidFill>
                  <a:prstClr val="black"/>
                </a:solidFill>
              </a:rPr>
              <a:t> object </a:t>
            </a:r>
            <a:r>
              <a:rPr lang="en-US" i="1" dirty="0">
                <a:solidFill>
                  <a:srgbClr val="FF0000"/>
                </a:solidFill>
              </a:rPr>
              <a:t>heat</a:t>
            </a:r>
            <a:r>
              <a:rPr lang="en-US" dirty="0">
                <a:solidFill>
                  <a:prstClr val="black"/>
                </a:solidFill>
              </a:rPr>
              <a:t> </a:t>
            </a:r>
          </a:p>
          <a:p>
            <a:pPr fontAlgn="auto">
              <a:spcBef>
                <a:spcPts val="0"/>
              </a:spcBef>
              <a:spcAft>
                <a:spcPts val="0"/>
              </a:spcAft>
              <a:buFont typeface="Arial" pitchFamily="34" charset="0"/>
              <a:buChar char="•"/>
              <a:defRPr/>
            </a:pPr>
            <a:r>
              <a:rPr lang="en-US" dirty="0">
                <a:solidFill>
                  <a:prstClr val="black"/>
                </a:solidFill>
              </a:rPr>
              <a:t> If the user doesn’t register a boundary function, system will automatically use zero-padding algorithm to compute the kernel, which will further boost the performance. </a:t>
            </a:r>
          </a:p>
          <a:p>
            <a:pPr fontAlgn="auto">
              <a:spcBef>
                <a:spcPts val="0"/>
              </a:spcBef>
              <a:spcAft>
                <a:spcPts val="0"/>
              </a:spcAft>
              <a:buFont typeface="Arial" pitchFamily="34" charset="0"/>
              <a:buChar char="•"/>
              <a:defRPr/>
            </a:pPr>
            <a:r>
              <a:rPr lang="en-US" dirty="0">
                <a:solidFill>
                  <a:prstClr val="black"/>
                </a:solidFill>
              </a:rPr>
              <a:t> A lot more arguments in later slides</a:t>
            </a:r>
          </a:p>
        </p:txBody>
      </p:sp>
      <p:sp>
        <p:nvSpPr>
          <p:cNvPr id="9" name="Slide Number Placeholder 8"/>
          <p:cNvSpPr>
            <a:spLocks noGrp="1"/>
          </p:cNvSpPr>
          <p:nvPr>
            <p:ph type="sldNum" sz="quarter" idx="12"/>
          </p:nvPr>
        </p:nvSpPr>
        <p:spPr/>
        <p:txBody>
          <a:bodyPr/>
          <a:lstStyle/>
          <a:p>
            <a:pPr>
              <a:defRPr/>
            </a:pPr>
            <a:fld id="{40A9CDCE-929E-47FE-9CC1-3988BBA8F594}"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5181600"/>
            <a:ext cx="48768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1" name="TextBox 4"/>
          <p:cNvSpPr txBox="1">
            <a:spLocks noChangeArrowheads="1"/>
          </p:cNvSpPr>
          <p:nvPr/>
        </p:nvSpPr>
        <p:spPr bwMode="auto">
          <a:xfrm>
            <a:off x="0" y="609600"/>
            <a:ext cx="4953000" cy="550920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M, shape);</a:t>
            </a:r>
          </a:p>
          <a:p>
            <a:r>
              <a:rPr lang="en-US" sz="1600">
                <a:latin typeface="Calibri" pitchFamily="34" charset="0"/>
              </a:rPr>
              <a:t>Pochoir_Boundary_2D(bdry, arr, t, i, j)</a:t>
            </a:r>
          </a:p>
          <a:p>
            <a:r>
              <a:rPr lang="en-US" sz="800" smtClean="0">
                <a:latin typeface="Calibri" pitchFamily="34" charset="0"/>
              </a:rPr>
              <a:t>            </a:t>
            </a:r>
            <a:r>
              <a:rPr lang="en-US" sz="800">
                <a:latin typeface="Calibri" pitchFamily="34" charset="0"/>
              </a:rPr>
              <a:t>return 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r>
              <a:rPr lang="en-US" sz="1600">
                <a:latin typeface="Calibri" pitchFamily="34" charset="0"/>
              </a:rPr>
              <a:t> </a:t>
            </a:r>
          </a:p>
          <a:p>
            <a:r>
              <a:rPr lang="en-US" sz="1600">
                <a:latin typeface="Calibri" pitchFamily="34" charset="0"/>
              </a:rPr>
              <a:t>heat.registerArray(a);</a:t>
            </a:r>
          </a:p>
          <a:p>
            <a:r>
              <a:rPr lang="en-US" sz="1600">
                <a:latin typeface="Calibri" pitchFamily="34" charset="0"/>
              </a:rPr>
              <a:t>heat.registerShape(shape);</a:t>
            </a:r>
          </a:p>
          <a:p>
            <a:endParaRPr lang="en-US" sz="1600" smtClean="0">
              <a:latin typeface="Calibri" pitchFamily="34" charset="0"/>
            </a:endParaRPr>
          </a:p>
          <a:p>
            <a:r>
              <a:rPr lang="en-US" sz="1600" smtClean="0">
                <a:latin typeface="Calibri" pitchFamily="34" charset="0"/>
              </a:rPr>
              <a:t>heat.run(T</a:t>
            </a:r>
            <a:r>
              <a:rPr lang="en-US" sz="1600">
                <a:latin typeface="Calibri" pitchFamily="34" charset="0"/>
              </a:rPr>
              <a:t>, kern);</a:t>
            </a:r>
          </a:p>
        </p:txBody>
      </p:sp>
      <p:sp>
        <p:nvSpPr>
          <p:cNvPr id="37892" name="Title 1"/>
          <p:cNvSpPr>
            <a:spLocks noGrp="1"/>
          </p:cNvSpPr>
          <p:nvPr>
            <p:ph type="title"/>
          </p:nvPr>
        </p:nvSpPr>
        <p:spPr>
          <a:xfrm>
            <a:off x="457200" y="0"/>
            <a:ext cx="8229600" cy="762000"/>
          </a:xfrm>
        </p:spPr>
        <p:txBody>
          <a:bodyPr/>
          <a:lstStyle/>
          <a:p>
            <a:pPr eaLnBrk="1" hangingPunct="1"/>
            <a:r>
              <a:rPr lang="en-US" smtClean="0"/>
              <a:t>Register Shape</a:t>
            </a:r>
          </a:p>
        </p:txBody>
      </p:sp>
      <p:sp>
        <p:nvSpPr>
          <p:cNvPr id="12" name="Rectangle 11"/>
          <p:cNvSpPr/>
          <p:nvPr/>
        </p:nvSpPr>
        <p:spPr>
          <a:xfrm>
            <a:off x="5181600" y="685800"/>
            <a:ext cx="3886200" cy="2032000"/>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marL="225425" lvl="1" indent="-106363" fontAlgn="auto">
              <a:spcBef>
                <a:spcPts val="0"/>
              </a:spcBef>
              <a:spcAft>
                <a:spcPts val="0"/>
              </a:spcAft>
              <a:defRPr/>
            </a:pPr>
            <a:r>
              <a:rPr lang="en-US" i="1" dirty="0" err="1">
                <a:solidFill>
                  <a:schemeClr val="accent2"/>
                </a:solidFill>
              </a:rPr>
              <a:t>name</a:t>
            </a:r>
            <a:r>
              <a:rPr lang="en-US" dirty="0" err="1">
                <a:solidFill>
                  <a:schemeClr val="tx1"/>
                </a:solidFill>
              </a:rPr>
              <a:t>.registerShape</a:t>
            </a:r>
            <a:r>
              <a:rPr lang="en-US" dirty="0">
                <a:solidFill>
                  <a:schemeClr val="tx1"/>
                </a:solidFill>
              </a:rPr>
              <a:t>(</a:t>
            </a:r>
            <a:r>
              <a:rPr lang="en-US" i="1" dirty="0">
                <a:solidFill>
                  <a:schemeClr val="accent2"/>
                </a:solidFill>
              </a:rPr>
              <a:t>shape</a:t>
            </a:r>
            <a:r>
              <a:rPr lang="en-US" dirty="0">
                <a:solidFill>
                  <a:schemeClr val="tx1"/>
                </a:solidFill>
              </a:rPr>
              <a:t>) : register</a:t>
            </a:r>
          </a:p>
          <a:p>
            <a:pPr marL="225425" lvl="1" indent="-106363" fontAlgn="auto">
              <a:spcBef>
                <a:spcPts val="0"/>
              </a:spcBef>
              <a:spcAft>
                <a:spcPts val="0"/>
              </a:spcAft>
              <a:defRPr/>
            </a:pPr>
            <a:r>
              <a:rPr lang="en-US" dirty="0">
                <a:solidFill>
                  <a:schemeClr val="tx1"/>
                </a:solidFill>
              </a:rPr>
              <a:t>the shape info previously declared for</a:t>
            </a:r>
          </a:p>
          <a:p>
            <a:pPr marL="225425" lvl="1" indent="-106363" fontAlgn="auto">
              <a:spcBef>
                <a:spcPts val="0"/>
              </a:spcBef>
              <a:spcAft>
                <a:spcPts val="0"/>
              </a:spcAft>
              <a:defRPr/>
            </a:pPr>
            <a:r>
              <a:rPr lang="en-US" dirty="0">
                <a:solidFill>
                  <a:schemeClr val="tx1"/>
                </a:solidFill>
              </a:rPr>
              <a:t>a specific stencil object</a:t>
            </a:r>
          </a:p>
          <a:p>
            <a:pPr marL="225425" lvl="1" indent="-106363" fontAlgn="auto">
              <a:spcBef>
                <a:spcPts val="0"/>
              </a:spcBef>
              <a:spcAft>
                <a:spcPts val="0"/>
              </a:spcAft>
              <a:buFont typeface="Arial" pitchFamily="34" charset="0"/>
              <a:buChar char="•"/>
              <a:defRPr/>
            </a:pPr>
            <a:r>
              <a:rPr lang="en-US" i="1" dirty="0">
                <a:solidFill>
                  <a:schemeClr val="accent2"/>
                </a:solidFill>
              </a:rPr>
              <a:t>name</a:t>
            </a:r>
            <a:r>
              <a:rPr lang="en-US" dirty="0">
                <a:solidFill>
                  <a:schemeClr val="tx1"/>
                </a:solidFill>
              </a:rPr>
              <a:t> is the name of stencil object</a:t>
            </a:r>
          </a:p>
          <a:p>
            <a:pPr marL="225425" lvl="1" indent="-106363" fontAlgn="auto">
              <a:spcBef>
                <a:spcPts val="0"/>
              </a:spcBef>
              <a:spcAft>
                <a:spcPts val="0"/>
              </a:spcAft>
              <a:buFont typeface="Arial" pitchFamily="34" charset="0"/>
              <a:buChar char="•"/>
              <a:defRPr/>
            </a:pPr>
            <a:r>
              <a:rPr lang="en-US" i="1" dirty="0">
                <a:solidFill>
                  <a:schemeClr val="accent2"/>
                </a:solidFill>
              </a:rPr>
              <a:t>shape</a:t>
            </a:r>
            <a:r>
              <a:rPr lang="en-US" dirty="0">
                <a:solidFill>
                  <a:schemeClr val="tx1"/>
                </a:solidFill>
              </a:rPr>
              <a:t> is the desired shape info correlated with a specific stencil equation</a:t>
            </a:r>
          </a:p>
        </p:txBody>
      </p:sp>
      <p:cxnSp>
        <p:nvCxnSpPr>
          <p:cNvPr id="15" name="Straight Connector 14"/>
          <p:cNvCxnSpPr>
            <a:stCxn id="13" idx="3"/>
            <a:endCxn id="12" idx="1"/>
          </p:cNvCxnSpPr>
          <p:nvPr/>
        </p:nvCxnSpPr>
        <p:spPr>
          <a:xfrm flipV="1">
            <a:off x="4876800" y="1701800"/>
            <a:ext cx="304800" cy="3594100"/>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181600" y="2667000"/>
            <a:ext cx="3886200" cy="646113"/>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buFont typeface="Arial" pitchFamily="34" charset="0"/>
              <a:buChar char="•"/>
              <a:defRPr/>
            </a:pPr>
            <a:r>
              <a:rPr lang="en-US" dirty="0">
                <a:solidFill>
                  <a:prstClr val="black"/>
                </a:solidFill>
              </a:rPr>
              <a:t> register the previously defined </a:t>
            </a:r>
            <a:r>
              <a:rPr lang="en-US" i="1" dirty="0">
                <a:solidFill>
                  <a:schemeClr val="accent2"/>
                </a:solidFill>
              </a:rPr>
              <a:t>shape</a:t>
            </a:r>
            <a:r>
              <a:rPr lang="en-US" dirty="0">
                <a:solidFill>
                  <a:prstClr val="black"/>
                </a:solidFill>
              </a:rPr>
              <a:t> with </a:t>
            </a:r>
            <a:r>
              <a:rPr lang="en-US" dirty="0" err="1">
                <a:solidFill>
                  <a:prstClr val="black"/>
                </a:solidFill>
              </a:rPr>
              <a:t>Pochoir</a:t>
            </a:r>
            <a:r>
              <a:rPr lang="en-US" dirty="0">
                <a:solidFill>
                  <a:prstClr val="black"/>
                </a:solidFill>
              </a:rPr>
              <a:t> object </a:t>
            </a:r>
            <a:r>
              <a:rPr lang="en-US" i="1" dirty="0">
                <a:solidFill>
                  <a:schemeClr val="accent2"/>
                </a:solidFill>
              </a:rPr>
              <a:t>heat</a:t>
            </a:r>
          </a:p>
        </p:txBody>
      </p:sp>
      <p:sp>
        <p:nvSpPr>
          <p:cNvPr id="9" name="Slide Number Placeholder 8"/>
          <p:cNvSpPr>
            <a:spLocks noGrp="1"/>
          </p:cNvSpPr>
          <p:nvPr>
            <p:ph type="sldNum" sz="quarter" idx="12"/>
          </p:nvPr>
        </p:nvSpPr>
        <p:spPr/>
        <p:txBody>
          <a:bodyPr/>
          <a:lstStyle/>
          <a:p>
            <a:pPr>
              <a:defRPr/>
            </a:pPr>
            <a:fld id="{40A9CDCE-929E-47FE-9CC1-3988BBA8F594}"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92162"/>
          </a:xfrm>
        </p:spPr>
        <p:txBody>
          <a:bodyPr/>
          <a:lstStyle/>
          <a:p>
            <a:pPr eaLnBrk="1" hangingPunct="1"/>
            <a:r>
              <a:rPr lang="en-US" smtClean="0"/>
              <a:t>Background</a:t>
            </a:r>
          </a:p>
        </p:txBody>
      </p:sp>
      <p:sp>
        <p:nvSpPr>
          <p:cNvPr id="19459" name="Rectangle 3"/>
          <p:cNvSpPr>
            <a:spLocks noGrp="1" noChangeArrowheads="1"/>
          </p:cNvSpPr>
          <p:nvPr>
            <p:ph type="body" idx="1"/>
          </p:nvPr>
        </p:nvSpPr>
        <p:spPr>
          <a:xfrm>
            <a:off x="152400" y="1143000"/>
            <a:ext cx="4495800" cy="5562600"/>
          </a:xfrm>
        </p:spPr>
        <p:txBody>
          <a:bodyPr/>
          <a:lstStyle/>
          <a:p>
            <a:pPr marL="166688" indent="-166688" eaLnBrk="1" hangingPunct="1"/>
            <a:r>
              <a:rPr lang="en-US" sz="2400" smtClean="0"/>
              <a:t>For a given point, a </a:t>
            </a:r>
            <a:r>
              <a:rPr lang="en-US" sz="2400" i="1" smtClean="0">
                <a:solidFill>
                  <a:srgbClr val="0000FF"/>
                </a:solidFill>
              </a:rPr>
              <a:t>stencil </a:t>
            </a:r>
            <a:r>
              <a:rPr lang="en-US" sz="2400" smtClean="0"/>
              <a:t>is a fixed subset of nearby neighbors.</a:t>
            </a:r>
          </a:p>
          <a:p>
            <a:pPr marL="166688" indent="-166688" eaLnBrk="1" hangingPunct="1"/>
            <a:r>
              <a:rPr lang="en-US" sz="2400" smtClean="0"/>
              <a:t>A </a:t>
            </a:r>
            <a:r>
              <a:rPr lang="en-US" sz="2400" i="1" smtClean="0">
                <a:solidFill>
                  <a:srgbClr val="0000FF"/>
                </a:solidFill>
              </a:rPr>
              <a:t>stencil code </a:t>
            </a:r>
            <a:r>
              <a:rPr lang="en-US" sz="2400" smtClean="0"/>
              <a:t>updates every point in an n-dimensional spatial grid at time t as a function of nearby grid points at times t–1, t-2, …, t–k.</a:t>
            </a:r>
          </a:p>
          <a:p>
            <a:pPr marL="166688" indent="-166688" eaLnBrk="1" hangingPunct="1"/>
            <a:r>
              <a:rPr lang="en-US" sz="2400" smtClean="0"/>
              <a:t>Stencils are used in iterative PDE solvers such as Jacobi, Multi-grid, and AMR, as well as for image processing and geometric modeling.</a:t>
            </a:r>
          </a:p>
        </p:txBody>
      </p:sp>
      <p:pic>
        <p:nvPicPr>
          <p:cNvPr id="19461" name="Picture 33" descr="Klein_bottle_img.svg.png"/>
          <p:cNvPicPr>
            <a:picLocks noChangeAspect="1"/>
          </p:cNvPicPr>
          <p:nvPr/>
        </p:nvPicPr>
        <p:blipFill>
          <a:blip r:embed="rId3"/>
          <a:srcRect/>
          <a:stretch>
            <a:fillRect/>
          </a:stretch>
        </p:blipFill>
        <p:spPr bwMode="auto">
          <a:xfrm>
            <a:off x="4916488" y="2971800"/>
            <a:ext cx="3389312" cy="30099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40A9CDCE-929E-47FE-9CC1-3988BBA8F594}" type="slidenum">
              <a:rPr lang="en-US" smtClean="0"/>
              <a:pPr>
                <a:defRPr/>
              </a:pPr>
              <a:t>2</a:t>
            </a:fld>
            <a:endParaRPr lang="en-US"/>
          </a:p>
        </p:txBody>
      </p:sp>
      <p:sp>
        <p:nvSpPr>
          <p:cNvPr id="8" name="Oval 7"/>
          <p:cNvSpPr/>
          <p:nvPr/>
        </p:nvSpPr>
        <p:spPr>
          <a:xfrm>
            <a:off x="5181600" y="2297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86400" y="2297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91200" y="2297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96000" y="2297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00800" y="2297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705600" y="2297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10400" y="2297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81600" y="19928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486400" y="19928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791200" y="19928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096000" y="19928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00800" y="19928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705600" y="19928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10400" y="19928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181600" y="16880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86400" y="16880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791200" y="16880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096000" y="16880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400800" y="16880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705600" y="16880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010400" y="16880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81600" y="13832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486400" y="13832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791200" y="13832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13832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400800" y="13832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705600" y="13832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010400" y="13832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315200" y="2297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620000" y="2297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315200" y="19928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620000" y="19928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315200" y="16880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620000" y="16880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315200" y="13832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620000" y="13832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11" idx="0"/>
            <a:endCxn id="19" idx="3"/>
          </p:cNvCxnSpPr>
          <p:nvPr/>
        </p:nvCxnSpPr>
        <p:spPr>
          <a:xfrm rot="5400000" flipH="1" flipV="1">
            <a:off x="6210300" y="2084850"/>
            <a:ext cx="174718" cy="25091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0"/>
            <a:endCxn id="19" idx="4"/>
          </p:cNvCxnSpPr>
          <p:nvPr/>
        </p:nvCxnSpPr>
        <p:spPr>
          <a:xfrm rot="5400000" flipH="1" flipV="1">
            <a:off x="6400800" y="2221468"/>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9" idx="5"/>
          </p:cNvCxnSpPr>
          <p:nvPr/>
        </p:nvCxnSpPr>
        <p:spPr>
          <a:xfrm rot="16200000" flipV="1">
            <a:off x="6530882" y="2122950"/>
            <a:ext cx="197036"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7124700" y="2062532"/>
            <a:ext cx="174718" cy="25091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7315200" y="2199150"/>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6200000" flipV="1">
            <a:off x="7445282" y="2100632"/>
            <a:ext cx="197036"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5295900" y="2062532"/>
            <a:ext cx="174718" cy="25091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5486400" y="2199150"/>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V="1">
            <a:off x="5616482" y="2100632"/>
            <a:ext cx="197036"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8" idx="7"/>
          </p:cNvCxnSpPr>
          <p:nvPr/>
        </p:nvCxnSpPr>
        <p:spPr>
          <a:xfrm rot="5400000" flipH="1" flipV="1">
            <a:off x="6210301" y="1802369"/>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9" idx="0"/>
          </p:cNvCxnSpPr>
          <p:nvPr/>
        </p:nvCxnSpPr>
        <p:spPr>
          <a:xfrm rot="5400000" flipH="1" flipV="1">
            <a:off x="6385813" y="1900887"/>
            <a:ext cx="183169"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0" idx="1"/>
          </p:cNvCxnSpPr>
          <p:nvPr/>
        </p:nvCxnSpPr>
        <p:spPr>
          <a:xfrm rot="16200000" flipV="1">
            <a:off x="6515101" y="1802369"/>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1" idx="7"/>
          </p:cNvCxnSpPr>
          <p:nvPr/>
        </p:nvCxnSpPr>
        <p:spPr>
          <a:xfrm rot="5400000" flipH="1" flipV="1">
            <a:off x="7113542" y="1791210"/>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8" idx="0"/>
          </p:cNvCxnSpPr>
          <p:nvPr/>
        </p:nvCxnSpPr>
        <p:spPr>
          <a:xfrm rot="5400000" flipH="1" flipV="1">
            <a:off x="7289054" y="1889728"/>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9" idx="1"/>
          </p:cNvCxnSpPr>
          <p:nvPr/>
        </p:nvCxnSpPr>
        <p:spPr>
          <a:xfrm rot="16200000" flipV="1">
            <a:off x="7418342" y="1791210"/>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7"/>
          </p:cNvCxnSpPr>
          <p:nvPr/>
        </p:nvCxnSpPr>
        <p:spPr>
          <a:xfrm rot="5400000" flipH="1" flipV="1">
            <a:off x="5284742" y="1791210"/>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6" idx="0"/>
          </p:cNvCxnSpPr>
          <p:nvPr/>
        </p:nvCxnSpPr>
        <p:spPr>
          <a:xfrm rot="5400000" flipH="1" flipV="1">
            <a:off x="5460254" y="1889728"/>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1"/>
          </p:cNvCxnSpPr>
          <p:nvPr/>
        </p:nvCxnSpPr>
        <p:spPr>
          <a:xfrm rot="16200000" flipV="1">
            <a:off x="5589543" y="1791210"/>
            <a:ext cx="250916" cy="197035"/>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flipH="1" flipV="1">
            <a:off x="6187982" y="1497568"/>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6363494" y="1596086"/>
            <a:ext cx="183169"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6200000" flipV="1">
            <a:off x="6492782" y="1497568"/>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7091223" y="1486409"/>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7266735" y="1584927"/>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7396023" y="1486409"/>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flipH="1" flipV="1">
            <a:off x="5262423" y="1486409"/>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flipH="1" flipV="1">
            <a:off x="5437935" y="1584927"/>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6200000" flipV="1">
            <a:off x="5567224" y="1486409"/>
            <a:ext cx="250916" cy="197035"/>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8" idx="2"/>
          </p:cNvCxnSpPr>
          <p:nvPr/>
        </p:nvCxnSpPr>
        <p:spPr>
          <a:xfrm rot="10800000" flipH="1">
            <a:off x="5181600" y="2363788"/>
            <a:ext cx="2895600" cy="1008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8" idx="0"/>
          </p:cNvCxnSpPr>
          <p:nvPr/>
        </p:nvCxnSpPr>
        <p:spPr>
          <a:xfrm rot="16200000" flipV="1">
            <a:off x="4648597" y="1688465"/>
            <a:ext cx="1217612"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777118" y="2362200"/>
            <a:ext cx="300082" cy="369332"/>
          </a:xfrm>
          <a:prstGeom prst="rect">
            <a:avLst/>
          </a:prstGeom>
          <a:noFill/>
        </p:spPr>
        <p:txBody>
          <a:bodyPr wrap="none" rtlCol="0">
            <a:spAutoFit/>
          </a:bodyPr>
          <a:lstStyle/>
          <a:p>
            <a:r>
              <a:rPr lang="en-US" smtClean="0"/>
              <a:t>x</a:t>
            </a:r>
            <a:endParaRPr lang="en-US"/>
          </a:p>
        </p:txBody>
      </p:sp>
      <p:sp>
        <p:nvSpPr>
          <p:cNvPr id="74" name="TextBox 73"/>
          <p:cNvSpPr txBox="1"/>
          <p:nvPr/>
        </p:nvSpPr>
        <p:spPr>
          <a:xfrm>
            <a:off x="4953000" y="1154668"/>
            <a:ext cx="248786" cy="369332"/>
          </a:xfrm>
          <a:prstGeom prst="rect">
            <a:avLst/>
          </a:prstGeom>
          <a:noFill/>
        </p:spPr>
        <p:txBody>
          <a:bodyPr wrap="none" rtlCol="0">
            <a:spAutoFit/>
          </a:bodyPr>
          <a:lstStyle/>
          <a:p>
            <a:r>
              <a:rPr lang="en-US" smtClean="0"/>
              <a:t>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5638800"/>
            <a:ext cx="48768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915" name="TextBox 4"/>
          <p:cNvSpPr txBox="1">
            <a:spLocks noChangeArrowheads="1"/>
          </p:cNvSpPr>
          <p:nvPr/>
        </p:nvSpPr>
        <p:spPr bwMode="auto">
          <a:xfrm>
            <a:off x="0" y="609600"/>
            <a:ext cx="4953000" cy="5386090"/>
          </a:xfrm>
          <a:prstGeom prst="rect">
            <a:avLst/>
          </a:prstGeom>
          <a:noFill/>
          <a:ln w="9525">
            <a:noFill/>
            <a:miter lim="800000"/>
            <a:headEnd/>
            <a:tailEnd/>
          </a:ln>
        </p:spPr>
        <p:txBody>
          <a:bodyPr>
            <a:spAutoFit/>
          </a:bodyPr>
          <a:lstStyle/>
          <a:p>
            <a:r>
              <a:rPr lang="en-US" sz="1600">
                <a:latin typeface="Calibri" pitchFamily="34" charset="0"/>
              </a:rPr>
              <a:t>Pochoir&lt;2&gt;  heat;</a:t>
            </a:r>
          </a:p>
          <a:p>
            <a:r>
              <a:rPr lang="en-US" sz="1600">
                <a:latin typeface="Calibri" pitchFamily="34" charset="0"/>
              </a:rPr>
              <a:t>Pochoir_Shape&lt;2&gt; shape[6] = {{0, 0, 0}, {-1, 1, 0}, {-1, 0, 0}, {-1, -1, 0}, {-1, 0, -1}, {-1, 0, 1}}; </a:t>
            </a:r>
          </a:p>
          <a:p>
            <a:r>
              <a:rPr lang="en-US" sz="1600">
                <a:latin typeface="Calibri" pitchFamily="34" charset="0"/>
              </a:rPr>
              <a:t>Pochoir_Array&lt;double, 2&gt;  a(N, M, shape);</a:t>
            </a:r>
          </a:p>
          <a:p>
            <a:r>
              <a:rPr lang="en-US" sz="1600">
                <a:latin typeface="Calibri" pitchFamily="34" charset="0"/>
              </a:rPr>
              <a:t>Pochoir_Boundary_2D(bdry, arr, t, i, j)</a:t>
            </a:r>
          </a:p>
          <a:p>
            <a:r>
              <a:rPr lang="en-US" sz="800" smtClean="0">
                <a:latin typeface="Calibri" pitchFamily="34" charset="0"/>
              </a:rPr>
              <a:t>            </a:t>
            </a:r>
            <a:r>
              <a:rPr lang="en-US" sz="800">
                <a:latin typeface="Calibri" pitchFamily="34" charset="0"/>
              </a:rPr>
              <a:t>return 0;</a:t>
            </a:r>
          </a:p>
          <a:p>
            <a:r>
              <a:rPr lang="en-US" sz="1600" smtClean="0">
                <a:latin typeface="Calibri" pitchFamily="34" charset="0"/>
              </a:rPr>
              <a:t>Pochoir_Boundary_end</a:t>
            </a:r>
            <a:endParaRPr lang="en-US" sz="1600">
              <a:latin typeface="Calibri" pitchFamily="34" charset="0"/>
            </a:endParaRP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endParaRPr lang="en-US" sz="1600">
              <a:latin typeface="Calibri" pitchFamily="34" charset="0"/>
            </a:endParaRPr>
          </a:p>
          <a:p>
            <a:r>
              <a:rPr lang="en-US" sz="1600">
                <a:latin typeface="Calibri" pitchFamily="34" charset="0"/>
              </a:rPr>
              <a:t>for (int i = 0; i &lt; N; ++i) {</a:t>
            </a:r>
          </a:p>
          <a:p>
            <a:r>
              <a:rPr lang="en-US" sz="1600">
                <a:latin typeface="Calibri" pitchFamily="34" charset="0"/>
              </a:rPr>
              <a:t>    for (int j = 0; j &lt; N; ++j) {</a:t>
            </a:r>
          </a:p>
          <a:p>
            <a:r>
              <a:rPr lang="en-US" sz="1600">
                <a:latin typeface="Calibri" pitchFamily="34" charset="0"/>
              </a:rPr>
              <a:t>          a(0, i, j) = rand(); </a:t>
            </a:r>
          </a:p>
          <a:p>
            <a:r>
              <a:rPr lang="en-US" sz="1600">
                <a:latin typeface="Calibri" pitchFamily="34" charset="0"/>
              </a:rPr>
              <a:t>}}</a:t>
            </a:r>
          </a:p>
          <a:p>
            <a:r>
              <a:rPr lang="en-US" sz="1600">
                <a:latin typeface="Calibri" pitchFamily="34" charset="0"/>
              </a:rPr>
              <a:t> </a:t>
            </a:r>
          </a:p>
          <a:p>
            <a:r>
              <a:rPr lang="en-US" sz="1600">
                <a:latin typeface="Calibri" pitchFamily="34" charset="0"/>
              </a:rPr>
              <a:t>heat.registerArray(a);</a:t>
            </a:r>
          </a:p>
          <a:p>
            <a:r>
              <a:rPr lang="en-US" sz="1600">
                <a:latin typeface="Calibri" pitchFamily="34" charset="0"/>
              </a:rPr>
              <a:t>heat.registerShape(shape);</a:t>
            </a:r>
          </a:p>
          <a:p>
            <a:endParaRPr lang="en-US" sz="1600">
              <a:latin typeface="Calibri" pitchFamily="34" charset="0"/>
            </a:endParaRPr>
          </a:p>
          <a:p>
            <a:r>
              <a:rPr lang="en-US" sz="1600">
                <a:latin typeface="Calibri" pitchFamily="34" charset="0"/>
              </a:rPr>
              <a:t>heat.run(T, kern);</a:t>
            </a:r>
          </a:p>
        </p:txBody>
      </p:sp>
      <p:sp>
        <p:nvSpPr>
          <p:cNvPr id="38916" name="Title 1"/>
          <p:cNvSpPr>
            <a:spLocks noGrp="1"/>
          </p:cNvSpPr>
          <p:nvPr>
            <p:ph type="title"/>
          </p:nvPr>
        </p:nvSpPr>
        <p:spPr>
          <a:xfrm>
            <a:off x="457200" y="0"/>
            <a:ext cx="8229600" cy="762000"/>
          </a:xfrm>
        </p:spPr>
        <p:txBody>
          <a:bodyPr/>
          <a:lstStyle/>
          <a:p>
            <a:pPr eaLnBrk="1" hangingPunct="1"/>
            <a:r>
              <a:rPr lang="en-US" smtClean="0"/>
              <a:t>Run the Stencil</a:t>
            </a:r>
          </a:p>
        </p:txBody>
      </p:sp>
      <p:sp>
        <p:nvSpPr>
          <p:cNvPr id="12" name="Rectangle 11"/>
          <p:cNvSpPr/>
          <p:nvPr/>
        </p:nvSpPr>
        <p:spPr>
          <a:xfrm>
            <a:off x="5181600" y="685800"/>
            <a:ext cx="3886200" cy="2032000"/>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marL="225425" lvl="1" indent="-106363" fontAlgn="auto">
              <a:spcBef>
                <a:spcPts val="0"/>
              </a:spcBef>
              <a:spcAft>
                <a:spcPts val="0"/>
              </a:spcAft>
              <a:defRPr/>
            </a:pPr>
            <a:r>
              <a:rPr lang="en-US" i="1" dirty="0" err="1">
                <a:solidFill>
                  <a:schemeClr val="accent2"/>
                </a:solidFill>
              </a:rPr>
              <a:t>name</a:t>
            </a:r>
            <a:r>
              <a:rPr lang="en-US" dirty="0" err="1">
                <a:solidFill>
                  <a:schemeClr val="tx1"/>
                </a:solidFill>
              </a:rPr>
              <a:t>.run</a:t>
            </a:r>
            <a:r>
              <a:rPr lang="en-US" dirty="0">
                <a:solidFill>
                  <a:schemeClr val="tx1"/>
                </a:solidFill>
              </a:rPr>
              <a:t>(</a:t>
            </a:r>
            <a:r>
              <a:rPr lang="en-US" i="1" dirty="0">
                <a:solidFill>
                  <a:schemeClr val="accent2"/>
                </a:solidFill>
              </a:rPr>
              <a:t>T, </a:t>
            </a:r>
            <a:r>
              <a:rPr lang="en-US" i="1" dirty="0" err="1">
                <a:solidFill>
                  <a:schemeClr val="accent2"/>
                </a:solidFill>
              </a:rPr>
              <a:t>stencil_func</a:t>
            </a:r>
            <a:r>
              <a:rPr lang="en-US" i="1" dirty="0">
                <a:solidFill>
                  <a:schemeClr val="accent2"/>
                </a:solidFill>
              </a:rPr>
              <a:t>)</a:t>
            </a:r>
            <a:r>
              <a:rPr lang="en-US" dirty="0">
                <a:solidFill>
                  <a:schemeClr val="tx1"/>
                </a:solidFill>
              </a:rPr>
              <a:t> : run the</a:t>
            </a:r>
          </a:p>
          <a:p>
            <a:pPr marL="225425" lvl="1" indent="-106363" fontAlgn="auto">
              <a:spcBef>
                <a:spcPts val="0"/>
              </a:spcBef>
              <a:spcAft>
                <a:spcPts val="0"/>
              </a:spcAft>
              <a:defRPr/>
            </a:pPr>
            <a:r>
              <a:rPr lang="en-US" dirty="0">
                <a:solidFill>
                  <a:schemeClr val="tx1"/>
                </a:solidFill>
              </a:rPr>
              <a:t>specific stencil kernel function for specific time steps.</a:t>
            </a:r>
          </a:p>
          <a:p>
            <a:pPr marL="225425" lvl="1" indent="-106363" fontAlgn="auto">
              <a:spcBef>
                <a:spcPts val="0"/>
              </a:spcBef>
              <a:spcAft>
                <a:spcPts val="0"/>
              </a:spcAft>
              <a:buFont typeface="Arial" pitchFamily="34" charset="0"/>
              <a:buChar char="•"/>
              <a:defRPr/>
            </a:pPr>
            <a:r>
              <a:rPr lang="en-US" i="1" dirty="0">
                <a:solidFill>
                  <a:schemeClr val="accent2"/>
                </a:solidFill>
              </a:rPr>
              <a:t>name</a:t>
            </a:r>
            <a:r>
              <a:rPr lang="en-US" dirty="0">
                <a:solidFill>
                  <a:schemeClr val="tx1"/>
                </a:solidFill>
              </a:rPr>
              <a:t> is the name of stencil object</a:t>
            </a:r>
          </a:p>
          <a:p>
            <a:pPr marL="225425" lvl="1" indent="-106363" fontAlgn="auto">
              <a:spcBef>
                <a:spcPts val="0"/>
              </a:spcBef>
              <a:spcAft>
                <a:spcPts val="0"/>
              </a:spcAft>
              <a:buFont typeface="Arial" pitchFamily="34" charset="0"/>
              <a:buChar char="•"/>
              <a:defRPr/>
            </a:pPr>
            <a:r>
              <a:rPr lang="en-US" i="1" dirty="0">
                <a:solidFill>
                  <a:schemeClr val="accent2"/>
                </a:solidFill>
              </a:rPr>
              <a:t>T </a:t>
            </a:r>
            <a:r>
              <a:rPr lang="en-US" dirty="0">
                <a:solidFill>
                  <a:schemeClr val="tx1"/>
                </a:solidFill>
              </a:rPr>
              <a:t>is the number of time steps to run</a:t>
            </a:r>
          </a:p>
          <a:p>
            <a:pPr marL="225425" lvl="1" indent="-106363" fontAlgn="auto">
              <a:spcBef>
                <a:spcPts val="0"/>
              </a:spcBef>
              <a:spcAft>
                <a:spcPts val="0"/>
              </a:spcAft>
              <a:buFont typeface="Arial" pitchFamily="34" charset="0"/>
              <a:buChar char="•"/>
              <a:defRPr/>
            </a:pPr>
            <a:r>
              <a:rPr lang="en-US" i="1" dirty="0" err="1">
                <a:solidFill>
                  <a:schemeClr val="accent2"/>
                </a:solidFill>
              </a:rPr>
              <a:t>stencil_func</a:t>
            </a:r>
            <a:r>
              <a:rPr lang="en-US" dirty="0">
                <a:solidFill>
                  <a:schemeClr val="tx1"/>
                </a:solidFill>
              </a:rPr>
              <a:t> is the previously defined stencil function</a:t>
            </a:r>
          </a:p>
        </p:txBody>
      </p:sp>
      <p:cxnSp>
        <p:nvCxnSpPr>
          <p:cNvPr id="15" name="Straight Connector 14"/>
          <p:cNvCxnSpPr>
            <a:stCxn id="13" idx="3"/>
            <a:endCxn id="12" idx="1"/>
          </p:cNvCxnSpPr>
          <p:nvPr/>
        </p:nvCxnSpPr>
        <p:spPr>
          <a:xfrm flipV="1">
            <a:off x="4876800" y="1701800"/>
            <a:ext cx="304800" cy="4051300"/>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181600" y="2667000"/>
            <a:ext cx="3886200" cy="646113"/>
          </a:xfrm>
          <a:prstGeom prst="rect">
            <a:avLst/>
          </a:prstGeom>
          <a:solidFill>
            <a:schemeClr val="bg2"/>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buFont typeface="Arial" pitchFamily="34" charset="0"/>
              <a:buChar char="•"/>
              <a:defRPr/>
            </a:pPr>
            <a:r>
              <a:rPr lang="en-US" dirty="0">
                <a:solidFill>
                  <a:prstClr val="black"/>
                </a:solidFill>
              </a:rPr>
              <a:t> run the </a:t>
            </a:r>
            <a:r>
              <a:rPr lang="en-US" dirty="0" err="1">
                <a:solidFill>
                  <a:prstClr val="black"/>
                </a:solidFill>
              </a:rPr>
              <a:t>Pochoir</a:t>
            </a:r>
            <a:r>
              <a:rPr lang="en-US" dirty="0">
                <a:solidFill>
                  <a:prstClr val="black"/>
                </a:solidFill>
              </a:rPr>
              <a:t> object </a:t>
            </a:r>
            <a:r>
              <a:rPr lang="en-US" i="1" dirty="0">
                <a:solidFill>
                  <a:schemeClr val="accent2"/>
                </a:solidFill>
              </a:rPr>
              <a:t>heat </a:t>
            </a:r>
            <a:r>
              <a:rPr lang="en-US" dirty="0">
                <a:solidFill>
                  <a:prstClr val="black"/>
                </a:solidFill>
              </a:rPr>
              <a:t>with time step </a:t>
            </a:r>
            <a:r>
              <a:rPr lang="en-US" i="1" dirty="0">
                <a:solidFill>
                  <a:schemeClr val="accent2"/>
                </a:solidFill>
              </a:rPr>
              <a:t>T</a:t>
            </a:r>
            <a:r>
              <a:rPr lang="en-US" dirty="0">
                <a:solidFill>
                  <a:prstClr val="black"/>
                </a:solidFill>
              </a:rPr>
              <a:t>, and computing kernel </a:t>
            </a:r>
            <a:r>
              <a:rPr lang="en-US" i="1" dirty="0">
                <a:solidFill>
                  <a:schemeClr val="accent2"/>
                </a:solidFill>
              </a:rPr>
              <a:t>kern</a:t>
            </a:r>
          </a:p>
        </p:txBody>
      </p:sp>
      <p:sp>
        <p:nvSpPr>
          <p:cNvPr id="9" name="Slide Number Placeholder 8"/>
          <p:cNvSpPr>
            <a:spLocks noGrp="1"/>
          </p:cNvSpPr>
          <p:nvPr>
            <p:ph type="sldNum" sz="quarter" idx="12"/>
          </p:nvPr>
        </p:nvSpPr>
        <p:spPr/>
        <p:txBody>
          <a:bodyPr/>
          <a:lstStyle/>
          <a:p>
            <a:pPr>
              <a:defRPr/>
            </a:pPr>
            <a:fld id="{40A9CDCE-929E-47FE-9CC1-3988BBA8F594}"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rtlCol="0">
            <a:normAutofit fontScale="90000"/>
          </a:bodyPr>
          <a:lstStyle/>
          <a:p>
            <a:pPr eaLnBrk="1" fontAlgn="auto" hangingPunct="1">
              <a:spcAft>
                <a:spcPts val="0"/>
              </a:spcAft>
              <a:defRPr/>
            </a:pPr>
            <a:r>
              <a:rPr lang="en-US" dirty="0" smtClean="0"/>
              <a:t>Periodic/Non-Periodic 2D Heat Equation</a:t>
            </a:r>
            <a:endParaRPr lang="en-US" dirty="0"/>
          </a:p>
        </p:txBody>
      </p:sp>
      <p:sp>
        <p:nvSpPr>
          <p:cNvPr id="39939" name="TextBox 4"/>
          <p:cNvSpPr txBox="1">
            <a:spLocks noChangeArrowheads="1"/>
          </p:cNvSpPr>
          <p:nvPr/>
        </p:nvSpPr>
        <p:spPr bwMode="auto">
          <a:xfrm>
            <a:off x="0" y="604838"/>
            <a:ext cx="4648200" cy="5139869"/>
          </a:xfrm>
          <a:prstGeom prst="rect">
            <a:avLst/>
          </a:prstGeom>
          <a:noFill/>
          <a:ln w="9525">
            <a:noFill/>
            <a:miter lim="800000"/>
            <a:headEnd/>
            <a:tailEnd/>
          </a:ln>
        </p:spPr>
        <p:txBody>
          <a:bodyPr>
            <a:spAutoFit/>
          </a:bodyPr>
          <a:lstStyle/>
          <a:p>
            <a:r>
              <a:rPr lang="en-US" sz="1400">
                <a:latin typeface="Calibri" pitchFamily="34" charset="0"/>
              </a:rPr>
              <a:t>Pochoir&lt;2&gt;  heat;</a:t>
            </a:r>
          </a:p>
          <a:p>
            <a:r>
              <a:rPr lang="en-US" sz="1400">
                <a:latin typeface="Calibri" pitchFamily="34" charset="0"/>
              </a:rPr>
              <a:t>Pochoir_Shape&lt;2&gt; shape[6] = {{0, 0, 0}, {-1, 1, 0}, {-1, 0, 0}, {-1, -1, 0}, {-1, 0, -1}, {-1, 0, 1}}; </a:t>
            </a:r>
          </a:p>
          <a:p>
            <a:r>
              <a:rPr lang="en-US" sz="1400">
                <a:latin typeface="Calibri" pitchFamily="34" charset="0"/>
              </a:rPr>
              <a:t>Pochoir_Array&lt;double, 2&gt;  a(N, M, shape);</a:t>
            </a:r>
          </a:p>
          <a:p>
            <a:endParaRPr lang="en-US" sz="1400">
              <a:latin typeface="Calibri" pitchFamily="34" charset="0"/>
            </a:endParaRPr>
          </a:p>
          <a:p>
            <a:r>
              <a:rPr lang="en-US" sz="1400">
                <a:latin typeface="Calibri" pitchFamily="34" charset="0"/>
              </a:rPr>
              <a:t>Pochoir_Boundary_2D(bdry, arr, t, i, j)</a:t>
            </a:r>
          </a:p>
          <a:p>
            <a:r>
              <a:rPr lang="en-US" sz="800" smtClean="0">
                <a:latin typeface="Calibri" pitchFamily="34" charset="0"/>
              </a:rPr>
              <a:t>            </a:t>
            </a:r>
            <a:r>
              <a:rPr lang="en-US" sz="800">
                <a:latin typeface="Calibri" pitchFamily="34" charset="0"/>
              </a:rPr>
              <a:t>return 0;</a:t>
            </a:r>
          </a:p>
          <a:p>
            <a:r>
              <a:rPr lang="en-US" sz="1400" smtClean="0">
                <a:latin typeface="Calibri" pitchFamily="34" charset="0"/>
              </a:rPr>
              <a:t>Pochoir_Boundary_end</a:t>
            </a:r>
            <a:endParaRPr lang="en-US" sz="1400">
              <a:latin typeface="Calibri" pitchFamily="34" charset="0"/>
            </a:endParaRPr>
          </a:p>
          <a:p>
            <a:r>
              <a:rPr lang="en-US" sz="1400">
                <a:latin typeface="Calibri" pitchFamily="34" charset="0"/>
              </a:rPr>
              <a:t>Pochoir_kernel_2D(kern, t, i, j)</a:t>
            </a:r>
          </a:p>
          <a:p>
            <a:r>
              <a:rPr lang="en-US" sz="1400">
                <a:latin typeface="Calibri" pitchFamily="34" charset="0"/>
              </a:rPr>
              <a:t>    a(t, i, j) = 0.125 * (a(t-1, i+1, j) - 2.0 * a(t-1, i, j) + a(t-1, i-1, j)) + 0.125 * (a(t-1, i, j+1) - 2.0 * a(t-1, i, j) + a(t-1, i, j-1)) + a(t-1, i, j);</a:t>
            </a:r>
          </a:p>
          <a:p>
            <a:r>
              <a:rPr lang="en-US" sz="1400">
                <a:latin typeface="Calibri" pitchFamily="34" charset="0"/>
              </a:rPr>
              <a:t>Pochoir_kernel_end</a:t>
            </a:r>
          </a:p>
          <a:p>
            <a:endParaRPr lang="en-US" sz="1600">
              <a:latin typeface="Calibri" pitchFamily="34" charset="0"/>
            </a:endParaRPr>
          </a:p>
          <a:p>
            <a:r>
              <a:rPr lang="en-US" sz="1600">
                <a:latin typeface="Calibri" pitchFamily="34" charset="0"/>
              </a:rPr>
              <a:t> </a:t>
            </a:r>
            <a:r>
              <a:rPr lang="en-US" sz="1400">
                <a:latin typeface="Calibri" pitchFamily="34" charset="0"/>
              </a:rPr>
              <a:t>for (int i = 0; i &lt; N; ++i) {</a:t>
            </a:r>
          </a:p>
          <a:p>
            <a:r>
              <a:rPr lang="en-US" sz="1400">
                <a:latin typeface="Calibri" pitchFamily="34" charset="0"/>
              </a:rPr>
              <a:t>    for (int j = 0; j &lt; N; ++j) {</a:t>
            </a:r>
          </a:p>
          <a:p>
            <a:r>
              <a:rPr lang="en-US" sz="1400">
                <a:latin typeface="Calibri" pitchFamily="34" charset="0"/>
              </a:rPr>
              <a:t>          a(0, i, j) = rand(); </a:t>
            </a:r>
          </a:p>
          <a:p>
            <a:r>
              <a:rPr lang="en-US" sz="1400">
                <a:latin typeface="Calibri" pitchFamily="34" charset="0"/>
              </a:rPr>
              <a:t>}}</a:t>
            </a:r>
          </a:p>
          <a:p>
            <a:r>
              <a:rPr lang="en-US" sz="1400">
                <a:latin typeface="Calibri" pitchFamily="34" charset="0"/>
              </a:rPr>
              <a:t>   </a:t>
            </a:r>
          </a:p>
          <a:p>
            <a:r>
              <a:rPr lang="en-US" sz="1400">
                <a:latin typeface="Calibri" pitchFamily="34" charset="0"/>
              </a:rPr>
              <a:t>heat.registerBoundaryFn(a, bdry);</a:t>
            </a:r>
          </a:p>
          <a:p>
            <a:r>
              <a:rPr lang="en-US" sz="1400">
                <a:latin typeface="Calibri" pitchFamily="34" charset="0"/>
              </a:rPr>
              <a:t>heat.registerShape(shape);</a:t>
            </a:r>
          </a:p>
          <a:p>
            <a:r>
              <a:rPr lang="en-US" sz="1400">
                <a:latin typeface="Calibri" pitchFamily="34" charset="0"/>
              </a:rPr>
              <a:t> </a:t>
            </a:r>
          </a:p>
          <a:p>
            <a:r>
              <a:rPr lang="en-US" sz="1400">
                <a:latin typeface="Calibri" pitchFamily="34" charset="0"/>
              </a:rPr>
              <a:t>heat.run(T, kern);</a:t>
            </a:r>
          </a:p>
        </p:txBody>
      </p:sp>
      <p:sp>
        <p:nvSpPr>
          <p:cNvPr id="39940" name="TextBox 5"/>
          <p:cNvSpPr txBox="1">
            <a:spLocks noChangeArrowheads="1"/>
          </p:cNvSpPr>
          <p:nvPr/>
        </p:nvSpPr>
        <p:spPr bwMode="auto">
          <a:xfrm>
            <a:off x="4495800" y="550863"/>
            <a:ext cx="4648200" cy="6064250"/>
          </a:xfrm>
          <a:prstGeom prst="rect">
            <a:avLst/>
          </a:prstGeom>
          <a:noFill/>
          <a:ln w="9525">
            <a:noFill/>
            <a:miter lim="800000"/>
            <a:headEnd/>
            <a:tailEnd/>
          </a:ln>
        </p:spPr>
        <p:txBody>
          <a:bodyPr>
            <a:spAutoFit/>
          </a:bodyPr>
          <a:lstStyle/>
          <a:p>
            <a:r>
              <a:rPr lang="en-US" sz="1400">
                <a:latin typeface="Calibri" pitchFamily="34" charset="0"/>
              </a:rPr>
              <a:t>Pochoir&lt;2&gt;  heat;</a:t>
            </a:r>
          </a:p>
          <a:p>
            <a:r>
              <a:rPr lang="en-US" sz="1400">
                <a:latin typeface="Calibri" pitchFamily="34" charset="0"/>
              </a:rPr>
              <a:t>Pochoir_Shape&lt;2&gt; shape[6] ={{0, 0, 0}, {-1, -1, 0}, {-1, 0, 0}, {-1, 1, 0}, {-1, 0, -1}, {-1, 0, 1}};</a:t>
            </a:r>
          </a:p>
          <a:p>
            <a:r>
              <a:rPr lang="en-US" sz="1400">
                <a:latin typeface="Calibri" pitchFamily="34" charset="0"/>
              </a:rPr>
              <a:t>Pochoir_Array&lt;double, 2&gt;  a(N, M, shape);</a:t>
            </a:r>
          </a:p>
          <a:p>
            <a:endParaRPr lang="en-US" sz="1400">
              <a:latin typeface="Calibri" pitchFamily="34" charset="0"/>
            </a:endParaRPr>
          </a:p>
          <a:p>
            <a:r>
              <a:rPr lang="en-US" sz="1400">
                <a:latin typeface="Calibri" pitchFamily="34" charset="0"/>
              </a:rPr>
              <a:t>Pochoir_Boundary_2D(bdry, arr, t, i, j)</a:t>
            </a:r>
          </a:p>
          <a:p>
            <a:r>
              <a:rPr lang="en-US" sz="800">
                <a:latin typeface="Calibri" pitchFamily="34" charset="0"/>
              </a:rPr>
              <a:t>        int new_i = i, new_j = j;</a:t>
            </a:r>
          </a:p>
          <a:p>
            <a:r>
              <a:rPr lang="en-US" sz="800">
                <a:latin typeface="Calibri" pitchFamily="34" charset="0"/>
              </a:rPr>
              <a:t>        if (new_i &lt; 0) </a:t>
            </a:r>
          </a:p>
          <a:p>
            <a:r>
              <a:rPr lang="en-US" sz="800">
                <a:latin typeface="Calibri" pitchFamily="34" charset="0"/>
              </a:rPr>
              <a:t>            new_i += arr.size(1);</a:t>
            </a:r>
          </a:p>
          <a:p>
            <a:r>
              <a:rPr lang="en-US" sz="800">
                <a:latin typeface="Calibri" pitchFamily="34" charset="0"/>
              </a:rPr>
              <a:t>        else if (new_i &gt;= arr.size(1))</a:t>
            </a:r>
          </a:p>
          <a:p>
            <a:r>
              <a:rPr lang="en-US" sz="800">
                <a:latin typeface="Calibri" pitchFamily="34" charset="0"/>
              </a:rPr>
              <a:t>            new_i -= arr.size(1);</a:t>
            </a:r>
          </a:p>
          <a:p>
            <a:r>
              <a:rPr lang="en-US" sz="800">
                <a:latin typeface="Calibri" pitchFamily="34" charset="0"/>
              </a:rPr>
              <a:t>        if (new_j &lt; 0) </a:t>
            </a:r>
          </a:p>
          <a:p>
            <a:r>
              <a:rPr lang="en-US" sz="800">
                <a:latin typeface="Calibri" pitchFamily="34" charset="0"/>
              </a:rPr>
              <a:t>            new_j += arr.size(0);</a:t>
            </a:r>
          </a:p>
          <a:p>
            <a:r>
              <a:rPr lang="en-US" sz="800">
                <a:latin typeface="Calibri" pitchFamily="34" charset="0"/>
              </a:rPr>
              <a:t>        else if (new_j &gt;= arr.size(0))</a:t>
            </a:r>
          </a:p>
          <a:p>
            <a:r>
              <a:rPr lang="en-US" sz="800">
                <a:latin typeface="Calibri" pitchFamily="34" charset="0"/>
              </a:rPr>
              <a:t>            new_j -= arr.size(0);</a:t>
            </a:r>
          </a:p>
          <a:p>
            <a:r>
              <a:rPr lang="en-US" sz="800">
                <a:latin typeface="Calibri" pitchFamily="34" charset="0"/>
              </a:rPr>
              <a:t>        return arr.get(t, new_i, new_j);</a:t>
            </a:r>
          </a:p>
          <a:p>
            <a:r>
              <a:rPr lang="en-US" sz="1400">
                <a:latin typeface="Calibri" pitchFamily="34" charset="0"/>
              </a:rPr>
              <a:t>Pochoir_Boundary_end</a:t>
            </a:r>
          </a:p>
          <a:p>
            <a:r>
              <a:rPr lang="en-US" sz="1400">
                <a:latin typeface="Calibri" pitchFamily="34" charset="0"/>
              </a:rPr>
              <a:t>Pochoir_kernel_2D(kern, t, i, j)</a:t>
            </a:r>
          </a:p>
          <a:p>
            <a:r>
              <a:rPr lang="nn-NO" sz="1400">
                <a:latin typeface="Calibri" pitchFamily="34" charset="0"/>
              </a:rPr>
              <a:t>        a(t, i, j) = 0.125 * (a(t-1, i-1, j) - 2.0 * a(t-1, i, j) + a(t-1, i+1, j)) + 0.125 * (a(t-1, i, j-1) - 2 * a(t-1, i, j) + a(t-1, i, j+1)) + a(t-1, i, j);</a:t>
            </a:r>
          </a:p>
          <a:p>
            <a:r>
              <a:rPr lang="en-US" sz="1400">
                <a:latin typeface="Calibri" pitchFamily="34" charset="0"/>
              </a:rPr>
              <a:t>Pochoir_kernel_end</a:t>
            </a:r>
            <a:br>
              <a:rPr lang="en-US" sz="1400">
                <a:latin typeface="Calibri" pitchFamily="34" charset="0"/>
              </a:rPr>
            </a:br>
            <a:endParaRPr lang="en-US" sz="1400">
              <a:latin typeface="Calibri" pitchFamily="34" charset="0"/>
            </a:endParaRPr>
          </a:p>
          <a:p>
            <a:r>
              <a:rPr lang="en-US" sz="1400">
                <a:latin typeface="Calibri" pitchFamily="34" charset="0"/>
              </a:rPr>
              <a:t> for (int i = 0; i &lt; N; ++i) {</a:t>
            </a:r>
          </a:p>
          <a:p>
            <a:r>
              <a:rPr lang="en-US" sz="1400">
                <a:latin typeface="Calibri" pitchFamily="34" charset="0"/>
              </a:rPr>
              <a:t>    for (int j = 0; j &lt; N; ++j) {</a:t>
            </a:r>
          </a:p>
          <a:p>
            <a:r>
              <a:rPr lang="en-US" sz="1400">
                <a:latin typeface="Calibri" pitchFamily="34" charset="0"/>
              </a:rPr>
              <a:t>          a(0, i, j) = rand(); </a:t>
            </a:r>
          </a:p>
          <a:p>
            <a:r>
              <a:rPr lang="en-US" sz="1400">
                <a:latin typeface="Calibri" pitchFamily="34" charset="0"/>
              </a:rPr>
              <a:t>}}</a:t>
            </a:r>
          </a:p>
          <a:p>
            <a:endParaRPr lang="en-US" sz="1400">
              <a:latin typeface="Calibri" pitchFamily="34" charset="0"/>
            </a:endParaRPr>
          </a:p>
          <a:p>
            <a:r>
              <a:rPr lang="en-US" sz="1400">
                <a:latin typeface="Calibri" pitchFamily="34" charset="0"/>
              </a:rPr>
              <a:t>heat.registerBoundaryFn(a, bdry);</a:t>
            </a:r>
          </a:p>
          <a:p>
            <a:r>
              <a:rPr lang="en-US" sz="1400">
                <a:latin typeface="Calibri" pitchFamily="34" charset="0"/>
              </a:rPr>
              <a:t>heat.registerShape(shape);</a:t>
            </a:r>
          </a:p>
          <a:p>
            <a:endParaRPr lang="en-US" sz="1400">
              <a:latin typeface="Calibri" pitchFamily="34" charset="0"/>
            </a:endParaRPr>
          </a:p>
          <a:p>
            <a:r>
              <a:rPr lang="en-US" sz="1400">
                <a:latin typeface="Calibri" pitchFamily="34" charset="0"/>
              </a:rPr>
              <a:t>heat.run(T, kern);</a:t>
            </a:r>
          </a:p>
        </p:txBody>
      </p:sp>
      <p:sp>
        <p:nvSpPr>
          <p:cNvPr id="5" name="Slide Number Placeholder 4"/>
          <p:cNvSpPr>
            <a:spLocks noGrp="1"/>
          </p:cNvSpPr>
          <p:nvPr>
            <p:ph type="sldNum" sz="quarter" idx="12"/>
          </p:nvPr>
        </p:nvSpPr>
        <p:spPr/>
        <p:txBody>
          <a:bodyPr/>
          <a:lstStyle/>
          <a:p>
            <a:pPr>
              <a:defRPr/>
            </a:pPr>
            <a:fld id="{40A9CDCE-929E-47FE-9CC1-3988BBA8F594}"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rtlCol="0">
            <a:normAutofit fontScale="90000"/>
          </a:bodyPr>
          <a:lstStyle/>
          <a:p>
            <a:pPr eaLnBrk="1" fontAlgn="auto" hangingPunct="1">
              <a:spcAft>
                <a:spcPts val="0"/>
              </a:spcAft>
              <a:defRPr/>
            </a:pPr>
            <a:r>
              <a:rPr lang="en-US" dirty="0" smtClean="0"/>
              <a:t>Periodic/Non-Periodic 2D Heat Equation</a:t>
            </a:r>
            <a:endParaRPr lang="en-US" dirty="0"/>
          </a:p>
        </p:txBody>
      </p:sp>
      <p:sp>
        <p:nvSpPr>
          <p:cNvPr id="40963" name="TextBox 4"/>
          <p:cNvSpPr txBox="1">
            <a:spLocks noChangeArrowheads="1"/>
          </p:cNvSpPr>
          <p:nvPr/>
        </p:nvSpPr>
        <p:spPr bwMode="auto">
          <a:xfrm>
            <a:off x="0" y="604838"/>
            <a:ext cx="4648200" cy="2954655"/>
          </a:xfrm>
          <a:prstGeom prst="rect">
            <a:avLst/>
          </a:prstGeom>
          <a:noFill/>
          <a:ln w="9525">
            <a:noFill/>
            <a:miter lim="800000"/>
            <a:headEnd/>
            <a:tailEnd/>
          </a:ln>
        </p:spPr>
        <p:txBody>
          <a:bodyPr>
            <a:spAutoFit/>
          </a:bodyPr>
          <a:lstStyle/>
          <a:p>
            <a:r>
              <a:rPr lang="en-US" sz="800">
                <a:latin typeface="Calibri" pitchFamily="34" charset="0"/>
              </a:rPr>
              <a:t>Pochoir&lt;2&gt;  heat;</a:t>
            </a:r>
          </a:p>
          <a:p>
            <a:r>
              <a:rPr lang="en-US" sz="800">
                <a:latin typeface="Calibri" pitchFamily="34" charset="0"/>
              </a:rPr>
              <a:t>Pochoir_Shape&lt;2&gt; shape[6] = {{0, 0, 0}, {-1, 1, 0}, {-1, 0, 0}, {-1, -1, 0}, {-1, 0, -1}, {-1, 0, 1}}; Pochoir_Array&lt;double, 2&gt;  a(N, M, shape);</a:t>
            </a:r>
          </a:p>
          <a:p>
            <a:endParaRPr lang="en-US" sz="800">
              <a:latin typeface="Calibri" pitchFamily="34" charset="0"/>
            </a:endParaRPr>
          </a:p>
          <a:p>
            <a:r>
              <a:rPr lang="en-US" sz="1400">
                <a:latin typeface="Calibri" pitchFamily="34" charset="0"/>
              </a:rPr>
              <a:t>Pochoir_Boundary_2D(bdry, arr, t, i, j)</a:t>
            </a:r>
          </a:p>
          <a:p>
            <a:r>
              <a:rPr lang="en-US" sz="1400" smtClean="0">
                <a:latin typeface="Calibri" pitchFamily="34" charset="0"/>
              </a:rPr>
              <a:t>            </a:t>
            </a:r>
            <a:r>
              <a:rPr lang="en-US" sz="1400">
                <a:latin typeface="Calibri" pitchFamily="34" charset="0"/>
              </a:rPr>
              <a:t>return 0;</a:t>
            </a:r>
          </a:p>
          <a:p>
            <a:r>
              <a:rPr lang="en-US" sz="1400" smtClean="0">
                <a:latin typeface="Calibri" pitchFamily="34" charset="0"/>
              </a:rPr>
              <a:t>Pochoir_Boundary_end</a:t>
            </a:r>
            <a:endParaRPr lang="en-US" sz="1400">
              <a:latin typeface="Calibri" pitchFamily="34" charset="0"/>
            </a:endParaRPr>
          </a:p>
          <a:p>
            <a:r>
              <a:rPr lang="en-US" sz="800">
                <a:latin typeface="Calibri" pitchFamily="34" charset="0"/>
              </a:rPr>
              <a:t>Pochoir_kernel_2D(kern, t, i, j)</a:t>
            </a:r>
          </a:p>
          <a:p>
            <a:r>
              <a:rPr lang="en-US" sz="800">
                <a:latin typeface="Calibri" pitchFamily="34" charset="0"/>
              </a:rPr>
              <a:t>    a(t, i, j) = 0.125 * (a(t-1, i+1, j) - 2.0 * a(t-1, i, j) + a(t-1, i-1, j)) + 0.125 * (a(t-1, i, j+1) - 2.0 * a(t-1, i, j) + a(t-1, i, j-1)) + a(t-1, i, j);</a:t>
            </a:r>
          </a:p>
          <a:p>
            <a:r>
              <a:rPr lang="en-US" sz="800">
                <a:latin typeface="Calibri" pitchFamily="34" charset="0"/>
              </a:rPr>
              <a:t>Pochoir_kernel_end</a:t>
            </a:r>
          </a:p>
          <a:p>
            <a:endParaRPr lang="en-US" sz="800">
              <a:latin typeface="Calibri" pitchFamily="34" charset="0"/>
            </a:endParaRPr>
          </a:p>
          <a:p>
            <a:r>
              <a:rPr lang="en-US" sz="800">
                <a:latin typeface="Calibri" pitchFamily="34" charset="0"/>
              </a:rPr>
              <a:t> for (int i = 0; i &lt; N; ++i) {</a:t>
            </a:r>
          </a:p>
          <a:p>
            <a:r>
              <a:rPr lang="en-US" sz="800">
                <a:latin typeface="Calibri" pitchFamily="34" charset="0"/>
              </a:rPr>
              <a:t>    for (int j = 0; j &lt; N; ++j) {</a:t>
            </a:r>
          </a:p>
          <a:p>
            <a:r>
              <a:rPr lang="en-US" sz="800">
                <a:latin typeface="Calibri" pitchFamily="34" charset="0"/>
              </a:rPr>
              <a:t>          a(0, i, j) = rand(); </a:t>
            </a:r>
          </a:p>
          <a:p>
            <a:r>
              <a:rPr lang="en-US" sz="800">
                <a:latin typeface="Calibri" pitchFamily="34" charset="0"/>
              </a:rPr>
              <a:t>}}</a:t>
            </a:r>
          </a:p>
          <a:p>
            <a:r>
              <a:rPr lang="en-US" sz="800">
                <a:latin typeface="Calibri" pitchFamily="34" charset="0"/>
              </a:rPr>
              <a:t>   </a:t>
            </a:r>
          </a:p>
          <a:p>
            <a:r>
              <a:rPr lang="en-US" sz="800">
                <a:latin typeface="Calibri" pitchFamily="34" charset="0"/>
              </a:rPr>
              <a:t>heat.registerBoundaryFn(a, bdry);</a:t>
            </a:r>
          </a:p>
          <a:p>
            <a:r>
              <a:rPr lang="en-US" sz="800">
                <a:latin typeface="Calibri" pitchFamily="34" charset="0"/>
              </a:rPr>
              <a:t>heat.registerShape(shape);</a:t>
            </a:r>
          </a:p>
          <a:p>
            <a:endParaRPr lang="en-US" sz="800">
              <a:latin typeface="Calibri" pitchFamily="34" charset="0"/>
            </a:endParaRPr>
          </a:p>
          <a:p>
            <a:r>
              <a:rPr lang="en-US" sz="800">
                <a:latin typeface="Calibri" pitchFamily="34" charset="0"/>
              </a:rPr>
              <a:t> heat.run(T, kern);</a:t>
            </a:r>
          </a:p>
        </p:txBody>
      </p:sp>
      <p:sp>
        <p:nvSpPr>
          <p:cNvPr id="40964" name="TextBox 5"/>
          <p:cNvSpPr txBox="1">
            <a:spLocks noChangeArrowheads="1"/>
          </p:cNvSpPr>
          <p:nvPr/>
        </p:nvSpPr>
        <p:spPr bwMode="auto">
          <a:xfrm>
            <a:off x="4495800" y="550863"/>
            <a:ext cx="4648200" cy="4894262"/>
          </a:xfrm>
          <a:prstGeom prst="rect">
            <a:avLst/>
          </a:prstGeom>
          <a:noFill/>
          <a:ln w="9525">
            <a:noFill/>
            <a:miter lim="800000"/>
            <a:headEnd/>
            <a:tailEnd/>
          </a:ln>
        </p:spPr>
        <p:txBody>
          <a:bodyPr>
            <a:spAutoFit/>
          </a:bodyPr>
          <a:lstStyle/>
          <a:p>
            <a:r>
              <a:rPr lang="en-US" sz="800">
                <a:latin typeface="Calibri" pitchFamily="34" charset="0"/>
              </a:rPr>
              <a:t>Pochoir&lt;2&gt;  heat;</a:t>
            </a:r>
          </a:p>
          <a:p>
            <a:r>
              <a:rPr lang="en-US" sz="800">
                <a:latin typeface="Calibri" pitchFamily="34" charset="0"/>
              </a:rPr>
              <a:t>Pochoir_Shape&lt;2&gt; shape[6] ={{0, 0, 0}, {-1, -1, 0}, {-1, 0, 0}, {-1, 1, 0}, {-1, 0, -1}, {-1, 0, 1}}; Pochoir_Array&lt;double, 2&gt;  a(N, M, shape);</a:t>
            </a:r>
          </a:p>
          <a:p>
            <a:endParaRPr lang="en-US" sz="800">
              <a:latin typeface="Calibri" pitchFamily="34" charset="0"/>
            </a:endParaRPr>
          </a:p>
          <a:p>
            <a:r>
              <a:rPr lang="en-US" sz="1400">
                <a:latin typeface="Calibri" pitchFamily="34" charset="0"/>
              </a:rPr>
              <a:t>Pochoir_Boundary_2D(bdry, arr, t, i, j)</a:t>
            </a:r>
          </a:p>
          <a:p>
            <a:r>
              <a:rPr lang="en-US" sz="1400">
                <a:latin typeface="Calibri" pitchFamily="34" charset="0"/>
              </a:rPr>
              <a:t>        int new_i = i, new_j = j;</a:t>
            </a:r>
          </a:p>
          <a:p>
            <a:r>
              <a:rPr lang="en-US" sz="1400">
                <a:latin typeface="Calibri" pitchFamily="34" charset="0"/>
              </a:rPr>
              <a:t>        if (new_i &lt; 0) </a:t>
            </a:r>
          </a:p>
          <a:p>
            <a:r>
              <a:rPr lang="en-US" sz="1400">
                <a:latin typeface="Calibri" pitchFamily="34" charset="0"/>
              </a:rPr>
              <a:t>            new_i += arr.size(1);</a:t>
            </a:r>
          </a:p>
          <a:p>
            <a:r>
              <a:rPr lang="en-US" sz="1400">
                <a:latin typeface="Calibri" pitchFamily="34" charset="0"/>
              </a:rPr>
              <a:t>        else if (new_i &gt;= arr.size(1))</a:t>
            </a:r>
          </a:p>
          <a:p>
            <a:r>
              <a:rPr lang="en-US" sz="1400">
                <a:latin typeface="Calibri" pitchFamily="34" charset="0"/>
              </a:rPr>
              <a:t>            new_i -= arr.size(1);</a:t>
            </a:r>
          </a:p>
          <a:p>
            <a:r>
              <a:rPr lang="en-US" sz="1400">
                <a:latin typeface="Calibri" pitchFamily="34" charset="0"/>
              </a:rPr>
              <a:t>        if (new_j &lt; 0) </a:t>
            </a:r>
          </a:p>
          <a:p>
            <a:r>
              <a:rPr lang="en-US" sz="1400">
                <a:latin typeface="Calibri" pitchFamily="34" charset="0"/>
              </a:rPr>
              <a:t>            new_j += arr.size(0);</a:t>
            </a:r>
          </a:p>
          <a:p>
            <a:r>
              <a:rPr lang="en-US" sz="1400">
                <a:latin typeface="Calibri" pitchFamily="34" charset="0"/>
              </a:rPr>
              <a:t>        else if (new_j &gt;= arr.size(0))</a:t>
            </a:r>
          </a:p>
          <a:p>
            <a:r>
              <a:rPr lang="en-US" sz="1400">
                <a:latin typeface="Calibri" pitchFamily="34" charset="0"/>
              </a:rPr>
              <a:t>            new_j -= arr.size(0);</a:t>
            </a:r>
          </a:p>
          <a:p>
            <a:r>
              <a:rPr lang="en-US" sz="1400">
                <a:latin typeface="Calibri" pitchFamily="34" charset="0"/>
              </a:rPr>
              <a:t>        return arr.get(t, new_i, new_j);</a:t>
            </a:r>
          </a:p>
          <a:p>
            <a:r>
              <a:rPr lang="en-US" sz="1400">
                <a:latin typeface="Calibri" pitchFamily="34" charset="0"/>
              </a:rPr>
              <a:t>Pochoir_Boundary_end</a:t>
            </a:r>
          </a:p>
          <a:p>
            <a:r>
              <a:rPr lang="en-US" sz="800">
                <a:latin typeface="Calibri" pitchFamily="34" charset="0"/>
              </a:rPr>
              <a:t>Pochoir_kernel_2D(kern, t, i, j)</a:t>
            </a:r>
          </a:p>
          <a:p>
            <a:r>
              <a:rPr lang="nn-NO" sz="800">
                <a:latin typeface="Calibri" pitchFamily="34" charset="0"/>
              </a:rPr>
              <a:t>        a(t, i, j) = 0.125 * (a(t-1, i-1, j) - 2.0 * a(t-1, i, j) + a(t-1, i+1, j)) + 0.125 * (a(t-1, i, j-1) - 2 * a(t-1, i, j) + a(t-1, i, j+1)) + a(t-1, i, j);</a:t>
            </a:r>
          </a:p>
          <a:p>
            <a:r>
              <a:rPr lang="en-US" sz="800">
                <a:latin typeface="Calibri" pitchFamily="34" charset="0"/>
              </a:rPr>
              <a:t>Pochoir_kernel_end</a:t>
            </a:r>
            <a:br>
              <a:rPr lang="en-US" sz="800">
                <a:latin typeface="Calibri" pitchFamily="34" charset="0"/>
              </a:rPr>
            </a:br>
            <a:endParaRPr lang="en-US" sz="800">
              <a:latin typeface="Calibri" pitchFamily="34" charset="0"/>
            </a:endParaRPr>
          </a:p>
          <a:p>
            <a:r>
              <a:rPr lang="en-US" sz="800">
                <a:latin typeface="Calibri" pitchFamily="34" charset="0"/>
              </a:rPr>
              <a:t> for (int i = 0; i &lt; N; ++i) {</a:t>
            </a:r>
          </a:p>
          <a:p>
            <a:r>
              <a:rPr lang="en-US" sz="800">
                <a:latin typeface="Calibri" pitchFamily="34" charset="0"/>
              </a:rPr>
              <a:t>    for (int j = 0; j &lt; N; ++j) {</a:t>
            </a:r>
          </a:p>
          <a:p>
            <a:r>
              <a:rPr lang="en-US" sz="800">
                <a:latin typeface="Calibri" pitchFamily="34" charset="0"/>
              </a:rPr>
              <a:t>          a(0, i, j) = rand(); </a:t>
            </a:r>
          </a:p>
          <a:p>
            <a:r>
              <a:rPr lang="en-US" sz="800">
                <a:latin typeface="Calibri" pitchFamily="34" charset="0"/>
              </a:rPr>
              <a:t>}}</a:t>
            </a:r>
          </a:p>
          <a:p>
            <a:endParaRPr lang="en-US" sz="800">
              <a:latin typeface="Calibri" pitchFamily="34" charset="0"/>
            </a:endParaRPr>
          </a:p>
          <a:p>
            <a:r>
              <a:rPr lang="en-US" sz="800">
                <a:latin typeface="Calibri" pitchFamily="34" charset="0"/>
              </a:rPr>
              <a:t>heat.registerBoundaryFn(a, bdry);</a:t>
            </a:r>
          </a:p>
          <a:p>
            <a:r>
              <a:rPr lang="en-US" sz="800">
                <a:latin typeface="Calibri" pitchFamily="34" charset="0"/>
              </a:rPr>
              <a:t>heat.registerShape(shape);</a:t>
            </a:r>
          </a:p>
          <a:p>
            <a:endParaRPr lang="en-US" sz="800">
              <a:latin typeface="Calibri" pitchFamily="34" charset="0"/>
            </a:endParaRPr>
          </a:p>
          <a:p>
            <a:r>
              <a:rPr lang="en-US" sz="800">
                <a:latin typeface="Calibri" pitchFamily="34" charset="0"/>
              </a:rPr>
              <a:t>heat.run(T, kern);</a:t>
            </a:r>
          </a:p>
        </p:txBody>
      </p:sp>
      <p:sp>
        <p:nvSpPr>
          <p:cNvPr id="5" name="Slide Number Placeholder 4"/>
          <p:cNvSpPr>
            <a:spLocks noGrp="1"/>
          </p:cNvSpPr>
          <p:nvPr>
            <p:ph type="sldNum" sz="quarter" idx="12"/>
          </p:nvPr>
        </p:nvSpPr>
        <p:spPr/>
        <p:txBody>
          <a:bodyPr/>
          <a:lstStyle/>
          <a:p>
            <a:pPr>
              <a:defRPr/>
            </a:pPr>
            <a:fld id="{40A9CDCE-929E-47FE-9CC1-3988BBA8F594}"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1752600" y="1066800"/>
            <a:ext cx="1219200" cy="762000"/>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Pochoir</a:t>
            </a:r>
          </a:p>
          <a:p>
            <a:pPr algn="ctr">
              <a:defRPr/>
            </a:pPr>
            <a:r>
              <a:rPr lang="en-US">
                <a:solidFill>
                  <a:schemeClr val="tx1"/>
                </a:solidFill>
              </a:rPr>
              <a:t>Spec.</a:t>
            </a:r>
          </a:p>
        </p:txBody>
      </p:sp>
      <p:sp>
        <p:nvSpPr>
          <p:cNvPr id="3" name="Flowchart: Data 2"/>
          <p:cNvSpPr/>
          <p:nvPr/>
        </p:nvSpPr>
        <p:spPr>
          <a:xfrm>
            <a:off x="1295400" y="2362200"/>
            <a:ext cx="1828800" cy="838200"/>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Pochoir Template Library</a:t>
            </a:r>
          </a:p>
        </p:txBody>
      </p:sp>
      <p:sp>
        <p:nvSpPr>
          <p:cNvPr id="4" name="Flowchart: Process 3"/>
          <p:cNvSpPr/>
          <p:nvPr/>
        </p:nvSpPr>
        <p:spPr>
          <a:xfrm>
            <a:off x="3886200" y="1752600"/>
            <a:ext cx="1447800" cy="60960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Normal C++ Compiler</a:t>
            </a:r>
          </a:p>
        </p:txBody>
      </p:sp>
      <p:sp>
        <p:nvSpPr>
          <p:cNvPr id="5" name="Flowchart: Terminator 4"/>
          <p:cNvSpPr/>
          <p:nvPr/>
        </p:nvSpPr>
        <p:spPr>
          <a:xfrm>
            <a:off x="5943600" y="1828800"/>
            <a:ext cx="1524000" cy="4572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Serial Loops</a:t>
            </a:r>
          </a:p>
        </p:txBody>
      </p:sp>
      <p:sp>
        <p:nvSpPr>
          <p:cNvPr id="12" name="Right Arrow 11"/>
          <p:cNvSpPr/>
          <p:nvPr/>
        </p:nvSpPr>
        <p:spPr>
          <a:xfrm>
            <a:off x="5410200" y="1981200"/>
            <a:ext cx="457200" cy="1524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7" name="Bent-Up Arrow 16"/>
          <p:cNvSpPr/>
          <p:nvPr/>
        </p:nvSpPr>
        <p:spPr>
          <a:xfrm flipV="1">
            <a:off x="3048000" y="1295400"/>
            <a:ext cx="1676400" cy="381000"/>
          </a:xfrm>
          <a:prstGeom prst="ben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8" name="Bent-Up Arrow 17"/>
          <p:cNvSpPr/>
          <p:nvPr/>
        </p:nvSpPr>
        <p:spPr>
          <a:xfrm>
            <a:off x="3048000" y="2438400"/>
            <a:ext cx="1676400" cy="304800"/>
          </a:xfrm>
          <a:prstGeom prst="ben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9" name="Title 1"/>
          <p:cNvSpPr txBox="1">
            <a:spLocks/>
          </p:cNvSpPr>
          <p:nvPr/>
        </p:nvSpPr>
        <p:spPr>
          <a:xfrm>
            <a:off x="457200" y="274638"/>
            <a:ext cx="8229600" cy="1143000"/>
          </a:xfrm>
          <a:prstGeom prst="rect">
            <a:avLst/>
          </a:prstGeom>
        </p:spPr>
        <p:txBody>
          <a:bodyPr/>
          <a:lstStyle/>
          <a:p>
            <a:pPr algn="ctr" eaLnBrk="0" hangingPunct="0">
              <a:defRPr/>
            </a:pPr>
            <a:r>
              <a:rPr lang="en-US" sz="4400">
                <a:latin typeface="+mj-lt"/>
                <a:ea typeface="+mj-ea"/>
                <a:cs typeface="+mj-cs"/>
              </a:rPr>
              <a:t>Two-Phase Compilation Strategy</a:t>
            </a:r>
          </a:p>
        </p:txBody>
      </p:sp>
      <p:sp>
        <p:nvSpPr>
          <p:cNvPr id="23562" name="Rectangle 10"/>
          <p:cNvSpPr>
            <a:spLocks noChangeArrowheads="1"/>
          </p:cNvSpPr>
          <p:nvPr/>
        </p:nvSpPr>
        <p:spPr bwMode="auto">
          <a:xfrm>
            <a:off x="1219200" y="3494088"/>
            <a:ext cx="6477000" cy="2678112"/>
          </a:xfrm>
          <a:prstGeom prst="rect">
            <a:avLst/>
          </a:prstGeom>
          <a:noFill/>
          <a:ln w="9525">
            <a:noFill/>
            <a:miter lim="800000"/>
            <a:headEnd/>
            <a:tailEnd/>
          </a:ln>
        </p:spPr>
        <p:txBody>
          <a:bodyPr>
            <a:spAutoFit/>
          </a:bodyPr>
          <a:lstStyle/>
          <a:p>
            <a:pPr lvl="1"/>
            <a:r>
              <a:rPr lang="en-US" sz="2400"/>
              <a:t>First Phase: </a:t>
            </a:r>
          </a:p>
          <a:p>
            <a:pPr lvl="1">
              <a:buFont typeface="Arial" charset="0"/>
              <a:buChar char="•"/>
            </a:pPr>
            <a:r>
              <a:rPr lang="en-US" sz="2400"/>
              <a:t> </a:t>
            </a:r>
            <a:r>
              <a:rPr lang="en-US" sz="2000"/>
              <a:t>With any native C++ tool chain</a:t>
            </a:r>
          </a:p>
          <a:p>
            <a:pPr lvl="1">
              <a:buFont typeface="Arial" charset="0"/>
              <a:buChar char="•"/>
            </a:pPr>
            <a:r>
              <a:rPr lang="en-US" sz="2000"/>
              <a:t> With Pochoir Template library or any third-party library which implements the Pochoir linguistic constructs</a:t>
            </a:r>
          </a:p>
          <a:p>
            <a:pPr lvl="1">
              <a:buFont typeface="Arial" charset="0"/>
              <a:buChar char="•"/>
            </a:pPr>
            <a:r>
              <a:rPr lang="en-US" sz="2000"/>
              <a:t> Serial loops</a:t>
            </a:r>
          </a:p>
          <a:p>
            <a:pPr lvl="1">
              <a:buFont typeface="Arial" charset="0"/>
              <a:buChar char="•"/>
            </a:pPr>
            <a:r>
              <a:rPr lang="en-US" sz="2000"/>
              <a:t> Debugging assistance provided in Pochoir </a:t>
            </a:r>
            <a:r>
              <a:rPr lang="en-US" sz="2000" smtClean="0"/>
              <a:t>library</a:t>
            </a:r>
            <a:endParaRPr lang="en-US" sz="2000"/>
          </a:p>
          <a:p>
            <a:pPr lvl="1">
              <a:buFont typeface="Arial" charset="0"/>
              <a:buChar char="•"/>
            </a:pPr>
            <a:r>
              <a:rPr lang="en-US" sz="2000"/>
              <a:t> Checking functional correctness</a:t>
            </a:r>
            <a:endParaRPr lang="en-US"/>
          </a:p>
        </p:txBody>
      </p:sp>
      <p:sp>
        <p:nvSpPr>
          <p:cNvPr id="11" name="Slide Number Placeholder 10"/>
          <p:cNvSpPr>
            <a:spLocks noGrp="1"/>
          </p:cNvSpPr>
          <p:nvPr>
            <p:ph type="sldNum" sz="quarter" idx="12"/>
          </p:nvPr>
        </p:nvSpPr>
        <p:spPr/>
        <p:txBody>
          <a:bodyPr/>
          <a:lstStyle/>
          <a:p>
            <a:pPr>
              <a:defRPr/>
            </a:pPr>
            <a:fld id="{1B8F1159-F40A-47BF-A039-F4709F1542AF}"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533400" y="1524000"/>
            <a:ext cx="1219200" cy="838200"/>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Pochoir</a:t>
            </a:r>
          </a:p>
          <a:p>
            <a:pPr algn="ctr">
              <a:defRPr/>
            </a:pPr>
            <a:r>
              <a:rPr lang="en-US">
                <a:solidFill>
                  <a:schemeClr val="tx1"/>
                </a:solidFill>
              </a:rPr>
              <a:t>Spec.</a:t>
            </a:r>
          </a:p>
        </p:txBody>
      </p:sp>
      <p:sp>
        <p:nvSpPr>
          <p:cNvPr id="3" name="Flowchart: Data 2"/>
          <p:cNvSpPr/>
          <p:nvPr/>
        </p:nvSpPr>
        <p:spPr>
          <a:xfrm>
            <a:off x="3124200" y="2667000"/>
            <a:ext cx="2057400" cy="779463"/>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Pochoir Template Library</a:t>
            </a:r>
          </a:p>
        </p:txBody>
      </p:sp>
      <p:sp>
        <p:nvSpPr>
          <p:cNvPr id="4" name="Flowchart: Process 3"/>
          <p:cNvSpPr/>
          <p:nvPr/>
        </p:nvSpPr>
        <p:spPr>
          <a:xfrm>
            <a:off x="5513388" y="2057400"/>
            <a:ext cx="1497012" cy="60960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Normal C++ Compiler</a:t>
            </a:r>
          </a:p>
        </p:txBody>
      </p:sp>
      <p:sp>
        <p:nvSpPr>
          <p:cNvPr id="5" name="Flowchart: Terminator 4"/>
          <p:cNvSpPr/>
          <p:nvPr/>
        </p:nvSpPr>
        <p:spPr>
          <a:xfrm>
            <a:off x="7543800" y="2133600"/>
            <a:ext cx="1371600" cy="5334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Optimized code</a:t>
            </a:r>
          </a:p>
        </p:txBody>
      </p:sp>
      <p:sp>
        <p:nvSpPr>
          <p:cNvPr id="12" name="Right Arrow 11"/>
          <p:cNvSpPr/>
          <p:nvPr/>
        </p:nvSpPr>
        <p:spPr>
          <a:xfrm>
            <a:off x="7086600" y="2286000"/>
            <a:ext cx="381000" cy="1524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0" name="Flowchart: Process 9"/>
          <p:cNvSpPr/>
          <p:nvPr/>
        </p:nvSpPr>
        <p:spPr>
          <a:xfrm>
            <a:off x="2286000" y="1524000"/>
            <a:ext cx="1295400" cy="60960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Pochoir</a:t>
            </a:r>
          </a:p>
          <a:p>
            <a:pPr algn="ctr">
              <a:defRPr/>
            </a:pPr>
            <a:r>
              <a:rPr lang="en-US">
                <a:solidFill>
                  <a:schemeClr val="tx1"/>
                </a:solidFill>
              </a:rPr>
              <a:t>Compiler</a:t>
            </a:r>
          </a:p>
        </p:txBody>
      </p:sp>
      <p:sp>
        <p:nvSpPr>
          <p:cNvPr id="11" name="Right Arrow 10"/>
          <p:cNvSpPr/>
          <p:nvPr/>
        </p:nvSpPr>
        <p:spPr>
          <a:xfrm>
            <a:off x="1833563" y="1752600"/>
            <a:ext cx="376237" cy="1524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3" name="Bent-Up Arrow 12"/>
          <p:cNvSpPr/>
          <p:nvPr/>
        </p:nvSpPr>
        <p:spPr>
          <a:xfrm>
            <a:off x="5105400" y="2743200"/>
            <a:ext cx="1219200" cy="322263"/>
          </a:xfrm>
          <a:prstGeom prst="ben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4" name="Bent-Up Arrow 13"/>
          <p:cNvSpPr/>
          <p:nvPr/>
        </p:nvSpPr>
        <p:spPr>
          <a:xfrm flipV="1">
            <a:off x="5486400" y="1752600"/>
            <a:ext cx="790575" cy="285750"/>
          </a:xfrm>
          <a:prstGeom prst="ben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5" name="Flowchart: Document 14"/>
          <p:cNvSpPr/>
          <p:nvPr/>
        </p:nvSpPr>
        <p:spPr>
          <a:xfrm>
            <a:off x="4114800" y="1524000"/>
            <a:ext cx="1295400" cy="685800"/>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Postsource</a:t>
            </a:r>
          </a:p>
          <a:p>
            <a:pPr algn="ctr">
              <a:defRPr/>
            </a:pPr>
            <a:r>
              <a:rPr lang="en-US">
                <a:solidFill>
                  <a:schemeClr val="tx1"/>
                </a:solidFill>
              </a:rPr>
              <a:t>Spec.</a:t>
            </a:r>
          </a:p>
        </p:txBody>
      </p:sp>
      <p:sp>
        <p:nvSpPr>
          <p:cNvPr id="16" name="Right Arrow 15"/>
          <p:cNvSpPr/>
          <p:nvPr/>
        </p:nvSpPr>
        <p:spPr>
          <a:xfrm>
            <a:off x="3657600" y="1752600"/>
            <a:ext cx="381000" cy="1524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7" name="Title 1"/>
          <p:cNvSpPr txBox="1">
            <a:spLocks/>
          </p:cNvSpPr>
          <p:nvPr/>
        </p:nvSpPr>
        <p:spPr>
          <a:xfrm>
            <a:off x="457200" y="274638"/>
            <a:ext cx="8229600" cy="1143000"/>
          </a:xfrm>
          <a:prstGeom prst="rect">
            <a:avLst/>
          </a:prstGeom>
        </p:spPr>
        <p:txBody>
          <a:bodyPr/>
          <a:lstStyle/>
          <a:p>
            <a:pPr algn="ctr" eaLnBrk="0" hangingPunct="0">
              <a:defRPr/>
            </a:pPr>
            <a:r>
              <a:rPr lang="en-US" sz="4400">
                <a:latin typeface="+mj-lt"/>
                <a:ea typeface="+mj-ea"/>
                <a:cs typeface="+mj-cs"/>
              </a:rPr>
              <a:t>Two-Phase Compilation Strategy</a:t>
            </a:r>
          </a:p>
        </p:txBody>
      </p:sp>
      <p:sp>
        <p:nvSpPr>
          <p:cNvPr id="24590" name="Rectangle 17"/>
          <p:cNvSpPr>
            <a:spLocks noChangeArrowheads="1"/>
          </p:cNvSpPr>
          <p:nvPr/>
        </p:nvSpPr>
        <p:spPr bwMode="auto">
          <a:xfrm>
            <a:off x="838200" y="3705225"/>
            <a:ext cx="7696200" cy="2062163"/>
          </a:xfrm>
          <a:prstGeom prst="rect">
            <a:avLst/>
          </a:prstGeom>
          <a:noFill/>
          <a:ln w="9525">
            <a:noFill/>
            <a:miter lim="800000"/>
            <a:headEnd/>
            <a:tailEnd/>
          </a:ln>
        </p:spPr>
        <p:txBody>
          <a:bodyPr>
            <a:spAutoFit/>
          </a:bodyPr>
          <a:lstStyle/>
          <a:p>
            <a:pPr lvl="1"/>
            <a:r>
              <a:rPr lang="en-US" sz="2400"/>
              <a:t>Second Phase:</a:t>
            </a:r>
          </a:p>
          <a:p>
            <a:pPr lvl="1">
              <a:buFont typeface="Arial" charset="0"/>
              <a:buChar char="•"/>
            </a:pPr>
            <a:r>
              <a:rPr lang="en-US" sz="2400"/>
              <a:t> </a:t>
            </a:r>
            <a:r>
              <a:rPr lang="en-US" sz="2000"/>
              <a:t>Automatically select best optimizing strategy via Pochoir compiler</a:t>
            </a:r>
          </a:p>
          <a:p>
            <a:pPr lvl="1">
              <a:buFont typeface="Arial" charset="0"/>
              <a:buChar char="•"/>
            </a:pPr>
            <a:r>
              <a:rPr lang="en-US" sz="2000"/>
              <a:t>  Automatically select optimal parameter values with ISAT autotuning tool</a:t>
            </a:r>
          </a:p>
          <a:p>
            <a:pPr lvl="1">
              <a:buFont typeface="Arial" charset="0"/>
              <a:buChar char="•"/>
            </a:pPr>
            <a:r>
              <a:rPr lang="en-US" sz="2000"/>
              <a:t>  Optimal run for maximum performance</a:t>
            </a:r>
          </a:p>
        </p:txBody>
      </p:sp>
      <p:sp>
        <p:nvSpPr>
          <p:cNvPr id="18" name="Slide Number Placeholder 17"/>
          <p:cNvSpPr>
            <a:spLocks noGrp="1"/>
          </p:cNvSpPr>
          <p:nvPr>
            <p:ph type="sldNum" sz="quarter" idx="12"/>
          </p:nvPr>
        </p:nvSpPr>
        <p:spPr/>
        <p:txBody>
          <a:bodyPr/>
          <a:lstStyle/>
          <a:p>
            <a:pPr>
              <a:defRPr/>
            </a:pPr>
            <a:fld id="{1B8F1159-F40A-47BF-A039-F4709F1542AF}"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Pochior Guarantee</a:t>
            </a:r>
          </a:p>
        </p:txBody>
      </p:sp>
      <p:sp>
        <p:nvSpPr>
          <p:cNvPr id="25603" name="Content Placeholder 2"/>
          <p:cNvSpPr>
            <a:spLocks noGrp="1"/>
          </p:cNvSpPr>
          <p:nvPr>
            <p:ph idx="1"/>
          </p:nvPr>
        </p:nvSpPr>
        <p:spPr/>
        <p:txBody>
          <a:bodyPr/>
          <a:lstStyle/>
          <a:p>
            <a:pPr marL="342900" lvl="3" indent="-342900">
              <a:buFont typeface="Arial" charset="0"/>
              <a:buChar char="•"/>
            </a:pPr>
            <a:r>
              <a:rPr lang="en-US" sz="2800" smtClean="0"/>
              <a:t>If the stencil program compiles and runs with the Pochoir template library, no errors will occur when it is compiled with the Pochoir compiler or during the subsequent running of the optimized binary.</a:t>
            </a:r>
          </a:p>
          <a:p>
            <a:endParaRPr lang="en-US" smtClean="0"/>
          </a:p>
          <a:p>
            <a:endParaRPr lang="en-US" smtClean="0"/>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Title 1"/>
          <p:cNvSpPr>
            <a:spLocks noGrp="1"/>
          </p:cNvSpPr>
          <p:nvPr>
            <p:ph type="title"/>
          </p:nvPr>
        </p:nvSpPr>
        <p:spPr/>
        <p:txBody>
          <a:bodyPr/>
          <a:lstStyle/>
          <a:p>
            <a:pPr eaLnBrk="1" hangingPunct="1"/>
            <a:r>
              <a:rPr lang="en-US" smtClean="0"/>
              <a:t>Cache-Oblivious Stencil Algorithms</a:t>
            </a:r>
          </a:p>
        </p:txBody>
      </p:sp>
      <p:grpSp>
        <p:nvGrpSpPr>
          <p:cNvPr id="2" name="Group 2"/>
          <p:cNvGrpSpPr>
            <a:grpSpLocks/>
          </p:cNvGrpSpPr>
          <p:nvPr/>
        </p:nvGrpSpPr>
        <p:grpSpPr bwMode="auto">
          <a:xfrm>
            <a:off x="152400" y="1371600"/>
            <a:ext cx="4495800" cy="3048000"/>
            <a:chOff x="4437063" y="1078468"/>
            <a:chExt cx="4554537" cy="2883932"/>
          </a:xfrm>
        </p:grpSpPr>
        <p:cxnSp>
          <p:nvCxnSpPr>
            <p:cNvPr id="4" name="Straight Arrow Connector 3"/>
            <p:cNvCxnSpPr/>
            <p:nvPr/>
          </p:nvCxnSpPr>
          <p:spPr>
            <a:xfrm>
              <a:off x="4800525" y="3504276"/>
              <a:ext cx="4038292" cy="1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flipH="1" flipV="1">
              <a:off x="3695290" y="2476071"/>
              <a:ext cx="2514428" cy="1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106091"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6"/>
            <p:cNvSpPr/>
            <p:nvPr/>
          </p:nvSpPr>
          <p:spPr>
            <a:xfrm>
              <a:off x="4953309"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5106091"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8"/>
            <p:cNvSpPr/>
            <p:nvPr/>
          </p:nvSpPr>
          <p:spPr>
            <a:xfrm>
              <a:off x="4953309"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5410049"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10"/>
            <p:cNvSpPr/>
            <p:nvPr/>
          </p:nvSpPr>
          <p:spPr>
            <a:xfrm>
              <a:off x="5257266"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5410049"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5257266"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5715615"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5562831"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p:cNvSpPr/>
            <p:nvPr/>
          </p:nvSpPr>
          <p:spPr>
            <a:xfrm>
              <a:off x="5715615"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5562831"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601957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p:cNvSpPr/>
            <p:nvPr/>
          </p:nvSpPr>
          <p:spPr>
            <a:xfrm>
              <a:off x="5866789"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601957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5866789"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Oval 21"/>
            <p:cNvSpPr/>
            <p:nvPr/>
          </p:nvSpPr>
          <p:spPr>
            <a:xfrm>
              <a:off x="6325137"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6172355"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6325137"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6172355"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6629095"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647631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6629095"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647631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6934661"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6781878"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6934661"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6781878"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7238618"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7085836"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7238618"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7085836"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7544184"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Oval 38"/>
            <p:cNvSpPr/>
            <p:nvPr/>
          </p:nvSpPr>
          <p:spPr>
            <a:xfrm>
              <a:off x="7391401"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7544184"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Oval 40"/>
            <p:cNvSpPr/>
            <p:nvPr/>
          </p:nvSpPr>
          <p:spPr>
            <a:xfrm>
              <a:off x="7391401"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784814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7696967"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Oval 43"/>
            <p:cNvSpPr/>
            <p:nvPr/>
          </p:nvSpPr>
          <p:spPr>
            <a:xfrm>
              <a:off x="784814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7696967"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8153707"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8000924"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8153707"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48"/>
            <p:cNvSpPr/>
            <p:nvPr/>
          </p:nvSpPr>
          <p:spPr>
            <a:xfrm>
              <a:off x="8000924"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Oval 49"/>
            <p:cNvSpPr/>
            <p:nvPr/>
          </p:nvSpPr>
          <p:spPr>
            <a:xfrm>
              <a:off x="8457664"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Oval 50"/>
            <p:cNvSpPr/>
            <p:nvPr/>
          </p:nvSpPr>
          <p:spPr>
            <a:xfrm>
              <a:off x="8306490"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Oval 51"/>
            <p:cNvSpPr/>
            <p:nvPr/>
          </p:nvSpPr>
          <p:spPr>
            <a:xfrm>
              <a:off x="8457664"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Oval 52"/>
            <p:cNvSpPr/>
            <p:nvPr/>
          </p:nvSpPr>
          <p:spPr>
            <a:xfrm>
              <a:off x="8306490"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Oval 53"/>
            <p:cNvSpPr/>
            <p:nvPr/>
          </p:nvSpPr>
          <p:spPr>
            <a:xfrm>
              <a:off x="5106091"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 name="Oval 54"/>
            <p:cNvSpPr/>
            <p:nvPr/>
          </p:nvSpPr>
          <p:spPr>
            <a:xfrm>
              <a:off x="4953309"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Oval 55"/>
            <p:cNvSpPr/>
            <p:nvPr/>
          </p:nvSpPr>
          <p:spPr>
            <a:xfrm>
              <a:off x="5106091"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Oval 56"/>
            <p:cNvSpPr/>
            <p:nvPr/>
          </p:nvSpPr>
          <p:spPr>
            <a:xfrm>
              <a:off x="4953309"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Oval 57"/>
            <p:cNvSpPr/>
            <p:nvPr/>
          </p:nvSpPr>
          <p:spPr>
            <a:xfrm>
              <a:off x="5410049"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Oval 58"/>
            <p:cNvSpPr/>
            <p:nvPr/>
          </p:nvSpPr>
          <p:spPr>
            <a:xfrm>
              <a:off x="5257266"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Oval 59"/>
            <p:cNvSpPr/>
            <p:nvPr/>
          </p:nvSpPr>
          <p:spPr>
            <a:xfrm>
              <a:off x="5410049"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 name="Oval 60"/>
            <p:cNvSpPr/>
            <p:nvPr/>
          </p:nvSpPr>
          <p:spPr>
            <a:xfrm>
              <a:off x="5257266"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Oval 61"/>
            <p:cNvSpPr/>
            <p:nvPr/>
          </p:nvSpPr>
          <p:spPr>
            <a:xfrm>
              <a:off x="5715615"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Oval 62"/>
            <p:cNvSpPr/>
            <p:nvPr/>
          </p:nvSpPr>
          <p:spPr>
            <a:xfrm>
              <a:off x="5562831"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 name="Oval 63"/>
            <p:cNvSpPr/>
            <p:nvPr/>
          </p:nvSpPr>
          <p:spPr>
            <a:xfrm>
              <a:off x="5715615"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 name="Oval 64"/>
            <p:cNvSpPr/>
            <p:nvPr/>
          </p:nvSpPr>
          <p:spPr>
            <a:xfrm>
              <a:off x="5562831"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 name="Oval 65"/>
            <p:cNvSpPr/>
            <p:nvPr/>
          </p:nvSpPr>
          <p:spPr>
            <a:xfrm>
              <a:off x="601957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Oval 66"/>
            <p:cNvSpPr/>
            <p:nvPr/>
          </p:nvSpPr>
          <p:spPr>
            <a:xfrm>
              <a:off x="5866789"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 name="Oval 67"/>
            <p:cNvSpPr/>
            <p:nvPr/>
          </p:nvSpPr>
          <p:spPr>
            <a:xfrm>
              <a:off x="601957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Oval 68"/>
            <p:cNvSpPr/>
            <p:nvPr/>
          </p:nvSpPr>
          <p:spPr>
            <a:xfrm>
              <a:off x="5866789"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Oval 69"/>
            <p:cNvSpPr/>
            <p:nvPr/>
          </p:nvSpPr>
          <p:spPr>
            <a:xfrm>
              <a:off x="6325137"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Oval 70"/>
            <p:cNvSpPr/>
            <p:nvPr/>
          </p:nvSpPr>
          <p:spPr>
            <a:xfrm>
              <a:off x="6172355"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2" name="Oval 71"/>
            <p:cNvSpPr/>
            <p:nvPr/>
          </p:nvSpPr>
          <p:spPr>
            <a:xfrm>
              <a:off x="6325137"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Oval 72"/>
            <p:cNvSpPr/>
            <p:nvPr/>
          </p:nvSpPr>
          <p:spPr>
            <a:xfrm>
              <a:off x="6172355"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4" name="Oval 73"/>
            <p:cNvSpPr/>
            <p:nvPr/>
          </p:nvSpPr>
          <p:spPr>
            <a:xfrm>
              <a:off x="6629095"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 name="Oval 74"/>
            <p:cNvSpPr/>
            <p:nvPr/>
          </p:nvSpPr>
          <p:spPr>
            <a:xfrm>
              <a:off x="647631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 name="Oval 75"/>
            <p:cNvSpPr/>
            <p:nvPr/>
          </p:nvSpPr>
          <p:spPr>
            <a:xfrm>
              <a:off x="6629095"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7" name="Oval 76"/>
            <p:cNvSpPr/>
            <p:nvPr/>
          </p:nvSpPr>
          <p:spPr>
            <a:xfrm>
              <a:off x="647631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8" name="Oval 77"/>
            <p:cNvSpPr/>
            <p:nvPr/>
          </p:nvSpPr>
          <p:spPr>
            <a:xfrm>
              <a:off x="6934661"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9" name="Oval 78"/>
            <p:cNvSpPr/>
            <p:nvPr/>
          </p:nvSpPr>
          <p:spPr>
            <a:xfrm>
              <a:off x="6781878"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0" name="Oval 79"/>
            <p:cNvSpPr/>
            <p:nvPr/>
          </p:nvSpPr>
          <p:spPr>
            <a:xfrm>
              <a:off x="6934661"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 name="Oval 80"/>
            <p:cNvSpPr/>
            <p:nvPr/>
          </p:nvSpPr>
          <p:spPr>
            <a:xfrm>
              <a:off x="6781878"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Oval 81"/>
            <p:cNvSpPr/>
            <p:nvPr/>
          </p:nvSpPr>
          <p:spPr>
            <a:xfrm>
              <a:off x="7238618"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 name="Oval 82"/>
            <p:cNvSpPr/>
            <p:nvPr/>
          </p:nvSpPr>
          <p:spPr>
            <a:xfrm>
              <a:off x="7085836"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 name="Oval 83"/>
            <p:cNvSpPr/>
            <p:nvPr/>
          </p:nvSpPr>
          <p:spPr>
            <a:xfrm>
              <a:off x="7238618"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Oval 84"/>
            <p:cNvSpPr/>
            <p:nvPr/>
          </p:nvSpPr>
          <p:spPr>
            <a:xfrm>
              <a:off x="7085836"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6" name="Oval 85"/>
            <p:cNvSpPr/>
            <p:nvPr/>
          </p:nvSpPr>
          <p:spPr>
            <a:xfrm>
              <a:off x="7544184"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7" name="Oval 86"/>
            <p:cNvSpPr/>
            <p:nvPr/>
          </p:nvSpPr>
          <p:spPr>
            <a:xfrm>
              <a:off x="7391401"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 name="Oval 87"/>
            <p:cNvSpPr/>
            <p:nvPr/>
          </p:nvSpPr>
          <p:spPr>
            <a:xfrm>
              <a:off x="7544184"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 name="Oval 88"/>
            <p:cNvSpPr/>
            <p:nvPr/>
          </p:nvSpPr>
          <p:spPr>
            <a:xfrm>
              <a:off x="7391401"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 name="Oval 89"/>
            <p:cNvSpPr/>
            <p:nvPr/>
          </p:nvSpPr>
          <p:spPr>
            <a:xfrm>
              <a:off x="784814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 name="Oval 90"/>
            <p:cNvSpPr/>
            <p:nvPr/>
          </p:nvSpPr>
          <p:spPr>
            <a:xfrm>
              <a:off x="7696967"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 name="Oval 91"/>
            <p:cNvSpPr/>
            <p:nvPr/>
          </p:nvSpPr>
          <p:spPr>
            <a:xfrm>
              <a:off x="784814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3" name="Oval 92"/>
            <p:cNvSpPr/>
            <p:nvPr/>
          </p:nvSpPr>
          <p:spPr>
            <a:xfrm>
              <a:off x="7696967"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 name="Oval 93"/>
            <p:cNvSpPr/>
            <p:nvPr/>
          </p:nvSpPr>
          <p:spPr>
            <a:xfrm>
              <a:off x="8153707"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 name="Oval 94"/>
            <p:cNvSpPr/>
            <p:nvPr/>
          </p:nvSpPr>
          <p:spPr>
            <a:xfrm>
              <a:off x="8000924"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6" name="Oval 95"/>
            <p:cNvSpPr/>
            <p:nvPr/>
          </p:nvSpPr>
          <p:spPr>
            <a:xfrm>
              <a:off x="8153707"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7" name="Oval 96"/>
            <p:cNvSpPr/>
            <p:nvPr/>
          </p:nvSpPr>
          <p:spPr>
            <a:xfrm>
              <a:off x="8000924"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8" name="Oval 97"/>
            <p:cNvSpPr/>
            <p:nvPr/>
          </p:nvSpPr>
          <p:spPr>
            <a:xfrm>
              <a:off x="8457664"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Oval 98"/>
            <p:cNvSpPr/>
            <p:nvPr/>
          </p:nvSpPr>
          <p:spPr>
            <a:xfrm>
              <a:off x="8306490"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0" name="Oval 99"/>
            <p:cNvSpPr/>
            <p:nvPr/>
          </p:nvSpPr>
          <p:spPr>
            <a:xfrm>
              <a:off x="8457664"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1" name="Oval 100"/>
            <p:cNvSpPr/>
            <p:nvPr/>
          </p:nvSpPr>
          <p:spPr>
            <a:xfrm>
              <a:off x="8306490"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 name="Oval 101"/>
            <p:cNvSpPr/>
            <p:nvPr/>
          </p:nvSpPr>
          <p:spPr>
            <a:xfrm>
              <a:off x="5106091"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 name="Oval 102"/>
            <p:cNvSpPr/>
            <p:nvPr/>
          </p:nvSpPr>
          <p:spPr>
            <a:xfrm>
              <a:off x="4953309"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4" name="Oval 103"/>
            <p:cNvSpPr/>
            <p:nvPr/>
          </p:nvSpPr>
          <p:spPr>
            <a:xfrm>
              <a:off x="5106091"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5" name="Oval 104"/>
            <p:cNvSpPr/>
            <p:nvPr/>
          </p:nvSpPr>
          <p:spPr>
            <a:xfrm>
              <a:off x="4953309"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 name="Oval 105"/>
            <p:cNvSpPr/>
            <p:nvPr/>
          </p:nvSpPr>
          <p:spPr>
            <a:xfrm>
              <a:off x="5410049"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 name="Oval 106"/>
            <p:cNvSpPr/>
            <p:nvPr/>
          </p:nvSpPr>
          <p:spPr>
            <a:xfrm>
              <a:off x="5257266"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Oval 107"/>
            <p:cNvSpPr/>
            <p:nvPr/>
          </p:nvSpPr>
          <p:spPr>
            <a:xfrm>
              <a:off x="5410049"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9" name="Oval 108"/>
            <p:cNvSpPr/>
            <p:nvPr/>
          </p:nvSpPr>
          <p:spPr>
            <a:xfrm>
              <a:off x="5257266"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Oval 109"/>
            <p:cNvSpPr/>
            <p:nvPr/>
          </p:nvSpPr>
          <p:spPr>
            <a:xfrm>
              <a:off x="5715615"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1" name="Oval 110"/>
            <p:cNvSpPr/>
            <p:nvPr/>
          </p:nvSpPr>
          <p:spPr>
            <a:xfrm>
              <a:off x="5562831"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 name="Oval 111"/>
            <p:cNvSpPr/>
            <p:nvPr/>
          </p:nvSpPr>
          <p:spPr>
            <a:xfrm>
              <a:off x="5715615"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3" name="Oval 112"/>
            <p:cNvSpPr/>
            <p:nvPr/>
          </p:nvSpPr>
          <p:spPr>
            <a:xfrm>
              <a:off x="5562831"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 name="Oval 113"/>
            <p:cNvSpPr/>
            <p:nvPr/>
          </p:nvSpPr>
          <p:spPr>
            <a:xfrm>
              <a:off x="601957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5" name="Oval 114"/>
            <p:cNvSpPr/>
            <p:nvPr/>
          </p:nvSpPr>
          <p:spPr>
            <a:xfrm>
              <a:off x="5866789"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6" name="Oval 115"/>
            <p:cNvSpPr/>
            <p:nvPr/>
          </p:nvSpPr>
          <p:spPr>
            <a:xfrm>
              <a:off x="601957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 name="Oval 116"/>
            <p:cNvSpPr/>
            <p:nvPr/>
          </p:nvSpPr>
          <p:spPr>
            <a:xfrm>
              <a:off x="5866789"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8" name="Oval 117"/>
            <p:cNvSpPr/>
            <p:nvPr/>
          </p:nvSpPr>
          <p:spPr>
            <a:xfrm>
              <a:off x="6325137"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9" name="Oval 118"/>
            <p:cNvSpPr/>
            <p:nvPr/>
          </p:nvSpPr>
          <p:spPr>
            <a:xfrm>
              <a:off x="6172355"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0" name="Oval 119"/>
            <p:cNvSpPr/>
            <p:nvPr/>
          </p:nvSpPr>
          <p:spPr>
            <a:xfrm>
              <a:off x="6325137"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1" name="Oval 120"/>
            <p:cNvSpPr/>
            <p:nvPr/>
          </p:nvSpPr>
          <p:spPr>
            <a:xfrm>
              <a:off x="6172355"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 name="Oval 121"/>
            <p:cNvSpPr/>
            <p:nvPr/>
          </p:nvSpPr>
          <p:spPr>
            <a:xfrm>
              <a:off x="6629095"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 name="Oval 122"/>
            <p:cNvSpPr/>
            <p:nvPr/>
          </p:nvSpPr>
          <p:spPr>
            <a:xfrm>
              <a:off x="647631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4" name="Oval 123"/>
            <p:cNvSpPr/>
            <p:nvPr/>
          </p:nvSpPr>
          <p:spPr>
            <a:xfrm>
              <a:off x="6629095"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 name="Oval 124"/>
            <p:cNvSpPr/>
            <p:nvPr/>
          </p:nvSpPr>
          <p:spPr>
            <a:xfrm>
              <a:off x="647631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6" name="Oval 125"/>
            <p:cNvSpPr/>
            <p:nvPr/>
          </p:nvSpPr>
          <p:spPr>
            <a:xfrm>
              <a:off x="6934661"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7" name="Oval 126"/>
            <p:cNvSpPr/>
            <p:nvPr/>
          </p:nvSpPr>
          <p:spPr>
            <a:xfrm>
              <a:off x="6781878"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 name="Oval 127"/>
            <p:cNvSpPr/>
            <p:nvPr/>
          </p:nvSpPr>
          <p:spPr>
            <a:xfrm>
              <a:off x="6934661"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9" name="Oval 128"/>
            <p:cNvSpPr/>
            <p:nvPr/>
          </p:nvSpPr>
          <p:spPr>
            <a:xfrm>
              <a:off x="6781878"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0" name="Oval 129"/>
            <p:cNvSpPr/>
            <p:nvPr/>
          </p:nvSpPr>
          <p:spPr>
            <a:xfrm>
              <a:off x="7238618"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1" name="Oval 130"/>
            <p:cNvSpPr/>
            <p:nvPr/>
          </p:nvSpPr>
          <p:spPr>
            <a:xfrm>
              <a:off x="7085836"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2" name="Oval 131"/>
            <p:cNvSpPr/>
            <p:nvPr/>
          </p:nvSpPr>
          <p:spPr>
            <a:xfrm>
              <a:off x="7238618"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3" name="Oval 132"/>
            <p:cNvSpPr/>
            <p:nvPr/>
          </p:nvSpPr>
          <p:spPr>
            <a:xfrm>
              <a:off x="7085836"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4" name="Oval 133"/>
            <p:cNvSpPr/>
            <p:nvPr/>
          </p:nvSpPr>
          <p:spPr>
            <a:xfrm>
              <a:off x="7544184"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5" name="Oval 134"/>
            <p:cNvSpPr/>
            <p:nvPr/>
          </p:nvSpPr>
          <p:spPr>
            <a:xfrm>
              <a:off x="7391401"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6" name="Oval 135"/>
            <p:cNvSpPr/>
            <p:nvPr/>
          </p:nvSpPr>
          <p:spPr>
            <a:xfrm>
              <a:off x="7544184"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7" name="Oval 136"/>
            <p:cNvSpPr/>
            <p:nvPr/>
          </p:nvSpPr>
          <p:spPr>
            <a:xfrm>
              <a:off x="7391401"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8" name="Oval 137"/>
            <p:cNvSpPr/>
            <p:nvPr/>
          </p:nvSpPr>
          <p:spPr>
            <a:xfrm>
              <a:off x="784814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 name="Oval 138"/>
            <p:cNvSpPr/>
            <p:nvPr/>
          </p:nvSpPr>
          <p:spPr>
            <a:xfrm>
              <a:off x="7696967"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0" name="Oval 139"/>
            <p:cNvSpPr/>
            <p:nvPr/>
          </p:nvSpPr>
          <p:spPr>
            <a:xfrm>
              <a:off x="784814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 name="Oval 140"/>
            <p:cNvSpPr/>
            <p:nvPr/>
          </p:nvSpPr>
          <p:spPr>
            <a:xfrm>
              <a:off x="7696967"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 name="Oval 141"/>
            <p:cNvSpPr/>
            <p:nvPr/>
          </p:nvSpPr>
          <p:spPr>
            <a:xfrm>
              <a:off x="8153707"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 name="Oval 142"/>
            <p:cNvSpPr/>
            <p:nvPr/>
          </p:nvSpPr>
          <p:spPr>
            <a:xfrm>
              <a:off x="8000924"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 name="Oval 143"/>
            <p:cNvSpPr/>
            <p:nvPr/>
          </p:nvSpPr>
          <p:spPr>
            <a:xfrm>
              <a:off x="8153707"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 name="Oval 144"/>
            <p:cNvSpPr/>
            <p:nvPr/>
          </p:nvSpPr>
          <p:spPr>
            <a:xfrm>
              <a:off x="8000924"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 name="Oval 145"/>
            <p:cNvSpPr/>
            <p:nvPr/>
          </p:nvSpPr>
          <p:spPr>
            <a:xfrm>
              <a:off x="8457664"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 name="Oval 146"/>
            <p:cNvSpPr/>
            <p:nvPr/>
          </p:nvSpPr>
          <p:spPr>
            <a:xfrm>
              <a:off x="8306490"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 name="Oval 147"/>
            <p:cNvSpPr/>
            <p:nvPr/>
          </p:nvSpPr>
          <p:spPr>
            <a:xfrm>
              <a:off x="8457664"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9" name="Oval 148"/>
            <p:cNvSpPr/>
            <p:nvPr/>
          </p:nvSpPr>
          <p:spPr>
            <a:xfrm>
              <a:off x="8306490"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 name="Oval 149"/>
            <p:cNvSpPr/>
            <p:nvPr/>
          </p:nvSpPr>
          <p:spPr>
            <a:xfrm>
              <a:off x="5106091"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 name="Oval 150"/>
            <p:cNvSpPr/>
            <p:nvPr/>
          </p:nvSpPr>
          <p:spPr>
            <a:xfrm>
              <a:off x="4953309"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2" name="Oval 151"/>
            <p:cNvSpPr/>
            <p:nvPr/>
          </p:nvSpPr>
          <p:spPr>
            <a:xfrm>
              <a:off x="5106091"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 name="Oval 152"/>
            <p:cNvSpPr/>
            <p:nvPr/>
          </p:nvSpPr>
          <p:spPr>
            <a:xfrm>
              <a:off x="4953309"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 name="Oval 153"/>
            <p:cNvSpPr/>
            <p:nvPr/>
          </p:nvSpPr>
          <p:spPr>
            <a:xfrm>
              <a:off x="5410049"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5" name="Oval 154"/>
            <p:cNvSpPr/>
            <p:nvPr/>
          </p:nvSpPr>
          <p:spPr>
            <a:xfrm>
              <a:off x="5257266"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6" name="Oval 155"/>
            <p:cNvSpPr/>
            <p:nvPr/>
          </p:nvSpPr>
          <p:spPr>
            <a:xfrm>
              <a:off x="5410049"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 name="Oval 156"/>
            <p:cNvSpPr/>
            <p:nvPr/>
          </p:nvSpPr>
          <p:spPr>
            <a:xfrm>
              <a:off x="5257266"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 name="Oval 157"/>
            <p:cNvSpPr/>
            <p:nvPr/>
          </p:nvSpPr>
          <p:spPr>
            <a:xfrm>
              <a:off x="5715615"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 name="Oval 158"/>
            <p:cNvSpPr/>
            <p:nvPr/>
          </p:nvSpPr>
          <p:spPr>
            <a:xfrm>
              <a:off x="5562831"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0" name="Oval 159"/>
            <p:cNvSpPr/>
            <p:nvPr/>
          </p:nvSpPr>
          <p:spPr>
            <a:xfrm>
              <a:off x="5715615"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1" name="Oval 160"/>
            <p:cNvSpPr/>
            <p:nvPr/>
          </p:nvSpPr>
          <p:spPr>
            <a:xfrm>
              <a:off x="5562831"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2" name="Oval 161"/>
            <p:cNvSpPr/>
            <p:nvPr/>
          </p:nvSpPr>
          <p:spPr>
            <a:xfrm>
              <a:off x="601957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 name="Oval 162"/>
            <p:cNvSpPr/>
            <p:nvPr/>
          </p:nvSpPr>
          <p:spPr>
            <a:xfrm>
              <a:off x="5866789"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 name="Oval 163"/>
            <p:cNvSpPr/>
            <p:nvPr/>
          </p:nvSpPr>
          <p:spPr>
            <a:xfrm>
              <a:off x="601957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5" name="Oval 164"/>
            <p:cNvSpPr/>
            <p:nvPr/>
          </p:nvSpPr>
          <p:spPr>
            <a:xfrm>
              <a:off x="5866789"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 name="Oval 165"/>
            <p:cNvSpPr/>
            <p:nvPr/>
          </p:nvSpPr>
          <p:spPr>
            <a:xfrm>
              <a:off x="6325137"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7" name="Oval 166"/>
            <p:cNvSpPr/>
            <p:nvPr/>
          </p:nvSpPr>
          <p:spPr>
            <a:xfrm>
              <a:off x="6172355"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 name="Oval 167"/>
            <p:cNvSpPr/>
            <p:nvPr/>
          </p:nvSpPr>
          <p:spPr>
            <a:xfrm>
              <a:off x="6325137"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9" name="Oval 168"/>
            <p:cNvSpPr/>
            <p:nvPr/>
          </p:nvSpPr>
          <p:spPr>
            <a:xfrm>
              <a:off x="6172355"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0" name="Oval 169"/>
            <p:cNvSpPr/>
            <p:nvPr/>
          </p:nvSpPr>
          <p:spPr>
            <a:xfrm>
              <a:off x="6629095"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1" name="Oval 170"/>
            <p:cNvSpPr/>
            <p:nvPr/>
          </p:nvSpPr>
          <p:spPr>
            <a:xfrm>
              <a:off x="647631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2" name="Oval 171"/>
            <p:cNvSpPr/>
            <p:nvPr/>
          </p:nvSpPr>
          <p:spPr>
            <a:xfrm>
              <a:off x="6629095"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3" name="Oval 172"/>
            <p:cNvSpPr/>
            <p:nvPr/>
          </p:nvSpPr>
          <p:spPr>
            <a:xfrm>
              <a:off x="647631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 name="Oval 173"/>
            <p:cNvSpPr/>
            <p:nvPr/>
          </p:nvSpPr>
          <p:spPr>
            <a:xfrm>
              <a:off x="6934661"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5" name="Oval 174"/>
            <p:cNvSpPr/>
            <p:nvPr/>
          </p:nvSpPr>
          <p:spPr>
            <a:xfrm>
              <a:off x="6781878"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6" name="Oval 175"/>
            <p:cNvSpPr/>
            <p:nvPr/>
          </p:nvSpPr>
          <p:spPr>
            <a:xfrm>
              <a:off x="6934661"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7" name="Oval 176"/>
            <p:cNvSpPr/>
            <p:nvPr/>
          </p:nvSpPr>
          <p:spPr>
            <a:xfrm>
              <a:off x="6781878"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8" name="Oval 177"/>
            <p:cNvSpPr/>
            <p:nvPr/>
          </p:nvSpPr>
          <p:spPr>
            <a:xfrm>
              <a:off x="7238618"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9" name="Oval 178"/>
            <p:cNvSpPr/>
            <p:nvPr/>
          </p:nvSpPr>
          <p:spPr>
            <a:xfrm>
              <a:off x="7085836"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 name="Oval 179"/>
            <p:cNvSpPr/>
            <p:nvPr/>
          </p:nvSpPr>
          <p:spPr>
            <a:xfrm>
              <a:off x="7238618"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1" name="Oval 180"/>
            <p:cNvSpPr/>
            <p:nvPr/>
          </p:nvSpPr>
          <p:spPr>
            <a:xfrm>
              <a:off x="7085836"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2" name="Oval 181"/>
            <p:cNvSpPr/>
            <p:nvPr/>
          </p:nvSpPr>
          <p:spPr>
            <a:xfrm>
              <a:off x="7544184"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3" name="Oval 182"/>
            <p:cNvSpPr/>
            <p:nvPr/>
          </p:nvSpPr>
          <p:spPr>
            <a:xfrm>
              <a:off x="7391401"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 name="Oval 183"/>
            <p:cNvSpPr/>
            <p:nvPr/>
          </p:nvSpPr>
          <p:spPr>
            <a:xfrm>
              <a:off x="7544184"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5" name="Oval 184"/>
            <p:cNvSpPr/>
            <p:nvPr/>
          </p:nvSpPr>
          <p:spPr>
            <a:xfrm>
              <a:off x="7391401"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 name="Oval 185"/>
            <p:cNvSpPr/>
            <p:nvPr/>
          </p:nvSpPr>
          <p:spPr>
            <a:xfrm>
              <a:off x="784814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7" name="Oval 186"/>
            <p:cNvSpPr/>
            <p:nvPr/>
          </p:nvSpPr>
          <p:spPr>
            <a:xfrm>
              <a:off x="7696967"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8" name="Oval 187"/>
            <p:cNvSpPr/>
            <p:nvPr/>
          </p:nvSpPr>
          <p:spPr>
            <a:xfrm>
              <a:off x="784814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9" name="Oval 188"/>
            <p:cNvSpPr/>
            <p:nvPr/>
          </p:nvSpPr>
          <p:spPr>
            <a:xfrm>
              <a:off x="7696967"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 name="Oval 189"/>
            <p:cNvSpPr/>
            <p:nvPr/>
          </p:nvSpPr>
          <p:spPr>
            <a:xfrm>
              <a:off x="8153707"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1" name="Oval 190"/>
            <p:cNvSpPr/>
            <p:nvPr/>
          </p:nvSpPr>
          <p:spPr>
            <a:xfrm>
              <a:off x="8000924"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2" name="Oval 191"/>
            <p:cNvSpPr/>
            <p:nvPr/>
          </p:nvSpPr>
          <p:spPr>
            <a:xfrm>
              <a:off x="8153707"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3" name="Oval 192"/>
            <p:cNvSpPr/>
            <p:nvPr/>
          </p:nvSpPr>
          <p:spPr>
            <a:xfrm>
              <a:off x="8000924"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 name="Oval 193"/>
            <p:cNvSpPr/>
            <p:nvPr/>
          </p:nvSpPr>
          <p:spPr>
            <a:xfrm>
              <a:off x="8457664"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5" name="Oval 194"/>
            <p:cNvSpPr/>
            <p:nvPr/>
          </p:nvSpPr>
          <p:spPr>
            <a:xfrm>
              <a:off x="8306490"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6" name="Oval 195"/>
            <p:cNvSpPr/>
            <p:nvPr/>
          </p:nvSpPr>
          <p:spPr>
            <a:xfrm>
              <a:off x="8457664"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7" name="Oval 196"/>
            <p:cNvSpPr/>
            <p:nvPr/>
          </p:nvSpPr>
          <p:spPr>
            <a:xfrm>
              <a:off x="8306490"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8" name="Oval 197"/>
            <p:cNvSpPr/>
            <p:nvPr/>
          </p:nvSpPr>
          <p:spPr>
            <a:xfrm>
              <a:off x="5106091"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9" name="Oval 198"/>
            <p:cNvSpPr/>
            <p:nvPr/>
          </p:nvSpPr>
          <p:spPr>
            <a:xfrm>
              <a:off x="4953309"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0" name="Oval 199"/>
            <p:cNvSpPr/>
            <p:nvPr/>
          </p:nvSpPr>
          <p:spPr>
            <a:xfrm>
              <a:off x="5106091"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1" name="Oval 200"/>
            <p:cNvSpPr/>
            <p:nvPr/>
          </p:nvSpPr>
          <p:spPr>
            <a:xfrm>
              <a:off x="4953309"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2" name="Oval 201"/>
            <p:cNvSpPr/>
            <p:nvPr/>
          </p:nvSpPr>
          <p:spPr>
            <a:xfrm>
              <a:off x="5410049"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3" name="Oval 202"/>
            <p:cNvSpPr/>
            <p:nvPr/>
          </p:nvSpPr>
          <p:spPr>
            <a:xfrm>
              <a:off x="5257266"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 name="Oval 203"/>
            <p:cNvSpPr/>
            <p:nvPr/>
          </p:nvSpPr>
          <p:spPr>
            <a:xfrm>
              <a:off x="5410049"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 name="Oval 204"/>
            <p:cNvSpPr/>
            <p:nvPr/>
          </p:nvSpPr>
          <p:spPr>
            <a:xfrm>
              <a:off x="5257266"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6" name="Oval 205"/>
            <p:cNvSpPr/>
            <p:nvPr/>
          </p:nvSpPr>
          <p:spPr>
            <a:xfrm>
              <a:off x="5715615"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7" name="Oval 206"/>
            <p:cNvSpPr/>
            <p:nvPr/>
          </p:nvSpPr>
          <p:spPr>
            <a:xfrm>
              <a:off x="5562831"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8" name="Oval 207"/>
            <p:cNvSpPr/>
            <p:nvPr/>
          </p:nvSpPr>
          <p:spPr>
            <a:xfrm>
              <a:off x="5715615"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9" name="Oval 208"/>
            <p:cNvSpPr/>
            <p:nvPr/>
          </p:nvSpPr>
          <p:spPr>
            <a:xfrm>
              <a:off x="5562831"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0" name="Oval 209"/>
            <p:cNvSpPr/>
            <p:nvPr/>
          </p:nvSpPr>
          <p:spPr>
            <a:xfrm>
              <a:off x="601957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1" name="Oval 210"/>
            <p:cNvSpPr/>
            <p:nvPr/>
          </p:nvSpPr>
          <p:spPr>
            <a:xfrm>
              <a:off x="5866789"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2" name="Oval 211"/>
            <p:cNvSpPr/>
            <p:nvPr/>
          </p:nvSpPr>
          <p:spPr>
            <a:xfrm>
              <a:off x="601957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3" name="Oval 212"/>
            <p:cNvSpPr/>
            <p:nvPr/>
          </p:nvSpPr>
          <p:spPr>
            <a:xfrm>
              <a:off x="5866789"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4" name="Oval 213"/>
            <p:cNvSpPr/>
            <p:nvPr/>
          </p:nvSpPr>
          <p:spPr>
            <a:xfrm>
              <a:off x="6325137"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 name="Oval 214"/>
            <p:cNvSpPr/>
            <p:nvPr/>
          </p:nvSpPr>
          <p:spPr>
            <a:xfrm>
              <a:off x="6172355"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6" name="Oval 215"/>
            <p:cNvSpPr/>
            <p:nvPr/>
          </p:nvSpPr>
          <p:spPr>
            <a:xfrm>
              <a:off x="6325137"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7" name="Oval 216"/>
            <p:cNvSpPr/>
            <p:nvPr/>
          </p:nvSpPr>
          <p:spPr>
            <a:xfrm>
              <a:off x="6172355"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8" name="Oval 217"/>
            <p:cNvSpPr/>
            <p:nvPr/>
          </p:nvSpPr>
          <p:spPr>
            <a:xfrm>
              <a:off x="6629095"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9" name="Oval 218"/>
            <p:cNvSpPr/>
            <p:nvPr/>
          </p:nvSpPr>
          <p:spPr>
            <a:xfrm>
              <a:off x="647631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0" name="Oval 219"/>
            <p:cNvSpPr/>
            <p:nvPr/>
          </p:nvSpPr>
          <p:spPr>
            <a:xfrm>
              <a:off x="6629095"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1" name="Oval 220"/>
            <p:cNvSpPr/>
            <p:nvPr/>
          </p:nvSpPr>
          <p:spPr>
            <a:xfrm>
              <a:off x="647631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2" name="Oval 221"/>
            <p:cNvSpPr/>
            <p:nvPr/>
          </p:nvSpPr>
          <p:spPr>
            <a:xfrm>
              <a:off x="6934661"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3" name="Oval 222"/>
            <p:cNvSpPr/>
            <p:nvPr/>
          </p:nvSpPr>
          <p:spPr>
            <a:xfrm>
              <a:off x="6781878"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4" name="Oval 223"/>
            <p:cNvSpPr/>
            <p:nvPr/>
          </p:nvSpPr>
          <p:spPr>
            <a:xfrm>
              <a:off x="6934661"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 name="Oval 224"/>
            <p:cNvSpPr/>
            <p:nvPr/>
          </p:nvSpPr>
          <p:spPr>
            <a:xfrm>
              <a:off x="6781878"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6" name="Oval 225"/>
            <p:cNvSpPr/>
            <p:nvPr/>
          </p:nvSpPr>
          <p:spPr>
            <a:xfrm>
              <a:off x="7238618"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7" name="Oval 226"/>
            <p:cNvSpPr/>
            <p:nvPr/>
          </p:nvSpPr>
          <p:spPr>
            <a:xfrm>
              <a:off x="7085836"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8" name="Oval 227"/>
            <p:cNvSpPr/>
            <p:nvPr/>
          </p:nvSpPr>
          <p:spPr>
            <a:xfrm>
              <a:off x="7238618"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9" name="Oval 228"/>
            <p:cNvSpPr/>
            <p:nvPr/>
          </p:nvSpPr>
          <p:spPr>
            <a:xfrm>
              <a:off x="7085836"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0" name="Oval 229"/>
            <p:cNvSpPr/>
            <p:nvPr/>
          </p:nvSpPr>
          <p:spPr>
            <a:xfrm>
              <a:off x="7544184"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1" name="Oval 230"/>
            <p:cNvSpPr/>
            <p:nvPr/>
          </p:nvSpPr>
          <p:spPr>
            <a:xfrm>
              <a:off x="7391401"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2" name="Oval 231"/>
            <p:cNvSpPr/>
            <p:nvPr/>
          </p:nvSpPr>
          <p:spPr>
            <a:xfrm>
              <a:off x="7544184"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3" name="Oval 232"/>
            <p:cNvSpPr/>
            <p:nvPr/>
          </p:nvSpPr>
          <p:spPr>
            <a:xfrm>
              <a:off x="7391401"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4" name="Oval 233"/>
            <p:cNvSpPr/>
            <p:nvPr/>
          </p:nvSpPr>
          <p:spPr>
            <a:xfrm>
              <a:off x="784814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 name="Oval 234"/>
            <p:cNvSpPr/>
            <p:nvPr/>
          </p:nvSpPr>
          <p:spPr>
            <a:xfrm>
              <a:off x="7696967"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6" name="Oval 235"/>
            <p:cNvSpPr/>
            <p:nvPr/>
          </p:nvSpPr>
          <p:spPr>
            <a:xfrm>
              <a:off x="784814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7" name="Oval 236"/>
            <p:cNvSpPr/>
            <p:nvPr/>
          </p:nvSpPr>
          <p:spPr>
            <a:xfrm>
              <a:off x="7696967"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8" name="Oval 237"/>
            <p:cNvSpPr/>
            <p:nvPr/>
          </p:nvSpPr>
          <p:spPr>
            <a:xfrm>
              <a:off x="8153707"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9" name="Oval 238"/>
            <p:cNvSpPr/>
            <p:nvPr/>
          </p:nvSpPr>
          <p:spPr>
            <a:xfrm>
              <a:off x="8000924"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0" name="Oval 239"/>
            <p:cNvSpPr/>
            <p:nvPr/>
          </p:nvSpPr>
          <p:spPr>
            <a:xfrm>
              <a:off x="8153707"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1" name="Oval 240"/>
            <p:cNvSpPr/>
            <p:nvPr/>
          </p:nvSpPr>
          <p:spPr>
            <a:xfrm>
              <a:off x="8000924"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2" name="Oval 241"/>
            <p:cNvSpPr/>
            <p:nvPr/>
          </p:nvSpPr>
          <p:spPr>
            <a:xfrm>
              <a:off x="8457664"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3" name="Oval 242"/>
            <p:cNvSpPr/>
            <p:nvPr/>
          </p:nvSpPr>
          <p:spPr>
            <a:xfrm>
              <a:off x="8306490"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4" name="Oval 243"/>
            <p:cNvSpPr/>
            <p:nvPr/>
          </p:nvSpPr>
          <p:spPr>
            <a:xfrm>
              <a:off x="8457664"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 name="Oval 244"/>
            <p:cNvSpPr/>
            <p:nvPr/>
          </p:nvSpPr>
          <p:spPr>
            <a:xfrm>
              <a:off x="8306490"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 name="Oval 245"/>
            <p:cNvSpPr/>
            <p:nvPr/>
          </p:nvSpPr>
          <p:spPr>
            <a:xfrm>
              <a:off x="5106091"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7" name="Oval 246"/>
            <p:cNvSpPr/>
            <p:nvPr/>
          </p:nvSpPr>
          <p:spPr>
            <a:xfrm>
              <a:off x="4953309"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8" name="Oval 247"/>
            <p:cNvSpPr/>
            <p:nvPr/>
          </p:nvSpPr>
          <p:spPr>
            <a:xfrm>
              <a:off x="5106091"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9" name="Oval 248"/>
            <p:cNvSpPr/>
            <p:nvPr/>
          </p:nvSpPr>
          <p:spPr>
            <a:xfrm>
              <a:off x="4953309"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0" name="Oval 249"/>
            <p:cNvSpPr/>
            <p:nvPr/>
          </p:nvSpPr>
          <p:spPr>
            <a:xfrm>
              <a:off x="5410049"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1" name="Oval 250"/>
            <p:cNvSpPr/>
            <p:nvPr/>
          </p:nvSpPr>
          <p:spPr>
            <a:xfrm>
              <a:off x="5257266"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2" name="Oval 251"/>
            <p:cNvSpPr/>
            <p:nvPr/>
          </p:nvSpPr>
          <p:spPr>
            <a:xfrm>
              <a:off x="5410049"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3" name="Oval 252"/>
            <p:cNvSpPr/>
            <p:nvPr/>
          </p:nvSpPr>
          <p:spPr>
            <a:xfrm>
              <a:off x="5257266"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4" name="Oval 253"/>
            <p:cNvSpPr/>
            <p:nvPr/>
          </p:nvSpPr>
          <p:spPr>
            <a:xfrm>
              <a:off x="5715615"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5" name="Oval 254"/>
            <p:cNvSpPr/>
            <p:nvPr/>
          </p:nvSpPr>
          <p:spPr>
            <a:xfrm>
              <a:off x="5562831"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 name="Oval 255"/>
            <p:cNvSpPr/>
            <p:nvPr/>
          </p:nvSpPr>
          <p:spPr>
            <a:xfrm>
              <a:off x="5715615"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7" name="Oval 256"/>
            <p:cNvSpPr/>
            <p:nvPr/>
          </p:nvSpPr>
          <p:spPr>
            <a:xfrm>
              <a:off x="5562831"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8" name="Oval 257"/>
            <p:cNvSpPr/>
            <p:nvPr/>
          </p:nvSpPr>
          <p:spPr>
            <a:xfrm>
              <a:off x="601957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9" name="Oval 258"/>
            <p:cNvSpPr/>
            <p:nvPr/>
          </p:nvSpPr>
          <p:spPr>
            <a:xfrm>
              <a:off x="5866789"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0" name="Oval 259"/>
            <p:cNvSpPr/>
            <p:nvPr/>
          </p:nvSpPr>
          <p:spPr>
            <a:xfrm>
              <a:off x="601957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1" name="Oval 260"/>
            <p:cNvSpPr/>
            <p:nvPr/>
          </p:nvSpPr>
          <p:spPr>
            <a:xfrm>
              <a:off x="5866789"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2" name="Oval 261"/>
            <p:cNvSpPr/>
            <p:nvPr/>
          </p:nvSpPr>
          <p:spPr>
            <a:xfrm>
              <a:off x="6325137"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3" name="Oval 262"/>
            <p:cNvSpPr/>
            <p:nvPr/>
          </p:nvSpPr>
          <p:spPr>
            <a:xfrm>
              <a:off x="6172355"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4" name="Oval 263"/>
            <p:cNvSpPr/>
            <p:nvPr/>
          </p:nvSpPr>
          <p:spPr>
            <a:xfrm>
              <a:off x="6325137"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5" name="Oval 264"/>
            <p:cNvSpPr/>
            <p:nvPr/>
          </p:nvSpPr>
          <p:spPr>
            <a:xfrm>
              <a:off x="6172355"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6" name="Oval 265"/>
            <p:cNvSpPr/>
            <p:nvPr/>
          </p:nvSpPr>
          <p:spPr>
            <a:xfrm>
              <a:off x="6629095"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7" name="Oval 266"/>
            <p:cNvSpPr/>
            <p:nvPr/>
          </p:nvSpPr>
          <p:spPr>
            <a:xfrm>
              <a:off x="647631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8" name="Oval 267"/>
            <p:cNvSpPr/>
            <p:nvPr/>
          </p:nvSpPr>
          <p:spPr>
            <a:xfrm>
              <a:off x="6629095"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9" name="Oval 268"/>
            <p:cNvSpPr/>
            <p:nvPr/>
          </p:nvSpPr>
          <p:spPr>
            <a:xfrm>
              <a:off x="647631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0" name="Oval 269"/>
            <p:cNvSpPr/>
            <p:nvPr/>
          </p:nvSpPr>
          <p:spPr>
            <a:xfrm>
              <a:off x="6934661"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1" name="Oval 270"/>
            <p:cNvSpPr/>
            <p:nvPr/>
          </p:nvSpPr>
          <p:spPr>
            <a:xfrm>
              <a:off x="6781878"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2" name="Oval 271"/>
            <p:cNvSpPr/>
            <p:nvPr/>
          </p:nvSpPr>
          <p:spPr>
            <a:xfrm>
              <a:off x="6934661"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3" name="Oval 272"/>
            <p:cNvSpPr/>
            <p:nvPr/>
          </p:nvSpPr>
          <p:spPr>
            <a:xfrm>
              <a:off x="6781878"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4" name="Oval 273"/>
            <p:cNvSpPr/>
            <p:nvPr/>
          </p:nvSpPr>
          <p:spPr>
            <a:xfrm>
              <a:off x="7238618"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5" name="Oval 274"/>
            <p:cNvSpPr/>
            <p:nvPr/>
          </p:nvSpPr>
          <p:spPr>
            <a:xfrm>
              <a:off x="7085836"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 name="Oval 275"/>
            <p:cNvSpPr/>
            <p:nvPr/>
          </p:nvSpPr>
          <p:spPr>
            <a:xfrm>
              <a:off x="7238618"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7" name="Oval 276"/>
            <p:cNvSpPr/>
            <p:nvPr/>
          </p:nvSpPr>
          <p:spPr>
            <a:xfrm>
              <a:off x="7085836"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8" name="Oval 277"/>
            <p:cNvSpPr/>
            <p:nvPr/>
          </p:nvSpPr>
          <p:spPr>
            <a:xfrm>
              <a:off x="7544184"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9" name="Oval 278"/>
            <p:cNvSpPr/>
            <p:nvPr/>
          </p:nvSpPr>
          <p:spPr>
            <a:xfrm>
              <a:off x="7391401"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0" name="Oval 279"/>
            <p:cNvSpPr/>
            <p:nvPr/>
          </p:nvSpPr>
          <p:spPr>
            <a:xfrm>
              <a:off x="7544184"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1" name="Oval 280"/>
            <p:cNvSpPr/>
            <p:nvPr/>
          </p:nvSpPr>
          <p:spPr>
            <a:xfrm>
              <a:off x="7391401"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2" name="Oval 281"/>
            <p:cNvSpPr/>
            <p:nvPr/>
          </p:nvSpPr>
          <p:spPr>
            <a:xfrm>
              <a:off x="784814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3" name="Oval 282"/>
            <p:cNvSpPr/>
            <p:nvPr/>
          </p:nvSpPr>
          <p:spPr>
            <a:xfrm>
              <a:off x="7696967"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4" name="Oval 283"/>
            <p:cNvSpPr/>
            <p:nvPr/>
          </p:nvSpPr>
          <p:spPr>
            <a:xfrm>
              <a:off x="784814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5" name="Oval 284"/>
            <p:cNvSpPr/>
            <p:nvPr/>
          </p:nvSpPr>
          <p:spPr>
            <a:xfrm>
              <a:off x="7696967"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 name="Oval 285"/>
            <p:cNvSpPr/>
            <p:nvPr/>
          </p:nvSpPr>
          <p:spPr>
            <a:xfrm>
              <a:off x="8153707"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7" name="Oval 286"/>
            <p:cNvSpPr/>
            <p:nvPr/>
          </p:nvSpPr>
          <p:spPr>
            <a:xfrm>
              <a:off x="8000924"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8" name="Oval 287"/>
            <p:cNvSpPr/>
            <p:nvPr/>
          </p:nvSpPr>
          <p:spPr>
            <a:xfrm>
              <a:off x="8153707"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9" name="Oval 288"/>
            <p:cNvSpPr/>
            <p:nvPr/>
          </p:nvSpPr>
          <p:spPr>
            <a:xfrm>
              <a:off x="8000924"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0" name="Oval 289"/>
            <p:cNvSpPr/>
            <p:nvPr/>
          </p:nvSpPr>
          <p:spPr>
            <a:xfrm>
              <a:off x="8457664"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1" name="Oval 290"/>
            <p:cNvSpPr/>
            <p:nvPr/>
          </p:nvSpPr>
          <p:spPr>
            <a:xfrm>
              <a:off x="8306490"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2" name="Oval 291"/>
            <p:cNvSpPr/>
            <p:nvPr/>
          </p:nvSpPr>
          <p:spPr>
            <a:xfrm>
              <a:off x="8457664"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3" name="Oval 292"/>
            <p:cNvSpPr/>
            <p:nvPr/>
          </p:nvSpPr>
          <p:spPr>
            <a:xfrm>
              <a:off x="8306490"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4" name="Oval 293"/>
            <p:cNvSpPr/>
            <p:nvPr/>
          </p:nvSpPr>
          <p:spPr>
            <a:xfrm>
              <a:off x="5106091"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5" name="Oval 294"/>
            <p:cNvSpPr/>
            <p:nvPr/>
          </p:nvSpPr>
          <p:spPr>
            <a:xfrm>
              <a:off x="4953309"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6" name="Oval 295"/>
            <p:cNvSpPr/>
            <p:nvPr/>
          </p:nvSpPr>
          <p:spPr>
            <a:xfrm>
              <a:off x="5106091"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7" name="Oval 296"/>
            <p:cNvSpPr/>
            <p:nvPr/>
          </p:nvSpPr>
          <p:spPr>
            <a:xfrm>
              <a:off x="4953309"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8" name="Oval 297"/>
            <p:cNvSpPr/>
            <p:nvPr/>
          </p:nvSpPr>
          <p:spPr>
            <a:xfrm>
              <a:off x="5410049"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9" name="Oval 298"/>
            <p:cNvSpPr/>
            <p:nvPr/>
          </p:nvSpPr>
          <p:spPr>
            <a:xfrm>
              <a:off x="5257266"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0" name="Oval 299"/>
            <p:cNvSpPr/>
            <p:nvPr/>
          </p:nvSpPr>
          <p:spPr>
            <a:xfrm>
              <a:off x="5410049"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1" name="Oval 300"/>
            <p:cNvSpPr/>
            <p:nvPr/>
          </p:nvSpPr>
          <p:spPr>
            <a:xfrm>
              <a:off x="5257266"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2" name="Oval 301"/>
            <p:cNvSpPr/>
            <p:nvPr/>
          </p:nvSpPr>
          <p:spPr>
            <a:xfrm>
              <a:off x="5715615"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3" name="Oval 302"/>
            <p:cNvSpPr/>
            <p:nvPr/>
          </p:nvSpPr>
          <p:spPr>
            <a:xfrm>
              <a:off x="5562831"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4" name="Oval 303"/>
            <p:cNvSpPr/>
            <p:nvPr/>
          </p:nvSpPr>
          <p:spPr>
            <a:xfrm>
              <a:off x="5715615"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5" name="Oval 304"/>
            <p:cNvSpPr/>
            <p:nvPr/>
          </p:nvSpPr>
          <p:spPr>
            <a:xfrm>
              <a:off x="5562831"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6" name="Oval 305"/>
            <p:cNvSpPr/>
            <p:nvPr/>
          </p:nvSpPr>
          <p:spPr>
            <a:xfrm>
              <a:off x="601957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 name="Oval 306"/>
            <p:cNvSpPr/>
            <p:nvPr/>
          </p:nvSpPr>
          <p:spPr>
            <a:xfrm>
              <a:off x="5866789"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8" name="Oval 307"/>
            <p:cNvSpPr/>
            <p:nvPr/>
          </p:nvSpPr>
          <p:spPr>
            <a:xfrm>
              <a:off x="601957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9" name="Oval 308"/>
            <p:cNvSpPr/>
            <p:nvPr/>
          </p:nvSpPr>
          <p:spPr>
            <a:xfrm>
              <a:off x="5866789"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0" name="Oval 309"/>
            <p:cNvSpPr/>
            <p:nvPr/>
          </p:nvSpPr>
          <p:spPr>
            <a:xfrm>
              <a:off x="6325137"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1" name="Oval 310"/>
            <p:cNvSpPr/>
            <p:nvPr/>
          </p:nvSpPr>
          <p:spPr>
            <a:xfrm>
              <a:off x="6172355"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2" name="Oval 311"/>
            <p:cNvSpPr/>
            <p:nvPr/>
          </p:nvSpPr>
          <p:spPr>
            <a:xfrm>
              <a:off x="6325137"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3" name="Oval 312"/>
            <p:cNvSpPr/>
            <p:nvPr/>
          </p:nvSpPr>
          <p:spPr>
            <a:xfrm>
              <a:off x="6172355"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4" name="Oval 313"/>
            <p:cNvSpPr/>
            <p:nvPr/>
          </p:nvSpPr>
          <p:spPr>
            <a:xfrm>
              <a:off x="6629095"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5" name="Oval 314"/>
            <p:cNvSpPr/>
            <p:nvPr/>
          </p:nvSpPr>
          <p:spPr>
            <a:xfrm>
              <a:off x="647631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6" name="Oval 315"/>
            <p:cNvSpPr/>
            <p:nvPr/>
          </p:nvSpPr>
          <p:spPr>
            <a:xfrm>
              <a:off x="6629095"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 name="Oval 316"/>
            <p:cNvSpPr/>
            <p:nvPr/>
          </p:nvSpPr>
          <p:spPr>
            <a:xfrm>
              <a:off x="647631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8" name="Oval 317"/>
            <p:cNvSpPr/>
            <p:nvPr/>
          </p:nvSpPr>
          <p:spPr>
            <a:xfrm>
              <a:off x="6934661"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9" name="Oval 318"/>
            <p:cNvSpPr/>
            <p:nvPr/>
          </p:nvSpPr>
          <p:spPr>
            <a:xfrm>
              <a:off x="6781878"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0" name="Oval 319"/>
            <p:cNvSpPr/>
            <p:nvPr/>
          </p:nvSpPr>
          <p:spPr>
            <a:xfrm>
              <a:off x="6934661"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1" name="Oval 320"/>
            <p:cNvSpPr/>
            <p:nvPr/>
          </p:nvSpPr>
          <p:spPr>
            <a:xfrm>
              <a:off x="6781878"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2" name="Oval 321"/>
            <p:cNvSpPr/>
            <p:nvPr/>
          </p:nvSpPr>
          <p:spPr>
            <a:xfrm>
              <a:off x="7238618"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3" name="Oval 322"/>
            <p:cNvSpPr/>
            <p:nvPr/>
          </p:nvSpPr>
          <p:spPr>
            <a:xfrm>
              <a:off x="7085836"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4" name="Oval 323"/>
            <p:cNvSpPr/>
            <p:nvPr/>
          </p:nvSpPr>
          <p:spPr>
            <a:xfrm>
              <a:off x="7238618"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5" name="Oval 324"/>
            <p:cNvSpPr/>
            <p:nvPr/>
          </p:nvSpPr>
          <p:spPr>
            <a:xfrm>
              <a:off x="7085836"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6" name="Oval 325"/>
            <p:cNvSpPr/>
            <p:nvPr/>
          </p:nvSpPr>
          <p:spPr>
            <a:xfrm>
              <a:off x="7544184"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7" name="Oval 326"/>
            <p:cNvSpPr/>
            <p:nvPr/>
          </p:nvSpPr>
          <p:spPr>
            <a:xfrm>
              <a:off x="7391401"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8" name="Oval 327"/>
            <p:cNvSpPr/>
            <p:nvPr/>
          </p:nvSpPr>
          <p:spPr>
            <a:xfrm>
              <a:off x="7544184"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9" name="Oval 328"/>
            <p:cNvSpPr/>
            <p:nvPr/>
          </p:nvSpPr>
          <p:spPr>
            <a:xfrm>
              <a:off x="7391401"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0" name="Oval 329"/>
            <p:cNvSpPr/>
            <p:nvPr/>
          </p:nvSpPr>
          <p:spPr>
            <a:xfrm>
              <a:off x="784814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1" name="Oval 330"/>
            <p:cNvSpPr/>
            <p:nvPr/>
          </p:nvSpPr>
          <p:spPr>
            <a:xfrm>
              <a:off x="7696967"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2" name="Oval 331"/>
            <p:cNvSpPr/>
            <p:nvPr/>
          </p:nvSpPr>
          <p:spPr>
            <a:xfrm>
              <a:off x="784814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3" name="Oval 332"/>
            <p:cNvSpPr/>
            <p:nvPr/>
          </p:nvSpPr>
          <p:spPr>
            <a:xfrm>
              <a:off x="7696967"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4" name="Oval 333"/>
            <p:cNvSpPr/>
            <p:nvPr/>
          </p:nvSpPr>
          <p:spPr>
            <a:xfrm>
              <a:off x="8153707"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5" name="Oval 334"/>
            <p:cNvSpPr/>
            <p:nvPr/>
          </p:nvSpPr>
          <p:spPr>
            <a:xfrm>
              <a:off x="8000924"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6" name="Oval 335"/>
            <p:cNvSpPr/>
            <p:nvPr/>
          </p:nvSpPr>
          <p:spPr>
            <a:xfrm>
              <a:off x="8153707"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7" name="Oval 336"/>
            <p:cNvSpPr/>
            <p:nvPr/>
          </p:nvSpPr>
          <p:spPr>
            <a:xfrm>
              <a:off x="8000924"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8" name="Oval 337"/>
            <p:cNvSpPr/>
            <p:nvPr/>
          </p:nvSpPr>
          <p:spPr>
            <a:xfrm>
              <a:off x="8457664"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9" name="Oval 338"/>
            <p:cNvSpPr/>
            <p:nvPr/>
          </p:nvSpPr>
          <p:spPr>
            <a:xfrm>
              <a:off x="8306490"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0" name="Oval 339"/>
            <p:cNvSpPr/>
            <p:nvPr/>
          </p:nvSpPr>
          <p:spPr>
            <a:xfrm>
              <a:off x="8457664"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1" name="Oval 340"/>
            <p:cNvSpPr/>
            <p:nvPr/>
          </p:nvSpPr>
          <p:spPr>
            <a:xfrm>
              <a:off x="8306490"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28" name="TextBox 341"/>
            <p:cNvSpPr txBox="1">
              <a:spLocks noChangeArrowheads="1"/>
            </p:cNvSpPr>
            <p:nvPr/>
          </p:nvSpPr>
          <p:spPr bwMode="auto">
            <a:xfrm>
              <a:off x="8707548" y="3440668"/>
              <a:ext cx="284052" cy="369332"/>
            </a:xfrm>
            <a:prstGeom prst="rect">
              <a:avLst/>
            </a:prstGeom>
            <a:noFill/>
            <a:ln w="9525">
              <a:noFill/>
              <a:miter lim="800000"/>
              <a:headEnd/>
              <a:tailEnd/>
            </a:ln>
          </p:spPr>
          <p:txBody>
            <a:bodyPr wrap="none">
              <a:spAutoFit/>
            </a:bodyPr>
            <a:lstStyle/>
            <a:p>
              <a:r>
                <a:rPr lang="en-US">
                  <a:latin typeface="Calibri" pitchFamily="34" charset="0"/>
                </a:rPr>
                <a:t>x</a:t>
              </a:r>
            </a:p>
          </p:txBody>
        </p:sp>
        <p:sp>
          <p:nvSpPr>
            <p:cNvPr id="1729" name="TextBox 342"/>
            <p:cNvSpPr txBox="1">
              <a:spLocks noChangeArrowheads="1"/>
            </p:cNvSpPr>
            <p:nvPr/>
          </p:nvSpPr>
          <p:spPr bwMode="auto">
            <a:xfrm>
              <a:off x="4724400" y="1078468"/>
              <a:ext cx="261610" cy="369332"/>
            </a:xfrm>
            <a:prstGeom prst="rect">
              <a:avLst/>
            </a:prstGeom>
            <a:noFill/>
            <a:ln w="9525">
              <a:noFill/>
              <a:miter lim="800000"/>
              <a:headEnd/>
              <a:tailEnd/>
            </a:ln>
          </p:spPr>
          <p:txBody>
            <a:bodyPr wrap="none">
              <a:spAutoFit/>
            </a:bodyPr>
            <a:lstStyle/>
            <a:p>
              <a:r>
                <a:rPr lang="en-US">
                  <a:latin typeface="Calibri" pitchFamily="34" charset="0"/>
                </a:rPr>
                <a:t>t</a:t>
              </a:r>
            </a:p>
          </p:txBody>
        </p:sp>
        <p:cxnSp>
          <p:nvCxnSpPr>
            <p:cNvPr id="344" name="Straight Connector 343"/>
            <p:cNvCxnSpPr>
              <a:stCxn id="59" idx="5"/>
            </p:cNvCxnSpPr>
            <p:nvPr/>
          </p:nvCxnSpPr>
          <p:spPr>
            <a:xfrm rot="16200000" flipH="1">
              <a:off x="5094513" y="3417537"/>
              <a:ext cx="468639" cy="11257"/>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rot="16200000" flipH="1">
              <a:off x="8228974" y="3429552"/>
              <a:ext cx="468639" cy="11258"/>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59" idx="5"/>
            </p:cNvCxnSpPr>
            <p:nvPr/>
          </p:nvCxnSpPr>
          <p:spPr>
            <a:xfrm rot="5400000">
              <a:off x="4979465" y="2857123"/>
              <a:ext cx="12016" cy="675461"/>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214" idx="3"/>
            </p:cNvCxnSpPr>
            <p:nvPr/>
          </p:nvCxnSpPr>
          <p:spPr>
            <a:xfrm rot="5400000">
              <a:off x="5486062" y="1284073"/>
              <a:ext cx="12016" cy="168865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8" name="Straight Arrow Connector 347"/>
            <p:cNvCxnSpPr/>
            <p:nvPr/>
          </p:nvCxnSpPr>
          <p:spPr>
            <a:xfrm rot="5400000">
              <a:off x="4266494" y="2666831"/>
              <a:ext cx="1066454" cy="1608"/>
            </a:xfrm>
            <a:prstGeom prst="straightConnector1">
              <a:avLst/>
            </a:prstGeom>
            <a:ln w="2222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026" name="Object 2"/>
            <p:cNvGraphicFramePr>
              <a:graphicFrameLocks noChangeAspect="1"/>
            </p:cNvGraphicFramePr>
            <p:nvPr/>
          </p:nvGraphicFramePr>
          <p:xfrm>
            <a:off x="4437063" y="3048000"/>
            <a:ext cx="233362" cy="381000"/>
          </p:xfrm>
          <a:graphic>
            <a:graphicData uri="http://schemas.openxmlformats.org/presentationml/2006/ole">
              <p:oleObj spid="_x0000_s91143" name="Equation" r:id="rId3" imgW="139680" imgH="228600" progId="Equation.DSMT4">
                <p:embed/>
              </p:oleObj>
            </a:graphicData>
          </a:graphic>
        </p:graphicFrame>
        <p:graphicFrame>
          <p:nvGraphicFramePr>
            <p:cNvPr id="1027" name="Object 3"/>
            <p:cNvGraphicFramePr>
              <a:graphicFrameLocks noChangeAspect="1"/>
            </p:cNvGraphicFramePr>
            <p:nvPr/>
          </p:nvGraphicFramePr>
          <p:xfrm>
            <a:off x="4440238" y="1981200"/>
            <a:ext cx="190500" cy="381000"/>
          </p:xfrm>
          <a:graphic>
            <a:graphicData uri="http://schemas.openxmlformats.org/presentationml/2006/ole">
              <p:oleObj spid="_x0000_s91144" name="Equation" r:id="rId4" imgW="114120" imgH="228600" progId="Equation.DSMT4">
                <p:embed/>
              </p:oleObj>
            </a:graphicData>
          </a:graphic>
        </p:graphicFrame>
        <p:graphicFrame>
          <p:nvGraphicFramePr>
            <p:cNvPr id="1028" name="Object 4"/>
            <p:cNvGraphicFramePr>
              <a:graphicFrameLocks noChangeAspect="1"/>
            </p:cNvGraphicFramePr>
            <p:nvPr/>
          </p:nvGraphicFramePr>
          <p:xfrm>
            <a:off x="4483100" y="2479675"/>
            <a:ext cx="317500" cy="296863"/>
          </p:xfrm>
          <a:graphic>
            <a:graphicData uri="http://schemas.openxmlformats.org/presentationml/2006/ole">
              <p:oleObj spid="_x0000_s91145" name="Equation" r:id="rId5" imgW="190440" imgH="177480" progId="Equation.DSMT4">
                <p:embed/>
              </p:oleObj>
            </a:graphicData>
          </a:graphic>
        </p:graphicFrame>
        <p:graphicFrame>
          <p:nvGraphicFramePr>
            <p:cNvPr id="1029" name="Object 5"/>
            <p:cNvGraphicFramePr>
              <a:graphicFrameLocks noChangeAspect="1"/>
            </p:cNvGraphicFramePr>
            <p:nvPr/>
          </p:nvGraphicFramePr>
          <p:xfrm>
            <a:off x="5232400" y="3581400"/>
            <a:ext cx="274638" cy="381000"/>
          </p:xfrm>
          <a:graphic>
            <a:graphicData uri="http://schemas.openxmlformats.org/presentationml/2006/ole">
              <p:oleObj spid="_x0000_s91146" name="Equation" r:id="rId6" imgW="164880" imgH="228600" progId="Equation.DSMT4">
                <p:embed/>
              </p:oleObj>
            </a:graphicData>
          </a:graphic>
        </p:graphicFrame>
        <p:graphicFrame>
          <p:nvGraphicFramePr>
            <p:cNvPr id="1030" name="Object 6"/>
            <p:cNvGraphicFramePr>
              <a:graphicFrameLocks noChangeAspect="1"/>
            </p:cNvGraphicFramePr>
            <p:nvPr/>
          </p:nvGraphicFramePr>
          <p:xfrm>
            <a:off x="8350250" y="3581400"/>
            <a:ext cx="254000" cy="381000"/>
          </p:xfrm>
          <a:graphic>
            <a:graphicData uri="http://schemas.openxmlformats.org/presentationml/2006/ole">
              <p:oleObj spid="_x0000_s91147" name="Equation" r:id="rId7" imgW="152280" imgH="228600" progId="Equation.DSMT4">
                <p:embed/>
              </p:oleObj>
            </a:graphicData>
          </a:graphic>
        </p:graphicFrame>
        <p:sp>
          <p:nvSpPr>
            <p:cNvPr id="354" name="Freeform 353"/>
            <p:cNvSpPr/>
            <p:nvPr/>
          </p:nvSpPr>
          <p:spPr>
            <a:xfrm>
              <a:off x="5258874" y="2134408"/>
              <a:ext cx="3275985" cy="1066454"/>
            </a:xfrm>
            <a:custGeom>
              <a:avLst/>
              <a:gdLst>
                <a:gd name="connsiteX0" fmla="*/ 0 w 990600"/>
                <a:gd name="connsiteY0" fmla="*/ 1066800 h 1066800"/>
                <a:gd name="connsiteX1" fmla="*/ 247650 w 990600"/>
                <a:gd name="connsiteY1" fmla="*/ 0 h 1066800"/>
                <a:gd name="connsiteX2" fmla="*/ 742950 w 990600"/>
                <a:gd name="connsiteY2" fmla="*/ 0 h 1066800"/>
                <a:gd name="connsiteX3" fmla="*/ 990600 w 990600"/>
                <a:gd name="connsiteY3" fmla="*/ 1066800 h 1066800"/>
                <a:gd name="connsiteX4" fmla="*/ 0 w 990600"/>
                <a:gd name="connsiteY4" fmla="*/ 1066800 h 1066800"/>
                <a:gd name="connsiteX0" fmla="*/ 0 w 1066800"/>
                <a:gd name="connsiteY0" fmla="*/ 990600 h 1066800"/>
                <a:gd name="connsiteX1" fmla="*/ 323850 w 1066800"/>
                <a:gd name="connsiteY1" fmla="*/ 0 h 1066800"/>
                <a:gd name="connsiteX2" fmla="*/ 819150 w 1066800"/>
                <a:gd name="connsiteY2" fmla="*/ 0 h 1066800"/>
                <a:gd name="connsiteX3" fmla="*/ 1066800 w 1066800"/>
                <a:gd name="connsiteY3" fmla="*/ 1066800 h 1066800"/>
                <a:gd name="connsiteX4" fmla="*/ 0 w 1066800"/>
                <a:gd name="connsiteY4" fmla="*/ 990600 h 1066800"/>
                <a:gd name="connsiteX0" fmla="*/ 0 w 1066800"/>
                <a:gd name="connsiteY0" fmla="*/ 990600 h 1066800"/>
                <a:gd name="connsiteX1" fmla="*/ 152400 w 1066800"/>
                <a:gd name="connsiteY1" fmla="*/ 0 h 1066800"/>
                <a:gd name="connsiteX2" fmla="*/ 819150 w 1066800"/>
                <a:gd name="connsiteY2" fmla="*/ 0 h 1066800"/>
                <a:gd name="connsiteX3" fmla="*/ 1066800 w 1066800"/>
                <a:gd name="connsiteY3" fmla="*/ 1066800 h 1066800"/>
                <a:gd name="connsiteX4" fmla="*/ 0 w 1066800"/>
                <a:gd name="connsiteY4" fmla="*/ 990600 h 1066800"/>
                <a:gd name="connsiteX0" fmla="*/ 0 w 2057400"/>
                <a:gd name="connsiteY0" fmla="*/ 1066800 h 1066800"/>
                <a:gd name="connsiteX1" fmla="*/ 1143000 w 2057400"/>
                <a:gd name="connsiteY1" fmla="*/ 0 h 1066800"/>
                <a:gd name="connsiteX2" fmla="*/ 1809750 w 2057400"/>
                <a:gd name="connsiteY2" fmla="*/ 0 h 1066800"/>
                <a:gd name="connsiteX3" fmla="*/ 2057400 w 2057400"/>
                <a:gd name="connsiteY3" fmla="*/ 1066800 h 1066800"/>
                <a:gd name="connsiteX4" fmla="*/ 0 w 2057400"/>
                <a:gd name="connsiteY4" fmla="*/ 1066800 h 1066800"/>
                <a:gd name="connsiteX0" fmla="*/ 0 w 2133600"/>
                <a:gd name="connsiteY0" fmla="*/ 1066800 h 1066800"/>
                <a:gd name="connsiteX1" fmla="*/ 1143000 w 2133600"/>
                <a:gd name="connsiteY1" fmla="*/ 0 h 1066800"/>
                <a:gd name="connsiteX2" fmla="*/ 2133600 w 2133600"/>
                <a:gd name="connsiteY2" fmla="*/ 0 h 1066800"/>
                <a:gd name="connsiteX3" fmla="*/ 2057400 w 2133600"/>
                <a:gd name="connsiteY3" fmla="*/ 1066800 h 1066800"/>
                <a:gd name="connsiteX4" fmla="*/ 0 w 2133600"/>
                <a:gd name="connsiteY4" fmla="*/ 1066800 h 1066800"/>
                <a:gd name="connsiteX0" fmla="*/ 0 w 3200400"/>
                <a:gd name="connsiteY0" fmla="*/ 1066800 h 1066800"/>
                <a:gd name="connsiteX1" fmla="*/ 1143000 w 3200400"/>
                <a:gd name="connsiteY1" fmla="*/ 0 h 1066800"/>
                <a:gd name="connsiteX2" fmla="*/ 21336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1430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1430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0668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76600"/>
                <a:gd name="connsiteY0" fmla="*/ 1066800 h 1066800"/>
                <a:gd name="connsiteX1" fmla="*/ 1066800 w 3276600"/>
                <a:gd name="connsiteY1" fmla="*/ 0 h 1066800"/>
                <a:gd name="connsiteX2" fmla="*/ 2209800 w 3276600"/>
                <a:gd name="connsiteY2" fmla="*/ 0 h 1066800"/>
                <a:gd name="connsiteX3" fmla="*/ 3276600 w 3276600"/>
                <a:gd name="connsiteY3" fmla="*/ 1066800 h 1066800"/>
                <a:gd name="connsiteX4" fmla="*/ 0 w 32766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1066800">
                  <a:moveTo>
                    <a:pt x="0" y="1066800"/>
                  </a:moveTo>
                  <a:lnTo>
                    <a:pt x="1066800" y="0"/>
                  </a:lnTo>
                  <a:lnTo>
                    <a:pt x="2209800" y="0"/>
                  </a:lnTo>
                  <a:lnTo>
                    <a:pt x="3276600" y="1066800"/>
                  </a:lnTo>
                  <a:lnTo>
                    <a:pt x="0" y="1066800"/>
                  </a:lnTo>
                  <a:close/>
                </a:path>
              </a:pathLst>
            </a:cu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 name="Group 2"/>
          <p:cNvGrpSpPr>
            <a:grpSpLocks/>
          </p:cNvGrpSpPr>
          <p:nvPr/>
        </p:nvGrpSpPr>
        <p:grpSpPr bwMode="auto">
          <a:xfrm>
            <a:off x="4419600" y="1371600"/>
            <a:ext cx="4495800" cy="3048000"/>
            <a:chOff x="4437063" y="1078468"/>
            <a:chExt cx="4554537" cy="2883932"/>
          </a:xfrm>
        </p:grpSpPr>
        <p:cxnSp>
          <p:nvCxnSpPr>
            <p:cNvPr id="363" name="Straight Arrow Connector 362"/>
            <p:cNvCxnSpPr/>
            <p:nvPr/>
          </p:nvCxnSpPr>
          <p:spPr>
            <a:xfrm>
              <a:off x="4800525" y="3504276"/>
              <a:ext cx="4038292" cy="1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p:cNvCxnSpPr/>
            <p:nvPr/>
          </p:nvCxnSpPr>
          <p:spPr>
            <a:xfrm rot="5400000" flipH="1" flipV="1">
              <a:off x="3695290" y="2476071"/>
              <a:ext cx="2514428" cy="1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5" name="Oval 364"/>
            <p:cNvSpPr/>
            <p:nvPr/>
          </p:nvSpPr>
          <p:spPr>
            <a:xfrm>
              <a:off x="5106091"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6" name="Oval 365"/>
            <p:cNvSpPr/>
            <p:nvPr/>
          </p:nvSpPr>
          <p:spPr>
            <a:xfrm>
              <a:off x="4953309"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7" name="Oval 366"/>
            <p:cNvSpPr/>
            <p:nvPr/>
          </p:nvSpPr>
          <p:spPr>
            <a:xfrm>
              <a:off x="5106091"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 name="Oval 367"/>
            <p:cNvSpPr/>
            <p:nvPr/>
          </p:nvSpPr>
          <p:spPr>
            <a:xfrm>
              <a:off x="4953309"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9" name="Oval 368"/>
            <p:cNvSpPr/>
            <p:nvPr/>
          </p:nvSpPr>
          <p:spPr>
            <a:xfrm>
              <a:off x="5410049"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0" name="Oval 369"/>
            <p:cNvSpPr/>
            <p:nvPr/>
          </p:nvSpPr>
          <p:spPr>
            <a:xfrm>
              <a:off x="5257266"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1" name="Oval 370"/>
            <p:cNvSpPr/>
            <p:nvPr/>
          </p:nvSpPr>
          <p:spPr>
            <a:xfrm>
              <a:off x="5410049"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2" name="Oval 371"/>
            <p:cNvSpPr/>
            <p:nvPr/>
          </p:nvSpPr>
          <p:spPr>
            <a:xfrm>
              <a:off x="5257266"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3" name="Oval 372"/>
            <p:cNvSpPr/>
            <p:nvPr/>
          </p:nvSpPr>
          <p:spPr>
            <a:xfrm>
              <a:off x="5715615"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4" name="Oval 373"/>
            <p:cNvSpPr/>
            <p:nvPr/>
          </p:nvSpPr>
          <p:spPr>
            <a:xfrm>
              <a:off x="5562831"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5" name="Oval 374"/>
            <p:cNvSpPr/>
            <p:nvPr/>
          </p:nvSpPr>
          <p:spPr>
            <a:xfrm>
              <a:off x="5715615"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6" name="Oval 375"/>
            <p:cNvSpPr/>
            <p:nvPr/>
          </p:nvSpPr>
          <p:spPr>
            <a:xfrm>
              <a:off x="5562831"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7" name="Oval 376"/>
            <p:cNvSpPr/>
            <p:nvPr/>
          </p:nvSpPr>
          <p:spPr>
            <a:xfrm>
              <a:off x="601957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 name="Oval 377"/>
            <p:cNvSpPr/>
            <p:nvPr/>
          </p:nvSpPr>
          <p:spPr>
            <a:xfrm>
              <a:off x="5866789"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9" name="Oval 378"/>
            <p:cNvSpPr/>
            <p:nvPr/>
          </p:nvSpPr>
          <p:spPr>
            <a:xfrm>
              <a:off x="601957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0" name="Oval 379"/>
            <p:cNvSpPr/>
            <p:nvPr/>
          </p:nvSpPr>
          <p:spPr>
            <a:xfrm>
              <a:off x="5866789"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1" name="Oval 380"/>
            <p:cNvSpPr/>
            <p:nvPr/>
          </p:nvSpPr>
          <p:spPr>
            <a:xfrm>
              <a:off x="6325137"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2" name="Oval 381"/>
            <p:cNvSpPr/>
            <p:nvPr/>
          </p:nvSpPr>
          <p:spPr>
            <a:xfrm>
              <a:off x="6172355"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3" name="Oval 382"/>
            <p:cNvSpPr/>
            <p:nvPr/>
          </p:nvSpPr>
          <p:spPr>
            <a:xfrm>
              <a:off x="6325137"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4" name="Oval 383"/>
            <p:cNvSpPr/>
            <p:nvPr/>
          </p:nvSpPr>
          <p:spPr>
            <a:xfrm>
              <a:off x="6172355"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5" name="Oval 384"/>
            <p:cNvSpPr/>
            <p:nvPr/>
          </p:nvSpPr>
          <p:spPr>
            <a:xfrm>
              <a:off x="6629095"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6" name="Oval 385"/>
            <p:cNvSpPr/>
            <p:nvPr/>
          </p:nvSpPr>
          <p:spPr>
            <a:xfrm>
              <a:off x="647631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7" name="Oval 386"/>
            <p:cNvSpPr/>
            <p:nvPr/>
          </p:nvSpPr>
          <p:spPr>
            <a:xfrm>
              <a:off x="6629095"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8" name="Oval 387"/>
            <p:cNvSpPr/>
            <p:nvPr/>
          </p:nvSpPr>
          <p:spPr>
            <a:xfrm>
              <a:off x="647631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9" name="Oval 388"/>
            <p:cNvSpPr/>
            <p:nvPr/>
          </p:nvSpPr>
          <p:spPr>
            <a:xfrm>
              <a:off x="6934661"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0" name="Oval 389"/>
            <p:cNvSpPr/>
            <p:nvPr/>
          </p:nvSpPr>
          <p:spPr>
            <a:xfrm>
              <a:off x="6781878"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1" name="Oval 390"/>
            <p:cNvSpPr/>
            <p:nvPr/>
          </p:nvSpPr>
          <p:spPr>
            <a:xfrm>
              <a:off x="6934661"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2" name="Oval 391"/>
            <p:cNvSpPr/>
            <p:nvPr/>
          </p:nvSpPr>
          <p:spPr>
            <a:xfrm>
              <a:off x="6781878"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3" name="Oval 392"/>
            <p:cNvSpPr/>
            <p:nvPr/>
          </p:nvSpPr>
          <p:spPr>
            <a:xfrm>
              <a:off x="7238618"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4" name="Oval 393"/>
            <p:cNvSpPr/>
            <p:nvPr/>
          </p:nvSpPr>
          <p:spPr>
            <a:xfrm>
              <a:off x="7085836"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5" name="Oval 394"/>
            <p:cNvSpPr/>
            <p:nvPr/>
          </p:nvSpPr>
          <p:spPr>
            <a:xfrm>
              <a:off x="7238618"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6" name="Oval 395"/>
            <p:cNvSpPr/>
            <p:nvPr/>
          </p:nvSpPr>
          <p:spPr>
            <a:xfrm>
              <a:off x="7085836"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7" name="Oval 396"/>
            <p:cNvSpPr/>
            <p:nvPr/>
          </p:nvSpPr>
          <p:spPr>
            <a:xfrm>
              <a:off x="7544184"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8" name="Oval 397"/>
            <p:cNvSpPr/>
            <p:nvPr/>
          </p:nvSpPr>
          <p:spPr>
            <a:xfrm>
              <a:off x="7391401"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 name="Oval 398"/>
            <p:cNvSpPr/>
            <p:nvPr/>
          </p:nvSpPr>
          <p:spPr>
            <a:xfrm>
              <a:off x="7544184"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0" name="Oval 399"/>
            <p:cNvSpPr/>
            <p:nvPr/>
          </p:nvSpPr>
          <p:spPr>
            <a:xfrm>
              <a:off x="7391401"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1" name="Oval 400"/>
            <p:cNvSpPr/>
            <p:nvPr/>
          </p:nvSpPr>
          <p:spPr>
            <a:xfrm>
              <a:off x="784814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2" name="Oval 401"/>
            <p:cNvSpPr/>
            <p:nvPr/>
          </p:nvSpPr>
          <p:spPr>
            <a:xfrm>
              <a:off x="7696967"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3" name="Oval 402"/>
            <p:cNvSpPr/>
            <p:nvPr/>
          </p:nvSpPr>
          <p:spPr>
            <a:xfrm>
              <a:off x="784814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4" name="Oval 403"/>
            <p:cNvSpPr/>
            <p:nvPr/>
          </p:nvSpPr>
          <p:spPr>
            <a:xfrm>
              <a:off x="7696967"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5" name="Oval 404"/>
            <p:cNvSpPr/>
            <p:nvPr/>
          </p:nvSpPr>
          <p:spPr>
            <a:xfrm>
              <a:off x="8153707"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6" name="Oval 405"/>
            <p:cNvSpPr/>
            <p:nvPr/>
          </p:nvSpPr>
          <p:spPr>
            <a:xfrm>
              <a:off x="8000924"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7" name="Oval 406"/>
            <p:cNvSpPr/>
            <p:nvPr/>
          </p:nvSpPr>
          <p:spPr>
            <a:xfrm>
              <a:off x="8153707"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8" name="Oval 407"/>
            <p:cNvSpPr/>
            <p:nvPr/>
          </p:nvSpPr>
          <p:spPr>
            <a:xfrm>
              <a:off x="8000924"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9" name="Oval 408"/>
            <p:cNvSpPr/>
            <p:nvPr/>
          </p:nvSpPr>
          <p:spPr>
            <a:xfrm>
              <a:off x="8457664"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0" name="Oval 409"/>
            <p:cNvSpPr/>
            <p:nvPr/>
          </p:nvSpPr>
          <p:spPr>
            <a:xfrm>
              <a:off x="8306490"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1" name="Oval 410"/>
            <p:cNvSpPr/>
            <p:nvPr/>
          </p:nvSpPr>
          <p:spPr>
            <a:xfrm>
              <a:off x="8457664"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2" name="Oval 411"/>
            <p:cNvSpPr/>
            <p:nvPr/>
          </p:nvSpPr>
          <p:spPr>
            <a:xfrm>
              <a:off x="8306490"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3" name="Oval 412"/>
            <p:cNvSpPr/>
            <p:nvPr/>
          </p:nvSpPr>
          <p:spPr>
            <a:xfrm>
              <a:off x="5106091"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4" name="Oval 413"/>
            <p:cNvSpPr/>
            <p:nvPr/>
          </p:nvSpPr>
          <p:spPr>
            <a:xfrm>
              <a:off x="4953309"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5" name="Oval 414"/>
            <p:cNvSpPr/>
            <p:nvPr/>
          </p:nvSpPr>
          <p:spPr>
            <a:xfrm>
              <a:off x="5106091"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6" name="Oval 415"/>
            <p:cNvSpPr/>
            <p:nvPr/>
          </p:nvSpPr>
          <p:spPr>
            <a:xfrm>
              <a:off x="4953309"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7" name="Oval 416"/>
            <p:cNvSpPr/>
            <p:nvPr/>
          </p:nvSpPr>
          <p:spPr>
            <a:xfrm>
              <a:off x="5410049"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8" name="Oval 417"/>
            <p:cNvSpPr/>
            <p:nvPr/>
          </p:nvSpPr>
          <p:spPr>
            <a:xfrm>
              <a:off x="5257266"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9" name="Oval 418"/>
            <p:cNvSpPr/>
            <p:nvPr/>
          </p:nvSpPr>
          <p:spPr>
            <a:xfrm>
              <a:off x="5410049"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0" name="Oval 419"/>
            <p:cNvSpPr/>
            <p:nvPr/>
          </p:nvSpPr>
          <p:spPr>
            <a:xfrm>
              <a:off x="5257266"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1" name="Oval 420"/>
            <p:cNvSpPr/>
            <p:nvPr/>
          </p:nvSpPr>
          <p:spPr>
            <a:xfrm>
              <a:off x="5715615"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2" name="Oval 421"/>
            <p:cNvSpPr/>
            <p:nvPr/>
          </p:nvSpPr>
          <p:spPr>
            <a:xfrm>
              <a:off x="5562831"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3" name="Oval 422"/>
            <p:cNvSpPr/>
            <p:nvPr/>
          </p:nvSpPr>
          <p:spPr>
            <a:xfrm>
              <a:off x="5715615"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4" name="Oval 423"/>
            <p:cNvSpPr/>
            <p:nvPr/>
          </p:nvSpPr>
          <p:spPr>
            <a:xfrm>
              <a:off x="5562831"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5" name="Oval 424"/>
            <p:cNvSpPr/>
            <p:nvPr/>
          </p:nvSpPr>
          <p:spPr>
            <a:xfrm>
              <a:off x="601957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6" name="Oval 425"/>
            <p:cNvSpPr/>
            <p:nvPr/>
          </p:nvSpPr>
          <p:spPr>
            <a:xfrm>
              <a:off x="5866789"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7" name="Oval 426"/>
            <p:cNvSpPr/>
            <p:nvPr/>
          </p:nvSpPr>
          <p:spPr>
            <a:xfrm>
              <a:off x="601957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8" name="Oval 427"/>
            <p:cNvSpPr/>
            <p:nvPr/>
          </p:nvSpPr>
          <p:spPr>
            <a:xfrm>
              <a:off x="5866789"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9" name="Oval 428"/>
            <p:cNvSpPr/>
            <p:nvPr/>
          </p:nvSpPr>
          <p:spPr>
            <a:xfrm>
              <a:off x="6325137"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0" name="Oval 429"/>
            <p:cNvSpPr/>
            <p:nvPr/>
          </p:nvSpPr>
          <p:spPr>
            <a:xfrm>
              <a:off x="6172355"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1" name="Oval 430"/>
            <p:cNvSpPr/>
            <p:nvPr/>
          </p:nvSpPr>
          <p:spPr>
            <a:xfrm>
              <a:off x="6325137"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2" name="Oval 431"/>
            <p:cNvSpPr/>
            <p:nvPr/>
          </p:nvSpPr>
          <p:spPr>
            <a:xfrm>
              <a:off x="6172355"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3" name="Oval 432"/>
            <p:cNvSpPr/>
            <p:nvPr/>
          </p:nvSpPr>
          <p:spPr>
            <a:xfrm>
              <a:off x="6629095"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4" name="Oval 433"/>
            <p:cNvSpPr/>
            <p:nvPr/>
          </p:nvSpPr>
          <p:spPr>
            <a:xfrm>
              <a:off x="647631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5" name="Oval 434"/>
            <p:cNvSpPr/>
            <p:nvPr/>
          </p:nvSpPr>
          <p:spPr>
            <a:xfrm>
              <a:off x="6629095"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6" name="Oval 435"/>
            <p:cNvSpPr/>
            <p:nvPr/>
          </p:nvSpPr>
          <p:spPr>
            <a:xfrm>
              <a:off x="647631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7" name="Oval 436"/>
            <p:cNvSpPr/>
            <p:nvPr/>
          </p:nvSpPr>
          <p:spPr>
            <a:xfrm>
              <a:off x="6934661"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8" name="Oval 437"/>
            <p:cNvSpPr/>
            <p:nvPr/>
          </p:nvSpPr>
          <p:spPr>
            <a:xfrm>
              <a:off x="6781878"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9" name="Oval 438"/>
            <p:cNvSpPr/>
            <p:nvPr/>
          </p:nvSpPr>
          <p:spPr>
            <a:xfrm>
              <a:off x="6934661"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0" name="Oval 439"/>
            <p:cNvSpPr/>
            <p:nvPr/>
          </p:nvSpPr>
          <p:spPr>
            <a:xfrm>
              <a:off x="6781878"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1" name="Oval 440"/>
            <p:cNvSpPr/>
            <p:nvPr/>
          </p:nvSpPr>
          <p:spPr>
            <a:xfrm>
              <a:off x="7238618"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2" name="Oval 441"/>
            <p:cNvSpPr/>
            <p:nvPr/>
          </p:nvSpPr>
          <p:spPr>
            <a:xfrm>
              <a:off x="7085836"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3" name="Oval 442"/>
            <p:cNvSpPr/>
            <p:nvPr/>
          </p:nvSpPr>
          <p:spPr>
            <a:xfrm>
              <a:off x="7238618"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4" name="Oval 443"/>
            <p:cNvSpPr/>
            <p:nvPr/>
          </p:nvSpPr>
          <p:spPr>
            <a:xfrm>
              <a:off x="7085836"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5" name="Oval 444"/>
            <p:cNvSpPr/>
            <p:nvPr/>
          </p:nvSpPr>
          <p:spPr>
            <a:xfrm>
              <a:off x="7544184"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6" name="Oval 445"/>
            <p:cNvSpPr/>
            <p:nvPr/>
          </p:nvSpPr>
          <p:spPr>
            <a:xfrm>
              <a:off x="7391401"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7" name="Oval 446"/>
            <p:cNvSpPr/>
            <p:nvPr/>
          </p:nvSpPr>
          <p:spPr>
            <a:xfrm>
              <a:off x="7544184"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8" name="Oval 447"/>
            <p:cNvSpPr/>
            <p:nvPr/>
          </p:nvSpPr>
          <p:spPr>
            <a:xfrm>
              <a:off x="7391401"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9" name="Oval 448"/>
            <p:cNvSpPr/>
            <p:nvPr/>
          </p:nvSpPr>
          <p:spPr>
            <a:xfrm>
              <a:off x="784814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 name="Oval 449"/>
            <p:cNvSpPr/>
            <p:nvPr/>
          </p:nvSpPr>
          <p:spPr>
            <a:xfrm>
              <a:off x="7696967"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1" name="Oval 450"/>
            <p:cNvSpPr/>
            <p:nvPr/>
          </p:nvSpPr>
          <p:spPr>
            <a:xfrm>
              <a:off x="784814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2" name="Oval 451"/>
            <p:cNvSpPr/>
            <p:nvPr/>
          </p:nvSpPr>
          <p:spPr>
            <a:xfrm>
              <a:off x="7696967"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3" name="Oval 452"/>
            <p:cNvSpPr/>
            <p:nvPr/>
          </p:nvSpPr>
          <p:spPr>
            <a:xfrm>
              <a:off x="8153707"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4" name="Oval 453"/>
            <p:cNvSpPr/>
            <p:nvPr/>
          </p:nvSpPr>
          <p:spPr>
            <a:xfrm>
              <a:off x="8000924"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5" name="Oval 454"/>
            <p:cNvSpPr/>
            <p:nvPr/>
          </p:nvSpPr>
          <p:spPr>
            <a:xfrm>
              <a:off x="8153707"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6" name="Oval 455"/>
            <p:cNvSpPr/>
            <p:nvPr/>
          </p:nvSpPr>
          <p:spPr>
            <a:xfrm>
              <a:off x="8000924"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7" name="Oval 456"/>
            <p:cNvSpPr/>
            <p:nvPr/>
          </p:nvSpPr>
          <p:spPr>
            <a:xfrm>
              <a:off x="8457664"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8" name="Oval 457"/>
            <p:cNvSpPr/>
            <p:nvPr/>
          </p:nvSpPr>
          <p:spPr>
            <a:xfrm>
              <a:off x="8306490"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9" name="Oval 458"/>
            <p:cNvSpPr/>
            <p:nvPr/>
          </p:nvSpPr>
          <p:spPr>
            <a:xfrm>
              <a:off x="8457664"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0" name="Oval 459"/>
            <p:cNvSpPr/>
            <p:nvPr/>
          </p:nvSpPr>
          <p:spPr>
            <a:xfrm>
              <a:off x="8306490"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1" name="Oval 460"/>
            <p:cNvSpPr/>
            <p:nvPr/>
          </p:nvSpPr>
          <p:spPr>
            <a:xfrm>
              <a:off x="5106091"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2" name="Oval 461"/>
            <p:cNvSpPr/>
            <p:nvPr/>
          </p:nvSpPr>
          <p:spPr>
            <a:xfrm>
              <a:off x="4953309"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3" name="Oval 462"/>
            <p:cNvSpPr/>
            <p:nvPr/>
          </p:nvSpPr>
          <p:spPr>
            <a:xfrm>
              <a:off x="5106091"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4" name="Oval 463"/>
            <p:cNvSpPr/>
            <p:nvPr/>
          </p:nvSpPr>
          <p:spPr>
            <a:xfrm>
              <a:off x="4953309"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5" name="Oval 464"/>
            <p:cNvSpPr/>
            <p:nvPr/>
          </p:nvSpPr>
          <p:spPr>
            <a:xfrm>
              <a:off x="5410049"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6" name="Oval 465"/>
            <p:cNvSpPr/>
            <p:nvPr/>
          </p:nvSpPr>
          <p:spPr>
            <a:xfrm>
              <a:off x="5257266"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7" name="Oval 466"/>
            <p:cNvSpPr/>
            <p:nvPr/>
          </p:nvSpPr>
          <p:spPr>
            <a:xfrm>
              <a:off x="5410049"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8" name="Oval 467"/>
            <p:cNvSpPr/>
            <p:nvPr/>
          </p:nvSpPr>
          <p:spPr>
            <a:xfrm>
              <a:off x="5257266"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9" name="Oval 468"/>
            <p:cNvSpPr/>
            <p:nvPr/>
          </p:nvSpPr>
          <p:spPr>
            <a:xfrm>
              <a:off x="5715615"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0" name="Oval 469"/>
            <p:cNvSpPr/>
            <p:nvPr/>
          </p:nvSpPr>
          <p:spPr>
            <a:xfrm>
              <a:off x="5562831"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1" name="Oval 470"/>
            <p:cNvSpPr/>
            <p:nvPr/>
          </p:nvSpPr>
          <p:spPr>
            <a:xfrm>
              <a:off x="5715615"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2" name="Oval 471"/>
            <p:cNvSpPr/>
            <p:nvPr/>
          </p:nvSpPr>
          <p:spPr>
            <a:xfrm>
              <a:off x="5562831"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3" name="Oval 472"/>
            <p:cNvSpPr/>
            <p:nvPr/>
          </p:nvSpPr>
          <p:spPr>
            <a:xfrm>
              <a:off x="601957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4" name="Oval 473"/>
            <p:cNvSpPr/>
            <p:nvPr/>
          </p:nvSpPr>
          <p:spPr>
            <a:xfrm>
              <a:off x="5866789"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5" name="Oval 474"/>
            <p:cNvSpPr/>
            <p:nvPr/>
          </p:nvSpPr>
          <p:spPr>
            <a:xfrm>
              <a:off x="601957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6" name="Oval 475"/>
            <p:cNvSpPr/>
            <p:nvPr/>
          </p:nvSpPr>
          <p:spPr>
            <a:xfrm>
              <a:off x="5866789"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7" name="Oval 476"/>
            <p:cNvSpPr/>
            <p:nvPr/>
          </p:nvSpPr>
          <p:spPr>
            <a:xfrm>
              <a:off x="6325137"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8" name="Oval 477"/>
            <p:cNvSpPr/>
            <p:nvPr/>
          </p:nvSpPr>
          <p:spPr>
            <a:xfrm>
              <a:off x="6172355"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9" name="Oval 478"/>
            <p:cNvSpPr/>
            <p:nvPr/>
          </p:nvSpPr>
          <p:spPr>
            <a:xfrm>
              <a:off x="6325137"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0" name="Oval 479"/>
            <p:cNvSpPr/>
            <p:nvPr/>
          </p:nvSpPr>
          <p:spPr>
            <a:xfrm>
              <a:off x="6172355"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1" name="Oval 480"/>
            <p:cNvSpPr/>
            <p:nvPr/>
          </p:nvSpPr>
          <p:spPr>
            <a:xfrm>
              <a:off x="6629095"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2" name="Oval 481"/>
            <p:cNvSpPr/>
            <p:nvPr/>
          </p:nvSpPr>
          <p:spPr>
            <a:xfrm>
              <a:off x="647631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3" name="Oval 482"/>
            <p:cNvSpPr/>
            <p:nvPr/>
          </p:nvSpPr>
          <p:spPr>
            <a:xfrm>
              <a:off x="6629095"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4" name="Oval 483"/>
            <p:cNvSpPr/>
            <p:nvPr/>
          </p:nvSpPr>
          <p:spPr>
            <a:xfrm>
              <a:off x="647631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5" name="Oval 484"/>
            <p:cNvSpPr/>
            <p:nvPr/>
          </p:nvSpPr>
          <p:spPr>
            <a:xfrm>
              <a:off x="6934661"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6" name="Oval 485"/>
            <p:cNvSpPr/>
            <p:nvPr/>
          </p:nvSpPr>
          <p:spPr>
            <a:xfrm>
              <a:off x="6781878"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7" name="Oval 486"/>
            <p:cNvSpPr/>
            <p:nvPr/>
          </p:nvSpPr>
          <p:spPr>
            <a:xfrm>
              <a:off x="6934661"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8" name="Oval 487"/>
            <p:cNvSpPr/>
            <p:nvPr/>
          </p:nvSpPr>
          <p:spPr>
            <a:xfrm>
              <a:off x="6781878"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9" name="Oval 488"/>
            <p:cNvSpPr/>
            <p:nvPr/>
          </p:nvSpPr>
          <p:spPr>
            <a:xfrm>
              <a:off x="7238618"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0" name="Oval 489"/>
            <p:cNvSpPr/>
            <p:nvPr/>
          </p:nvSpPr>
          <p:spPr>
            <a:xfrm>
              <a:off x="7085836"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1" name="Oval 490"/>
            <p:cNvSpPr/>
            <p:nvPr/>
          </p:nvSpPr>
          <p:spPr>
            <a:xfrm>
              <a:off x="7238618"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2" name="Oval 491"/>
            <p:cNvSpPr/>
            <p:nvPr/>
          </p:nvSpPr>
          <p:spPr>
            <a:xfrm>
              <a:off x="7085836"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3" name="Oval 492"/>
            <p:cNvSpPr/>
            <p:nvPr/>
          </p:nvSpPr>
          <p:spPr>
            <a:xfrm>
              <a:off x="7544184"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4" name="Oval 493"/>
            <p:cNvSpPr/>
            <p:nvPr/>
          </p:nvSpPr>
          <p:spPr>
            <a:xfrm>
              <a:off x="7391401"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5" name="Oval 494"/>
            <p:cNvSpPr/>
            <p:nvPr/>
          </p:nvSpPr>
          <p:spPr>
            <a:xfrm>
              <a:off x="7544184"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6" name="Oval 495"/>
            <p:cNvSpPr/>
            <p:nvPr/>
          </p:nvSpPr>
          <p:spPr>
            <a:xfrm>
              <a:off x="7391401"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7" name="Oval 496"/>
            <p:cNvSpPr/>
            <p:nvPr/>
          </p:nvSpPr>
          <p:spPr>
            <a:xfrm>
              <a:off x="784814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8" name="Oval 497"/>
            <p:cNvSpPr/>
            <p:nvPr/>
          </p:nvSpPr>
          <p:spPr>
            <a:xfrm>
              <a:off x="7696967"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9" name="Oval 498"/>
            <p:cNvSpPr/>
            <p:nvPr/>
          </p:nvSpPr>
          <p:spPr>
            <a:xfrm>
              <a:off x="784814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0" name="Oval 499"/>
            <p:cNvSpPr/>
            <p:nvPr/>
          </p:nvSpPr>
          <p:spPr>
            <a:xfrm>
              <a:off x="7696967"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1" name="Oval 500"/>
            <p:cNvSpPr/>
            <p:nvPr/>
          </p:nvSpPr>
          <p:spPr>
            <a:xfrm>
              <a:off x="8153707"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2" name="Oval 501"/>
            <p:cNvSpPr/>
            <p:nvPr/>
          </p:nvSpPr>
          <p:spPr>
            <a:xfrm>
              <a:off x="8000924"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3" name="Oval 502"/>
            <p:cNvSpPr/>
            <p:nvPr/>
          </p:nvSpPr>
          <p:spPr>
            <a:xfrm>
              <a:off x="8153707"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4" name="Oval 503"/>
            <p:cNvSpPr/>
            <p:nvPr/>
          </p:nvSpPr>
          <p:spPr>
            <a:xfrm>
              <a:off x="8000924"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5" name="Oval 504"/>
            <p:cNvSpPr/>
            <p:nvPr/>
          </p:nvSpPr>
          <p:spPr>
            <a:xfrm>
              <a:off x="8457664"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6" name="Oval 505"/>
            <p:cNvSpPr/>
            <p:nvPr/>
          </p:nvSpPr>
          <p:spPr>
            <a:xfrm>
              <a:off x="8306490"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7" name="Oval 506"/>
            <p:cNvSpPr/>
            <p:nvPr/>
          </p:nvSpPr>
          <p:spPr>
            <a:xfrm>
              <a:off x="8457664"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8" name="Oval 507"/>
            <p:cNvSpPr/>
            <p:nvPr/>
          </p:nvSpPr>
          <p:spPr>
            <a:xfrm>
              <a:off x="8306490"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9" name="Oval 508"/>
            <p:cNvSpPr/>
            <p:nvPr/>
          </p:nvSpPr>
          <p:spPr>
            <a:xfrm>
              <a:off x="5106091"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0" name="Oval 509"/>
            <p:cNvSpPr/>
            <p:nvPr/>
          </p:nvSpPr>
          <p:spPr>
            <a:xfrm>
              <a:off x="4953309"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1" name="Oval 510"/>
            <p:cNvSpPr/>
            <p:nvPr/>
          </p:nvSpPr>
          <p:spPr>
            <a:xfrm>
              <a:off x="5106091"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2" name="Oval 511"/>
            <p:cNvSpPr/>
            <p:nvPr/>
          </p:nvSpPr>
          <p:spPr>
            <a:xfrm>
              <a:off x="4953309"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3" name="Oval 512"/>
            <p:cNvSpPr/>
            <p:nvPr/>
          </p:nvSpPr>
          <p:spPr>
            <a:xfrm>
              <a:off x="5410049"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4" name="Oval 513"/>
            <p:cNvSpPr/>
            <p:nvPr/>
          </p:nvSpPr>
          <p:spPr>
            <a:xfrm>
              <a:off x="5257266"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5" name="Oval 514"/>
            <p:cNvSpPr/>
            <p:nvPr/>
          </p:nvSpPr>
          <p:spPr>
            <a:xfrm>
              <a:off x="5410049"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6" name="Oval 515"/>
            <p:cNvSpPr/>
            <p:nvPr/>
          </p:nvSpPr>
          <p:spPr>
            <a:xfrm>
              <a:off x="5257266"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7" name="Oval 516"/>
            <p:cNvSpPr/>
            <p:nvPr/>
          </p:nvSpPr>
          <p:spPr>
            <a:xfrm>
              <a:off x="5715615"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8" name="Oval 517"/>
            <p:cNvSpPr/>
            <p:nvPr/>
          </p:nvSpPr>
          <p:spPr>
            <a:xfrm>
              <a:off x="5562831"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9" name="Oval 518"/>
            <p:cNvSpPr/>
            <p:nvPr/>
          </p:nvSpPr>
          <p:spPr>
            <a:xfrm>
              <a:off x="5715615"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0" name="Oval 519"/>
            <p:cNvSpPr/>
            <p:nvPr/>
          </p:nvSpPr>
          <p:spPr>
            <a:xfrm>
              <a:off x="5562831"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1" name="Oval 520"/>
            <p:cNvSpPr/>
            <p:nvPr/>
          </p:nvSpPr>
          <p:spPr>
            <a:xfrm>
              <a:off x="601957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2" name="Oval 521"/>
            <p:cNvSpPr/>
            <p:nvPr/>
          </p:nvSpPr>
          <p:spPr>
            <a:xfrm>
              <a:off x="5866789"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3" name="Oval 522"/>
            <p:cNvSpPr/>
            <p:nvPr/>
          </p:nvSpPr>
          <p:spPr>
            <a:xfrm>
              <a:off x="601957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4" name="Oval 523"/>
            <p:cNvSpPr/>
            <p:nvPr/>
          </p:nvSpPr>
          <p:spPr>
            <a:xfrm>
              <a:off x="5866789"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5" name="Oval 524"/>
            <p:cNvSpPr/>
            <p:nvPr/>
          </p:nvSpPr>
          <p:spPr>
            <a:xfrm>
              <a:off x="6325137"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6" name="Oval 525"/>
            <p:cNvSpPr/>
            <p:nvPr/>
          </p:nvSpPr>
          <p:spPr>
            <a:xfrm>
              <a:off x="6172355"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7" name="Oval 526"/>
            <p:cNvSpPr/>
            <p:nvPr/>
          </p:nvSpPr>
          <p:spPr>
            <a:xfrm>
              <a:off x="6325137"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8" name="Oval 527"/>
            <p:cNvSpPr/>
            <p:nvPr/>
          </p:nvSpPr>
          <p:spPr>
            <a:xfrm>
              <a:off x="6172355"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9" name="Oval 528"/>
            <p:cNvSpPr/>
            <p:nvPr/>
          </p:nvSpPr>
          <p:spPr>
            <a:xfrm>
              <a:off x="6629095"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0" name="Oval 529"/>
            <p:cNvSpPr/>
            <p:nvPr/>
          </p:nvSpPr>
          <p:spPr>
            <a:xfrm>
              <a:off x="647631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1" name="Oval 530"/>
            <p:cNvSpPr/>
            <p:nvPr/>
          </p:nvSpPr>
          <p:spPr>
            <a:xfrm>
              <a:off x="6629095"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 name="Oval 531"/>
            <p:cNvSpPr/>
            <p:nvPr/>
          </p:nvSpPr>
          <p:spPr>
            <a:xfrm>
              <a:off x="647631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3" name="Oval 532"/>
            <p:cNvSpPr/>
            <p:nvPr/>
          </p:nvSpPr>
          <p:spPr>
            <a:xfrm>
              <a:off x="6934661"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4" name="Oval 533"/>
            <p:cNvSpPr/>
            <p:nvPr/>
          </p:nvSpPr>
          <p:spPr>
            <a:xfrm>
              <a:off x="6781878"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5" name="Oval 534"/>
            <p:cNvSpPr/>
            <p:nvPr/>
          </p:nvSpPr>
          <p:spPr>
            <a:xfrm>
              <a:off x="6934661"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6" name="Oval 535"/>
            <p:cNvSpPr/>
            <p:nvPr/>
          </p:nvSpPr>
          <p:spPr>
            <a:xfrm>
              <a:off x="6781878"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7" name="Oval 536"/>
            <p:cNvSpPr/>
            <p:nvPr/>
          </p:nvSpPr>
          <p:spPr>
            <a:xfrm>
              <a:off x="7238618"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8" name="Oval 537"/>
            <p:cNvSpPr/>
            <p:nvPr/>
          </p:nvSpPr>
          <p:spPr>
            <a:xfrm>
              <a:off x="7085836"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9" name="Oval 538"/>
            <p:cNvSpPr/>
            <p:nvPr/>
          </p:nvSpPr>
          <p:spPr>
            <a:xfrm>
              <a:off x="7238618"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0" name="Oval 539"/>
            <p:cNvSpPr/>
            <p:nvPr/>
          </p:nvSpPr>
          <p:spPr>
            <a:xfrm>
              <a:off x="7085836"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1" name="Oval 540"/>
            <p:cNvSpPr/>
            <p:nvPr/>
          </p:nvSpPr>
          <p:spPr>
            <a:xfrm>
              <a:off x="7544184"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2" name="Oval 541"/>
            <p:cNvSpPr/>
            <p:nvPr/>
          </p:nvSpPr>
          <p:spPr>
            <a:xfrm>
              <a:off x="7391401"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3" name="Oval 542"/>
            <p:cNvSpPr/>
            <p:nvPr/>
          </p:nvSpPr>
          <p:spPr>
            <a:xfrm>
              <a:off x="7544184"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4" name="Oval 543"/>
            <p:cNvSpPr/>
            <p:nvPr/>
          </p:nvSpPr>
          <p:spPr>
            <a:xfrm>
              <a:off x="7391401"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5" name="Oval 544"/>
            <p:cNvSpPr/>
            <p:nvPr/>
          </p:nvSpPr>
          <p:spPr>
            <a:xfrm>
              <a:off x="784814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6" name="Oval 545"/>
            <p:cNvSpPr/>
            <p:nvPr/>
          </p:nvSpPr>
          <p:spPr>
            <a:xfrm>
              <a:off x="7696967"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7" name="Oval 546"/>
            <p:cNvSpPr/>
            <p:nvPr/>
          </p:nvSpPr>
          <p:spPr>
            <a:xfrm>
              <a:off x="784814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8" name="Oval 547"/>
            <p:cNvSpPr/>
            <p:nvPr/>
          </p:nvSpPr>
          <p:spPr>
            <a:xfrm>
              <a:off x="7696967"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9" name="Oval 548"/>
            <p:cNvSpPr/>
            <p:nvPr/>
          </p:nvSpPr>
          <p:spPr>
            <a:xfrm>
              <a:off x="8153707"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0" name="Oval 549"/>
            <p:cNvSpPr/>
            <p:nvPr/>
          </p:nvSpPr>
          <p:spPr>
            <a:xfrm>
              <a:off x="8000924"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1" name="Oval 550"/>
            <p:cNvSpPr/>
            <p:nvPr/>
          </p:nvSpPr>
          <p:spPr>
            <a:xfrm>
              <a:off x="8153707"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2" name="Oval 551"/>
            <p:cNvSpPr/>
            <p:nvPr/>
          </p:nvSpPr>
          <p:spPr>
            <a:xfrm>
              <a:off x="8000924"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 name="Oval 552"/>
            <p:cNvSpPr/>
            <p:nvPr/>
          </p:nvSpPr>
          <p:spPr>
            <a:xfrm>
              <a:off x="8457664"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4" name="Oval 553"/>
            <p:cNvSpPr/>
            <p:nvPr/>
          </p:nvSpPr>
          <p:spPr>
            <a:xfrm>
              <a:off x="8306490"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5" name="Oval 554"/>
            <p:cNvSpPr/>
            <p:nvPr/>
          </p:nvSpPr>
          <p:spPr>
            <a:xfrm>
              <a:off x="8457664"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6" name="Oval 555"/>
            <p:cNvSpPr/>
            <p:nvPr/>
          </p:nvSpPr>
          <p:spPr>
            <a:xfrm>
              <a:off x="8306490"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7" name="Oval 556"/>
            <p:cNvSpPr/>
            <p:nvPr/>
          </p:nvSpPr>
          <p:spPr>
            <a:xfrm>
              <a:off x="5106091"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8" name="Oval 557"/>
            <p:cNvSpPr/>
            <p:nvPr/>
          </p:nvSpPr>
          <p:spPr>
            <a:xfrm>
              <a:off x="4953309"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9" name="Oval 558"/>
            <p:cNvSpPr/>
            <p:nvPr/>
          </p:nvSpPr>
          <p:spPr>
            <a:xfrm>
              <a:off x="5106091"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0" name="Oval 559"/>
            <p:cNvSpPr/>
            <p:nvPr/>
          </p:nvSpPr>
          <p:spPr>
            <a:xfrm>
              <a:off x="4953309"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1" name="Oval 560"/>
            <p:cNvSpPr/>
            <p:nvPr/>
          </p:nvSpPr>
          <p:spPr>
            <a:xfrm>
              <a:off x="5410049"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2" name="Oval 561"/>
            <p:cNvSpPr/>
            <p:nvPr/>
          </p:nvSpPr>
          <p:spPr>
            <a:xfrm>
              <a:off x="5257266"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 name="Oval 562"/>
            <p:cNvSpPr/>
            <p:nvPr/>
          </p:nvSpPr>
          <p:spPr>
            <a:xfrm>
              <a:off x="5410049"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4" name="Oval 563"/>
            <p:cNvSpPr/>
            <p:nvPr/>
          </p:nvSpPr>
          <p:spPr>
            <a:xfrm>
              <a:off x="5257266"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5" name="Oval 564"/>
            <p:cNvSpPr/>
            <p:nvPr/>
          </p:nvSpPr>
          <p:spPr>
            <a:xfrm>
              <a:off x="5715615"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6" name="Oval 565"/>
            <p:cNvSpPr/>
            <p:nvPr/>
          </p:nvSpPr>
          <p:spPr>
            <a:xfrm>
              <a:off x="5562831"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7" name="Oval 566"/>
            <p:cNvSpPr/>
            <p:nvPr/>
          </p:nvSpPr>
          <p:spPr>
            <a:xfrm>
              <a:off x="5715615"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8" name="Oval 567"/>
            <p:cNvSpPr/>
            <p:nvPr/>
          </p:nvSpPr>
          <p:spPr>
            <a:xfrm>
              <a:off x="5562831"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9" name="Oval 568"/>
            <p:cNvSpPr/>
            <p:nvPr/>
          </p:nvSpPr>
          <p:spPr>
            <a:xfrm>
              <a:off x="601957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0" name="Oval 569"/>
            <p:cNvSpPr/>
            <p:nvPr/>
          </p:nvSpPr>
          <p:spPr>
            <a:xfrm>
              <a:off x="5866789"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1" name="Oval 570"/>
            <p:cNvSpPr/>
            <p:nvPr/>
          </p:nvSpPr>
          <p:spPr>
            <a:xfrm>
              <a:off x="601957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2" name="Oval 571"/>
            <p:cNvSpPr/>
            <p:nvPr/>
          </p:nvSpPr>
          <p:spPr>
            <a:xfrm>
              <a:off x="5866789"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3" name="Oval 572"/>
            <p:cNvSpPr/>
            <p:nvPr/>
          </p:nvSpPr>
          <p:spPr>
            <a:xfrm>
              <a:off x="6325137"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4" name="Oval 573"/>
            <p:cNvSpPr/>
            <p:nvPr/>
          </p:nvSpPr>
          <p:spPr>
            <a:xfrm>
              <a:off x="6172355"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5" name="Oval 574"/>
            <p:cNvSpPr/>
            <p:nvPr/>
          </p:nvSpPr>
          <p:spPr>
            <a:xfrm>
              <a:off x="6325137"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6" name="Oval 575"/>
            <p:cNvSpPr/>
            <p:nvPr/>
          </p:nvSpPr>
          <p:spPr>
            <a:xfrm>
              <a:off x="6172355"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7" name="Oval 576"/>
            <p:cNvSpPr/>
            <p:nvPr/>
          </p:nvSpPr>
          <p:spPr>
            <a:xfrm>
              <a:off x="6629095"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8" name="Oval 577"/>
            <p:cNvSpPr/>
            <p:nvPr/>
          </p:nvSpPr>
          <p:spPr>
            <a:xfrm>
              <a:off x="647631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9" name="Oval 578"/>
            <p:cNvSpPr/>
            <p:nvPr/>
          </p:nvSpPr>
          <p:spPr>
            <a:xfrm>
              <a:off x="6629095"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0" name="Oval 579"/>
            <p:cNvSpPr/>
            <p:nvPr/>
          </p:nvSpPr>
          <p:spPr>
            <a:xfrm>
              <a:off x="647631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1" name="Oval 580"/>
            <p:cNvSpPr/>
            <p:nvPr/>
          </p:nvSpPr>
          <p:spPr>
            <a:xfrm>
              <a:off x="6934661"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2" name="Oval 581"/>
            <p:cNvSpPr/>
            <p:nvPr/>
          </p:nvSpPr>
          <p:spPr>
            <a:xfrm>
              <a:off x="6781878"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3" name="Oval 582"/>
            <p:cNvSpPr/>
            <p:nvPr/>
          </p:nvSpPr>
          <p:spPr>
            <a:xfrm>
              <a:off x="6934661"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4" name="Oval 583"/>
            <p:cNvSpPr/>
            <p:nvPr/>
          </p:nvSpPr>
          <p:spPr>
            <a:xfrm>
              <a:off x="6781878"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5" name="Oval 584"/>
            <p:cNvSpPr/>
            <p:nvPr/>
          </p:nvSpPr>
          <p:spPr>
            <a:xfrm>
              <a:off x="7238618"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6" name="Oval 585"/>
            <p:cNvSpPr/>
            <p:nvPr/>
          </p:nvSpPr>
          <p:spPr>
            <a:xfrm>
              <a:off x="7085836"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7" name="Oval 586"/>
            <p:cNvSpPr/>
            <p:nvPr/>
          </p:nvSpPr>
          <p:spPr>
            <a:xfrm>
              <a:off x="7238618"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8" name="Oval 587"/>
            <p:cNvSpPr/>
            <p:nvPr/>
          </p:nvSpPr>
          <p:spPr>
            <a:xfrm>
              <a:off x="7085836"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9" name="Oval 588"/>
            <p:cNvSpPr/>
            <p:nvPr/>
          </p:nvSpPr>
          <p:spPr>
            <a:xfrm>
              <a:off x="7544184"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0" name="Oval 589"/>
            <p:cNvSpPr/>
            <p:nvPr/>
          </p:nvSpPr>
          <p:spPr>
            <a:xfrm>
              <a:off x="7391401"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1" name="Oval 590"/>
            <p:cNvSpPr/>
            <p:nvPr/>
          </p:nvSpPr>
          <p:spPr>
            <a:xfrm>
              <a:off x="7544184"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2" name="Oval 591"/>
            <p:cNvSpPr/>
            <p:nvPr/>
          </p:nvSpPr>
          <p:spPr>
            <a:xfrm>
              <a:off x="7391401"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3" name="Oval 592"/>
            <p:cNvSpPr/>
            <p:nvPr/>
          </p:nvSpPr>
          <p:spPr>
            <a:xfrm>
              <a:off x="784814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4" name="Oval 593"/>
            <p:cNvSpPr/>
            <p:nvPr/>
          </p:nvSpPr>
          <p:spPr>
            <a:xfrm>
              <a:off x="7696967"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5" name="Oval 594"/>
            <p:cNvSpPr/>
            <p:nvPr/>
          </p:nvSpPr>
          <p:spPr>
            <a:xfrm>
              <a:off x="784814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6" name="Oval 595"/>
            <p:cNvSpPr/>
            <p:nvPr/>
          </p:nvSpPr>
          <p:spPr>
            <a:xfrm>
              <a:off x="7696967"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7" name="Oval 596"/>
            <p:cNvSpPr/>
            <p:nvPr/>
          </p:nvSpPr>
          <p:spPr>
            <a:xfrm>
              <a:off x="8153707"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8" name="Oval 597"/>
            <p:cNvSpPr/>
            <p:nvPr/>
          </p:nvSpPr>
          <p:spPr>
            <a:xfrm>
              <a:off x="8000924"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9" name="Oval 598"/>
            <p:cNvSpPr/>
            <p:nvPr/>
          </p:nvSpPr>
          <p:spPr>
            <a:xfrm>
              <a:off x="8153707"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0" name="Oval 599"/>
            <p:cNvSpPr/>
            <p:nvPr/>
          </p:nvSpPr>
          <p:spPr>
            <a:xfrm>
              <a:off x="8000924"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1" name="Oval 600"/>
            <p:cNvSpPr/>
            <p:nvPr/>
          </p:nvSpPr>
          <p:spPr>
            <a:xfrm>
              <a:off x="8457664"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2" name="Oval 601"/>
            <p:cNvSpPr/>
            <p:nvPr/>
          </p:nvSpPr>
          <p:spPr>
            <a:xfrm>
              <a:off x="8306490"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3" name="Oval 602"/>
            <p:cNvSpPr/>
            <p:nvPr/>
          </p:nvSpPr>
          <p:spPr>
            <a:xfrm>
              <a:off x="8457664"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4" name="Oval 603"/>
            <p:cNvSpPr/>
            <p:nvPr/>
          </p:nvSpPr>
          <p:spPr>
            <a:xfrm>
              <a:off x="8306490"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5" name="Oval 604"/>
            <p:cNvSpPr/>
            <p:nvPr/>
          </p:nvSpPr>
          <p:spPr>
            <a:xfrm>
              <a:off x="5106091"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6" name="Oval 605"/>
            <p:cNvSpPr/>
            <p:nvPr/>
          </p:nvSpPr>
          <p:spPr>
            <a:xfrm>
              <a:off x="4953309"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7" name="Oval 606"/>
            <p:cNvSpPr/>
            <p:nvPr/>
          </p:nvSpPr>
          <p:spPr>
            <a:xfrm>
              <a:off x="5106091"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8" name="Oval 607"/>
            <p:cNvSpPr/>
            <p:nvPr/>
          </p:nvSpPr>
          <p:spPr>
            <a:xfrm>
              <a:off x="4953309"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9" name="Oval 608"/>
            <p:cNvSpPr/>
            <p:nvPr/>
          </p:nvSpPr>
          <p:spPr>
            <a:xfrm>
              <a:off x="5410049"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0" name="Oval 609"/>
            <p:cNvSpPr/>
            <p:nvPr/>
          </p:nvSpPr>
          <p:spPr>
            <a:xfrm>
              <a:off x="5257266"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1" name="Oval 610"/>
            <p:cNvSpPr/>
            <p:nvPr/>
          </p:nvSpPr>
          <p:spPr>
            <a:xfrm>
              <a:off x="5410049"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2" name="Oval 611"/>
            <p:cNvSpPr/>
            <p:nvPr/>
          </p:nvSpPr>
          <p:spPr>
            <a:xfrm>
              <a:off x="5257266"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3" name="Oval 612"/>
            <p:cNvSpPr/>
            <p:nvPr/>
          </p:nvSpPr>
          <p:spPr>
            <a:xfrm>
              <a:off x="5715615"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4" name="Oval 613"/>
            <p:cNvSpPr/>
            <p:nvPr/>
          </p:nvSpPr>
          <p:spPr>
            <a:xfrm>
              <a:off x="5562831"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5" name="Oval 614"/>
            <p:cNvSpPr/>
            <p:nvPr/>
          </p:nvSpPr>
          <p:spPr>
            <a:xfrm>
              <a:off x="5715615"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6" name="Oval 615"/>
            <p:cNvSpPr/>
            <p:nvPr/>
          </p:nvSpPr>
          <p:spPr>
            <a:xfrm>
              <a:off x="5562831"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7" name="Oval 616"/>
            <p:cNvSpPr/>
            <p:nvPr/>
          </p:nvSpPr>
          <p:spPr>
            <a:xfrm>
              <a:off x="601957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8" name="Oval 617"/>
            <p:cNvSpPr/>
            <p:nvPr/>
          </p:nvSpPr>
          <p:spPr>
            <a:xfrm>
              <a:off x="5866789"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9" name="Oval 618"/>
            <p:cNvSpPr/>
            <p:nvPr/>
          </p:nvSpPr>
          <p:spPr>
            <a:xfrm>
              <a:off x="601957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0" name="Oval 619"/>
            <p:cNvSpPr/>
            <p:nvPr/>
          </p:nvSpPr>
          <p:spPr>
            <a:xfrm>
              <a:off x="5866789"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1" name="Oval 620"/>
            <p:cNvSpPr/>
            <p:nvPr/>
          </p:nvSpPr>
          <p:spPr>
            <a:xfrm>
              <a:off x="6325137"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2" name="Oval 621"/>
            <p:cNvSpPr/>
            <p:nvPr/>
          </p:nvSpPr>
          <p:spPr>
            <a:xfrm>
              <a:off x="6172355"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3" name="Oval 622"/>
            <p:cNvSpPr/>
            <p:nvPr/>
          </p:nvSpPr>
          <p:spPr>
            <a:xfrm>
              <a:off x="6325137"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4" name="Oval 623"/>
            <p:cNvSpPr/>
            <p:nvPr/>
          </p:nvSpPr>
          <p:spPr>
            <a:xfrm>
              <a:off x="6172355"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5" name="Oval 624"/>
            <p:cNvSpPr/>
            <p:nvPr/>
          </p:nvSpPr>
          <p:spPr>
            <a:xfrm>
              <a:off x="6629095"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6" name="Oval 625"/>
            <p:cNvSpPr/>
            <p:nvPr/>
          </p:nvSpPr>
          <p:spPr>
            <a:xfrm>
              <a:off x="647631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7" name="Oval 626"/>
            <p:cNvSpPr/>
            <p:nvPr/>
          </p:nvSpPr>
          <p:spPr>
            <a:xfrm>
              <a:off x="6629095"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8" name="Oval 627"/>
            <p:cNvSpPr/>
            <p:nvPr/>
          </p:nvSpPr>
          <p:spPr>
            <a:xfrm>
              <a:off x="647631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9" name="Oval 628"/>
            <p:cNvSpPr/>
            <p:nvPr/>
          </p:nvSpPr>
          <p:spPr>
            <a:xfrm>
              <a:off x="6934661"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0" name="Oval 629"/>
            <p:cNvSpPr/>
            <p:nvPr/>
          </p:nvSpPr>
          <p:spPr>
            <a:xfrm>
              <a:off x="6781878"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1" name="Oval 630"/>
            <p:cNvSpPr/>
            <p:nvPr/>
          </p:nvSpPr>
          <p:spPr>
            <a:xfrm>
              <a:off x="6934661"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2" name="Oval 631"/>
            <p:cNvSpPr/>
            <p:nvPr/>
          </p:nvSpPr>
          <p:spPr>
            <a:xfrm>
              <a:off x="6781878"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3" name="Oval 632"/>
            <p:cNvSpPr/>
            <p:nvPr/>
          </p:nvSpPr>
          <p:spPr>
            <a:xfrm>
              <a:off x="7238618"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4" name="Oval 633"/>
            <p:cNvSpPr/>
            <p:nvPr/>
          </p:nvSpPr>
          <p:spPr>
            <a:xfrm>
              <a:off x="7085836"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5" name="Oval 634"/>
            <p:cNvSpPr/>
            <p:nvPr/>
          </p:nvSpPr>
          <p:spPr>
            <a:xfrm>
              <a:off x="7238618"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6" name="Oval 635"/>
            <p:cNvSpPr/>
            <p:nvPr/>
          </p:nvSpPr>
          <p:spPr>
            <a:xfrm>
              <a:off x="7085836"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7" name="Oval 636"/>
            <p:cNvSpPr/>
            <p:nvPr/>
          </p:nvSpPr>
          <p:spPr>
            <a:xfrm>
              <a:off x="7544184"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8" name="Oval 637"/>
            <p:cNvSpPr/>
            <p:nvPr/>
          </p:nvSpPr>
          <p:spPr>
            <a:xfrm>
              <a:off x="7391401"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9" name="Oval 638"/>
            <p:cNvSpPr/>
            <p:nvPr/>
          </p:nvSpPr>
          <p:spPr>
            <a:xfrm>
              <a:off x="7544184"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0" name="Oval 639"/>
            <p:cNvSpPr/>
            <p:nvPr/>
          </p:nvSpPr>
          <p:spPr>
            <a:xfrm>
              <a:off x="7391401"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1" name="Oval 640"/>
            <p:cNvSpPr/>
            <p:nvPr/>
          </p:nvSpPr>
          <p:spPr>
            <a:xfrm>
              <a:off x="784814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2" name="Oval 641"/>
            <p:cNvSpPr/>
            <p:nvPr/>
          </p:nvSpPr>
          <p:spPr>
            <a:xfrm>
              <a:off x="7696967"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3" name="Oval 642"/>
            <p:cNvSpPr/>
            <p:nvPr/>
          </p:nvSpPr>
          <p:spPr>
            <a:xfrm>
              <a:off x="784814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4" name="Oval 643"/>
            <p:cNvSpPr/>
            <p:nvPr/>
          </p:nvSpPr>
          <p:spPr>
            <a:xfrm>
              <a:off x="7696967"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 name="Oval 644"/>
            <p:cNvSpPr/>
            <p:nvPr/>
          </p:nvSpPr>
          <p:spPr>
            <a:xfrm>
              <a:off x="8153707"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6" name="Oval 645"/>
            <p:cNvSpPr/>
            <p:nvPr/>
          </p:nvSpPr>
          <p:spPr>
            <a:xfrm>
              <a:off x="8000924"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7" name="Oval 646"/>
            <p:cNvSpPr/>
            <p:nvPr/>
          </p:nvSpPr>
          <p:spPr>
            <a:xfrm>
              <a:off x="8153707"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8" name="Oval 647"/>
            <p:cNvSpPr/>
            <p:nvPr/>
          </p:nvSpPr>
          <p:spPr>
            <a:xfrm>
              <a:off x="8000924"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9" name="Oval 648"/>
            <p:cNvSpPr/>
            <p:nvPr/>
          </p:nvSpPr>
          <p:spPr>
            <a:xfrm>
              <a:off x="8457664"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0" name="Oval 649"/>
            <p:cNvSpPr/>
            <p:nvPr/>
          </p:nvSpPr>
          <p:spPr>
            <a:xfrm>
              <a:off x="8306490"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1" name="Oval 650"/>
            <p:cNvSpPr/>
            <p:nvPr/>
          </p:nvSpPr>
          <p:spPr>
            <a:xfrm>
              <a:off x="8457664"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2" name="Oval 651"/>
            <p:cNvSpPr/>
            <p:nvPr/>
          </p:nvSpPr>
          <p:spPr>
            <a:xfrm>
              <a:off x="8306490"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3" name="Oval 652"/>
            <p:cNvSpPr/>
            <p:nvPr/>
          </p:nvSpPr>
          <p:spPr>
            <a:xfrm>
              <a:off x="5106091"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4" name="Oval 653"/>
            <p:cNvSpPr/>
            <p:nvPr/>
          </p:nvSpPr>
          <p:spPr>
            <a:xfrm>
              <a:off x="4953309"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5" name="Oval 654"/>
            <p:cNvSpPr/>
            <p:nvPr/>
          </p:nvSpPr>
          <p:spPr>
            <a:xfrm>
              <a:off x="5106091"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6" name="Oval 655"/>
            <p:cNvSpPr/>
            <p:nvPr/>
          </p:nvSpPr>
          <p:spPr>
            <a:xfrm>
              <a:off x="4953309"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7" name="Oval 656"/>
            <p:cNvSpPr/>
            <p:nvPr/>
          </p:nvSpPr>
          <p:spPr>
            <a:xfrm>
              <a:off x="5410049"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8" name="Oval 657"/>
            <p:cNvSpPr/>
            <p:nvPr/>
          </p:nvSpPr>
          <p:spPr>
            <a:xfrm>
              <a:off x="5257266"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9" name="Oval 658"/>
            <p:cNvSpPr/>
            <p:nvPr/>
          </p:nvSpPr>
          <p:spPr>
            <a:xfrm>
              <a:off x="5410049"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0" name="Oval 659"/>
            <p:cNvSpPr/>
            <p:nvPr/>
          </p:nvSpPr>
          <p:spPr>
            <a:xfrm>
              <a:off x="5257266"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1" name="Oval 660"/>
            <p:cNvSpPr/>
            <p:nvPr/>
          </p:nvSpPr>
          <p:spPr>
            <a:xfrm>
              <a:off x="5715615"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2" name="Oval 661"/>
            <p:cNvSpPr/>
            <p:nvPr/>
          </p:nvSpPr>
          <p:spPr>
            <a:xfrm>
              <a:off x="5562831"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3" name="Oval 662"/>
            <p:cNvSpPr/>
            <p:nvPr/>
          </p:nvSpPr>
          <p:spPr>
            <a:xfrm>
              <a:off x="5715615"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4" name="Oval 663"/>
            <p:cNvSpPr/>
            <p:nvPr/>
          </p:nvSpPr>
          <p:spPr>
            <a:xfrm>
              <a:off x="5562831"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5" name="Oval 664"/>
            <p:cNvSpPr/>
            <p:nvPr/>
          </p:nvSpPr>
          <p:spPr>
            <a:xfrm>
              <a:off x="601957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6" name="Oval 665"/>
            <p:cNvSpPr/>
            <p:nvPr/>
          </p:nvSpPr>
          <p:spPr>
            <a:xfrm>
              <a:off x="5866789"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7" name="Oval 666"/>
            <p:cNvSpPr/>
            <p:nvPr/>
          </p:nvSpPr>
          <p:spPr>
            <a:xfrm>
              <a:off x="601957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8" name="Oval 667"/>
            <p:cNvSpPr/>
            <p:nvPr/>
          </p:nvSpPr>
          <p:spPr>
            <a:xfrm>
              <a:off x="5866789"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9" name="Oval 668"/>
            <p:cNvSpPr/>
            <p:nvPr/>
          </p:nvSpPr>
          <p:spPr>
            <a:xfrm>
              <a:off x="6325137"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0" name="Oval 669"/>
            <p:cNvSpPr/>
            <p:nvPr/>
          </p:nvSpPr>
          <p:spPr>
            <a:xfrm>
              <a:off x="6172355"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1" name="Oval 670"/>
            <p:cNvSpPr/>
            <p:nvPr/>
          </p:nvSpPr>
          <p:spPr>
            <a:xfrm>
              <a:off x="6325137"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2" name="Oval 671"/>
            <p:cNvSpPr/>
            <p:nvPr/>
          </p:nvSpPr>
          <p:spPr>
            <a:xfrm>
              <a:off x="6172355"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3" name="Oval 672"/>
            <p:cNvSpPr/>
            <p:nvPr/>
          </p:nvSpPr>
          <p:spPr>
            <a:xfrm>
              <a:off x="6629095"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4" name="Oval 673"/>
            <p:cNvSpPr/>
            <p:nvPr/>
          </p:nvSpPr>
          <p:spPr>
            <a:xfrm>
              <a:off x="647631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5" name="Oval 674"/>
            <p:cNvSpPr/>
            <p:nvPr/>
          </p:nvSpPr>
          <p:spPr>
            <a:xfrm>
              <a:off x="6629095"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6" name="Oval 675"/>
            <p:cNvSpPr/>
            <p:nvPr/>
          </p:nvSpPr>
          <p:spPr>
            <a:xfrm>
              <a:off x="647631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7" name="Oval 676"/>
            <p:cNvSpPr/>
            <p:nvPr/>
          </p:nvSpPr>
          <p:spPr>
            <a:xfrm>
              <a:off x="6934661"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8" name="Oval 677"/>
            <p:cNvSpPr/>
            <p:nvPr/>
          </p:nvSpPr>
          <p:spPr>
            <a:xfrm>
              <a:off x="6781878"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9" name="Oval 678"/>
            <p:cNvSpPr/>
            <p:nvPr/>
          </p:nvSpPr>
          <p:spPr>
            <a:xfrm>
              <a:off x="6934661"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0" name="Oval 679"/>
            <p:cNvSpPr/>
            <p:nvPr/>
          </p:nvSpPr>
          <p:spPr>
            <a:xfrm>
              <a:off x="6781878"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1" name="Oval 680"/>
            <p:cNvSpPr/>
            <p:nvPr/>
          </p:nvSpPr>
          <p:spPr>
            <a:xfrm>
              <a:off x="7238618"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2" name="Oval 681"/>
            <p:cNvSpPr/>
            <p:nvPr/>
          </p:nvSpPr>
          <p:spPr>
            <a:xfrm>
              <a:off x="7085836"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3" name="Oval 682"/>
            <p:cNvSpPr/>
            <p:nvPr/>
          </p:nvSpPr>
          <p:spPr>
            <a:xfrm>
              <a:off x="7238618"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4" name="Oval 683"/>
            <p:cNvSpPr/>
            <p:nvPr/>
          </p:nvSpPr>
          <p:spPr>
            <a:xfrm>
              <a:off x="7085836"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5" name="Oval 684"/>
            <p:cNvSpPr/>
            <p:nvPr/>
          </p:nvSpPr>
          <p:spPr>
            <a:xfrm>
              <a:off x="7544184"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6" name="Oval 685"/>
            <p:cNvSpPr/>
            <p:nvPr/>
          </p:nvSpPr>
          <p:spPr>
            <a:xfrm>
              <a:off x="7391401"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7" name="Oval 686"/>
            <p:cNvSpPr/>
            <p:nvPr/>
          </p:nvSpPr>
          <p:spPr>
            <a:xfrm>
              <a:off x="7544184"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8" name="Oval 687"/>
            <p:cNvSpPr/>
            <p:nvPr/>
          </p:nvSpPr>
          <p:spPr>
            <a:xfrm>
              <a:off x="7391401"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9" name="Oval 688"/>
            <p:cNvSpPr/>
            <p:nvPr/>
          </p:nvSpPr>
          <p:spPr>
            <a:xfrm>
              <a:off x="784814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0" name="Oval 689"/>
            <p:cNvSpPr/>
            <p:nvPr/>
          </p:nvSpPr>
          <p:spPr>
            <a:xfrm>
              <a:off x="7696967"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1" name="Oval 690"/>
            <p:cNvSpPr/>
            <p:nvPr/>
          </p:nvSpPr>
          <p:spPr>
            <a:xfrm>
              <a:off x="784814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2" name="Oval 691"/>
            <p:cNvSpPr/>
            <p:nvPr/>
          </p:nvSpPr>
          <p:spPr>
            <a:xfrm>
              <a:off x="7696967"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3" name="Oval 692"/>
            <p:cNvSpPr/>
            <p:nvPr/>
          </p:nvSpPr>
          <p:spPr>
            <a:xfrm>
              <a:off x="8153707"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4" name="Oval 693"/>
            <p:cNvSpPr/>
            <p:nvPr/>
          </p:nvSpPr>
          <p:spPr>
            <a:xfrm>
              <a:off x="8000924"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5" name="Oval 694"/>
            <p:cNvSpPr/>
            <p:nvPr/>
          </p:nvSpPr>
          <p:spPr>
            <a:xfrm>
              <a:off x="8153707"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6" name="Oval 695"/>
            <p:cNvSpPr/>
            <p:nvPr/>
          </p:nvSpPr>
          <p:spPr>
            <a:xfrm>
              <a:off x="8000924"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7" name="Oval 696"/>
            <p:cNvSpPr/>
            <p:nvPr/>
          </p:nvSpPr>
          <p:spPr>
            <a:xfrm>
              <a:off x="8457664"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8" name="Oval 697"/>
            <p:cNvSpPr/>
            <p:nvPr/>
          </p:nvSpPr>
          <p:spPr>
            <a:xfrm>
              <a:off x="8306490"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9" name="Oval 698"/>
            <p:cNvSpPr/>
            <p:nvPr/>
          </p:nvSpPr>
          <p:spPr>
            <a:xfrm>
              <a:off x="8457664"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0" name="Oval 699"/>
            <p:cNvSpPr/>
            <p:nvPr/>
          </p:nvSpPr>
          <p:spPr>
            <a:xfrm>
              <a:off x="8306490"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82" name="TextBox 341"/>
            <p:cNvSpPr txBox="1">
              <a:spLocks noChangeArrowheads="1"/>
            </p:cNvSpPr>
            <p:nvPr/>
          </p:nvSpPr>
          <p:spPr bwMode="auto">
            <a:xfrm>
              <a:off x="8707548" y="3440668"/>
              <a:ext cx="284052" cy="369332"/>
            </a:xfrm>
            <a:prstGeom prst="rect">
              <a:avLst/>
            </a:prstGeom>
            <a:noFill/>
            <a:ln w="9525">
              <a:noFill/>
              <a:miter lim="800000"/>
              <a:headEnd/>
              <a:tailEnd/>
            </a:ln>
          </p:spPr>
          <p:txBody>
            <a:bodyPr wrap="none">
              <a:spAutoFit/>
            </a:bodyPr>
            <a:lstStyle/>
            <a:p>
              <a:r>
                <a:rPr lang="en-US">
                  <a:latin typeface="Calibri" pitchFamily="34" charset="0"/>
                </a:rPr>
                <a:t>x</a:t>
              </a:r>
            </a:p>
          </p:txBody>
        </p:sp>
        <p:sp>
          <p:nvSpPr>
            <p:cNvPr id="1383" name="TextBox 342"/>
            <p:cNvSpPr txBox="1">
              <a:spLocks noChangeArrowheads="1"/>
            </p:cNvSpPr>
            <p:nvPr/>
          </p:nvSpPr>
          <p:spPr bwMode="auto">
            <a:xfrm>
              <a:off x="4724400" y="1078468"/>
              <a:ext cx="261610" cy="369332"/>
            </a:xfrm>
            <a:prstGeom prst="rect">
              <a:avLst/>
            </a:prstGeom>
            <a:noFill/>
            <a:ln w="9525">
              <a:noFill/>
              <a:miter lim="800000"/>
              <a:headEnd/>
              <a:tailEnd/>
            </a:ln>
          </p:spPr>
          <p:txBody>
            <a:bodyPr wrap="none">
              <a:spAutoFit/>
            </a:bodyPr>
            <a:lstStyle/>
            <a:p>
              <a:r>
                <a:rPr lang="en-US">
                  <a:latin typeface="Calibri" pitchFamily="34" charset="0"/>
                </a:rPr>
                <a:t>t</a:t>
              </a:r>
            </a:p>
          </p:txBody>
        </p:sp>
        <p:cxnSp>
          <p:nvCxnSpPr>
            <p:cNvPr id="703" name="Straight Connector 702"/>
            <p:cNvCxnSpPr>
              <a:stCxn id="418" idx="5"/>
            </p:cNvCxnSpPr>
            <p:nvPr/>
          </p:nvCxnSpPr>
          <p:spPr>
            <a:xfrm rot="16200000" flipH="1">
              <a:off x="5094513" y="3417537"/>
              <a:ext cx="468639" cy="11257"/>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4" name="Straight Connector 703"/>
            <p:cNvCxnSpPr/>
            <p:nvPr/>
          </p:nvCxnSpPr>
          <p:spPr>
            <a:xfrm rot="16200000" flipH="1">
              <a:off x="8228974" y="3429552"/>
              <a:ext cx="468639" cy="11258"/>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a:stCxn id="418" idx="5"/>
            </p:cNvCxnSpPr>
            <p:nvPr/>
          </p:nvCxnSpPr>
          <p:spPr>
            <a:xfrm rot="5400000">
              <a:off x="4979465" y="2857123"/>
              <a:ext cx="12016" cy="675461"/>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6" name="Straight Connector 705"/>
            <p:cNvCxnSpPr>
              <a:stCxn id="573" idx="3"/>
            </p:cNvCxnSpPr>
            <p:nvPr/>
          </p:nvCxnSpPr>
          <p:spPr>
            <a:xfrm rot="5400000">
              <a:off x="5486062" y="1284073"/>
              <a:ext cx="12016" cy="168865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7" name="Straight Arrow Connector 706"/>
            <p:cNvCxnSpPr/>
            <p:nvPr/>
          </p:nvCxnSpPr>
          <p:spPr>
            <a:xfrm rot="5400000">
              <a:off x="4266494" y="2666831"/>
              <a:ext cx="1066454" cy="1608"/>
            </a:xfrm>
            <a:prstGeom prst="straightConnector1">
              <a:avLst/>
            </a:prstGeom>
            <a:ln w="2222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031" name="Object 2"/>
            <p:cNvGraphicFramePr>
              <a:graphicFrameLocks noChangeAspect="1"/>
            </p:cNvGraphicFramePr>
            <p:nvPr/>
          </p:nvGraphicFramePr>
          <p:xfrm>
            <a:off x="4437063" y="3048000"/>
            <a:ext cx="233362" cy="381000"/>
          </p:xfrm>
          <a:graphic>
            <a:graphicData uri="http://schemas.openxmlformats.org/presentationml/2006/ole">
              <p:oleObj spid="_x0000_s91138" name="Equation" r:id="rId8" imgW="139680" imgH="228600" progId="Equation.DSMT4">
                <p:embed/>
              </p:oleObj>
            </a:graphicData>
          </a:graphic>
        </p:graphicFrame>
        <p:graphicFrame>
          <p:nvGraphicFramePr>
            <p:cNvPr id="1032" name="Object 3"/>
            <p:cNvGraphicFramePr>
              <a:graphicFrameLocks noChangeAspect="1"/>
            </p:cNvGraphicFramePr>
            <p:nvPr/>
          </p:nvGraphicFramePr>
          <p:xfrm>
            <a:off x="4440238" y="1981200"/>
            <a:ext cx="190500" cy="381000"/>
          </p:xfrm>
          <a:graphic>
            <a:graphicData uri="http://schemas.openxmlformats.org/presentationml/2006/ole">
              <p:oleObj spid="_x0000_s91139" name="Equation" r:id="rId9" imgW="114120" imgH="228600" progId="Equation.DSMT4">
                <p:embed/>
              </p:oleObj>
            </a:graphicData>
          </a:graphic>
        </p:graphicFrame>
        <p:graphicFrame>
          <p:nvGraphicFramePr>
            <p:cNvPr id="1033" name="Object 4"/>
            <p:cNvGraphicFramePr>
              <a:graphicFrameLocks noChangeAspect="1"/>
            </p:cNvGraphicFramePr>
            <p:nvPr/>
          </p:nvGraphicFramePr>
          <p:xfrm>
            <a:off x="4483100" y="2479675"/>
            <a:ext cx="317500" cy="296863"/>
          </p:xfrm>
          <a:graphic>
            <a:graphicData uri="http://schemas.openxmlformats.org/presentationml/2006/ole">
              <p:oleObj spid="_x0000_s91140" name="Equation" r:id="rId10" imgW="190440" imgH="177480" progId="Equation.DSMT4">
                <p:embed/>
              </p:oleObj>
            </a:graphicData>
          </a:graphic>
        </p:graphicFrame>
        <p:graphicFrame>
          <p:nvGraphicFramePr>
            <p:cNvPr id="1034" name="Object 5"/>
            <p:cNvGraphicFramePr>
              <a:graphicFrameLocks noChangeAspect="1"/>
            </p:cNvGraphicFramePr>
            <p:nvPr/>
          </p:nvGraphicFramePr>
          <p:xfrm>
            <a:off x="5232400" y="3581400"/>
            <a:ext cx="274638" cy="381000"/>
          </p:xfrm>
          <a:graphic>
            <a:graphicData uri="http://schemas.openxmlformats.org/presentationml/2006/ole">
              <p:oleObj spid="_x0000_s91141" name="Equation" r:id="rId11" imgW="164880" imgH="228600" progId="Equation.DSMT4">
                <p:embed/>
              </p:oleObj>
            </a:graphicData>
          </a:graphic>
        </p:graphicFrame>
        <p:graphicFrame>
          <p:nvGraphicFramePr>
            <p:cNvPr id="1035" name="Object 6"/>
            <p:cNvGraphicFramePr>
              <a:graphicFrameLocks noChangeAspect="1"/>
            </p:cNvGraphicFramePr>
            <p:nvPr/>
          </p:nvGraphicFramePr>
          <p:xfrm>
            <a:off x="8350250" y="3581400"/>
            <a:ext cx="254000" cy="381000"/>
          </p:xfrm>
          <a:graphic>
            <a:graphicData uri="http://schemas.openxmlformats.org/presentationml/2006/ole">
              <p:oleObj spid="_x0000_s91142" name="Equation" r:id="rId12" imgW="152280" imgH="228600" progId="Equation.DSMT4">
                <p:embed/>
              </p:oleObj>
            </a:graphicData>
          </a:graphic>
        </p:graphicFrame>
        <p:sp>
          <p:nvSpPr>
            <p:cNvPr id="713" name="Freeform 712"/>
            <p:cNvSpPr/>
            <p:nvPr/>
          </p:nvSpPr>
          <p:spPr>
            <a:xfrm>
              <a:off x="5258874" y="2134408"/>
              <a:ext cx="3275985" cy="1066454"/>
            </a:xfrm>
            <a:custGeom>
              <a:avLst/>
              <a:gdLst>
                <a:gd name="connsiteX0" fmla="*/ 0 w 990600"/>
                <a:gd name="connsiteY0" fmla="*/ 1066800 h 1066800"/>
                <a:gd name="connsiteX1" fmla="*/ 247650 w 990600"/>
                <a:gd name="connsiteY1" fmla="*/ 0 h 1066800"/>
                <a:gd name="connsiteX2" fmla="*/ 742950 w 990600"/>
                <a:gd name="connsiteY2" fmla="*/ 0 h 1066800"/>
                <a:gd name="connsiteX3" fmla="*/ 990600 w 990600"/>
                <a:gd name="connsiteY3" fmla="*/ 1066800 h 1066800"/>
                <a:gd name="connsiteX4" fmla="*/ 0 w 990600"/>
                <a:gd name="connsiteY4" fmla="*/ 1066800 h 1066800"/>
                <a:gd name="connsiteX0" fmla="*/ 0 w 1066800"/>
                <a:gd name="connsiteY0" fmla="*/ 990600 h 1066800"/>
                <a:gd name="connsiteX1" fmla="*/ 323850 w 1066800"/>
                <a:gd name="connsiteY1" fmla="*/ 0 h 1066800"/>
                <a:gd name="connsiteX2" fmla="*/ 819150 w 1066800"/>
                <a:gd name="connsiteY2" fmla="*/ 0 h 1066800"/>
                <a:gd name="connsiteX3" fmla="*/ 1066800 w 1066800"/>
                <a:gd name="connsiteY3" fmla="*/ 1066800 h 1066800"/>
                <a:gd name="connsiteX4" fmla="*/ 0 w 1066800"/>
                <a:gd name="connsiteY4" fmla="*/ 990600 h 1066800"/>
                <a:gd name="connsiteX0" fmla="*/ 0 w 1066800"/>
                <a:gd name="connsiteY0" fmla="*/ 990600 h 1066800"/>
                <a:gd name="connsiteX1" fmla="*/ 152400 w 1066800"/>
                <a:gd name="connsiteY1" fmla="*/ 0 h 1066800"/>
                <a:gd name="connsiteX2" fmla="*/ 819150 w 1066800"/>
                <a:gd name="connsiteY2" fmla="*/ 0 h 1066800"/>
                <a:gd name="connsiteX3" fmla="*/ 1066800 w 1066800"/>
                <a:gd name="connsiteY3" fmla="*/ 1066800 h 1066800"/>
                <a:gd name="connsiteX4" fmla="*/ 0 w 1066800"/>
                <a:gd name="connsiteY4" fmla="*/ 990600 h 1066800"/>
                <a:gd name="connsiteX0" fmla="*/ 0 w 2057400"/>
                <a:gd name="connsiteY0" fmla="*/ 1066800 h 1066800"/>
                <a:gd name="connsiteX1" fmla="*/ 1143000 w 2057400"/>
                <a:gd name="connsiteY1" fmla="*/ 0 h 1066800"/>
                <a:gd name="connsiteX2" fmla="*/ 1809750 w 2057400"/>
                <a:gd name="connsiteY2" fmla="*/ 0 h 1066800"/>
                <a:gd name="connsiteX3" fmla="*/ 2057400 w 2057400"/>
                <a:gd name="connsiteY3" fmla="*/ 1066800 h 1066800"/>
                <a:gd name="connsiteX4" fmla="*/ 0 w 2057400"/>
                <a:gd name="connsiteY4" fmla="*/ 1066800 h 1066800"/>
                <a:gd name="connsiteX0" fmla="*/ 0 w 2133600"/>
                <a:gd name="connsiteY0" fmla="*/ 1066800 h 1066800"/>
                <a:gd name="connsiteX1" fmla="*/ 1143000 w 2133600"/>
                <a:gd name="connsiteY1" fmla="*/ 0 h 1066800"/>
                <a:gd name="connsiteX2" fmla="*/ 2133600 w 2133600"/>
                <a:gd name="connsiteY2" fmla="*/ 0 h 1066800"/>
                <a:gd name="connsiteX3" fmla="*/ 2057400 w 2133600"/>
                <a:gd name="connsiteY3" fmla="*/ 1066800 h 1066800"/>
                <a:gd name="connsiteX4" fmla="*/ 0 w 2133600"/>
                <a:gd name="connsiteY4" fmla="*/ 1066800 h 1066800"/>
                <a:gd name="connsiteX0" fmla="*/ 0 w 3200400"/>
                <a:gd name="connsiteY0" fmla="*/ 1066800 h 1066800"/>
                <a:gd name="connsiteX1" fmla="*/ 1143000 w 3200400"/>
                <a:gd name="connsiteY1" fmla="*/ 0 h 1066800"/>
                <a:gd name="connsiteX2" fmla="*/ 21336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1430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1430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0668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76600"/>
                <a:gd name="connsiteY0" fmla="*/ 1066800 h 1066800"/>
                <a:gd name="connsiteX1" fmla="*/ 1066800 w 3276600"/>
                <a:gd name="connsiteY1" fmla="*/ 0 h 1066800"/>
                <a:gd name="connsiteX2" fmla="*/ 2209800 w 3276600"/>
                <a:gd name="connsiteY2" fmla="*/ 0 h 1066800"/>
                <a:gd name="connsiteX3" fmla="*/ 3276600 w 3276600"/>
                <a:gd name="connsiteY3" fmla="*/ 1066800 h 1066800"/>
                <a:gd name="connsiteX4" fmla="*/ 0 w 32766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1066800">
                  <a:moveTo>
                    <a:pt x="0" y="1066800"/>
                  </a:moveTo>
                  <a:lnTo>
                    <a:pt x="1066800" y="0"/>
                  </a:lnTo>
                  <a:lnTo>
                    <a:pt x="2209800" y="0"/>
                  </a:lnTo>
                  <a:lnTo>
                    <a:pt x="3276600" y="1066800"/>
                  </a:lnTo>
                  <a:lnTo>
                    <a:pt x="0" y="1066800"/>
                  </a:lnTo>
                  <a:close/>
                </a:path>
              </a:pathLst>
            </a:cu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715" name="Straight Connector 714"/>
          <p:cNvCxnSpPr>
            <a:stCxn id="263" idx="1"/>
            <a:endCxn id="43" idx="5"/>
          </p:cNvCxnSpPr>
          <p:nvPr/>
        </p:nvCxnSpPr>
        <p:spPr>
          <a:xfrm rot="16200000" flipH="1">
            <a:off x="1821656" y="2312194"/>
            <a:ext cx="1666875" cy="155733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a:stCxn id="468" idx="2"/>
            <a:endCxn id="505" idx="6"/>
          </p:cNvCxnSpPr>
          <p:nvPr/>
        </p:nvCxnSpPr>
        <p:spPr>
          <a:xfrm rot="10800000" flipH="1">
            <a:off x="5229225" y="3090863"/>
            <a:ext cx="3235325" cy="158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712" name="Slide Number Placeholder 711"/>
          <p:cNvSpPr>
            <a:spLocks noGrp="1"/>
          </p:cNvSpPr>
          <p:nvPr>
            <p:ph type="sldNum" sz="quarter" idx="12"/>
          </p:nvPr>
        </p:nvSpPr>
        <p:spPr/>
        <p:txBody>
          <a:bodyPr/>
          <a:lstStyle/>
          <a:p>
            <a:pPr>
              <a:defRPr/>
            </a:pPr>
            <a:fld id="{BE244715-0AA2-410C-88ED-DC51ED64205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5" name="AutoShape 18"/>
          <p:cNvCxnSpPr>
            <a:cxnSpLocks noChangeShapeType="1"/>
          </p:cNvCxnSpPr>
          <p:nvPr/>
        </p:nvCxnSpPr>
        <p:spPr bwMode="auto">
          <a:xfrm>
            <a:off x="2674938" y="4191000"/>
            <a:ext cx="4335462" cy="1588"/>
          </a:xfrm>
          <a:prstGeom prst="straightConnector1">
            <a:avLst/>
          </a:prstGeom>
          <a:noFill/>
          <a:ln w="9360">
            <a:solidFill>
              <a:srgbClr val="000000"/>
            </a:solidFill>
            <a:miter lim="800000"/>
            <a:headEnd/>
            <a:tailEnd type="triangle" w="med" len="med"/>
          </a:ln>
        </p:spPr>
      </p:cxnSp>
      <p:sp>
        <p:nvSpPr>
          <p:cNvPr id="15366" name="Text Box 20"/>
          <p:cNvSpPr txBox="1">
            <a:spLocks noChangeArrowheads="1"/>
          </p:cNvSpPr>
          <p:nvPr/>
        </p:nvSpPr>
        <p:spPr bwMode="auto">
          <a:xfrm>
            <a:off x="2509838" y="1752600"/>
            <a:ext cx="2714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a:t>
            </a:r>
          </a:p>
        </p:txBody>
      </p:sp>
      <p:cxnSp>
        <p:nvCxnSpPr>
          <p:cNvPr id="9" name="Straight Arrow Connector 8"/>
          <p:cNvCxnSpPr/>
          <p:nvPr/>
        </p:nvCxnSpPr>
        <p:spPr>
          <a:xfrm rot="5400000" flipH="1" flipV="1">
            <a:off x="1439069" y="3051969"/>
            <a:ext cx="260350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68" name="Text Box 19"/>
          <p:cNvSpPr txBox="1">
            <a:spLocks noChangeArrowheads="1"/>
          </p:cNvSpPr>
          <p:nvPr/>
        </p:nvSpPr>
        <p:spPr bwMode="auto">
          <a:xfrm>
            <a:off x="6694488" y="4127500"/>
            <a:ext cx="31591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p>
        </p:txBody>
      </p:sp>
      <p:sp>
        <p:nvSpPr>
          <p:cNvPr id="30" name="Slide Number Placeholder 29"/>
          <p:cNvSpPr>
            <a:spLocks noGrp="1"/>
          </p:cNvSpPr>
          <p:nvPr>
            <p:ph type="sldNum" sz="quarter" idx="12"/>
          </p:nvPr>
        </p:nvSpPr>
        <p:spPr/>
        <p:txBody>
          <a:bodyPr/>
          <a:lstStyle/>
          <a:p>
            <a:pPr>
              <a:defRPr/>
            </a:pPr>
            <a:fld id="{1B8F1159-F40A-47BF-A039-F4709F1542AF}" type="slidenum">
              <a:rPr lang="en-US" smtClean="0"/>
              <a:pPr>
                <a:defRPr/>
              </a:pPr>
              <a:t>27</a:t>
            </a:fld>
            <a:endParaRPr lang="en-US"/>
          </a:p>
        </p:txBody>
      </p:sp>
      <p:sp>
        <p:nvSpPr>
          <p:cNvPr id="32" name="Title 1"/>
          <p:cNvSpPr txBox="1">
            <a:spLocks/>
          </p:cNvSpPr>
          <p:nvPr/>
        </p:nvSpPr>
        <p:spPr>
          <a:xfrm>
            <a:off x="0" y="274638"/>
            <a:ext cx="9144000" cy="6397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Parallel Cache-Oblivious Stencil Algorithms</a:t>
            </a:r>
          </a:p>
        </p:txBody>
      </p:sp>
      <p:sp>
        <p:nvSpPr>
          <p:cNvPr id="33" name="Trapezoid 32"/>
          <p:cNvSpPr/>
          <p:nvPr/>
        </p:nvSpPr>
        <p:spPr>
          <a:xfrm>
            <a:off x="2743200" y="1981200"/>
            <a:ext cx="2895600" cy="2209800"/>
          </a:xfrm>
          <a:prstGeom prst="trapezoid">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438400" y="30480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30480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41910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27432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apezoid 47"/>
          <p:cNvSpPr/>
          <p:nvPr/>
        </p:nvSpPr>
        <p:spPr>
          <a:xfrm>
            <a:off x="41910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86155" y="4191000"/>
            <a:ext cx="2095445" cy="369332"/>
          </a:xfrm>
          <a:prstGeom prst="rect">
            <a:avLst/>
          </a:prstGeom>
          <a:noFill/>
        </p:spPr>
        <p:txBody>
          <a:bodyPr wrap="none" rtlCol="0">
            <a:spAutoFit/>
          </a:bodyPr>
          <a:lstStyle/>
          <a:p>
            <a:r>
              <a:rPr lang="en-US" smtClean="0"/>
              <a:t>Parallel Space Cut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Parallel </a:t>
            </a:r>
            <a:r>
              <a:rPr lang="en-US" sz="4000" smtClean="0"/>
              <a:t>cache-oblivious stencil </a:t>
            </a:r>
            <a:r>
              <a:rPr lang="en-US" sz="4000" smtClean="0"/>
              <a:t>algorithm for multi-dimensional grids</a:t>
            </a:r>
            <a:endParaRPr lang="en-US" sz="4000"/>
          </a:p>
        </p:txBody>
      </p:sp>
      <p:sp>
        <p:nvSpPr>
          <p:cNvPr id="3" name="Content Placeholder 2"/>
          <p:cNvSpPr>
            <a:spLocks noGrp="1"/>
          </p:cNvSpPr>
          <p:nvPr>
            <p:ph idx="1"/>
          </p:nvPr>
        </p:nvSpPr>
        <p:spPr>
          <a:xfrm>
            <a:off x="152400" y="1447800"/>
            <a:ext cx="8763000" cy="4525963"/>
          </a:xfrm>
        </p:spPr>
        <p:txBody>
          <a:bodyPr/>
          <a:lstStyle/>
          <a:p>
            <a:pPr>
              <a:buNone/>
            </a:pPr>
            <a:r>
              <a:rPr lang="en-US" sz="1400" smtClean="0"/>
              <a:t>void co_walk(u;t0,t1;x0,x1,dx0,dx1;y0,y1,dy0,dy1;z0,z1,dz0,dz1) {</a:t>
            </a:r>
          </a:p>
          <a:p>
            <a:pPr>
              <a:buNone/>
            </a:pPr>
            <a:r>
              <a:rPr lang="en-US" sz="1400" smtClean="0"/>
              <a:t>     int dt = t1 – t0;</a:t>
            </a:r>
          </a:p>
          <a:p>
            <a:pPr>
              <a:buNone/>
            </a:pPr>
            <a:r>
              <a:rPr lang="en-US" sz="1400" smtClean="0"/>
              <a:t>     if (dx &gt;= dx_thres &amp;&amp; dx &gt;= dy &amp;&amp; dx &gt;= dz &amp;&amp; dt &gt;= 1 &amp;&amp; dx &gt;= 2 *slope_x * dt * r) {</a:t>
            </a:r>
          </a:p>
          <a:p>
            <a:pPr>
              <a:buNone/>
            </a:pPr>
            <a:r>
              <a:rPr lang="en-US" sz="1400" smtClean="0"/>
              <a:t>           int chunk = dx/r; int i;</a:t>
            </a:r>
          </a:p>
          <a:p>
            <a:pPr>
              <a:buNone/>
            </a:pPr>
            <a:r>
              <a:rPr lang="en-US" sz="1400" smtClean="0"/>
              <a:t>           /* spawn all black trapezoids */</a:t>
            </a:r>
          </a:p>
          <a:p>
            <a:pPr>
              <a:buNone/>
            </a:pPr>
            <a:r>
              <a:rPr lang="en-US" sz="1400" smtClean="0"/>
              <a:t>           for (i = 0; i &lt; r-1; ++i) </a:t>
            </a:r>
          </a:p>
          <a:p>
            <a:pPr>
              <a:buNone/>
            </a:pPr>
            <a:r>
              <a:rPr lang="en-US" sz="1400" smtClean="0"/>
              <a:t>		cilk_spawn co_walk(u;t0,t1;x0+i*chunk, x0+(i+1)*chunk,slope_x,-slope_x; y0,y1,dy0,dy1;z0,z1,dz0,dz1);</a:t>
            </a:r>
          </a:p>
          <a:p>
            <a:pPr>
              <a:buNone/>
            </a:pPr>
            <a:r>
              <a:rPr lang="en-US" sz="1400" smtClean="0"/>
              <a:t>            co_walk(u;t0,t1;x0+i*chunk,x1,slope_x,-slope_x; y0,y1,dy0,dy1;z0,z1,dz0,dz1);</a:t>
            </a:r>
          </a:p>
          <a:p>
            <a:pPr>
              <a:buNone/>
            </a:pPr>
            <a:r>
              <a:rPr lang="en-US" sz="1400" smtClean="0"/>
              <a:t>            cilk_sync;</a:t>
            </a:r>
          </a:p>
          <a:p>
            <a:pPr>
              <a:buNone/>
            </a:pPr>
            <a:r>
              <a:rPr lang="en-US" sz="1400" smtClean="0"/>
              <a:t>           /* spawn all gray trapezoids */</a:t>
            </a:r>
          </a:p>
          <a:p>
            <a:pPr>
              <a:buNone/>
            </a:pPr>
            <a:r>
              <a:rPr lang="en-US" sz="1400" smtClean="0"/>
              <a:t>           …….</a:t>
            </a:r>
          </a:p>
          <a:p>
            <a:pPr>
              <a:buNone/>
            </a:pPr>
            <a:r>
              <a:rPr lang="en-US" sz="1400" smtClean="0"/>
              <a:t>     } else if (…/* cut into y dimension */) {</a:t>
            </a:r>
          </a:p>
          <a:p>
            <a:pPr>
              <a:buNone/>
            </a:pPr>
            <a:r>
              <a:rPr lang="en-US" sz="1400" smtClean="0"/>
              <a:t>           …….</a:t>
            </a:r>
          </a:p>
          <a:p>
            <a:pPr>
              <a:buNone/>
            </a:pPr>
            <a:r>
              <a:rPr lang="en-US" sz="1400" smtClean="0"/>
              <a:t>     } else if (…/* cut into z dimension */) {</a:t>
            </a:r>
          </a:p>
          <a:p>
            <a:pPr>
              <a:buNone/>
            </a:pPr>
            <a:r>
              <a:rPr lang="en-US" sz="1400" smtClean="0"/>
              <a:t>          ……..</a:t>
            </a:r>
          </a:p>
          <a:p>
            <a:pPr>
              <a:buNone/>
            </a:pPr>
            <a:r>
              <a:rPr lang="en-US" sz="1400" smtClean="0"/>
              <a:t>     } else if (…/* cut into t dimension */) {</a:t>
            </a:r>
          </a:p>
          <a:p>
            <a:pPr>
              <a:buNone/>
            </a:pPr>
            <a:r>
              <a:rPr lang="en-US" sz="1400" smtClean="0"/>
              <a:t>          ……..</a:t>
            </a:r>
          </a:p>
          <a:p>
            <a:pPr>
              <a:buNone/>
            </a:pPr>
            <a:r>
              <a:rPr lang="en-US" sz="1400" smtClean="0"/>
              <a:t>     } else { /* call the base case */</a:t>
            </a:r>
          </a:p>
          <a:p>
            <a:pPr>
              <a:buNone/>
            </a:pPr>
            <a:r>
              <a:rPr lang="en-US" sz="1400" smtClean="0"/>
              <a:t>        baseCase(u;t0,t1;x0,x1,dx0,dx1;y0,y1,dy0,dy1;z0,z1,dz0,dz1);</a:t>
            </a:r>
          </a:p>
          <a:p>
            <a:pPr>
              <a:buNone/>
            </a:pPr>
            <a:r>
              <a:rPr lang="en-US" sz="1400" smtClean="0"/>
              <a:t>     }</a:t>
            </a:r>
          </a:p>
          <a:p>
            <a:pPr>
              <a:buNone/>
            </a:pPr>
            <a:r>
              <a:rPr lang="en-US" sz="1400" smtClean="0"/>
              <a:t>}</a:t>
            </a:r>
            <a:endParaRPr lang="en-US" sz="1400"/>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57200" y="0"/>
            <a:ext cx="8229600" cy="1143000"/>
          </a:xfrm>
        </p:spPr>
        <p:txBody>
          <a:bodyPr/>
          <a:lstStyle/>
          <a:p>
            <a:pPr eaLnBrk="1" hangingPunct="1"/>
            <a:r>
              <a:rPr lang="en-US" smtClean="0"/>
              <a:t>Game of Life on Klein Bottle</a:t>
            </a:r>
          </a:p>
        </p:txBody>
      </p:sp>
      <p:pic>
        <p:nvPicPr>
          <p:cNvPr id="79875" name="Picture 3" descr="Klein_bottle_img.svg.png"/>
          <p:cNvPicPr>
            <a:picLocks noChangeAspect="1"/>
          </p:cNvPicPr>
          <p:nvPr/>
        </p:nvPicPr>
        <p:blipFill>
          <a:blip r:embed="rId3"/>
          <a:srcRect/>
          <a:stretch>
            <a:fillRect/>
          </a:stretch>
        </p:blipFill>
        <p:spPr bwMode="auto">
          <a:xfrm>
            <a:off x="57150" y="1143000"/>
            <a:ext cx="2381250" cy="4572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E244715-0AA2-410C-88ED-DC51ED642053}" type="slidenum">
              <a:rPr lang="en-US" smtClean="0"/>
              <a:pPr>
                <a:defRPr/>
              </a:pPr>
              <a:t>29</a:t>
            </a:fld>
            <a:endParaRPr lang="en-US"/>
          </a:p>
        </p:txBody>
      </p:sp>
      <p:pic>
        <p:nvPicPr>
          <p:cNvPr id="6" name="Picture 5" descr="Klein_transformation.jpg"/>
          <p:cNvPicPr>
            <a:picLocks noChangeAspect="1"/>
          </p:cNvPicPr>
          <p:nvPr/>
        </p:nvPicPr>
        <p:blipFill>
          <a:blip r:embed="rId4"/>
          <a:stretch>
            <a:fillRect/>
          </a:stretch>
        </p:blipFill>
        <p:spPr>
          <a:xfrm>
            <a:off x="2667000" y="1219200"/>
            <a:ext cx="6238875" cy="3114675"/>
          </a:xfrm>
          <a:prstGeom prst="rect">
            <a:avLst/>
          </a:prstGeom>
        </p:spPr>
      </p:pic>
      <p:sp>
        <p:nvSpPr>
          <p:cNvPr id="7" name="TextBox 6"/>
          <p:cNvSpPr txBox="1"/>
          <p:nvPr/>
        </p:nvSpPr>
        <p:spPr>
          <a:xfrm>
            <a:off x="2895600" y="6183868"/>
            <a:ext cx="3454792" cy="369332"/>
          </a:xfrm>
          <a:prstGeom prst="rect">
            <a:avLst/>
          </a:prstGeom>
          <a:noFill/>
        </p:spPr>
        <p:txBody>
          <a:bodyPr wrap="none" rtlCol="0">
            <a:spAutoFit/>
          </a:bodyPr>
          <a:lstStyle/>
          <a:p>
            <a:r>
              <a:rPr lang="en-US" smtClean="0"/>
              <a:t>Pictures adapted from wikipedia</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Looping Implementation</a:t>
            </a:r>
          </a:p>
        </p:txBody>
      </p:sp>
      <p:sp>
        <p:nvSpPr>
          <p:cNvPr id="20483" name="Content Placeholder 2"/>
          <p:cNvSpPr>
            <a:spLocks noGrp="1"/>
          </p:cNvSpPr>
          <p:nvPr>
            <p:ph idx="1"/>
          </p:nvPr>
        </p:nvSpPr>
        <p:spPr>
          <a:xfrm>
            <a:off x="457200" y="1600200"/>
            <a:ext cx="6858000" cy="461665"/>
          </a:xfrm>
        </p:spPr>
        <p:txBody>
          <a:bodyPr wrap="square">
            <a:spAutoFit/>
          </a:bodyPr>
          <a:lstStyle/>
          <a:p>
            <a:pPr eaLnBrk="1" hangingPunct="1">
              <a:buFont typeface="Arial" charset="0"/>
              <a:buNone/>
            </a:pPr>
            <a:r>
              <a:rPr lang="en-US" sz="2400" smtClean="0"/>
              <a:t>A nested loop implementation is straightforward:</a:t>
            </a:r>
          </a:p>
        </p:txBody>
      </p:sp>
      <p:sp>
        <p:nvSpPr>
          <p:cNvPr id="20484" name="TextBox 3"/>
          <p:cNvSpPr txBox="1">
            <a:spLocks noChangeArrowheads="1"/>
          </p:cNvSpPr>
          <p:nvPr/>
        </p:nvSpPr>
        <p:spPr bwMode="auto">
          <a:xfrm>
            <a:off x="609600" y="2209800"/>
            <a:ext cx="7924800" cy="1754188"/>
          </a:xfrm>
          <a:prstGeom prst="rect">
            <a:avLst/>
          </a:prstGeom>
          <a:noFill/>
          <a:ln w="9525">
            <a:noFill/>
            <a:miter lim="800000"/>
            <a:headEnd/>
            <a:tailEnd/>
          </a:ln>
        </p:spPr>
        <p:txBody>
          <a:bodyPr>
            <a:spAutoFit/>
          </a:bodyPr>
          <a:lstStyle/>
          <a:p>
            <a:r>
              <a:rPr lang="en-US">
                <a:latin typeface="Courier New" pitchFamily="49" charset="0"/>
                <a:cs typeface="Courier New" pitchFamily="49" charset="0"/>
              </a:rPr>
              <a:t>for (t = 1; t≤T, ++t) {</a:t>
            </a:r>
          </a:p>
          <a:p>
            <a:r>
              <a:rPr lang="en-US">
                <a:latin typeface="Courier New" pitchFamily="49" charset="0"/>
                <a:cs typeface="Courier New" pitchFamily="49" charset="0"/>
              </a:rPr>
              <a:t>  for (i0 = 0, i0&lt;n0, ++i0) {</a:t>
            </a:r>
          </a:p>
          <a:p>
            <a:r>
              <a:rPr lang="en-US">
                <a:latin typeface="Courier New" pitchFamily="49" charset="0"/>
                <a:cs typeface="Courier New" pitchFamily="49" charset="0"/>
              </a:rPr>
              <a:t>    for (i1 = 0, i1&lt;n1, ++i1) {</a:t>
            </a:r>
          </a:p>
          <a:p>
            <a:r>
              <a:rPr lang="en-US">
                <a:latin typeface="Courier New" pitchFamily="49" charset="0"/>
                <a:cs typeface="Courier New" pitchFamily="49" charset="0"/>
              </a:rPr>
              <a:t>      for (i2 = 0, i2&lt;n2, ++i2) {</a:t>
            </a:r>
          </a:p>
          <a:p>
            <a:r>
              <a:rPr lang="en-US">
                <a:latin typeface="Courier New" pitchFamily="49" charset="0"/>
                <a:cs typeface="Courier New" pitchFamily="49" charset="0"/>
              </a:rPr>
              <a:t>        </a:t>
            </a:r>
            <a:r>
              <a:rPr lang="en-US">
                <a:latin typeface="Courier New" pitchFamily="49" charset="0"/>
                <a:cs typeface="Courier New" pitchFamily="49" charset="0"/>
                <a:sym typeface="Symbol" pitchFamily="18" charset="2"/>
              </a:rPr>
              <a:t> update A[t%k,i0,i1,i2] according to stencil </a:t>
            </a:r>
          </a:p>
          <a:p>
            <a:r>
              <a:rPr lang="en-US">
                <a:latin typeface="Courier New" pitchFamily="49" charset="0"/>
                <a:cs typeface="Courier New" pitchFamily="49" charset="0"/>
                <a:sym typeface="Symbol" pitchFamily="18" charset="2"/>
              </a:rPr>
              <a:t>} } } }</a:t>
            </a:r>
            <a:r>
              <a:rPr lang="en-US">
                <a:latin typeface="Courier New" pitchFamily="49" charset="0"/>
                <a:cs typeface="Courier New" pitchFamily="49" charset="0"/>
              </a:rPr>
              <a:t>    </a:t>
            </a:r>
          </a:p>
        </p:txBody>
      </p:sp>
      <p:sp>
        <p:nvSpPr>
          <p:cNvPr id="20485" name="Content Placeholder 2"/>
          <p:cNvSpPr txBox="1">
            <a:spLocks/>
          </p:cNvSpPr>
          <p:nvPr/>
        </p:nvSpPr>
        <p:spPr bwMode="auto">
          <a:xfrm>
            <a:off x="457200" y="4075113"/>
            <a:ext cx="8229600" cy="461665"/>
          </a:xfrm>
          <a:prstGeom prst="rect">
            <a:avLst/>
          </a:prstGeom>
          <a:noFill/>
          <a:ln w="9525">
            <a:noFill/>
            <a:miter lim="800000"/>
            <a:headEnd/>
            <a:tailEnd/>
          </a:ln>
        </p:spPr>
        <p:txBody>
          <a:bodyPr>
            <a:spAutoFit/>
          </a:bodyPr>
          <a:lstStyle/>
          <a:p>
            <a:pPr>
              <a:spcBef>
                <a:spcPct val="20000"/>
              </a:spcBef>
            </a:pPr>
            <a:r>
              <a:rPr lang="en-US" sz="2400" b="1" smtClean="0">
                <a:latin typeface="Calibri" pitchFamily="34" charset="0"/>
              </a:rPr>
              <a:t>Conventional </a:t>
            </a:r>
            <a:r>
              <a:rPr lang="en-US" sz="2400" b="1" smtClean="0">
                <a:latin typeface="Calibri" pitchFamily="34" charset="0"/>
              </a:rPr>
              <a:t>Optimization: </a:t>
            </a:r>
            <a:r>
              <a:rPr lang="en-US" sz="2400" smtClean="0">
                <a:latin typeface="Calibri" pitchFamily="34" charset="0"/>
              </a:rPr>
              <a:t>Loop Tiling</a:t>
            </a:r>
          </a:p>
        </p:txBody>
      </p:sp>
      <p:sp>
        <p:nvSpPr>
          <p:cNvPr id="8" name="Slide Number Placeholder 7"/>
          <p:cNvSpPr>
            <a:spLocks noGrp="1"/>
          </p:cNvSpPr>
          <p:nvPr>
            <p:ph type="sldNum" sz="quarter" idx="12"/>
          </p:nvPr>
        </p:nvSpPr>
        <p:spPr/>
        <p:txBody>
          <a:bodyPr/>
          <a:lstStyle/>
          <a:p>
            <a:pPr>
              <a:defRPr/>
            </a:pPr>
            <a:fld id="{40A9CDCE-929E-47FE-9CC1-3988BBA8F594}"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57200" y="0"/>
            <a:ext cx="8229600" cy="1143000"/>
          </a:xfrm>
        </p:spPr>
        <p:txBody>
          <a:bodyPr/>
          <a:lstStyle/>
          <a:p>
            <a:pPr eaLnBrk="1" hangingPunct="1"/>
            <a:r>
              <a:rPr lang="en-US" smtClean="0"/>
              <a:t>Game of Life on Klein Bottle</a:t>
            </a:r>
          </a:p>
        </p:txBody>
      </p:sp>
      <p:pic>
        <p:nvPicPr>
          <p:cNvPr id="79875" name="Picture 3" descr="Klein_bottle_img.svg.png"/>
          <p:cNvPicPr>
            <a:picLocks noChangeAspect="1"/>
          </p:cNvPicPr>
          <p:nvPr/>
        </p:nvPicPr>
        <p:blipFill>
          <a:blip r:embed="rId3"/>
          <a:srcRect/>
          <a:stretch>
            <a:fillRect/>
          </a:stretch>
        </p:blipFill>
        <p:spPr bwMode="auto">
          <a:xfrm>
            <a:off x="57150" y="1143000"/>
            <a:ext cx="2381250" cy="4572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E244715-0AA2-410C-88ED-DC51ED642053}" type="slidenum">
              <a:rPr lang="en-US" smtClean="0"/>
              <a:pPr>
                <a:defRPr/>
              </a:pPr>
              <a:t>30</a:t>
            </a:fld>
            <a:endParaRPr lang="en-US"/>
          </a:p>
        </p:txBody>
      </p:sp>
      <p:pic>
        <p:nvPicPr>
          <p:cNvPr id="6" name="Picture 5" descr="Klein_transformation.jpg"/>
          <p:cNvPicPr>
            <a:picLocks noChangeAspect="1"/>
          </p:cNvPicPr>
          <p:nvPr/>
        </p:nvPicPr>
        <p:blipFill>
          <a:blip r:embed="rId4"/>
          <a:stretch>
            <a:fillRect/>
          </a:stretch>
        </p:blipFill>
        <p:spPr>
          <a:xfrm>
            <a:off x="2667000" y="1219200"/>
            <a:ext cx="6238875" cy="3114675"/>
          </a:xfrm>
          <a:prstGeom prst="rect">
            <a:avLst/>
          </a:prstGeom>
        </p:spPr>
      </p:pic>
      <p:sp>
        <p:nvSpPr>
          <p:cNvPr id="7" name="TextBox 6"/>
          <p:cNvSpPr txBox="1"/>
          <p:nvPr/>
        </p:nvSpPr>
        <p:spPr>
          <a:xfrm>
            <a:off x="2895600" y="6183868"/>
            <a:ext cx="3454792" cy="369332"/>
          </a:xfrm>
          <a:prstGeom prst="rect">
            <a:avLst/>
          </a:prstGeom>
          <a:noFill/>
        </p:spPr>
        <p:txBody>
          <a:bodyPr wrap="none" rtlCol="0">
            <a:spAutoFit/>
          </a:bodyPr>
          <a:lstStyle/>
          <a:p>
            <a:r>
              <a:rPr lang="en-US" smtClean="0"/>
              <a:t>Pictures adapted from wikipedia</a:t>
            </a:r>
            <a:endParaRPr lang="en-US"/>
          </a:p>
        </p:txBody>
      </p:sp>
      <p:pic>
        <p:nvPicPr>
          <p:cNvPr id="8" name="Picture 4" descr="Klein_bottle_math.svg.png"/>
          <p:cNvPicPr>
            <a:picLocks noChangeAspect="1"/>
          </p:cNvPicPr>
          <p:nvPr/>
        </p:nvPicPr>
        <p:blipFill>
          <a:blip r:embed="rId5"/>
          <a:srcRect/>
          <a:stretch>
            <a:fillRect/>
          </a:stretch>
        </p:blipFill>
        <p:spPr bwMode="auto">
          <a:xfrm>
            <a:off x="7258050" y="4972050"/>
            <a:ext cx="142875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57200" y="0"/>
            <a:ext cx="8229600" cy="1143000"/>
          </a:xfrm>
        </p:spPr>
        <p:txBody>
          <a:bodyPr/>
          <a:lstStyle/>
          <a:p>
            <a:pPr eaLnBrk="1" hangingPunct="1"/>
            <a:r>
              <a:rPr lang="en-US" smtClean="0"/>
              <a:t>Game of Life on Klein Bottle</a:t>
            </a:r>
          </a:p>
        </p:txBody>
      </p:sp>
      <p:pic>
        <p:nvPicPr>
          <p:cNvPr id="79875" name="Picture 3" descr="Klein_bottle_img.svg.png"/>
          <p:cNvPicPr>
            <a:picLocks noChangeAspect="1"/>
          </p:cNvPicPr>
          <p:nvPr/>
        </p:nvPicPr>
        <p:blipFill>
          <a:blip r:embed="rId3"/>
          <a:srcRect/>
          <a:stretch>
            <a:fillRect/>
          </a:stretch>
        </p:blipFill>
        <p:spPr bwMode="auto">
          <a:xfrm>
            <a:off x="57150" y="1143000"/>
            <a:ext cx="2381250" cy="4572000"/>
          </a:xfrm>
          <a:prstGeom prst="rect">
            <a:avLst/>
          </a:prstGeom>
          <a:noFill/>
          <a:ln w="9525">
            <a:noFill/>
            <a:miter lim="800000"/>
            <a:headEnd/>
            <a:tailEnd/>
          </a:ln>
        </p:spPr>
      </p:pic>
      <p:pic>
        <p:nvPicPr>
          <p:cNvPr id="79876" name="Picture 4" descr="Klein_bottle_math.svg.png"/>
          <p:cNvPicPr>
            <a:picLocks noChangeAspect="1"/>
          </p:cNvPicPr>
          <p:nvPr/>
        </p:nvPicPr>
        <p:blipFill>
          <a:blip r:embed="rId4"/>
          <a:srcRect/>
          <a:stretch>
            <a:fillRect/>
          </a:stretch>
        </p:blipFill>
        <p:spPr bwMode="auto">
          <a:xfrm>
            <a:off x="7258050" y="4972050"/>
            <a:ext cx="1428750" cy="14287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E244715-0AA2-410C-88ED-DC51ED642053}" type="slidenum">
              <a:rPr lang="en-US" smtClean="0"/>
              <a:pPr>
                <a:defRPr/>
              </a:pPr>
              <a:t>31</a:t>
            </a:fld>
            <a:endParaRPr lang="en-US"/>
          </a:p>
        </p:txBody>
      </p:sp>
      <p:sp>
        <p:nvSpPr>
          <p:cNvPr id="6" name="TextBox 5"/>
          <p:cNvSpPr txBox="1"/>
          <p:nvPr/>
        </p:nvSpPr>
        <p:spPr>
          <a:xfrm>
            <a:off x="3657600" y="1124664"/>
            <a:ext cx="5393912" cy="3539430"/>
          </a:xfrm>
          <a:prstGeom prst="rect">
            <a:avLst/>
          </a:prstGeom>
          <a:noFill/>
        </p:spPr>
        <p:txBody>
          <a:bodyPr wrap="none" rtlCol="0">
            <a:spAutoFit/>
          </a:bodyPr>
          <a:lstStyle/>
          <a:p>
            <a:r>
              <a:rPr lang="en-US" sz="1400" smtClean="0"/>
              <a:t> Pochoir_Boundary_2D(klein_bottle_2D, arr, t, i, j)</a:t>
            </a:r>
          </a:p>
          <a:p>
            <a:r>
              <a:rPr lang="en-US" sz="1400" smtClean="0"/>
              <a:t>        int new_i = i, new_j = j;</a:t>
            </a:r>
          </a:p>
          <a:p>
            <a:r>
              <a:rPr lang="en-US" sz="1400" smtClean="0"/>
              <a:t>        const int l_arr_size_1 = arr.size(1), l_arr_size_0 = arr.size(0);</a:t>
            </a:r>
          </a:p>
          <a:p>
            <a:r>
              <a:rPr lang="en-US" sz="1400" smtClean="0"/>
              <a:t>        if (new_i &lt; 0) </a:t>
            </a:r>
          </a:p>
          <a:p>
            <a:r>
              <a:rPr lang="en-US" sz="1400" smtClean="0"/>
              <a:t>            new_i += l_arr_size_1;</a:t>
            </a:r>
          </a:p>
          <a:p>
            <a:r>
              <a:rPr lang="en-US" sz="1400" smtClean="0"/>
              <a:t>        else if (new_i &gt;= l_arr_size_1)</a:t>
            </a:r>
          </a:p>
          <a:p>
            <a:r>
              <a:rPr lang="en-US" sz="1400" smtClean="0"/>
              <a:t>            new_i -= l_arr_size_1;</a:t>
            </a:r>
          </a:p>
          <a:p>
            <a:r>
              <a:rPr lang="en-US" sz="1400" smtClean="0"/>
              <a:t>        if (new_j &lt; 0) {</a:t>
            </a:r>
          </a:p>
          <a:p>
            <a:r>
              <a:rPr lang="en-US" sz="1400" smtClean="0"/>
              <a:t>            new_j += l_arr_size_0;</a:t>
            </a:r>
          </a:p>
          <a:p>
            <a:r>
              <a:rPr lang="en-US" sz="1400" smtClean="0"/>
              <a:t>            new_i = l_arr_size_1 - 1 - new_i;</a:t>
            </a:r>
          </a:p>
          <a:p>
            <a:r>
              <a:rPr lang="en-US" sz="1400" smtClean="0"/>
              <a:t>        } else if (new_j &gt;= l_arr_size_0) {</a:t>
            </a:r>
          </a:p>
          <a:p>
            <a:r>
              <a:rPr lang="en-US" sz="1400" smtClean="0"/>
              <a:t>            new_j -= l_arr_size_0;</a:t>
            </a:r>
          </a:p>
          <a:p>
            <a:r>
              <a:rPr lang="en-US" sz="1400" smtClean="0"/>
              <a:t>            new_i = l_arr_size_1 - 1 - new_i;</a:t>
            </a:r>
          </a:p>
          <a:p>
            <a:r>
              <a:rPr lang="en-US" sz="1400" smtClean="0"/>
              <a:t>        }</a:t>
            </a:r>
          </a:p>
          <a:p>
            <a:r>
              <a:rPr lang="en-US" sz="1400" smtClean="0"/>
              <a:t>        return arr.get(t, new_i, new_j);</a:t>
            </a:r>
          </a:p>
          <a:p>
            <a:r>
              <a:rPr lang="en-US" sz="1400" smtClean="0"/>
              <a:t>    Pochoir_Boundary_end</a:t>
            </a:r>
            <a:endParaRPr lang="en-US" sz="1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rtlCol="0">
            <a:normAutofit fontScale="90000"/>
          </a:bodyPr>
          <a:lstStyle/>
          <a:p>
            <a:pPr eaLnBrk="1" fontAlgn="auto" hangingPunct="1">
              <a:spcAft>
                <a:spcPts val="0"/>
              </a:spcAft>
              <a:defRPr/>
            </a:pPr>
            <a:r>
              <a:rPr lang="en-US" smtClean="0"/>
              <a:t>Basics of Cache-oblivious stencil algorithm – 1D</a:t>
            </a:r>
            <a:endParaRPr lang="en-US" dirty="0"/>
          </a:p>
        </p:txBody>
      </p:sp>
      <p:cxnSp>
        <p:nvCxnSpPr>
          <p:cNvPr id="2057" name="AutoShape 18"/>
          <p:cNvCxnSpPr>
            <a:cxnSpLocks noChangeShapeType="1"/>
          </p:cNvCxnSpPr>
          <p:nvPr/>
        </p:nvCxnSpPr>
        <p:spPr bwMode="auto">
          <a:xfrm>
            <a:off x="469900" y="3200400"/>
            <a:ext cx="4038600" cy="3175"/>
          </a:xfrm>
          <a:prstGeom prst="straightConnector1">
            <a:avLst/>
          </a:prstGeom>
          <a:noFill/>
          <a:ln w="9360">
            <a:solidFill>
              <a:srgbClr val="000000"/>
            </a:solidFill>
            <a:miter lim="800000"/>
            <a:headEnd/>
            <a:tailEnd type="triangle" w="med" len="med"/>
          </a:ln>
        </p:spPr>
      </p:cxnSp>
      <p:sp>
        <p:nvSpPr>
          <p:cNvPr id="2058" name="Text Box 20"/>
          <p:cNvSpPr txBox="1">
            <a:spLocks noChangeArrowheads="1"/>
          </p:cNvSpPr>
          <p:nvPr/>
        </p:nvSpPr>
        <p:spPr bwMode="auto">
          <a:xfrm>
            <a:off x="304800" y="1308100"/>
            <a:ext cx="2714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t</a:t>
            </a:r>
          </a:p>
        </p:txBody>
      </p:sp>
      <p:graphicFrame>
        <p:nvGraphicFramePr>
          <p:cNvPr id="2050" name="Object 2"/>
          <p:cNvGraphicFramePr>
            <a:graphicFrameLocks noChangeAspect="1"/>
          </p:cNvGraphicFramePr>
          <p:nvPr/>
        </p:nvGraphicFramePr>
        <p:xfrm>
          <a:off x="152400" y="2459038"/>
          <a:ext cx="317500" cy="296862"/>
        </p:xfrm>
        <a:graphic>
          <a:graphicData uri="http://schemas.openxmlformats.org/presentationml/2006/ole">
            <p:oleObj spid="_x0000_s95234" r:id="rId4" imgW="190440" imgH="177480" progId="Equation.DSMT4">
              <p:embed/>
            </p:oleObj>
          </a:graphicData>
        </a:graphic>
      </p:graphicFrame>
      <p:sp>
        <p:nvSpPr>
          <p:cNvPr id="2059" name="Line 23"/>
          <p:cNvSpPr>
            <a:spLocks noChangeShapeType="1"/>
          </p:cNvSpPr>
          <p:nvPr/>
        </p:nvSpPr>
        <p:spPr bwMode="auto">
          <a:xfrm flipH="1">
            <a:off x="280988" y="2897188"/>
            <a:ext cx="687387" cy="11112"/>
          </a:xfrm>
          <a:prstGeom prst="line">
            <a:avLst/>
          </a:prstGeom>
          <a:noFill/>
          <a:ln w="22320">
            <a:solidFill>
              <a:srgbClr val="000000"/>
            </a:solidFill>
            <a:prstDash val="dash"/>
            <a:miter lim="800000"/>
            <a:headEnd/>
            <a:tailEnd/>
          </a:ln>
        </p:spPr>
        <p:txBody>
          <a:bodyPr/>
          <a:lstStyle/>
          <a:p>
            <a:endParaRPr lang="en-US"/>
          </a:p>
        </p:txBody>
      </p:sp>
      <p:sp>
        <p:nvSpPr>
          <p:cNvPr id="2060" name="Line 24"/>
          <p:cNvSpPr>
            <a:spLocks noChangeShapeType="1"/>
          </p:cNvSpPr>
          <p:nvPr/>
        </p:nvSpPr>
        <p:spPr bwMode="auto">
          <a:xfrm flipH="1">
            <a:off x="280988" y="2222500"/>
            <a:ext cx="1700212" cy="11113"/>
          </a:xfrm>
          <a:prstGeom prst="line">
            <a:avLst/>
          </a:prstGeom>
          <a:noFill/>
          <a:ln w="22320">
            <a:solidFill>
              <a:srgbClr val="000000"/>
            </a:solidFill>
            <a:prstDash val="dash"/>
            <a:miter lim="800000"/>
            <a:headEnd/>
            <a:tailEnd/>
          </a:ln>
        </p:spPr>
        <p:txBody>
          <a:bodyPr/>
          <a:lstStyle/>
          <a:p>
            <a:endParaRPr lang="en-US"/>
          </a:p>
        </p:txBody>
      </p:sp>
      <p:graphicFrame>
        <p:nvGraphicFramePr>
          <p:cNvPr id="2051" name="Object 3"/>
          <p:cNvGraphicFramePr>
            <a:graphicFrameLocks noChangeAspect="1"/>
          </p:cNvGraphicFramePr>
          <p:nvPr/>
        </p:nvGraphicFramePr>
        <p:xfrm>
          <a:off x="76200" y="2755900"/>
          <a:ext cx="233363" cy="381000"/>
        </p:xfrm>
        <a:graphic>
          <a:graphicData uri="http://schemas.openxmlformats.org/presentationml/2006/ole">
            <p:oleObj spid="_x0000_s95235" r:id="rId5" imgW="139680" imgH="228600" progId="Equation.DSMT4">
              <p:embed/>
            </p:oleObj>
          </a:graphicData>
        </a:graphic>
      </p:graphicFrame>
      <p:graphicFrame>
        <p:nvGraphicFramePr>
          <p:cNvPr id="2052" name="Object 4"/>
          <p:cNvGraphicFramePr>
            <a:graphicFrameLocks noChangeAspect="1"/>
          </p:cNvGraphicFramePr>
          <p:nvPr/>
        </p:nvGraphicFramePr>
        <p:xfrm>
          <a:off x="79375" y="1993900"/>
          <a:ext cx="190500" cy="381000"/>
        </p:xfrm>
        <a:graphic>
          <a:graphicData uri="http://schemas.openxmlformats.org/presentationml/2006/ole">
            <p:oleObj spid="_x0000_s95236" r:id="rId6" imgW="114120" imgH="228600" progId="Equation.DSMT4">
              <p:embed/>
            </p:oleObj>
          </a:graphicData>
        </a:graphic>
      </p:graphicFrame>
      <p:cxnSp>
        <p:nvCxnSpPr>
          <p:cNvPr id="17" name="Straight Arrow Connector 16"/>
          <p:cNvCxnSpPr/>
          <p:nvPr/>
        </p:nvCxnSpPr>
        <p:spPr>
          <a:xfrm rot="5400000" flipH="1" flipV="1">
            <a:off x="-494506" y="2336006"/>
            <a:ext cx="2057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2" name="AutoShape 18"/>
          <p:cNvCxnSpPr>
            <a:cxnSpLocks noChangeShapeType="1"/>
          </p:cNvCxnSpPr>
          <p:nvPr/>
        </p:nvCxnSpPr>
        <p:spPr bwMode="auto">
          <a:xfrm>
            <a:off x="4889500" y="3200400"/>
            <a:ext cx="4038600" cy="3175"/>
          </a:xfrm>
          <a:prstGeom prst="straightConnector1">
            <a:avLst/>
          </a:prstGeom>
          <a:noFill/>
          <a:ln w="9360">
            <a:solidFill>
              <a:srgbClr val="000000"/>
            </a:solidFill>
            <a:miter lim="800000"/>
            <a:headEnd/>
            <a:tailEnd type="triangle" w="med" len="med"/>
          </a:ln>
        </p:spPr>
      </p:cxnSp>
      <p:sp>
        <p:nvSpPr>
          <p:cNvPr id="2063" name="Text Box 20"/>
          <p:cNvSpPr txBox="1">
            <a:spLocks noChangeArrowheads="1"/>
          </p:cNvSpPr>
          <p:nvPr/>
        </p:nvSpPr>
        <p:spPr bwMode="auto">
          <a:xfrm>
            <a:off x="4724400" y="1308100"/>
            <a:ext cx="2714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t</a:t>
            </a:r>
          </a:p>
        </p:txBody>
      </p:sp>
      <p:graphicFrame>
        <p:nvGraphicFramePr>
          <p:cNvPr id="2053" name="Object 5"/>
          <p:cNvGraphicFramePr>
            <a:graphicFrameLocks noChangeAspect="1"/>
          </p:cNvGraphicFramePr>
          <p:nvPr/>
        </p:nvGraphicFramePr>
        <p:xfrm>
          <a:off x="4572000" y="2459038"/>
          <a:ext cx="317500" cy="296862"/>
        </p:xfrm>
        <a:graphic>
          <a:graphicData uri="http://schemas.openxmlformats.org/presentationml/2006/ole">
            <p:oleObj spid="_x0000_s95237" r:id="rId7" imgW="190440" imgH="177480" progId="Equation.DSMT4">
              <p:embed/>
            </p:oleObj>
          </a:graphicData>
        </a:graphic>
      </p:graphicFrame>
      <p:sp>
        <p:nvSpPr>
          <p:cNvPr id="2064" name="Line 23"/>
          <p:cNvSpPr>
            <a:spLocks noChangeShapeType="1"/>
          </p:cNvSpPr>
          <p:nvPr/>
        </p:nvSpPr>
        <p:spPr bwMode="auto">
          <a:xfrm flipH="1">
            <a:off x="4700588" y="2897188"/>
            <a:ext cx="687387" cy="11112"/>
          </a:xfrm>
          <a:prstGeom prst="line">
            <a:avLst/>
          </a:prstGeom>
          <a:noFill/>
          <a:ln w="22320">
            <a:solidFill>
              <a:srgbClr val="000000"/>
            </a:solidFill>
            <a:prstDash val="dash"/>
            <a:miter lim="800000"/>
            <a:headEnd/>
            <a:tailEnd/>
          </a:ln>
        </p:spPr>
        <p:txBody>
          <a:bodyPr/>
          <a:lstStyle/>
          <a:p>
            <a:endParaRPr lang="en-US"/>
          </a:p>
        </p:txBody>
      </p:sp>
      <p:sp>
        <p:nvSpPr>
          <p:cNvPr id="2065" name="Line 24"/>
          <p:cNvSpPr>
            <a:spLocks noChangeShapeType="1"/>
          </p:cNvSpPr>
          <p:nvPr/>
        </p:nvSpPr>
        <p:spPr bwMode="auto">
          <a:xfrm flipH="1">
            <a:off x="4700588" y="2222500"/>
            <a:ext cx="1700212" cy="11113"/>
          </a:xfrm>
          <a:prstGeom prst="line">
            <a:avLst/>
          </a:prstGeom>
          <a:noFill/>
          <a:ln w="22320">
            <a:solidFill>
              <a:srgbClr val="000000"/>
            </a:solidFill>
            <a:prstDash val="dash"/>
            <a:miter lim="800000"/>
            <a:headEnd/>
            <a:tailEnd/>
          </a:ln>
        </p:spPr>
        <p:txBody>
          <a:bodyPr/>
          <a:lstStyle/>
          <a:p>
            <a:endParaRPr lang="en-US"/>
          </a:p>
        </p:txBody>
      </p:sp>
      <p:graphicFrame>
        <p:nvGraphicFramePr>
          <p:cNvPr id="2054" name="Object 6"/>
          <p:cNvGraphicFramePr>
            <a:graphicFrameLocks noChangeAspect="1"/>
          </p:cNvGraphicFramePr>
          <p:nvPr/>
        </p:nvGraphicFramePr>
        <p:xfrm>
          <a:off x="4495800" y="2755900"/>
          <a:ext cx="233363" cy="381000"/>
        </p:xfrm>
        <a:graphic>
          <a:graphicData uri="http://schemas.openxmlformats.org/presentationml/2006/ole">
            <p:oleObj spid="_x0000_s95238" r:id="rId8" imgW="139680" imgH="228600" progId="Equation.DSMT4">
              <p:embed/>
            </p:oleObj>
          </a:graphicData>
        </a:graphic>
      </p:graphicFrame>
      <p:graphicFrame>
        <p:nvGraphicFramePr>
          <p:cNvPr id="2055" name="Object 7"/>
          <p:cNvGraphicFramePr>
            <a:graphicFrameLocks noChangeAspect="1"/>
          </p:cNvGraphicFramePr>
          <p:nvPr/>
        </p:nvGraphicFramePr>
        <p:xfrm>
          <a:off x="4498975" y="1993900"/>
          <a:ext cx="190500" cy="381000"/>
        </p:xfrm>
        <a:graphic>
          <a:graphicData uri="http://schemas.openxmlformats.org/presentationml/2006/ole">
            <p:oleObj spid="_x0000_s95239" r:id="rId9" imgW="114120" imgH="228600" progId="Equation.DSMT4">
              <p:embed/>
            </p:oleObj>
          </a:graphicData>
        </a:graphic>
      </p:graphicFrame>
      <p:sp>
        <p:nvSpPr>
          <p:cNvPr id="2066" name="Text Box 27"/>
          <p:cNvSpPr txBox="1">
            <a:spLocks noChangeArrowheads="1"/>
          </p:cNvSpPr>
          <p:nvPr/>
        </p:nvSpPr>
        <p:spPr bwMode="auto">
          <a:xfrm>
            <a:off x="6938963" y="1460500"/>
            <a:ext cx="300037" cy="3714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P</a:t>
            </a:r>
          </a:p>
        </p:txBody>
      </p:sp>
      <p:cxnSp>
        <p:nvCxnSpPr>
          <p:cNvPr id="31" name="Straight Arrow Connector 30"/>
          <p:cNvCxnSpPr/>
          <p:nvPr/>
        </p:nvCxnSpPr>
        <p:spPr>
          <a:xfrm rot="5400000" flipH="1" flipV="1">
            <a:off x="3925094" y="2336006"/>
            <a:ext cx="2057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8" name="Text Box 19"/>
          <p:cNvSpPr txBox="1">
            <a:spLocks noChangeArrowheads="1"/>
          </p:cNvSpPr>
          <p:nvPr/>
        </p:nvSpPr>
        <p:spPr bwMode="auto">
          <a:xfrm>
            <a:off x="8686800" y="3136900"/>
            <a:ext cx="31591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x</a:t>
            </a:r>
          </a:p>
        </p:txBody>
      </p:sp>
      <p:sp>
        <p:nvSpPr>
          <p:cNvPr id="2069" name="Text Box 19"/>
          <p:cNvSpPr txBox="1">
            <a:spLocks noChangeArrowheads="1"/>
          </p:cNvSpPr>
          <p:nvPr/>
        </p:nvSpPr>
        <p:spPr bwMode="auto">
          <a:xfrm>
            <a:off x="4191000" y="3136900"/>
            <a:ext cx="31591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x</a:t>
            </a:r>
          </a:p>
        </p:txBody>
      </p:sp>
      <p:sp>
        <p:nvSpPr>
          <p:cNvPr id="53" name="Rectangle 52"/>
          <p:cNvSpPr/>
          <p:nvPr/>
        </p:nvSpPr>
        <p:spPr>
          <a:xfrm>
            <a:off x="685800" y="2209800"/>
            <a:ext cx="3657600" cy="685800"/>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71" name="Text Box 27"/>
          <p:cNvSpPr txBox="1">
            <a:spLocks noChangeArrowheads="1"/>
          </p:cNvSpPr>
          <p:nvPr/>
        </p:nvSpPr>
        <p:spPr bwMode="auto">
          <a:xfrm>
            <a:off x="2362200" y="1447800"/>
            <a:ext cx="449263" cy="3714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NP</a:t>
            </a:r>
          </a:p>
        </p:txBody>
      </p:sp>
      <p:sp>
        <p:nvSpPr>
          <p:cNvPr id="55" name="Freeform 54"/>
          <p:cNvSpPr/>
          <p:nvPr/>
        </p:nvSpPr>
        <p:spPr>
          <a:xfrm>
            <a:off x="838200" y="22098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289214" y="0"/>
                </a:lnTo>
                <a:lnTo>
                  <a:pt x="1006187" y="0"/>
                </a:lnTo>
                <a:lnTo>
                  <a:pt x="1295400" y="685800"/>
                </a:lnTo>
                <a:lnTo>
                  <a:pt x="0" y="685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Freeform 55"/>
          <p:cNvSpPr/>
          <p:nvPr/>
        </p:nvSpPr>
        <p:spPr>
          <a:xfrm>
            <a:off x="2514600" y="22098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348096" y="0"/>
                </a:lnTo>
                <a:lnTo>
                  <a:pt x="1006187" y="0"/>
                </a:lnTo>
                <a:lnTo>
                  <a:pt x="1295400" y="685800"/>
                </a:lnTo>
                <a:lnTo>
                  <a:pt x="0" y="685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Freeform 56"/>
          <p:cNvSpPr/>
          <p:nvPr/>
        </p:nvSpPr>
        <p:spPr>
          <a:xfrm>
            <a:off x="5105400" y="2209800"/>
            <a:ext cx="3657600" cy="685800"/>
          </a:xfrm>
          <a:custGeom>
            <a:avLst/>
            <a:gdLst>
              <a:gd name="connsiteX0" fmla="*/ 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0 w 3657600"/>
              <a:gd name="connsiteY4" fmla="*/ 0 h 685800"/>
              <a:gd name="connsiteX0" fmla="*/ 53340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533400 w 3657600"/>
              <a:gd name="connsiteY4" fmla="*/ 0 h 685800"/>
              <a:gd name="connsiteX0" fmla="*/ 53340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230221 w 3657600"/>
              <a:gd name="connsiteY4" fmla="*/ 659860 h 685800"/>
              <a:gd name="connsiteX5" fmla="*/ 533400 w 3657600"/>
              <a:gd name="connsiteY5" fmla="*/ 0 h 685800"/>
              <a:gd name="connsiteX0" fmla="*/ 533400 w 3657600"/>
              <a:gd name="connsiteY0" fmla="*/ 0 h 685800"/>
              <a:gd name="connsiteX1" fmla="*/ 3657600 w 3657600"/>
              <a:gd name="connsiteY1" fmla="*/ 0 h 685800"/>
              <a:gd name="connsiteX2" fmla="*/ 3505200 w 3657600"/>
              <a:gd name="connsiteY2" fmla="*/ 685800 h 685800"/>
              <a:gd name="connsiteX3" fmla="*/ 0 w 3657600"/>
              <a:gd name="connsiteY3" fmla="*/ 685800 h 685800"/>
              <a:gd name="connsiteX4" fmla="*/ 230221 w 3657600"/>
              <a:gd name="connsiteY4" fmla="*/ 659860 h 685800"/>
              <a:gd name="connsiteX5" fmla="*/ 533400 w 3657600"/>
              <a:gd name="connsiteY5" fmla="*/ 0 h 685800"/>
              <a:gd name="connsiteX0" fmla="*/ 533400 w 3657600"/>
              <a:gd name="connsiteY0" fmla="*/ 0 h 685800"/>
              <a:gd name="connsiteX1" fmla="*/ 3657600 w 3657600"/>
              <a:gd name="connsiteY1" fmla="*/ 0 h 685800"/>
              <a:gd name="connsiteX2" fmla="*/ 3125821 w 3657600"/>
              <a:gd name="connsiteY2" fmla="*/ 8106 h 685800"/>
              <a:gd name="connsiteX3" fmla="*/ 3505200 w 3657600"/>
              <a:gd name="connsiteY3" fmla="*/ 685800 h 685800"/>
              <a:gd name="connsiteX4" fmla="*/ 0 w 3657600"/>
              <a:gd name="connsiteY4" fmla="*/ 685800 h 685800"/>
              <a:gd name="connsiteX5" fmla="*/ 230221 w 3657600"/>
              <a:gd name="connsiteY5" fmla="*/ 659860 h 685800"/>
              <a:gd name="connsiteX6" fmla="*/ 533400 w 3657600"/>
              <a:gd name="connsiteY6"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685800">
                <a:moveTo>
                  <a:pt x="533400" y="0"/>
                </a:moveTo>
                <a:lnTo>
                  <a:pt x="3657600" y="0"/>
                </a:lnTo>
                <a:lnTo>
                  <a:pt x="3125821" y="8106"/>
                </a:lnTo>
                <a:lnTo>
                  <a:pt x="3505200" y="685800"/>
                </a:lnTo>
                <a:lnTo>
                  <a:pt x="0" y="685800"/>
                </a:lnTo>
                <a:cubicBezTo>
                  <a:pt x="540" y="677153"/>
                  <a:pt x="229681" y="668507"/>
                  <a:pt x="230221" y="659860"/>
                </a:cubicBezTo>
                <a:lnTo>
                  <a:pt x="533400" y="0"/>
                </a:lnTo>
                <a:close/>
              </a:path>
            </a:pathLst>
          </a:cu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Freeform 58"/>
          <p:cNvSpPr/>
          <p:nvPr/>
        </p:nvSpPr>
        <p:spPr>
          <a:xfrm>
            <a:off x="5257800" y="22098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289214" y="0"/>
                </a:lnTo>
                <a:lnTo>
                  <a:pt x="1006187" y="0"/>
                </a:lnTo>
                <a:lnTo>
                  <a:pt x="1295400" y="685800"/>
                </a:lnTo>
                <a:lnTo>
                  <a:pt x="0" y="685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Freeform 59"/>
          <p:cNvSpPr/>
          <p:nvPr/>
        </p:nvSpPr>
        <p:spPr>
          <a:xfrm>
            <a:off x="6934200" y="22098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348096" y="0"/>
                </a:lnTo>
                <a:lnTo>
                  <a:pt x="1006187" y="0"/>
                </a:lnTo>
                <a:lnTo>
                  <a:pt x="1295400" y="685800"/>
                </a:lnTo>
                <a:lnTo>
                  <a:pt x="0" y="685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Freeform 62"/>
          <p:cNvSpPr/>
          <p:nvPr/>
        </p:nvSpPr>
        <p:spPr>
          <a:xfrm>
            <a:off x="5105400" y="2209800"/>
            <a:ext cx="533400" cy="685800"/>
          </a:xfrm>
          <a:custGeom>
            <a:avLst/>
            <a:gdLst>
              <a:gd name="connsiteX0" fmla="*/ 0 w 152400"/>
              <a:gd name="connsiteY0" fmla="*/ 0 h 685800"/>
              <a:gd name="connsiteX1" fmla="*/ 152400 w 152400"/>
              <a:gd name="connsiteY1" fmla="*/ 0 h 685800"/>
              <a:gd name="connsiteX2" fmla="*/ 152400 w 152400"/>
              <a:gd name="connsiteY2" fmla="*/ 685800 h 685800"/>
              <a:gd name="connsiteX3" fmla="*/ 0 w 152400"/>
              <a:gd name="connsiteY3" fmla="*/ 685800 h 685800"/>
              <a:gd name="connsiteX4" fmla="*/ 0 w 152400"/>
              <a:gd name="connsiteY4" fmla="*/ 0 h 685800"/>
              <a:gd name="connsiteX0" fmla="*/ 0 w 533400"/>
              <a:gd name="connsiteY0" fmla="*/ 0 h 685800"/>
              <a:gd name="connsiteX1" fmla="*/ 533400 w 533400"/>
              <a:gd name="connsiteY1" fmla="*/ 0 h 685800"/>
              <a:gd name="connsiteX2" fmla="*/ 152400 w 533400"/>
              <a:gd name="connsiteY2" fmla="*/ 685800 h 685800"/>
              <a:gd name="connsiteX3" fmla="*/ 0 w 533400"/>
              <a:gd name="connsiteY3" fmla="*/ 685800 h 685800"/>
              <a:gd name="connsiteX4" fmla="*/ 0 w 5334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685800">
                <a:moveTo>
                  <a:pt x="0" y="0"/>
                </a:moveTo>
                <a:lnTo>
                  <a:pt x="533400" y="0"/>
                </a:lnTo>
                <a:lnTo>
                  <a:pt x="152400" y="685800"/>
                </a:lnTo>
                <a:lnTo>
                  <a:pt x="0" y="685800"/>
                </a:lnTo>
                <a:lnTo>
                  <a:pt x="0" y="0"/>
                </a:lnTo>
                <a:close/>
              </a:path>
            </a:pathLst>
          </a:custGeom>
          <a:solidFill>
            <a:schemeClr val="accent3">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Freeform 69"/>
          <p:cNvSpPr/>
          <p:nvPr/>
        </p:nvSpPr>
        <p:spPr>
          <a:xfrm>
            <a:off x="8229600" y="2209800"/>
            <a:ext cx="533400" cy="685800"/>
          </a:xfrm>
          <a:custGeom>
            <a:avLst/>
            <a:gdLst>
              <a:gd name="connsiteX0" fmla="*/ 0 w 533400"/>
              <a:gd name="connsiteY0" fmla="*/ 0 h 685800"/>
              <a:gd name="connsiteX1" fmla="*/ 533400 w 533400"/>
              <a:gd name="connsiteY1" fmla="*/ 0 h 685800"/>
              <a:gd name="connsiteX2" fmla="*/ 533400 w 533400"/>
              <a:gd name="connsiteY2" fmla="*/ 685800 h 685800"/>
              <a:gd name="connsiteX3" fmla="*/ 0 w 533400"/>
              <a:gd name="connsiteY3" fmla="*/ 685800 h 685800"/>
              <a:gd name="connsiteX4" fmla="*/ 0 w 533400"/>
              <a:gd name="connsiteY4" fmla="*/ 0 h 685800"/>
              <a:gd name="connsiteX0" fmla="*/ 0 w 533400"/>
              <a:gd name="connsiteY0" fmla="*/ 0 h 685800"/>
              <a:gd name="connsiteX1" fmla="*/ 533400 w 533400"/>
              <a:gd name="connsiteY1" fmla="*/ 0 h 685800"/>
              <a:gd name="connsiteX2" fmla="*/ 533400 w 533400"/>
              <a:gd name="connsiteY2" fmla="*/ 685800 h 685800"/>
              <a:gd name="connsiteX3" fmla="*/ 381000 w 533400"/>
              <a:gd name="connsiteY3" fmla="*/ 685800 h 685800"/>
              <a:gd name="connsiteX4" fmla="*/ 0 w 5334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685800">
                <a:moveTo>
                  <a:pt x="0" y="0"/>
                </a:moveTo>
                <a:lnTo>
                  <a:pt x="533400" y="0"/>
                </a:lnTo>
                <a:lnTo>
                  <a:pt x="533400" y="685800"/>
                </a:lnTo>
                <a:lnTo>
                  <a:pt x="381000" y="685800"/>
                </a:lnTo>
                <a:lnTo>
                  <a:pt x="0" y="0"/>
                </a:lnTo>
                <a:close/>
              </a:path>
            </a:pathLst>
          </a:custGeom>
          <a:solidFill>
            <a:schemeClr val="accent3">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Slide Number Placeholder 31"/>
          <p:cNvSpPr>
            <a:spLocks noGrp="1"/>
          </p:cNvSpPr>
          <p:nvPr>
            <p:ph type="sldNum" sz="quarter" idx="12"/>
          </p:nvPr>
        </p:nvSpPr>
        <p:spPr/>
        <p:txBody>
          <a:bodyPr/>
          <a:lstStyle/>
          <a:p>
            <a:pPr>
              <a:defRPr/>
            </a:pPr>
            <a:fld id="{40A9CDCE-929E-47FE-9CC1-3988BBA8F594}"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84" name="AutoShape 18"/>
          <p:cNvCxnSpPr>
            <a:cxnSpLocks noChangeShapeType="1"/>
          </p:cNvCxnSpPr>
          <p:nvPr/>
        </p:nvCxnSpPr>
        <p:spPr bwMode="auto">
          <a:xfrm>
            <a:off x="469900" y="3200400"/>
            <a:ext cx="4038600" cy="3175"/>
          </a:xfrm>
          <a:prstGeom prst="straightConnector1">
            <a:avLst/>
          </a:prstGeom>
          <a:noFill/>
          <a:ln w="9360">
            <a:solidFill>
              <a:srgbClr val="000000"/>
            </a:solidFill>
            <a:miter lim="800000"/>
            <a:headEnd/>
            <a:tailEnd type="triangle" w="med" len="med"/>
          </a:ln>
        </p:spPr>
      </p:cxnSp>
      <p:sp>
        <p:nvSpPr>
          <p:cNvPr id="3085" name="Text Box 20"/>
          <p:cNvSpPr txBox="1">
            <a:spLocks noChangeArrowheads="1"/>
          </p:cNvSpPr>
          <p:nvPr/>
        </p:nvSpPr>
        <p:spPr bwMode="auto">
          <a:xfrm>
            <a:off x="304800" y="1308100"/>
            <a:ext cx="2714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t</a:t>
            </a:r>
          </a:p>
        </p:txBody>
      </p:sp>
      <p:graphicFrame>
        <p:nvGraphicFramePr>
          <p:cNvPr id="3074" name="Object 2"/>
          <p:cNvGraphicFramePr>
            <a:graphicFrameLocks noChangeAspect="1"/>
          </p:cNvGraphicFramePr>
          <p:nvPr/>
        </p:nvGraphicFramePr>
        <p:xfrm>
          <a:off x="152400" y="2459038"/>
          <a:ext cx="317500" cy="296862"/>
        </p:xfrm>
        <a:graphic>
          <a:graphicData uri="http://schemas.openxmlformats.org/presentationml/2006/ole">
            <p:oleObj spid="_x0000_s96258" r:id="rId4" imgW="190440" imgH="177480" progId="Equation.DSMT4">
              <p:embed/>
            </p:oleObj>
          </a:graphicData>
        </a:graphic>
      </p:graphicFrame>
      <p:sp>
        <p:nvSpPr>
          <p:cNvPr id="3086" name="Line 23"/>
          <p:cNvSpPr>
            <a:spLocks noChangeShapeType="1"/>
          </p:cNvSpPr>
          <p:nvPr/>
        </p:nvSpPr>
        <p:spPr bwMode="auto">
          <a:xfrm flipH="1">
            <a:off x="280988" y="2897188"/>
            <a:ext cx="687387" cy="11112"/>
          </a:xfrm>
          <a:prstGeom prst="line">
            <a:avLst/>
          </a:prstGeom>
          <a:noFill/>
          <a:ln w="22320">
            <a:solidFill>
              <a:srgbClr val="000000"/>
            </a:solidFill>
            <a:prstDash val="dash"/>
            <a:miter lim="800000"/>
            <a:headEnd/>
            <a:tailEnd/>
          </a:ln>
        </p:spPr>
        <p:txBody>
          <a:bodyPr/>
          <a:lstStyle/>
          <a:p>
            <a:endParaRPr lang="en-US"/>
          </a:p>
        </p:txBody>
      </p:sp>
      <p:sp>
        <p:nvSpPr>
          <p:cNvPr id="3087" name="Line 24"/>
          <p:cNvSpPr>
            <a:spLocks noChangeShapeType="1"/>
          </p:cNvSpPr>
          <p:nvPr/>
        </p:nvSpPr>
        <p:spPr bwMode="auto">
          <a:xfrm flipH="1">
            <a:off x="280988" y="2222500"/>
            <a:ext cx="1700212" cy="11113"/>
          </a:xfrm>
          <a:prstGeom prst="line">
            <a:avLst/>
          </a:prstGeom>
          <a:noFill/>
          <a:ln w="22320">
            <a:solidFill>
              <a:srgbClr val="000000"/>
            </a:solidFill>
            <a:prstDash val="dash"/>
            <a:miter lim="800000"/>
            <a:headEnd/>
            <a:tailEnd/>
          </a:ln>
        </p:spPr>
        <p:txBody>
          <a:bodyPr/>
          <a:lstStyle/>
          <a:p>
            <a:endParaRPr lang="en-US"/>
          </a:p>
        </p:txBody>
      </p:sp>
      <p:graphicFrame>
        <p:nvGraphicFramePr>
          <p:cNvPr id="3075" name="Object 3"/>
          <p:cNvGraphicFramePr>
            <a:graphicFrameLocks noChangeAspect="1"/>
          </p:cNvGraphicFramePr>
          <p:nvPr/>
        </p:nvGraphicFramePr>
        <p:xfrm>
          <a:off x="76200" y="2755900"/>
          <a:ext cx="233363" cy="381000"/>
        </p:xfrm>
        <a:graphic>
          <a:graphicData uri="http://schemas.openxmlformats.org/presentationml/2006/ole">
            <p:oleObj spid="_x0000_s96259" r:id="rId5" imgW="139680" imgH="228600" progId="Equation.DSMT4">
              <p:embed/>
            </p:oleObj>
          </a:graphicData>
        </a:graphic>
      </p:graphicFrame>
      <p:graphicFrame>
        <p:nvGraphicFramePr>
          <p:cNvPr id="3076" name="Object 4"/>
          <p:cNvGraphicFramePr>
            <a:graphicFrameLocks noChangeAspect="1"/>
          </p:cNvGraphicFramePr>
          <p:nvPr/>
        </p:nvGraphicFramePr>
        <p:xfrm>
          <a:off x="79375" y="1993900"/>
          <a:ext cx="190500" cy="381000"/>
        </p:xfrm>
        <a:graphic>
          <a:graphicData uri="http://schemas.openxmlformats.org/presentationml/2006/ole">
            <p:oleObj spid="_x0000_s96260" r:id="rId6" imgW="114120" imgH="228600" progId="Equation.DSMT4">
              <p:embed/>
            </p:oleObj>
          </a:graphicData>
        </a:graphic>
      </p:graphicFrame>
      <p:cxnSp>
        <p:nvCxnSpPr>
          <p:cNvPr id="17" name="Straight Arrow Connector 16"/>
          <p:cNvCxnSpPr/>
          <p:nvPr/>
        </p:nvCxnSpPr>
        <p:spPr>
          <a:xfrm rot="5400000" flipH="1" flipV="1">
            <a:off x="-494506" y="2336006"/>
            <a:ext cx="2057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89" name="AutoShape 18"/>
          <p:cNvCxnSpPr>
            <a:cxnSpLocks noChangeShapeType="1"/>
          </p:cNvCxnSpPr>
          <p:nvPr/>
        </p:nvCxnSpPr>
        <p:spPr bwMode="auto">
          <a:xfrm>
            <a:off x="4889500" y="3200400"/>
            <a:ext cx="4038600" cy="3175"/>
          </a:xfrm>
          <a:prstGeom prst="straightConnector1">
            <a:avLst/>
          </a:prstGeom>
          <a:noFill/>
          <a:ln w="9360">
            <a:solidFill>
              <a:srgbClr val="000000"/>
            </a:solidFill>
            <a:miter lim="800000"/>
            <a:headEnd/>
            <a:tailEnd type="triangle" w="med" len="med"/>
          </a:ln>
        </p:spPr>
      </p:cxnSp>
      <p:sp>
        <p:nvSpPr>
          <p:cNvPr id="3090" name="Text Box 20"/>
          <p:cNvSpPr txBox="1">
            <a:spLocks noChangeArrowheads="1"/>
          </p:cNvSpPr>
          <p:nvPr/>
        </p:nvSpPr>
        <p:spPr bwMode="auto">
          <a:xfrm>
            <a:off x="4724400" y="1308100"/>
            <a:ext cx="2714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t</a:t>
            </a:r>
          </a:p>
        </p:txBody>
      </p:sp>
      <p:graphicFrame>
        <p:nvGraphicFramePr>
          <p:cNvPr id="3077" name="Object 5"/>
          <p:cNvGraphicFramePr>
            <a:graphicFrameLocks noChangeAspect="1"/>
          </p:cNvGraphicFramePr>
          <p:nvPr/>
        </p:nvGraphicFramePr>
        <p:xfrm>
          <a:off x="4572000" y="2459038"/>
          <a:ext cx="317500" cy="296862"/>
        </p:xfrm>
        <a:graphic>
          <a:graphicData uri="http://schemas.openxmlformats.org/presentationml/2006/ole">
            <p:oleObj spid="_x0000_s96261" r:id="rId7" imgW="190440" imgH="177480" progId="Equation.DSMT4">
              <p:embed/>
            </p:oleObj>
          </a:graphicData>
        </a:graphic>
      </p:graphicFrame>
      <p:sp>
        <p:nvSpPr>
          <p:cNvPr id="3091" name="Line 23"/>
          <p:cNvSpPr>
            <a:spLocks noChangeShapeType="1"/>
          </p:cNvSpPr>
          <p:nvPr/>
        </p:nvSpPr>
        <p:spPr bwMode="auto">
          <a:xfrm flipH="1">
            <a:off x="4700588" y="2897188"/>
            <a:ext cx="687387" cy="11112"/>
          </a:xfrm>
          <a:prstGeom prst="line">
            <a:avLst/>
          </a:prstGeom>
          <a:noFill/>
          <a:ln w="22320">
            <a:solidFill>
              <a:srgbClr val="000000"/>
            </a:solidFill>
            <a:prstDash val="dash"/>
            <a:miter lim="800000"/>
            <a:headEnd/>
            <a:tailEnd/>
          </a:ln>
        </p:spPr>
        <p:txBody>
          <a:bodyPr/>
          <a:lstStyle/>
          <a:p>
            <a:endParaRPr lang="en-US"/>
          </a:p>
        </p:txBody>
      </p:sp>
      <p:sp>
        <p:nvSpPr>
          <p:cNvPr id="3092" name="Line 24"/>
          <p:cNvSpPr>
            <a:spLocks noChangeShapeType="1"/>
          </p:cNvSpPr>
          <p:nvPr/>
        </p:nvSpPr>
        <p:spPr bwMode="auto">
          <a:xfrm flipH="1">
            <a:off x="4700588" y="2222500"/>
            <a:ext cx="1700212" cy="11113"/>
          </a:xfrm>
          <a:prstGeom prst="line">
            <a:avLst/>
          </a:prstGeom>
          <a:noFill/>
          <a:ln w="22320">
            <a:solidFill>
              <a:srgbClr val="000000"/>
            </a:solidFill>
            <a:prstDash val="dash"/>
            <a:miter lim="800000"/>
            <a:headEnd/>
            <a:tailEnd/>
          </a:ln>
        </p:spPr>
        <p:txBody>
          <a:bodyPr/>
          <a:lstStyle/>
          <a:p>
            <a:endParaRPr lang="en-US"/>
          </a:p>
        </p:txBody>
      </p:sp>
      <p:graphicFrame>
        <p:nvGraphicFramePr>
          <p:cNvPr id="3078" name="Object 6"/>
          <p:cNvGraphicFramePr>
            <a:graphicFrameLocks noChangeAspect="1"/>
          </p:cNvGraphicFramePr>
          <p:nvPr/>
        </p:nvGraphicFramePr>
        <p:xfrm>
          <a:off x="4495800" y="2755900"/>
          <a:ext cx="233363" cy="381000"/>
        </p:xfrm>
        <a:graphic>
          <a:graphicData uri="http://schemas.openxmlformats.org/presentationml/2006/ole">
            <p:oleObj spid="_x0000_s96262" r:id="rId8" imgW="139680" imgH="228600" progId="Equation.DSMT4">
              <p:embed/>
            </p:oleObj>
          </a:graphicData>
        </a:graphic>
      </p:graphicFrame>
      <p:graphicFrame>
        <p:nvGraphicFramePr>
          <p:cNvPr id="3079" name="Object 7"/>
          <p:cNvGraphicFramePr>
            <a:graphicFrameLocks noChangeAspect="1"/>
          </p:cNvGraphicFramePr>
          <p:nvPr/>
        </p:nvGraphicFramePr>
        <p:xfrm>
          <a:off x="4498975" y="1993900"/>
          <a:ext cx="190500" cy="381000"/>
        </p:xfrm>
        <a:graphic>
          <a:graphicData uri="http://schemas.openxmlformats.org/presentationml/2006/ole">
            <p:oleObj spid="_x0000_s96263" r:id="rId9" imgW="114120" imgH="228600" progId="Equation.DSMT4">
              <p:embed/>
            </p:oleObj>
          </a:graphicData>
        </a:graphic>
      </p:graphicFrame>
      <p:sp>
        <p:nvSpPr>
          <p:cNvPr id="3093" name="Text Box 27"/>
          <p:cNvSpPr txBox="1">
            <a:spLocks noChangeArrowheads="1"/>
          </p:cNvSpPr>
          <p:nvPr/>
        </p:nvSpPr>
        <p:spPr bwMode="auto">
          <a:xfrm>
            <a:off x="6938963" y="1460500"/>
            <a:ext cx="300037" cy="3714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P</a:t>
            </a:r>
          </a:p>
        </p:txBody>
      </p:sp>
      <p:cxnSp>
        <p:nvCxnSpPr>
          <p:cNvPr id="31" name="Straight Arrow Connector 30"/>
          <p:cNvCxnSpPr/>
          <p:nvPr/>
        </p:nvCxnSpPr>
        <p:spPr>
          <a:xfrm rot="5400000" flipH="1" flipV="1">
            <a:off x="3925094" y="2336006"/>
            <a:ext cx="2057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5" name="Text Box 19"/>
          <p:cNvSpPr txBox="1">
            <a:spLocks noChangeArrowheads="1"/>
          </p:cNvSpPr>
          <p:nvPr/>
        </p:nvSpPr>
        <p:spPr bwMode="auto">
          <a:xfrm>
            <a:off x="8686800" y="3136900"/>
            <a:ext cx="31591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x</a:t>
            </a:r>
          </a:p>
        </p:txBody>
      </p:sp>
      <p:sp>
        <p:nvSpPr>
          <p:cNvPr id="3096" name="Text Box 19"/>
          <p:cNvSpPr txBox="1">
            <a:spLocks noChangeArrowheads="1"/>
          </p:cNvSpPr>
          <p:nvPr/>
        </p:nvSpPr>
        <p:spPr bwMode="auto">
          <a:xfrm>
            <a:off x="4191000" y="3136900"/>
            <a:ext cx="31591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x</a:t>
            </a:r>
          </a:p>
        </p:txBody>
      </p:sp>
      <p:cxnSp>
        <p:nvCxnSpPr>
          <p:cNvPr id="3097" name="AutoShape 18"/>
          <p:cNvCxnSpPr>
            <a:cxnSpLocks noChangeShapeType="1"/>
          </p:cNvCxnSpPr>
          <p:nvPr/>
        </p:nvCxnSpPr>
        <p:spPr bwMode="auto">
          <a:xfrm>
            <a:off x="469900" y="5562600"/>
            <a:ext cx="4038600" cy="3175"/>
          </a:xfrm>
          <a:prstGeom prst="straightConnector1">
            <a:avLst/>
          </a:prstGeom>
          <a:noFill/>
          <a:ln w="9360">
            <a:solidFill>
              <a:srgbClr val="000000"/>
            </a:solidFill>
            <a:miter lim="800000"/>
            <a:headEnd/>
            <a:tailEnd type="triangle" w="med" len="med"/>
          </a:ln>
        </p:spPr>
      </p:cxnSp>
      <p:sp>
        <p:nvSpPr>
          <p:cNvPr id="3098" name="Text Box 20"/>
          <p:cNvSpPr txBox="1">
            <a:spLocks noChangeArrowheads="1"/>
          </p:cNvSpPr>
          <p:nvPr/>
        </p:nvSpPr>
        <p:spPr bwMode="auto">
          <a:xfrm>
            <a:off x="304800" y="3670300"/>
            <a:ext cx="2714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t</a:t>
            </a:r>
          </a:p>
        </p:txBody>
      </p:sp>
      <p:graphicFrame>
        <p:nvGraphicFramePr>
          <p:cNvPr id="3080" name="Object 8"/>
          <p:cNvGraphicFramePr>
            <a:graphicFrameLocks noChangeAspect="1"/>
          </p:cNvGraphicFramePr>
          <p:nvPr/>
        </p:nvGraphicFramePr>
        <p:xfrm>
          <a:off x="152400" y="4821238"/>
          <a:ext cx="317500" cy="296862"/>
        </p:xfrm>
        <a:graphic>
          <a:graphicData uri="http://schemas.openxmlformats.org/presentationml/2006/ole">
            <p:oleObj spid="_x0000_s96264" r:id="rId10" imgW="190440" imgH="177480" progId="Equation.DSMT4">
              <p:embed/>
            </p:oleObj>
          </a:graphicData>
        </a:graphic>
      </p:graphicFrame>
      <p:sp>
        <p:nvSpPr>
          <p:cNvPr id="3099" name="Line 23"/>
          <p:cNvSpPr>
            <a:spLocks noChangeShapeType="1"/>
          </p:cNvSpPr>
          <p:nvPr/>
        </p:nvSpPr>
        <p:spPr bwMode="auto">
          <a:xfrm flipH="1">
            <a:off x="280988" y="5259388"/>
            <a:ext cx="687387" cy="11112"/>
          </a:xfrm>
          <a:prstGeom prst="line">
            <a:avLst/>
          </a:prstGeom>
          <a:noFill/>
          <a:ln w="22320">
            <a:solidFill>
              <a:srgbClr val="000000"/>
            </a:solidFill>
            <a:prstDash val="dash"/>
            <a:miter lim="800000"/>
            <a:headEnd/>
            <a:tailEnd/>
          </a:ln>
        </p:spPr>
        <p:txBody>
          <a:bodyPr/>
          <a:lstStyle/>
          <a:p>
            <a:endParaRPr lang="en-US"/>
          </a:p>
        </p:txBody>
      </p:sp>
      <p:graphicFrame>
        <p:nvGraphicFramePr>
          <p:cNvPr id="3081" name="Object 9"/>
          <p:cNvGraphicFramePr>
            <a:graphicFrameLocks noChangeAspect="1"/>
          </p:cNvGraphicFramePr>
          <p:nvPr/>
        </p:nvGraphicFramePr>
        <p:xfrm>
          <a:off x="76200" y="5118100"/>
          <a:ext cx="233363" cy="381000"/>
        </p:xfrm>
        <a:graphic>
          <a:graphicData uri="http://schemas.openxmlformats.org/presentationml/2006/ole">
            <p:oleObj spid="_x0000_s96265" r:id="rId11" imgW="139680" imgH="228600" progId="Equation.DSMT4">
              <p:embed/>
            </p:oleObj>
          </a:graphicData>
        </a:graphic>
      </p:graphicFrame>
      <p:graphicFrame>
        <p:nvGraphicFramePr>
          <p:cNvPr id="3082" name="Object 10"/>
          <p:cNvGraphicFramePr>
            <a:graphicFrameLocks noChangeAspect="1"/>
          </p:cNvGraphicFramePr>
          <p:nvPr/>
        </p:nvGraphicFramePr>
        <p:xfrm>
          <a:off x="79375" y="4356100"/>
          <a:ext cx="190500" cy="381000"/>
        </p:xfrm>
        <a:graphic>
          <a:graphicData uri="http://schemas.openxmlformats.org/presentationml/2006/ole">
            <p:oleObj spid="_x0000_s96266" r:id="rId12" imgW="114120" imgH="228600" progId="Equation.DSMT4">
              <p:embed/>
            </p:oleObj>
          </a:graphicData>
        </a:graphic>
      </p:graphicFrame>
      <p:sp>
        <p:nvSpPr>
          <p:cNvPr id="3100" name="Text Box 27"/>
          <p:cNvSpPr txBox="1">
            <a:spLocks noChangeArrowheads="1"/>
          </p:cNvSpPr>
          <p:nvPr/>
        </p:nvSpPr>
        <p:spPr bwMode="auto">
          <a:xfrm>
            <a:off x="2362200" y="3822700"/>
            <a:ext cx="683498" cy="371513"/>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solidFill>
                  <a:srgbClr val="000000"/>
                </a:solidFill>
                <a:latin typeface="Calibri" pitchFamily="34" charset="0"/>
              </a:rPr>
              <a:t>P=NP</a:t>
            </a:r>
            <a:endParaRPr lang="en-US">
              <a:solidFill>
                <a:srgbClr val="000000"/>
              </a:solidFill>
              <a:latin typeface="Calibri" pitchFamily="34" charset="0"/>
            </a:endParaRPr>
          </a:p>
        </p:txBody>
      </p:sp>
      <p:cxnSp>
        <p:nvCxnSpPr>
          <p:cNvPr id="47" name="Straight Arrow Connector 46"/>
          <p:cNvCxnSpPr/>
          <p:nvPr/>
        </p:nvCxnSpPr>
        <p:spPr>
          <a:xfrm rot="5400000" flipH="1" flipV="1">
            <a:off x="-494506" y="4698206"/>
            <a:ext cx="2057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02" name="Text Box 19"/>
          <p:cNvSpPr txBox="1">
            <a:spLocks noChangeArrowheads="1"/>
          </p:cNvSpPr>
          <p:nvPr/>
        </p:nvSpPr>
        <p:spPr bwMode="auto">
          <a:xfrm>
            <a:off x="4267200" y="5499100"/>
            <a:ext cx="31591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x</a:t>
            </a:r>
          </a:p>
        </p:txBody>
      </p:sp>
      <p:sp>
        <p:nvSpPr>
          <p:cNvPr id="53" name="Rectangle 52"/>
          <p:cNvSpPr/>
          <p:nvPr/>
        </p:nvSpPr>
        <p:spPr>
          <a:xfrm>
            <a:off x="685800" y="2209800"/>
            <a:ext cx="3657600" cy="685800"/>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08" name="Text Box 27"/>
          <p:cNvSpPr txBox="1">
            <a:spLocks noChangeArrowheads="1"/>
          </p:cNvSpPr>
          <p:nvPr/>
        </p:nvSpPr>
        <p:spPr bwMode="auto">
          <a:xfrm>
            <a:off x="2362200" y="1447800"/>
            <a:ext cx="449263" cy="3714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NP</a:t>
            </a:r>
          </a:p>
        </p:txBody>
      </p:sp>
      <p:sp>
        <p:nvSpPr>
          <p:cNvPr id="55" name="Freeform 54"/>
          <p:cNvSpPr/>
          <p:nvPr/>
        </p:nvSpPr>
        <p:spPr>
          <a:xfrm>
            <a:off x="838200" y="22098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289214" y="0"/>
                </a:lnTo>
                <a:lnTo>
                  <a:pt x="1006187" y="0"/>
                </a:lnTo>
                <a:lnTo>
                  <a:pt x="1295400" y="685800"/>
                </a:lnTo>
                <a:lnTo>
                  <a:pt x="0" y="685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Freeform 55"/>
          <p:cNvSpPr/>
          <p:nvPr/>
        </p:nvSpPr>
        <p:spPr>
          <a:xfrm>
            <a:off x="2514600" y="22098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348096" y="0"/>
                </a:lnTo>
                <a:lnTo>
                  <a:pt x="1006187" y="0"/>
                </a:lnTo>
                <a:lnTo>
                  <a:pt x="1295400" y="685800"/>
                </a:lnTo>
                <a:lnTo>
                  <a:pt x="0" y="685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Freeform 56"/>
          <p:cNvSpPr/>
          <p:nvPr/>
        </p:nvSpPr>
        <p:spPr>
          <a:xfrm>
            <a:off x="5105400" y="2209800"/>
            <a:ext cx="3657600" cy="685800"/>
          </a:xfrm>
          <a:custGeom>
            <a:avLst/>
            <a:gdLst>
              <a:gd name="connsiteX0" fmla="*/ 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0 w 3657600"/>
              <a:gd name="connsiteY4" fmla="*/ 0 h 685800"/>
              <a:gd name="connsiteX0" fmla="*/ 53340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533400 w 3657600"/>
              <a:gd name="connsiteY4" fmla="*/ 0 h 685800"/>
              <a:gd name="connsiteX0" fmla="*/ 53340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230221 w 3657600"/>
              <a:gd name="connsiteY4" fmla="*/ 659860 h 685800"/>
              <a:gd name="connsiteX5" fmla="*/ 533400 w 3657600"/>
              <a:gd name="connsiteY5" fmla="*/ 0 h 685800"/>
              <a:gd name="connsiteX0" fmla="*/ 533400 w 3657600"/>
              <a:gd name="connsiteY0" fmla="*/ 0 h 685800"/>
              <a:gd name="connsiteX1" fmla="*/ 3657600 w 3657600"/>
              <a:gd name="connsiteY1" fmla="*/ 0 h 685800"/>
              <a:gd name="connsiteX2" fmla="*/ 3505200 w 3657600"/>
              <a:gd name="connsiteY2" fmla="*/ 685800 h 685800"/>
              <a:gd name="connsiteX3" fmla="*/ 0 w 3657600"/>
              <a:gd name="connsiteY3" fmla="*/ 685800 h 685800"/>
              <a:gd name="connsiteX4" fmla="*/ 230221 w 3657600"/>
              <a:gd name="connsiteY4" fmla="*/ 659860 h 685800"/>
              <a:gd name="connsiteX5" fmla="*/ 533400 w 3657600"/>
              <a:gd name="connsiteY5" fmla="*/ 0 h 685800"/>
              <a:gd name="connsiteX0" fmla="*/ 533400 w 3657600"/>
              <a:gd name="connsiteY0" fmla="*/ 0 h 685800"/>
              <a:gd name="connsiteX1" fmla="*/ 3657600 w 3657600"/>
              <a:gd name="connsiteY1" fmla="*/ 0 h 685800"/>
              <a:gd name="connsiteX2" fmla="*/ 3125821 w 3657600"/>
              <a:gd name="connsiteY2" fmla="*/ 8106 h 685800"/>
              <a:gd name="connsiteX3" fmla="*/ 3505200 w 3657600"/>
              <a:gd name="connsiteY3" fmla="*/ 685800 h 685800"/>
              <a:gd name="connsiteX4" fmla="*/ 0 w 3657600"/>
              <a:gd name="connsiteY4" fmla="*/ 685800 h 685800"/>
              <a:gd name="connsiteX5" fmla="*/ 230221 w 3657600"/>
              <a:gd name="connsiteY5" fmla="*/ 659860 h 685800"/>
              <a:gd name="connsiteX6" fmla="*/ 533400 w 3657600"/>
              <a:gd name="connsiteY6"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685800">
                <a:moveTo>
                  <a:pt x="533400" y="0"/>
                </a:moveTo>
                <a:lnTo>
                  <a:pt x="3657600" y="0"/>
                </a:lnTo>
                <a:lnTo>
                  <a:pt x="3125821" y="8106"/>
                </a:lnTo>
                <a:lnTo>
                  <a:pt x="3505200" y="685800"/>
                </a:lnTo>
                <a:lnTo>
                  <a:pt x="0" y="685800"/>
                </a:lnTo>
                <a:cubicBezTo>
                  <a:pt x="540" y="677153"/>
                  <a:pt x="229681" y="668507"/>
                  <a:pt x="230221" y="659860"/>
                </a:cubicBezTo>
                <a:lnTo>
                  <a:pt x="533400" y="0"/>
                </a:lnTo>
                <a:close/>
              </a:path>
            </a:pathLst>
          </a:cu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Freeform 58"/>
          <p:cNvSpPr/>
          <p:nvPr/>
        </p:nvSpPr>
        <p:spPr>
          <a:xfrm>
            <a:off x="5257800" y="22098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289214" y="0"/>
                </a:lnTo>
                <a:lnTo>
                  <a:pt x="1006187" y="0"/>
                </a:lnTo>
                <a:lnTo>
                  <a:pt x="1295400" y="685800"/>
                </a:lnTo>
                <a:lnTo>
                  <a:pt x="0" y="685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Freeform 59"/>
          <p:cNvSpPr/>
          <p:nvPr/>
        </p:nvSpPr>
        <p:spPr>
          <a:xfrm>
            <a:off x="6934200" y="22098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348096" y="0"/>
                </a:lnTo>
                <a:lnTo>
                  <a:pt x="1006187" y="0"/>
                </a:lnTo>
                <a:lnTo>
                  <a:pt x="1295400" y="685800"/>
                </a:lnTo>
                <a:lnTo>
                  <a:pt x="0" y="685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Freeform 62"/>
          <p:cNvSpPr/>
          <p:nvPr/>
        </p:nvSpPr>
        <p:spPr>
          <a:xfrm>
            <a:off x="5105400" y="2209800"/>
            <a:ext cx="533400" cy="685800"/>
          </a:xfrm>
          <a:custGeom>
            <a:avLst/>
            <a:gdLst>
              <a:gd name="connsiteX0" fmla="*/ 0 w 152400"/>
              <a:gd name="connsiteY0" fmla="*/ 0 h 685800"/>
              <a:gd name="connsiteX1" fmla="*/ 152400 w 152400"/>
              <a:gd name="connsiteY1" fmla="*/ 0 h 685800"/>
              <a:gd name="connsiteX2" fmla="*/ 152400 w 152400"/>
              <a:gd name="connsiteY2" fmla="*/ 685800 h 685800"/>
              <a:gd name="connsiteX3" fmla="*/ 0 w 152400"/>
              <a:gd name="connsiteY3" fmla="*/ 685800 h 685800"/>
              <a:gd name="connsiteX4" fmla="*/ 0 w 152400"/>
              <a:gd name="connsiteY4" fmla="*/ 0 h 685800"/>
              <a:gd name="connsiteX0" fmla="*/ 0 w 533400"/>
              <a:gd name="connsiteY0" fmla="*/ 0 h 685800"/>
              <a:gd name="connsiteX1" fmla="*/ 533400 w 533400"/>
              <a:gd name="connsiteY1" fmla="*/ 0 h 685800"/>
              <a:gd name="connsiteX2" fmla="*/ 152400 w 533400"/>
              <a:gd name="connsiteY2" fmla="*/ 685800 h 685800"/>
              <a:gd name="connsiteX3" fmla="*/ 0 w 533400"/>
              <a:gd name="connsiteY3" fmla="*/ 685800 h 685800"/>
              <a:gd name="connsiteX4" fmla="*/ 0 w 5334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685800">
                <a:moveTo>
                  <a:pt x="0" y="0"/>
                </a:moveTo>
                <a:lnTo>
                  <a:pt x="533400" y="0"/>
                </a:lnTo>
                <a:lnTo>
                  <a:pt x="152400" y="685800"/>
                </a:lnTo>
                <a:lnTo>
                  <a:pt x="0" y="685800"/>
                </a:lnTo>
                <a:lnTo>
                  <a:pt x="0" y="0"/>
                </a:lnTo>
                <a:close/>
              </a:path>
            </a:pathLst>
          </a:custGeom>
          <a:solidFill>
            <a:schemeClr val="accent3">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15" name="Line 23"/>
          <p:cNvSpPr>
            <a:spLocks noChangeShapeType="1"/>
          </p:cNvSpPr>
          <p:nvPr/>
        </p:nvSpPr>
        <p:spPr bwMode="auto">
          <a:xfrm flipH="1">
            <a:off x="303213" y="4560888"/>
            <a:ext cx="687387" cy="11112"/>
          </a:xfrm>
          <a:prstGeom prst="line">
            <a:avLst/>
          </a:prstGeom>
          <a:noFill/>
          <a:ln w="22320">
            <a:solidFill>
              <a:srgbClr val="000000"/>
            </a:solidFill>
            <a:prstDash val="dash"/>
            <a:miter lim="800000"/>
            <a:headEnd/>
            <a:tailEnd/>
          </a:ln>
        </p:spPr>
        <p:txBody>
          <a:bodyPr/>
          <a:lstStyle/>
          <a:p>
            <a:endParaRPr lang="en-US"/>
          </a:p>
        </p:txBody>
      </p:sp>
      <p:sp>
        <p:nvSpPr>
          <p:cNvPr id="65" name="Freeform 64"/>
          <p:cNvSpPr/>
          <p:nvPr/>
        </p:nvSpPr>
        <p:spPr>
          <a:xfrm>
            <a:off x="838200" y="4572000"/>
            <a:ext cx="3352800" cy="685800"/>
          </a:xfrm>
          <a:custGeom>
            <a:avLst/>
            <a:gdLst>
              <a:gd name="connsiteX0" fmla="*/ 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0 w 3657600"/>
              <a:gd name="connsiteY4" fmla="*/ 0 h 685800"/>
              <a:gd name="connsiteX0" fmla="*/ 0 w 3657600"/>
              <a:gd name="connsiteY0" fmla="*/ 0 h 685800"/>
              <a:gd name="connsiteX1" fmla="*/ 3657600 w 3657600"/>
              <a:gd name="connsiteY1" fmla="*/ 0 h 685800"/>
              <a:gd name="connsiteX2" fmla="*/ 3505200 w 3657600"/>
              <a:gd name="connsiteY2" fmla="*/ 685800 h 685800"/>
              <a:gd name="connsiteX3" fmla="*/ 0 w 3657600"/>
              <a:gd name="connsiteY3" fmla="*/ 685800 h 685800"/>
              <a:gd name="connsiteX4" fmla="*/ 0 w 3657600"/>
              <a:gd name="connsiteY4" fmla="*/ 0 h 685800"/>
              <a:gd name="connsiteX0" fmla="*/ 0 w 3505200"/>
              <a:gd name="connsiteY0" fmla="*/ 0 h 685800"/>
              <a:gd name="connsiteX1" fmla="*/ 3124200 w 3505200"/>
              <a:gd name="connsiteY1" fmla="*/ 0 h 685800"/>
              <a:gd name="connsiteX2" fmla="*/ 3505200 w 3505200"/>
              <a:gd name="connsiteY2" fmla="*/ 685800 h 685800"/>
              <a:gd name="connsiteX3" fmla="*/ 0 w 3505200"/>
              <a:gd name="connsiteY3" fmla="*/ 685800 h 685800"/>
              <a:gd name="connsiteX4" fmla="*/ 0 w 3505200"/>
              <a:gd name="connsiteY4" fmla="*/ 0 h 685800"/>
              <a:gd name="connsiteX0" fmla="*/ 0 w 3505200"/>
              <a:gd name="connsiteY0" fmla="*/ 0 h 685800"/>
              <a:gd name="connsiteX1" fmla="*/ 3124200 w 3505200"/>
              <a:gd name="connsiteY1" fmla="*/ 0 h 685800"/>
              <a:gd name="connsiteX2" fmla="*/ 3505200 w 3505200"/>
              <a:gd name="connsiteY2" fmla="*/ 685800 h 685800"/>
              <a:gd name="connsiteX3" fmla="*/ 152400 w 3505200"/>
              <a:gd name="connsiteY3" fmla="*/ 685800 h 685800"/>
              <a:gd name="connsiteX4" fmla="*/ 0 w 3505200"/>
              <a:gd name="connsiteY4" fmla="*/ 0 h 685800"/>
              <a:gd name="connsiteX0" fmla="*/ 381000 w 3352800"/>
              <a:gd name="connsiteY0" fmla="*/ 0 h 685800"/>
              <a:gd name="connsiteX1" fmla="*/ 2971800 w 3352800"/>
              <a:gd name="connsiteY1" fmla="*/ 0 h 685800"/>
              <a:gd name="connsiteX2" fmla="*/ 3352800 w 3352800"/>
              <a:gd name="connsiteY2" fmla="*/ 685800 h 685800"/>
              <a:gd name="connsiteX3" fmla="*/ 0 w 3352800"/>
              <a:gd name="connsiteY3" fmla="*/ 685800 h 685800"/>
              <a:gd name="connsiteX4" fmla="*/ 381000 w 33528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685800">
                <a:moveTo>
                  <a:pt x="381000" y="0"/>
                </a:moveTo>
                <a:lnTo>
                  <a:pt x="2971800" y="0"/>
                </a:lnTo>
                <a:lnTo>
                  <a:pt x="3352800" y="685800"/>
                </a:lnTo>
                <a:lnTo>
                  <a:pt x="0" y="685800"/>
                </a:lnTo>
                <a:lnTo>
                  <a:pt x="381000" y="0"/>
                </a:lnTo>
                <a:close/>
              </a:path>
            </a:pathLst>
          </a:cu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 name="Freeform 65"/>
          <p:cNvSpPr/>
          <p:nvPr/>
        </p:nvSpPr>
        <p:spPr>
          <a:xfrm>
            <a:off x="838200" y="45720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289214" y="0"/>
                </a:lnTo>
                <a:lnTo>
                  <a:pt x="1006187" y="0"/>
                </a:lnTo>
                <a:lnTo>
                  <a:pt x="1295400" y="685800"/>
                </a:lnTo>
                <a:lnTo>
                  <a:pt x="0" y="685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Freeform 66"/>
          <p:cNvSpPr/>
          <p:nvPr/>
        </p:nvSpPr>
        <p:spPr>
          <a:xfrm>
            <a:off x="2514600" y="45720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348096" y="0"/>
                </a:lnTo>
                <a:lnTo>
                  <a:pt x="1006187" y="0"/>
                </a:lnTo>
                <a:lnTo>
                  <a:pt x="1295400" y="685800"/>
                </a:lnTo>
                <a:lnTo>
                  <a:pt x="0" y="685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Freeform 68"/>
          <p:cNvSpPr/>
          <p:nvPr/>
        </p:nvSpPr>
        <p:spPr>
          <a:xfrm>
            <a:off x="4343400" y="4572000"/>
            <a:ext cx="533400" cy="685800"/>
          </a:xfrm>
          <a:custGeom>
            <a:avLst/>
            <a:gdLst>
              <a:gd name="connsiteX0" fmla="*/ 0 w 152400"/>
              <a:gd name="connsiteY0" fmla="*/ 0 h 685800"/>
              <a:gd name="connsiteX1" fmla="*/ 152400 w 152400"/>
              <a:gd name="connsiteY1" fmla="*/ 0 h 685800"/>
              <a:gd name="connsiteX2" fmla="*/ 152400 w 152400"/>
              <a:gd name="connsiteY2" fmla="*/ 685800 h 685800"/>
              <a:gd name="connsiteX3" fmla="*/ 0 w 152400"/>
              <a:gd name="connsiteY3" fmla="*/ 685800 h 685800"/>
              <a:gd name="connsiteX4" fmla="*/ 0 w 152400"/>
              <a:gd name="connsiteY4" fmla="*/ 0 h 685800"/>
              <a:gd name="connsiteX0" fmla="*/ 0 w 533400"/>
              <a:gd name="connsiteY0" fmla="*/ 0 h 685800"/>
              <a:gd name="connsiteX1" fmla="*/ 533400 w 533400"/>
              <a:gd name="connsiteY1" fmla="*/ 0 h 685800"/>
              <a:gd name="connsiteX2" fmla="*/ 152400 w 533400"/>
              <a:gd name="connsiteY2" fmla="*/ 685800 h 685800"/>
              <a:gd name="connsiteX3" fmla="*/ 0 w 533400"/>
              <a:gd name="connsiteY3" fmla="*/ 685800 h 685800"/>
              <a:gd name="connsiteX4" fmla="*/ 0 w 5334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685800">
                <a:moveTo>
                  <a:pt x="0" y="0"/>
                </a:moveTo>
                <a:lnTo>
                  <a:pt x="533400" y="0"/>
                </a:lnTo>
                <a:lnTo>
                  <a:pt x="152400" y="685800"/>
                </a:lnTo>
                <a:lnTo>
                  <a:pt x="0" y="685800"/>
                </a:lnTo>
                <a:lnTo>
                  <a:pt x="0" y="0"/>
                </a:lnTo>
                <a:close/>
              </a:path>
            </a:pathLst>
          </a:custGeom>
          <a:solidFill>
            <a:schemeClr val="accent3">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Freeform 69"/>
          <p:cNvSpPr/>
          <p:nvPr/>
        </p:nvSpPr>
        <p:spPr>
          <a:xfrm>
            <a:off x="8229600" y="2209800"/>
            <a:ext cx="533400" cy="685800"/>
          </a:xfrm>
          <a:custGeom>
            <a:avLst/>
            <a:gdLst>
              <a:gd name="connsiteX0" fmla="*/ 0 w 533400"/>
              <a:gd name="connsiteY0" fmla="*/ 0 h 685800"/>
              <a:gd name="connsiteX1" fmla="*/ 533400 w 533400"/>
              <a:gd name="connsiteY1" fmla="*/ 0 h 685800"/>
              <a:gd name="connsiteX2" fmla="*/ 533400 w 533400"/>
              <a:gd name="connsiteY2" fmla="*/ 685800 h 685800"/>
              <a:gd name="connsiteX3" fmla="*/ 0 w 533400"/>
              <a:gd name="connsiteY3" fmla="*/ 685800 h 685800"/>
              <a:gd name="connsiteX4" fmla="*/ 0 w 533400"/>
              <a:gd name="connsiteY4" fmla="*/ 0 h 685800"/>
              <a:gd name="connsiteX0" fmla="*/ 0 w 533400"/>
              <a:gd name="connsiteY0" fmla="*/ 0 h 685800"/>
              <a:gd name="connsiteX1" fmla="*/ 533400 w 533400"/>
              <a:gd name="connsiteY1" fmla="*/ 0 h 685800"/>
              <a:gd name="connsiteX2" fmla="*/ 533400 w 533400"/>
              <a:gd name="connsiteY2" fmla="*/ 685800 h 685800"/>
              <a:gd name="connsiteX3" fmla="*/ 381000 w 533400"/>
              <a:gd name="connsiteY3" fmla="*/ 685800 h 685800"/>
              <a:gd name="connsiteX4" fmla="*/ 0 w 5334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685800">
                <a:moveTo>
                  <a:pt x="0" y="0"/>
                </a:moveTo>
                <a:lnTo>
                  <a:pt x="533400" y="0"/>
                </a:lnTo>
                <a:lnTo>
                  <a:pt x="533400" y="685800"/>
                </a:lnTo>
                <a:lnTo>
                  <a:pt x="381000" y="685800"/>
                </a:lnTo>
                <a:lnTo>
                  <a:pt x="0" y="0"/>
                </a:lnTo>
                <a:close/>
              </a:path>
            </a:pathLst>
          </a:custGeom>
          <a:solidFill>
            <a:schemeClr val="accent3">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Freeform 70"/>
          <p:cNvSpPr/>
          <p:nvPr/>
        </p:nvSpPr>
        <p:spPr>
          <a:xfrm>
            <a:off x="3810000" y="4572000"/>
            <a:ext cx="533400" cy="685800"/>
          </a:xfrm>
          <a:custGeom>
            <a:avLst/>
            <a:gdLst>
              <a:gd name="connsiteX0" fmla="*/ 0 w 533400"/>
              <a:gd name="connsiteY0" fmla="*/ 0 h 685800"/>
              <a:gd name="connsiteX1" fmla="*/ 533400 w 533400"/>
              <a:gd name="connsiteY1" fmla="*/ 0 h 685800"/>
              <a:gd name="connsiteX2" fmla="*/ 533400 w 533400"/>
              <a:gd name="connsiteY2" fmla="*/ 685800 h 685800"/>
              <a:gd name="connsiteX3" fmla="*/ 0 w 533400"/>
              <a:gd name="connsiteY3" fmla="*/ 685800 h 685800"/>
              <a:gd name="connsiteX4" fmla="*/ 0 w 533400"/>
              <a:gd name="connsiteY4" fmla="*/ 0 h 685800"/>
              <a:gd name="connsiteX0" fmla="*/ 0 w 533400"/>
              <a:gd name="connsiteY0" fmla="*/ 0 h 685800"/>
              <a:gd name="connsiteX1" fmla="*/ 533400 w 533400"/>
              <a:gd name="connsiteY1" fmla="*/ 0 h 685800"/>
              <a:gd name="connsiteX2" fmla="*/ 533400 w 533400"/>
              <a:gd name="connsiteY2" fmla="*/ 685800 h 685800"/>
              <a:gd name="connsiteX3" fmla="*/ 381000 w 533400"/>
              <a:gd name="connsiteY3" fmla="*/ 685800 h 685800"/>
              <a:gd name="connsiteX4" fmla="*/ 0 w 5334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685800">
                <a:moveTo>
                  <a:pt x="0" y="0"/>
                </a:moveTo>
                <a:lnTo>
                  <a:pt x="533400" y="0"/>
                </a:lnTo>
                <a:lnTo>
                  <a:pt x="533400" y="685800"/>
                </a:lnTo>
                <a:lnTo>
                  <a:pt x="381000" y="685800"/>
                </a:lnTo>
                <a:lnTo>
                  <a:pt x="0" y="0"/>
                </a:lnTo>
                <a:close/>
              </a:path>
            </a:pathLst>
          </a:custGeom>
          <a:solidFill>
            <a:schemeClr val="accent3">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Slide Number Placeholder 49"/>
          <p:cNvSpPr>
            <a:spLocks noGrp="1"/>
          </p:cNvSpPr>
          <p:nvPr>
            <p:ph type="sldNum" sz="quarter" idx="12"/>
          </p:nvPr>
        </p:nvSpPr>
        <p:spPr/>
        <p:txBody>
          <a:bodyPr/>
          <a:lstStyle/>
          <a:p>
            <a:pPr>
              <a:defRPr/>
            </a:pPr>
            <a:fld id="{40A9CDCE-929E-47FE-9CC1-3988BBA8F594}" type="slidenum">
              <a:rPr lang="en-US" smtClean="0"/>
              <a:pPr>
                <a:defRPr/>
              </a:pPr>
              <a:t>33</a:t>
            </a:fld>
            <a:endParaRPr lang="en-US"/>
          </a:p>
        </p:txBody>
      </p:sp>
      <p:sp>
        <p:nvSpPr>
          <p:cNvPr id="49" name="Title 1"/>
          <p:cNvSpPr>
            <a:spLocks noGrp="1"/>
          </p:cNvSpPr>
          <p:nvPr>
            <p:ph type="title"/>
          </p:nvPr>
        </p:nvSpPr>
        <p:spPr>
          <a:xfrm>
            <a:off x="457200" y="274638"/>
            <a:ext cx="8229600" cy="868362"/>
          </a:xfrm>
        </p:spPr>
        <p:txBody>
          <a:bodyPr rtlCol="0">
            <a:normAutofit fontScale="90000"/>
          </a:bodyPr>
          <a:lstStyle/>
          <a:p>
            <a:pPr eaLnBrk="1" fontAlgn="auto" hangingPunct="1">
              <a:spcAft>
                <a:spcPts val="0"/>
              </a:spcAft>
              <a:defRPr/>
            </a:pPr>
            <a:r>
              <a:rPr lang="en-US" smtClean="0"/>
              <a:t>Basics of Cache-oblivious stencil algorithm – 1D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26"/>
          <p:cNvSpPr/>
          <p:nvPr/>
        </p:nvSpPr>
        <p:spPr>
          <a:xfrm>
            <a:off x="3505200" y="1524000"/>
            <a:ext cx="22860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cxnSp>
        <p:nvCxnSpPr>
          <p:cNvPr id="132" name="Straight Arrow Connector 131"/>
          <p:cNvCxnSpPr/>
          <p:nvPr/>
        </p:nvCxnSpPr>
        <p:spPr>
          <a:xfrm>
            <a:off x="3505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5400000" flipH="1" flipV="1">
            <a:off x="2324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97" name="TextBox 133"/>
          <p:cNvSpPr txBox="1">
            <a:spLocks noChangeArrowheads="1"/>
          </p:cNvSpPr>
          <p:nvPr/>
        </p:nvSpPr>
        <p:spPr bwMode="auto">
          <a:xfrm>
            <a:off x="5811838" y="3429000"/>
            <a:ext cx="284162" cy="369888"/>
          </a:xfrm>
          <a:prstGeom prst="rect">
            <a:avLst/>
          </a:prstGeom>
          <a:noFill/>
          <a:ln w="9525">
            <a:noFill/>
            <a:miter lim="800000"/>
            <a:headEnd/>
            <a:tailEnd/>
          </a:ln>
        </p:spPr>
        <p:txBody>
          <a:bodyPr wrap="none">
            <a:spAutoFit/>
          </a:bodyPr>
          <a:lstStyle/>
          <a:p>
            <a:r>
              <a:rPr lang="en-US"/>
              <a:t>x</a:t>
            </a:r>
          </a:p>
        </p:txBody>
      </p:sp>
      <p:sp>
        <p:nvSpPr>
          <p:cNvPr id="45098" name="TextBox 134"/>
          <p:cNvSpPr txBox="1">
            <a:spLocks noChangeArrowheads="1"/>
          </p:cNvSpPr>
          <p:nvPr/>
        </p:nvSpPr>
        <p:spPr bwMode="auto">
          <a:xfrm>
            <a:off x="3221038" y="1143000"/>
            <a:ext cx="288925" cy="369888"/>
          </a:xfrm>
          <a:prstGeom prst="rect">
            <a:avLst/>
          </a:prstGeom>
          <a:noFill/>
          <a:ln w="9525">
            <a:noFill/>
            <a:miter lim="800000"/>
            <a:headEnd/>
            <a:tailEnd/>
          </a:ln>
        </p:spPr>
        <p:txBody>
          <a:bodyPr wrap="none">
            <a:spAutoFit/>
          </a:bodyPr>
          <a:lstStyle/>
          <a:p>
            <a:r>
              <a:rPr lang="en-US"/>
              <a:t>y</a:t>
            </a:r>
          </a:p>
        </p:txBody>
      </p:sp>
      <p:cxnSp>
        <p:nvCxnSpPr>
          <p:cNvPr id="136" name="Straight Arrow Connector 135"/>
          <p:cNvCxnSpPr/>
          <p:nvPr/>
        </p:nvCxnSpPr>
        <p:spPr>
          <a:xfrm rot="5400000">
            <a:off x="2819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100" name="TextBox 136"/>
          <p:cNvSpPr txBox="1">
            <a:spLocks noChangeArrowheads="1"/>
          </p:cNvSpPr>
          <p:nvPr/>
        </p:nvSpPr>
        <p:spPr bwMode="auto">
          <a:xfrm>
            <a:off x="2819400" y="3516313"/>
            <a:ext cx="261938" cy="369887"/>
          </a:xfrm>
          <a:prstGeom prst="rect">
            <a:avLst/>
          </a:prstGeom>
          <a:noFill/>
          <a:ln w="9525">
            <a:noFill/>
            <a:miter lim="800000"/>
            <a:headEnd/>
            <a:tailEnd/>
          </a:ln>
        </p:spPr>
        <p:txBody>
          <a:bodyPr wrap="none">
            <a:spAutoFit/>
          </a:bodyPr>
          <a:lstStyle/>
          <a:p>
            <a:r>
              <a:rPr lang="en-US"/>
              <a:t>t</a:t>
            </a:r>
          </a:p>
        </p:txBody>
      </p:sp>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34</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Basics of cache-oblivious stencil algorithm – 2D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26"/>
          <p:cNvSpPr/>
          <p:nvPr/>
        </p:nvSpPr>
        <p:spPr>
          <a:xfrm>
            <a:off x="35052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a:t>
            </a:r>
          </a:p>
        </p:txBody>
      </p:sp>
      <p:sp>
        <p:nvSpPr>
          <p:cNvPr id="128" name="Rectangle 127"/>
          <p:cNvSpPr/>
          <p:nvPr/>
        </p:nvSpPr>
        <p:spPr>
          <a:xfrm>
            <a:off x="39624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a:t>
            </a:r>
          </a:p>
        </p:txBody>
      </p:sp>
      <p:sp>
        <p:nvSpPr>
          <p:cNvPr id="129" name="Rectangle 128"/>
          <p:cNvSpPr/>
          <p:nvPr/>
        </p:nvSpPr>
        <p:spPr>
          <a:xfrm>
            <a:off x="44196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a:t>
            </a:r>
          </a:p>
        </p:txBody>
      </p:sp>
      <p:sp>
        <p:nvSpPr>
          <p:cNvPr id="130" name="Rectangle 129"/>
          <p:cNvSpPr/>
          <p:nvPr/>
        </p:nvSpPr>
        <p:spPr>
          <a:xfrm>
            <a:off x="48768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
        <p:nvSpPr>
          <p:cNvPr id="131" name="Rectangle 130"/>
          <p:cNvSpPr/>
          <p:nvPr/>
        </p:nvSpPr>
        <p:spPr>
          <a:xfrm>
            <a:off x="53340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a:t>
            </a:r>
          </a:p>
        </p:txBody>
      </p:sp>
      <p:cxnSp>
        <p:nvCxnSpPr>
          <p:cNvPr id="132" name="Straight Arrow Connector 131"/>
          <p:cNvCxnSpPr/>
          <p:nvPr/>
        </p:nvCxnSpPr>
        <p:spPr>
          <a:xfrm>
            <a:off x="3505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5400000" flipH="1" flipV="1">
            <a:off x="2324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97" name="TextBox 133"/>
          <p:cNvSpPr txBox="1">
            <a:spLocks noChangeArrowheads="1"/>
          </p:cNvSpPr>
          <p:nvPr/>
        </p:nvSpPr>
        <p:spPr bwMode="auto">
          <a:xfrm>
            <a:off x="5811838" y="3429000"/>
            <a:ext cx="284162" cy="369888"/>
          </a:xfrm>
          <a:prstGeom prst="rect">
            <a:avLst/>
          </a:prstGeom>
          <a:noFill/>
          <a:ln w="9525">
            <a:noFill/>
            <a:miter lim="800000"/>
            <a:headEnd/>
            <a:tailEnd/>
          </a:ln>
        </p:spPr>
        <p:txBody>
          <a:bodyPr wrap="none">
            <a:spAutoFit/>
          </a:bodyPr>
          <a:lstStyle/>
          <a:p>
            <a:r>
              <a:rPr lang="en-US"/>
              <a:t>x</a:t>
            </a:r>
          </a:p>
        </p:txBody>
      </p:sp>
      <p:sp>
        <p:nvSpPr>
          <p:cNvPr id="45098" name="TextBox 134"/>
          <p:cNvSpPr txBox="1">
            <a:spLocks noChangeArrowheads="1"/>
          </p:cNvSpPr>
          <p:nvPr/>
        </p:nvSpPr>
        <p:spPr bwMode="auto">
          <a:xfrm>
            <a:off x="3221038" y="1143000"/>
            <a:ext cx="288925" cy="369888"/>
          </a:xfrm>
          <a:prstGeom prst="rect">
            <a:avLst/>
          </a:prstGeom>
          <a:noFill/>
          <a:ln w="9525">
            <a:noFill/>
            <a:miter lim="800000"/>
            <a:headEnd/>
            <a:tailEnd/>
          </a:ln>
        </p:spPr>
        <p:txBody>
          <a:bodyPr wrap="none">
            <a:spAutoFit/>
          </a:bodyPr>
          <a:lstStyle/>
          <a:p>
            <a:r>
              <a:rPr lang="en-US"/>
              <a:t>y</a:t>
            </a:r>
          </a:p>
        </p:txBody>
      </p:sp>
      <p:cxnSp>
        <p:nvCxnSpPr>
          <p:cNvPr id="136" name="Straight Arrow Connector 135"/>
          <p:cNvCxnSpPr/>
          <p:nvPr/>
        </p:nvCxnSpPr>
        <p:spPr>
          <a:xfrm rot="5400000">
            <a:off x="2819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100" name="TextBox 136"/>
          <p:cNvSpPr txBox="1">
            <a:spLocks noChangeArrowheads="1"/>
          </p:cNvSpPr>
          <p:nvPr/>
        </p:nvSpPr>
        <p:spPr bwMode="auto">
          <a:xfrm>
            <a:off x="2819400" y="3516313"/>
            <a:ext cx="261938" cy="369887"/>
          </a:xfrm>
          <a:prstGeom prst="rect">
            <a:avLst/>
          </a:prstGeom>
          <a:noFill/>
          <a:ln w="9525">
            <a:noFill/>
            <a:miter lim="800000"/>
            <a:headEnd/>
            <a:tailEnd/>
          </a:ln>
        </p:spPr>
        <p:txBody>
          <a:bodyPr wrap="none">
            <a:spAutoFit/>
          </a:bodyPr>
          <a:lstStyle/>
          <a:p>
            <a:r>
              <a:rPr lang="en-US"/>
              <a:t>t</a:t>
            </a:r>
          </a:p>
        </p:txBody>
      </p:sp>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35</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Basics of cache-oblivious stencil algorithm – 2D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36</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Basics of cache-oblivious stencil algorithm – 2D</a:t>
            </a:r>
            <a:endParaRPr lang="en-US" dirty="0"/>
          </a:p>
        </p:txBody>
      </p:sp>
      <p:sp>
        <p:nvSpPr>
          <p:cNvPr id="48" name="TextBox 47"/>
          <p:cNvSpPr txBox="1"/>
          <p:nvPr/>
        </p:nvSpPr>
        <p:spPr>
          <a:xfrm>
            <a:off x="4142189" y="3810000"/>
            <a:ext cx="582211" cy="369332"/>
          </a:xfrm>
          <a:prstGeom prst="rect">
            <a:avLst/>
          </a:prstGeom>
          <a:noFill/>
        </p:spPr>
        <p:txBody>
          <a:bodyPr wrap="none" rtlCol="0">
            <a:spAutoFit/>
          </a:bodyPr>
          <a:lstStyle/>
          <a:p>
            <a:r>
              <a:rPr lang="en-US" smtClean="0"/>
              <a:t>root</a:t>
            </a:r>
            <a:endParaRPr lang="en-US"/>
          </a:p>
        </p:txBody>
      </p:sp>
      <p:sp>
        <p:nvSpPr>
          <p:cNvPr id="50" name="TextBox 49"/>
          <p:cNvSpPr txBox="1"/>
          <p:nvPr/>
        </p:nvSpPr>
        <p:spPr>
          <a:xfrm>
            <a:off x="1524000" y="4495800"/>
            <a:ext cx="1082348" cy="369332"/>
          </a:xfrm>
          <a:prstGeom prst="rect">
            <a:avLst/>
          </a:prstGeom>
          <a:noFill/>
        </p:spPr>
        <p:txBody>
          <a:bodyPr wrap="none" rtlCol="0">
            <a:spAutoFit/>
          </a:bodyPr>
          <a:lstStyle/>
          <a:p>
            <a:r>
              <a:rPr lang="en-US" smtClean="0"/>
              <a:t>Spawn 2</a:t>
            </a:r>
            <a:endParaRPr lang="en-US"/>
          </a:p>
        </p:txBody>
      </p:sp>
      <p:sp>
        <p:nvSpPr>
          <p:cNvPr id="51" name="TextBox 50"/>
          <p:cNvSpPr txBox="1"/>
          <p:nvPr/>
        </p:nvSpPr>
        <p:spPr>
          <a:xfrm>
            <a:off x="2803852" y="4495800"/>
            <a:ext cx="1082348" cy="369332"/>
          </a:xfrm>
          <a:prstGeom prst="rect">
            <a:avLst/>
          </a:prstGeom>
          <a:noFill/>
        </p:spPr>
        <p:txBody>
          <a:bodyPr wrap="none" rtlCol="0">
            <a:spAutoFit/>
          </a:bodyPr>
          <a:lstStyle/>
          <a:p>
            <a:r>
              <a:rPr lang="en-US" smtClean="0"/>
              <a:t>Spawn 4</a:t>
            </a:r>
            <a:endParaRPr lang="en-US"/>
          </a:p>
        </p:txBody>
      </p:sp>
      <p:sp>
        <p:nvSpPr>
          <p:cNvPr id="52" name="TextBox 51"/>
          <p:cNvSpPr txBox="1"/>
          <p:nvPr/>
        </p:nvSpPr>
        <p:spPr>
          <a:xfrm>
            <a:off x="3962400" y="4495800"/>
            <a:ext cx="697627" cy="369332"/>
          </a:xfrm>
          <a:prstGeom prst="rect">
            <a:avLst/>
          </a:prstGeom>
          <a:noFill/>
        </p:spPr>
        <p:txBody>
          <a:bodyPr wrap="none" rtlCol="0">
            <a:spAutoFit/>
          </a:bodyPr>
          <a:lstStyle/>
          <a:p>
            <a:r>
              <a:rPr lang="en-US" smtClean="0"/>
              <a:t>Sync</a:t>
            </a:r>
            <a:endParaRPr lang="en-US"/>
          </a:p>
        </p:txBody>
      </p:sp>
      <p:sp>
        <p:nvSpPr>
          <p:cNvPr id="53" name="TextBox 52"/>
          <p:cNvSpPr txBox="1"/>
          <p:nvPr/>
        </p:nvSpPr>
        <p:spPr>
          <a:xfrm>
            <a:off x="4800600" y="4495800"/>
            <a:ext cx="1082348" cy="369332"/>
          </a:xfrm>
          <a:prstGeom prst="rect">
            <a:avLst/>
          </a:prstGeom>
          <a:noFill/>
        </p:spPr>
        <p:txBody>
          <a:bodyPr wrap="none" rtlCol="0">
            <a:spAutoFit/>
          </a:bodyPr>
          <a:lstStyle/>
          <a:p>
            <a:r>
              <a:rPr lang="en-US" smtClean="0"/>
              <a:t>Spawn 1</a:t>
            </a:r>
            <a:endParaRPr lang="en-US"/>
          </a:p>
        </p:txBody>
      </p:sp>
      <p:sp>
        <p:nvSpPr>
          <p:cNvPr id="54" name="TextBox 53"/>
          <p:cNvSpPr txBox="1"/>
          <p:nvPr/>
        </p:nvSpPr>
        <p:spPr>
          <a:xfrm>
            <a:off x="5867400" y="4495800"/>
            <a:ext cx="1082348" cy="369332"/>
          </a:xfrm>
          <a:prstGeom prst="rect">
            <a:avLst/>
          </a:prstGeom>
          <a:noFill/>
        </p:spPr>
        <p:txBody>
          <a:bodyPr wrap="none" rtlCol="0">
            <a:spAutoFit/>
          </a:bodyPr>
          <a:lstStyle/>
          <a:p>
            <a:r>
              <a:rPr lang="en-US" smtClean="0"/>
              <a:t>Spawn 3</a:t>
            </a:r>
            <a:endParaRPr lang="en-US"/>
          </a:p>
        </p:txBody>
      </p:sp>
      <p:sp>
        <p:nvSpPr>
          <p:cNvPr id="55" name="TextBox 54"/>
          <p:cNvSpPr txBox="1"/>
          <p:nvPr/>
        </p:nvSpPr>
        <p:spPr>
          <a:xfrm>
            <a:off x="6934200" y="4495800"/>
            <a:ext cx="1082348" cy="369332"/>
          </a:xfrm>
          <a:prstGeom prst="rect">
            <a:avLst/>
          </a:prstGeom>
          <a:noFill/>
        </p:spPr>
        <p:txBody>
          <a:bodyPr wrap="none" rtlCol="0">
            <a:spAutoFit/>
          </a:bodyPr>
          <a:lstStyle/>
          <a:p>
            <a:r>
              <a:rPr lang="en-US" smtClean="0"/>
              <a:t>Spawn 5</a:t>
            </a:r>
            <a:endParaRPr lang="en-US"/>
          </a:p>
        </p:txBody>
      </p:sp>
      <p:cxnSp>
        <p:nvCxnSpPr>
          <p:cNvPr id="97" name="Straight Connector 96"/>
          <p:cNvCxnSpPr>
            <a:stCxn id="48" idx="2"/>
            <a:endCxn id="50" idx="0"/>
          </p:cNvCxnSpPr>
          <p:nvPr/>
        </p:nvCxnSpPr>
        <p:spPr>
          <a:xfrm rot="5400000">
            <a:off x="3091001" y="3153506"/>
            <a:ext cx="316468" cy="236812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48" idx="2"/>
            <a:endCxn id="51" idx="0"/>
          </p:cNvCxnSpPr>
          <p:nvPr/>
        </p:nvCxnSpPr>
        <p:spPr>
          <a:xfrm rot="5400000">
            <a:off x="3730927" y="3793432"/>
            <a:ext cx="316468" cy="108826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8" idx="2"/>
            <a:endCxn id="52" idx="0"/>
          </p:cNvCxnSpPr>
          <p:nvPr/>
        </p:nvCxnSpPr>
        <p:spPr>
          <a:xfrm rot="5400000">
            <a:off x="4214021" y="4276526"/>
            <a:ext cx="316468" cy="12208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48" idx="2"/>
            <a:endCxn id="53" idx="0"/>
          </p:cNvCxnSpPr>
          <p:nvPr/>
        </p:nvCxnSpPr>
        <p:spPr>
          <a:xfrm rot="16200000" flipH="1">
            <a:off x="4729300" y="3883326"/>
            <a:ext cx="316468" cy="9084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48" idx="2"/>
            <a:endCxn id="54" idx="0"/>
          </p:cNvCxnSpPr>
          <p:nvPr/>
        </p:nvCxnSpPr>
        <p:spPr>
          <a:xfrm rot="16200000" flipH="1">
            <a:off x="5262700" y="3349926"/>
            <a:ext cx="316468" cy="19752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8" idx="2"/>
            <a:endCxn id="55" idx="0"/>
          </p:cNvCxnSpPr>
          <p:nvPr/>
        </p:nvCxnSpPr>
        <p:spPr>
          <a:xfrm rot="16200000" flipH="1">
            <a:off x="5796100" y="2816526"/>
            <a:ext cx="316468" cy="30420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5052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a:t>
            </a:r>
          </a:p>
        </p:txBody>
      </p:sp>
      <p:sp>
        <p:nvSpPr>
          <p:cNvPr id="102" name="Rectangle 101"/>
          <p:cNvSpPr/>
          <p:nvPr/>
        </p:nvSpPr>
        <p:spPr>
          <a:xfrm>
            <a:off x="39624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a:t>
            </a:r>
          </a:p>
        </p:txBody>
      </p:sp>
      <p:sp>
        <p:nvSpPr>
          <p:cNvPr id="104" name="Rectangle 103"/>
          <p:cNvSpPr/>
          <p:nvPr/>
        </p:nvSpPr>
        <p:spPr>
          <a:xfrm>
            <a:off x="44196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a:t>
            </a:r>
          </a:p>
        </p:txBody>
      </p:sp>
      <p:sp>
        <p:nvSpPr>
          <p:cNvPr id="107" name="Rectangle 106"/>
          <p:cNvSpPr/>
          <p:nvPr/>
        </p:nvSpPr>
        <p:spPr>
          <a:xfrm>
            <a:off x="48768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
        <p:nvSpPr>
          <p:cNvPr id="109" name="Rectangle 108"/>
          <p:cNvSpPr/>
          <p:nvPr/>
        </p:nvSpPr>
        <p:spPr>
          <a:xfrm>
            <a:off x="53340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a:t>
            </a:r>
          </a:p>
        </p:txBody>
      </p:sp>
      <p:cxnSp>
        <p:nvCxnSpPr>
          <p:cNvPr id="111" name="Straight Arrow Connector 110"/>
          <p:cNvCxnSpPr/>
          <p:nvPr/>
        </p:nvCxnSpPr>
        <p:spPr>
          <a:xfrm>
            <a:off x="3505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5400000" flipH="1" flipV="1">
            <a:off x="2324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33"/>
          <p:cNvSpPr txBox="1">
            <a:spLocks noChangeArrowheads="1"/>
          </p:cNvSpPr>
          <p:nvPr/>
        </p:nvSpPr>
        <p:spPr bwMode="auto">
          <a:xfrm>
            <a:off x="5811838" y="3429000"/>
            <a:ext cx="284162" cy="369888"/>
          </a:xfrm>
          <a:prstGeom prst="rect">
            <a:avLst/>
          </a:prstGeom>
          <a:noFill/>
          <a:ln w="9525">
            <a:noFill/>
            <a:miter lim="800000"/>
            <a:headEnd/>
            <a:tailEnd/>
          </a:ln>
        </p:spPr>
        <p:txBody>
          <a:bodyPr wrap="none">
            <a:spAutoFit/>
          </a:bodyPr>
          <a:lstStyle/>
          <a:p>
            <a:r>
              <a:rPr lang="en-US"/>
              <a:t>x</a:t>
            </a:r>
          </a:p>
        </p:txBody>
      </p:sp>
      <p:sp>
        <p:nvSpPr>
          <p:cNvPr id="117" name="TextBox 134"/>
          <p:cNvSpPr txBox="1">
            <a:spLocks noChangeArrowheads="1"/>
          </p:cNvSpPr>
          <p:nvPr/>
        </p:nvSpPr>
        <p:spPr bwMode="auto">
          <a:xfrm>
            <a:off x="3221038" y="1143000"/>
            <a:ext cx="288925" cy="369888"/>
          </a:xfrm>
          <a:prstGeom prst="rect">
            <a:avLst/>
          </a:prstGeom>
          <a:noFill/>
          <a:ln w="9525">
            <a:noFill/>
            <a:miter lim="800000"/>
            <a:headEnd/>
            <a:tailEnd/>
          </a:ln>
        </p:spPr>
        <p:txBody>
          <a:bodyPr wrap="none">
            <a:spAutoFit/>
          </a:bodyPr>
          <a:lstStyle/>
          <a:p>
            <a:r>
              <a:rPr lang="en-US"/>
              <a:t>y</a:t>
            </a:r>
          </a:p>
        </p:txBody>
      </p:sp>
      <p:cxnSp>
        <p:nvCxnSpPr>
          <p:cNvPr id="119" name="Straight Arrow Connector 118"/>
          <p:cNvCxnSpPr/>
          <p:nvPr/>
        </p:nvCxnSpPr>
        <p:spPr>
          <a:xfrm rot="5400000">
            <a:off x="2819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1" name="TextBox 136"/>
          <p:cNvSpPr txBox="1">
            <a:spLocks noChangeArrowheads="1"/>
          </p:cNvSpPr>
          <p:nvPr/>
        </p:nvSpPr>
        <p:spPr bwMode="auto">
          <a:xfrm>
            <a:off x="2819400" y="3516313"/>
            <a:ext cx="261938" cy="369887"/>
          </a:xfrm>
          <a:prstGeom prst="rect">
            <a:avLst/>
          </a:prstGeom>
          <a:noFill/>
          <a:ln w="9525">
            <a:noFill/>
            <a:miter lim="800000"/>
            <a:headEnd/>
            <a:tailEnd/>
          </a:ln>
        </p:spPr>
        <p:txBody>
          <a:bodyPr wrap="none">
            <a:spAutoFit/>
          </a:bodyPr>
          <a:lstStyle/>
          <a:p>
            <a:r>
              <a:rPr lang="en-US"/>
              <a:t>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35052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73" name="Rectangle 72"/>
          <p:cNvSpPr/>
          <p:nvPr/>
        </p:nvSpPr>
        <p:spPr>
          <a:xfrm>
            <a:off x="39624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74" name="Rectangle 73"/>
          <p:cNvSpPr/>
          <p:nvPr/>
        </p:nvSpPr>
        <p:spPr>
          <a:xfrm>
            <a:off x="44196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75" name="Rectangle 74"/>
          <p:cNvSpPr/>
          <p:nvPr/>
        </p:nvSpPr>
        <p:spPr>
          <a:xfrm>
            <a:off x="48768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76" name="Rectangle 75"/>
          <p:cNvSpPr/>
          <p:nvPr/>
        </p:nvSpPr>
        <p:spPr>
          <a:xfrm>
            <a:off x="53340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77" name="Rectangle 76"/>
          <p:cNvSpPr/>
          <p:nvPr/>
        </p:nvSpPr>
        <p:spPr>
          <a:xfrm>
            <a:off x="35052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78" name="Rectangle 77"/>
          <p:cNvSpPr/>
          <p:nvPr/>
        </p:nvSpPr>
        <p:spPr>
          <a:xfrm>
            <a:off x="39624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79" name="Rectangle 78"/>
          <p:cNvSpPr/>
          <p:nvPr/>
        </p:nvSpPr>
        <p:spPr>
          <a:xfrm>
            <a:off x="44196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80" name="Rectangle 79"/>
          <p:cNvSpPr/>
          <p:nvPr/>
        </p:nvSpPr>
        <p:spPr>
          <a:xfrm>
            <a:off x="48768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81" name="Rectangle 80"/>
          <p:cNvSpPr/>
          <p:nvPr/>
        </p:nvSpPr>
        <p:spPr>
          <a:xfrm>
            <a:off x="53340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82" name="Rectangle 81"/>
          <p:cNvSpPr/>
          <p:nvPr/>
        </p:nvSpPr>
        <p:spPr>
          <a:xfrm>
            <a:off x="35052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83" name="Rectangle 82"/>
          <p:cNvSpPr/>
          <p:nvPr/>
        </p:nvSpPr>
        <p:spPr>
          <a:xfrm>
            <a:off x="39624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84" name="Rectangle 83"/>
          <p:cNvSpPr/>
          <p:nvPr/>
        </p:nvSpPr>
        <p:spPr>
          <a:xfrm>
            <a:off x="44196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85" name="Rectangle 84"/>
          <p:cNvSpPr/>
          <p:nvPr/>
        </p:nvSpPr>
        <p:spPr>
          <a:xfrm>
            <a:off x="48768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86" name="Rectangle 85"/>
          <p:cNvSpPr/>
          <p:nvPr/>
        </p:nvSpPr>
        <p:spPr>
          <a:xfrm>
            <a:off x="53340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87" name="Rectangle 86"/>
          <p:cNvSpPr/>
          <p:nvPr/>
        </p:nvSpPr>
        <p:spPr>
          <a:xfrm>
            <a:off x="35052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88" name="Rectangle 87"/>
          <p:cNvSpPr/>
          <p:nvPr/>
        </p:nvSpPr>
        <p:spPr>
          <a:xfrm>
            <a:off x="39624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89" name="Rectangle 88"/>
          <p:cNvSpPr/>
          <p:nvPr/>
        </p:nvSpPr>
        <p:spPr>
          <a:xfrm>
            <a:off x="44196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90" name="Rectangle 89"/>
          <p:cNvSpPr/>
          <p:nvPr/>
        </p:nvSpPr>
        <p:spPr>
          <a:xfrm>
            <a:off x="48768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91" name="Rectangle 90"/>
          <p:cNvSpPr/>
          <p:nvPr/>
        </p:nvSpPr>
        <p:spPr>
          <a:xfrm>
            <a:off x="53340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92" name="Rectangle 91"/>
          <p:cNvSpPr/>
          <p:nvPr/>
        </p:nvSpPr>
        <p:spPr>
          <a:xfrm>
            <a:off x="35052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93" name="Rectangle 92"/>
          <p:cNvSpPr/>
          <p:nvPr/>
        </p:nvSpPr>
        <p:spPr>
          <a:xfrm>
            <a:off x="39624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94" name="Rectangle 93"/>
          <p:cNvSpPr/>
          <p:nvPr/>
        </p:nvSpPr>
        <p:spPr>
          <a:xfrm>
            <a:off x="44196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95" name="Rectangle 94"/>
          <p:cNvSpPr/>
          <p:nvPr/>
        </p:nvSpPr>
        <p:spPr>
          <a:xfrm>
            <a:off x="48768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96" name="Rectangle 95"/>
          <p:cNvSpPr/>
          <p:nvPr/>
        </p:nvSpPr>
        <p:spPr>
          <a:xfrm>
            <a:off x="53340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8" name="Straight Arrow Connector 97"/>
          <p:cNvCxnSpPr/>
          <p:nvPr/>
        </p:nvCxnSpPr>
        <p:spPr>
          <a:xfrm>
            <a:off x="3505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flipH="1" flipV="1">
            <a:off x="2324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86" name="TextBox 101"/>
          <p:cNvSpPr txBox="1">
            <a:spLocks noChangeArrowheads="1"/>
          </p:cNvSpPr>
          <p:nvPr/>
        </p:nvSpPr>
        <p:spPr bwMode="auto">
          <a:xfrm>
            <a:off x="5811838" y="3429000"/>
            <a:ext cx="284162" cy="369888"/>
          </a:xfrm>
          <a:prstGeom prst="rect">
            <a:avLst/>
          </a:prstGeom>
          <a:noFill/>
          <a:ln w="9525">
            <a:noFill/>
            <a:miter lim="800000"/>
            <a:headEnd/>
            <a:tailEnd/>
          </a:ln>
        </p:spPr>
        <p:txBody>
          <a:bodyPr wrap="none">
            <a:spAutoFit/>
          </a:bodyPr>
          <a:lstStyle/>
          <a:p>
            <a:r>
              <a:rPr lang="en-US"/>
              <a:t>x</a:t>
            </a:r>
          </a:p>
        </p:txBody>
      </p:sp>
      <p:sp>
        <p:nvSpPr>
          <p:cNvPr id="45087" name="TextBox 102"/>
          <p:cNvSpPr txBox="1">
            <a:spLocks noChangeArrowheads="1"/>
          </p:cNvSpPr>
          <p:nvPr/>
        </p:nvSpPr>
        <p:spPr bwMode="auto">
          <a:xfrm>
            <a:off x="3221038" y="1143000"/>
            <a:ext cx="288925" cy="369888"/>
          </a:xfrm>
          <a:prstGeom prst="rect">
            <a:avLst/>
          </a:prstGeom>
          <a:noFill/>
          <a:ln w="9525">
            <a:noFill/>
            <a:miter lim="800000"/>
            <a:headEnd/>
            <a:tailEnd/>
          </a:ln>
        </p:spPr>
        <p:txBody>
          <a:bodyPr wrap="none">
            <a:spAutoFit/>
          </a:bodyPr>
          <a:lstStyle/>
          <a:p>
            <a:r>
              <a:rPr lang="en-US"/>
              <a:t>y</a:t>
            </a:r>
          </a:p>
        </p:txBody>
      </p:sp>
      <p:cxnSp>
        <p:nvCxnSpPr>
          <p:cNvPr id="105" name="Straight Arrow Connector 104"/>
          <p:cNvCxnSpPr/>
          <p:nvPr/>
        </p:nvCxnSpPr>
        <p:spPr>
          <a:xfrm rot="5400000">
            <a:off x="2819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089" name="TextBox 105"/>
          <p:cNvSpPr txBox="1">
            <a:spLocks noChangeArrowheads="1"/>
          </p:cNvSpPr>
          <p:nvPr/>
        </p:nvSpPr>
        <p:spPr bwMode="auto">
          <a:xfrm>
            <a:off x="2819400" y="3516313"/>
            <a:ext cx="261938" cy="369887"/>
          </a:xfrm>
          <a:prstGeom prst="rect">
            <a:avLst/>
          </a:prstGeom>
          <a:noFill/>
          <a:ln w="9525">
            <a:noFill/>
            <a:miter lim="800000"/>
            <a:headEnd/>
            <a:tailEnd/>
          </a:ln>
        </p:spPr>
        <p:txBody>
          <a:bodyPr wrap="none">
            <a:spAutoFit/>
          </a:bodyPr>
          <a:lstStyle/>
          <a:p>
            <a:r>
              <a:rPr lang="en-US"/>
              <a:t>t</a:t>
            </a:r>
          </a:p>
        </p:txBody>
      </p:sp>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37</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Basics of cache-oblivious stencil algorithm – 2D</a:t>
            </a:r>
            <a:endParaRPr lang="en-US" dirty="0"/>
          </a:p>
        </p:txBody>
      </p:sp>
      <p:sp>
        <p:nvSpPr>
          <p:cNvPr id="48" name="TextBox 47"/>
          <p:cNvSpPr txBox="1"/>
          <p:nvPr/>
        </p:nvSpPr>
        <p:spPr>
          <a:xfrm>
            <a:off x="4142189" y="3810000"/>
            <a:ext cx="582211" cy="369332"/>
          </a:xfrm>
          <a:prstGeom prst="rect">
            <a:avLst/>
          </a:prstGeom>
          <a:noFill/>
        </p:spPr>
        <p:txBody>
          <a:bodyPr wrap="none" rtlCol="0">
            <a:spAutoFit/>
          </a:bodyPr>
          <a:lstStyle/>
          <a:p>
            <a:r>
              <a:rPr lang="en-US" smtClean="0"/>
              <a:t>root</a:t>
            </a:r>
            <a:endParaRPr lang="en-US"/>
          </a:p>
        </p:txBody>
      </p:sp>
      <p:sp>
        <p:nvSpPr>
          <p:cNvPr id="50" name="TextBox 49"/>
          <p:cNvSpPr txBox="1"/>
          <p:nvPr/>
        </p:nvSpPr>
        <p:spPr>
          <a:xfrm>
            <a:off x="1524000" y="4495800"/>
            <a:ext cx="1082348" cy="369332"/>
          </a:xfrm>
          <a:prstGeom prst="rect">
            <a:avLst/>
          </a:prstGeom>
          <a:noFill/>
        </p:spPr>
        <p:txBody>
          <a:bodyPr wrap="none" rtlCol="0">
            <a:spAutoFit/>
          </a:bodyPr>
          <a:lstStyle/>
          <a:p>
            <a:r>
              <a:rPr lang="en-US" smtClean="0"/>
              <a:t>Spawn 2</a:t>
            </a:r>
            <a:endParaRPr lang="en-US"/>
          </a:p>
        </p:txBody>
      </p:sp>
      <p:sp>
        <p:nvSpPr>
          <p:cNvPr id="51" name="TextBox 50"/>
          <p:cNvSpPr txBox="1"/>
          <p:nvPr/>
        </p:nvSpPr>
        <p:spPr>
          <a:xfrm>
            <a:off x="2803852" y="4495800"/>
            <a:ext cx="1082348" cy="369332"/>
          </a:xfrm>
          <a:prstGeom prst="rect">
            <a:avLst/>
          </a:prstGeom>
          <a:noFill/>
        </p:spPr>
        <p:txBody>
          <a:bodyPr wrap="none" rtlCol="0">
            <a:spAutoFit/>
          </a:bodyPr>
          <a:lstStyle/>
          <a:p>
            <a:r>
              <a:rPr lang="en-US" smtClean="0"/>
              <a:t>Spawn 4</a:t>
            </a:r>
            <a:endParaRPr lang="en-US"/>
          </a:p>
        </p:txBody>
      </p:sp>
      <p:sp>
        <p:nvSpPr>
          <p:cNvPr id="52" name="TextBox 51"/>
          <p:cNvSpPr txBox="1"/>
          <p:nvPr/>
        </p:nvSpPr>
        <p:spPr>
          <a:xfrm>
            <a:off x="3962400" y="4495800"/>
            <a:ext cx="697627" cy="369332"/>
          </a:xfrm>
          <a:prstGeom prst="rect">
            <a:avLst/>
          </a:prstGeom>
          <a:noFill/>
        </p:spPr>
        <p:txBody>
          <a:bodyPr wrap="none" rtlCol="0">
            <a:spAutoFit/>
          </a:bodyPr>
          <a:lstStyle/>
          <a:p>
            <a:r>
              <a:rPr lang="en-US" smtClean="0"/>
              <a:t>Sync</a:t>
            </a:r>
            <a:endParaRPr lang="en-US"/>
          </a:p>
        </p:txBody>
      </p:sp>
      <p:sp>
        <p:nvSpPr>
          <p:cNvPr id="53" name="TextBox 52"/>
          <p:cNvSpPr txBox="1"/>
          <p:nvPr/>
        </p:nvSpPr>
        <p:spPr>
          <a:xfrm>
            <a:off x="4800600" y="4495800"/>
            <a:ext cx="1082348" cy="369332"/>
          </a:xfrm>
          <a:prstGeom prst="rect">
            <a:avLst/>
          </a:prstGeom>
          <a:noFill/>
        </p:spPr>
        <p:txBody>
          <a:bodyPr wrap="none" rtlCol="0">
            <a:spAutoFit/>
          </a:bodyPr>
          <a:lstStyle/>
          <a:p>
            <a:r>
              <a:rPr lang="en-US" smtClean="0"/>
              <a:t>Spawn 1</a:t>
            </a:r>
            <a:endParaRPr lang="en-US"/>
          </a:p>
        </p:txBody>
      </p:sp>
      <p:sp>
        <p:nvSpPr>
          <p:cNvPr id="54" name="TextBox 53"/>
          <p:cNvSpPr txBox="1"/>
          <p:nvPr/>
        </p:nvSpPr>
        <p:spPr>
          <a:xfrm>
            <a:off x="5867400" y="4495800"/>
            <a:ext cx="1082348" cy="369332"/>
          </a:xfrm>
          <a:prstGeom prst="rect">
            <a:avLst/>
          </a:prstGeom>
          <a:noFill/>
        </p:spPr>
        <p:txBody>
          <a:bodyPr wrap="none" rtlCol="0">
            <a:spAutoFit/>
          </a:bodyPr>
          <a:lstStyle/>
          <a:p>
            <a:r>
              <a:rPr lang="en-US" smtClean="0"/>
              <a:t>Spawn 3</a:t>
            </a:r>
            <a:endParaRPr lang="en-US"/>
          </a:p>
        </p:txBody>
      </p:sp>
      <p:sp>
        <p:nvSpPr>
          <p:cNvPr id="55" name="TextBox 54"/>
          <p:cNvSpPr txBox="1"/>
          <p:nvPr/>
        </p:nvSpPr>
        <p:spPr>
          <a:xfrm>
            <a:off x="6934200" y="4495800"/>
            <a:ext cx="1082348" cy="369332"/>
          </a:xfrm>
          <a:prstGeom prst="rect">
            <a:avLst/>
          </a:prstGeom>
          <a:noFill/>
        </p:spPr>
        <p:txBody>
          <a:bodyPr wrap="none" rtlCol="0">
            <a:spAutoFit/>
          </a:bodyPr>
          <a:lstStyle/>
          <a:p>
            <a:r>
              <a:rPr lang="en-US" smtClean="0"/>
              <a:t>Spawn 5</a:t>
            </a:r>
            <a:endParaRPr lang="en-US"/>
          </a:p>
        </p:txBody>
      </p:sp>
      <p:cxnSp>
        <p:nvCxnSpPr>
          <p:cNvPr id="97" name="Straight Connector 96"/>
          <p:cNvCxnSpPr>
            <a:stCxn id="48" idx="2"/>
            <a:endCxn id="50" idx="0"/>
          </p:cNvCxnSpPr>
          <p:nvPr/>
        </p:nvCxnSpPr>
        <p:spPr>
          <a:xfrm rot="5400000">
            <a:off x="3091001" y="3153506"/>
            <a:ext cx="316468" cy="236812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48" idx="2"/>
            <a:endCxn id="51" idx="0"/>
          </p:cNvCxnSpPr>
          <p:nvPr/>
        </p:nvCxnSpPr>
        <p:spPr>
          <a:xfrm rot="5400000">
            <a:off x="3730927" y="3793432"/>
            <a:ext cx="316468" cy="108826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8" idx="2"/>
            <a:endCxn id="52" idx="0"/>
          </p:cNvCxnSpPr>
          <p:nvPr/>
        </p:nvCxnSpPr>
        <p:spPr>
          <a:xfrm rot="5400000">
            <a:off x="4214021" y="4276526"/>
            <a:ext cx="316468" cy="12208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48" idx="2"/>
            <a:endCxn id="53" idx="0"/>
          </p:cNvCxnSpPr>
          <p:nvPr/>
        </p:nvCxnSpPr>
        <p:spPr>
          <a:xfrm rot="16200000" flipH="1">
            <a:off x="4729300" y="3883326"/>
            <a:ext cx="316468" cy="9084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48" idx="2"/>
            <a:endCxn id="54" idx="0"/>
          </p:cNvCxnSpPr>
          <p:nvPr/>
        </p:nvCxnSpPr>
        <p:spPr>
          <a:xfrm rot="16200000" flipH="1">
            <a:off x="5262700" y="3349926"/>
            <a:ext cx="316468" cy="19752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8" idx="2"/>
            <a:endCxn id="55" idx="0"/>
          </p:cNvCxnSpPr>
          <p:nvPr/>
        </p:nvCxnSpPr>
        <p:spPr>
          <a:xfrm rot="16200000" flipH="1">
            <a:off x="5796100" y="2816526"/>
            <a:ext cx="316468" cy="30420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35052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73" name="Rectangle 72"/>
          <p:cNvSpPr/>
          <p:nvPr/>
        </p:nvSpPr>
        <p:spPr>
          <a:xfrm>
            <a:off x="39624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74" name="Rectangle 73"/>
          <p:cNvSpPr/>
          <p:nvPr/>
        </p:nvSpPr>
        <p:spPr>
          <a:xfrm>
            <a:off x="44196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75" name="Rectangle 74"/>
          <p:cNvSpPr/>
          <p:nvPr/>
        </p:nvSpPr>
        <p:spPr>
          <a:xfrm>
            <a:off x="48768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76" name="Rectangle 75"/>
          <p:cNvSpPr/>
          <p:nvPr/>
        </p:nvSpPr>
        <p:spPr>
          <a:xfrm>
            <a:off x="53340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77" name="Rectangle 76"/>
          <p:cNvSpPr/>
          <p:nvPr/>
        </p:nvSpPr>
        <p:spPr>
          <a:xfrm>
            <a:off x="35052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78" name="Rectangle 77"/>
          <p:cNvSpPr/>
          <p:nvPr/>
        </p:nvSpPr>
        <p:spPr>
          <a:xfrm>
            <a:off x="39624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79" name="Rectangle 78"/>
          <p:cNvSpPr/>
          <p:nvPr/>
        </p:nvSpPr>
        <p:spPr>
          <a:xfrm>
            <a:off x="44196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80" name="Rectangle 79"/>
          <p:cNvSpPr/>
          <p:nvPr/>
        </p:nvSpPr>
        <p:spPr>
          <a:xfrm>
            <a:off x="48768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81" name="Rectangle 80"/>
          <p:cNvSpPr/>
          <p:nvPr/>
        </p:nvSpPr>
        <p:spPr>
          <a:xfrm>
            <a:off x="53340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82" name="Rectangle 81"/>
          <p:cNvSpPr/>
          <p:nvPr/>
        </p:nvSpPr>
        <p:spPr>
          <a:xfrm>
            <a:off x="35052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83" name="Rectangle 82"/>
          <p:cNvSpPr/>
          <p:nvPr/>
        </p:nvSpPr>
        <p:spPr>
          <a:xfrm>
            <a:off x="39624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84" name="Rectangle 83"/>
          <p:cNvSpPr/>
          <p:nvPr/>
        </p:nvSpPr>
        <p:spPr>
          <a:xfrm>
            <a:off x="44196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85" name="Rectangle 84"/>
          <p:cNvSpPr/>
          <p:nvPr/>
        </p:nvSpPr>
        <p:spPr>
          <a:xfrm>
            <a:off x="48768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86" name="Rectangle 85"/>
          <p:cNvSpPr/>
          <p:nvPr/>
        </p:nvSpPr>
        <p:spPr>
          <a:xfrm>
            <a:off x="53340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87" name="Rectangle 86"/>
          <p:cNvSpPr/>
          <p:nvPr/>
        </p:nvSpPr>
        <p:spPr>
          <a:xfrm>
            <a:off x="35052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88" name="Rectangle 87"/>
          <p:cNvSpPr/>
          <p:nvPr/>
        </p:nvSpPr>
        <p:spPr>
          <a:xfrm>
            <a:off x="39624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89" name="Rectangle 88"/>
          <p:cNvSpPr/>
          <p:nvPr/>
        </p:nvSpPr>
        <p:spPr>
          <a:xfrm>
            <a:off x="44196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90" name="Rectangle 89"/>
          <p:cNvSpPr/>
          <p:nvPr/>
        </p:nvSpPr>
        <p:spPr>
          <a:xfrm>
            <a:off x="48768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91" name="Rectangle 90"/>
          <p:cNvSpPr/>
          <p:nvPr/>
        </p:nvSpPr>
        <p:spPr>
          <a:xfrm>
            <a:off x="53340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92" name="Rectangle 91"/>
          <p:cNvSpPr/>
          <p:nvPr/>
        </p:nvSpPr>
        <p:spPr>
          <a:xfrm>
            <a:off x="35052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93" name="Rectangle 92"/>
          <p:cNvSpPr/>
          <p:nvPr/>
        </p:nvSpPr>
        <p:spPr>
          <a:xfrm>
            <a:off x="39624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94" name="Rectangle 93"/>
          <p:cNvSpPr/>
          <p:nvPr/>
        </p:nvSpPr>
        <p:spPr>
          <a:xfrm>
            <a:off x="44196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95" name="Rectangle 94"/>
          <p:cNvSpPr/>
          <p:nvPr/>
        </p:nvSpPr>
        <p:spPr>
          <a:xfrm>
            <a:off x="48768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96" name="Rectangle 95"/>
          <p:cNvSpPr/>
          <p:nvPr/>
        </p:nvSpPr>
        <p:spPr>
          <a:xfrm>
            <a:off x="53340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8" name="Straight Arrow Connector 97"/>
          <p:cNvCxnSpPr/>
          <p:nvPr/>
        </p:nvCxnSpPr>
        <p:spPr>
          <a:xfrm>
            <a:off x="3505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flipH="1" flipV="1">
            <a:off x="2324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86" name="TextBox 101"/>
          <p:cNvSpPr txBox="1">
            <a:spLocks noChangeArrowheads="1"/>
          </p:cNvSpPr>
          <p:nvPr/>
        </p:nvSpPr>
        <p:spPr bwMode="auto">
          <a:xfrm>
            <a:off x="5811838" y="3429000"/>
            <a:ext cx="284162" cy="369888"/>
          </a:xfrm>
          <a:prstGeom prst="rect">
            <a:avLst/>
          </a:prstGeom>
          <a:noFill/>
          <a:ln w="9525">
            <a:noFill/>
            <a:miter lim="800000"/>
            <a:headEnd/>
            <a:tailEnd/>
          </a:ln>
        </p:spPr>
        <p:txBody>
          <a:bodyPr wrap="none">
            <a:spAutoFit/>
          </a:bodyPr>
          <a:lstStyle/>
          <a:p>
            <a:r>
              <a:rPr lang="en-US"/>
              <a:t>x</a:t>
            </a:r>
          </a:p>
        </p:txBody>
      </p:sp>
      <p:sp>
        <p:nvSpPr>
          <p:cNvPr id="45087" name="TextBox 102"/>
          <p:cNvSpPr txBox="1">
            <a:spLocks noChangeArrowheads="1"/>
          </p:cNvSpPr>
          <p:nvPr/>
        </p:nvSpPr>
        <p:spPr bwMode="auto">
          <a:xfrm>
            <a:off x="3221038" y="1143000"/>
            <a:ext cx="288925" cy="369888"/>
          </a:xfrm>
          <a:prstGeom prst="rect">
            <a:avLst/>
          </a:prstGeom>
          <a:noFill/>
          <a:ln w="9525">
            <a:noFill/>
            <a:miter lim="800000"/>
            <a:headEnd/>
            <a:tailEnd/>
          </a:ln>
        </p:spPr>
        <p:txBody>
          <a:bodyPr wrap="none">
            <a:spAutoFit/>
          </a:bodyPr>
          <a:lstStyle/>
          <a:p>
            <a:r>
              <a:rPr lang="en-US"/>
              <a:t>y</a:t>
            </a:r>
          </a:p>
        </p:txBody>
      </p:sp>
      <p:cxnSp>
        <p:nvCxnSpPr>
          <p:cNvPr id="105" name="Straight Arrow Connector 104"/>
          <p:cNvCxnSpPr/>
          <p:nvPr/>
        </p:nvCxnSpPr>
        <p:spPr>
          <a:xfrm rot="5400000">
            <a:off x="2819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089" name="TextBox 105"/>
          <p:cNvSpPr txBox="1">
            <a:spLocks noChangeArrowheads="1"/>
          </p:cNvSpPr>
          <p:nvPr/>
        </p:nvSpPr>
        <p:spPr bwMode="auto">
          <a:xfrm>
            <a:off x="2819400" y="3516313"/>
            <a:ext cx="261938" cy="369887"/>
          </a:xfrm>
          <a:prstGeom prst="rect">
            <a:avLst/>
          </a:prstGeom>
          <a:noFill/>
          <a:ln w="9525">
            <a:noFill/>
            <a:miter lim="800000"/>
            <a:headEnd/>
            <a:tailEnd/>
          </a:ln>
        </p:spPr>
        <p:txBody>
          <a:bodyPr wrap="none">
            <a:spAutoFit/>
          </a:bodyPr>
          <a:lstStyle/>
          <a:p>
            <a:r>
              <a:rPr lang="en-US"/>
              <a:t>t</a:t>
            </a:r>
          </a:p>
        </p:txBody>
      </p:sp>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38</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Basics of cache-oblivious stencil algorithm – 2D</a:t>
            </a:r>
            <a:endParaRPr lang="en-US" dirty="0"/>
          </a:p>
        </p:txBody>
      </p:sp>
      <p:sp>
        <p:nvSpPr>
          <p:cNvPr id="48" name="TextBox 47"/>
          <p:cNvSpPr txBox="1"/>
          <p:nvPr/>
        </p:nvSpPr>
        <p:spPr>
          <a:xfrm>
            <a:off x="4142189" y="3810000"/>
            <a:ext cx="582211" cy="369332"/>
          </a:xfrm>
          <a:prstGeom prst="rect">
            <a:avLst/>
          </a:prstGeom>
          <a:noFill/>
        </p:spPr>
        <p:txBody>
          <a:bodyPr wrap="none" rtlCol="0">
            <a:spAutoFit/>
          </a:bodyPr>
          <a:lstStyle/>
          <a:p>
            <a:r>
              <a:rPr lang="en-US" smtClean="0"/>
              <a:t>root</a:t>
            </a:r>
            <a:endParaRPr lang="en-US"/>
          </a:p>
        </p:txBody>
      </p:sp>
      <p:sp>
        <p:nvSpPr>
          <p:cNvPr id="50" name="TextBox 49"/>
          <p:cNvSpPr txBox="1"/>
          <p:nvPr/>
        </p:nvSpPr>
        <p:spPr>
          <a:xfrm>
            <a:off x="1524000" y="4495800"/>
            <a:ext cx="1082348" cy="369332"/>
          </a:xfrm>
          <a:prstGeom prst="rect">
            <a:avLst/>
          </a:prstGeom>
          <a:noFill/>
        </p:spPr>
        <p:txBody>
          <a:bodyPr wrap="none" rtlCol="0">
            <a:spAutoFit/>
          </a:bodyPr>
          <a:lstStyle/>
          <a:p>
            <a:r>
              <a:rPr lang="en-US" smtClean="0"/>
              <a:t>Spawn 2</a:t>
            </a:r>
            <a:endParaRPr lang="en-US"/>
          </a:p>
        </p:txBody>
      </p:sp>
      <p:sp>
        <p:nvSpPr>
          <p:cNvPr id="51" name="TextBox 50"/>
          <p:cNvSpPr txBox="1"/>
          <p:nvPr/>
        </p:nvSpPr>
        <p:spPr>
          <a:xfrm>
            <a:off x="2803852" y="4495800"/>
            <a:ext cx="1082348" cy="369332"/>
          </a:xfrm>
          <a:prstGeom prst="rect">
            <a:avLst/>
          </a:prstGeom>
          <a:noFill/>
        </p:spPr>
        <p:txBody>
          <a:bodyPr wrap="none" rtlCol="0">
            <a:spAutoFit/>
          </a:bodyPr>
          <a:lstStyle/>
          <a:p>
            <a:r>
              <a:rPr lang="en-US" smtClean="0"/>
              <a:t>Spawn 4</a:t>
            </a:r>
            <a:endParaRPr lang="en-US"/>
          </a:p>
        </p:txBody>
      </p:sp>
      <p:sp>
        <p:nvSpPr>
          <p:cNvPr id="52" name="TextBox 51"/>
          <p:cNvSpPr txBox="1"/>
          <p:nvPr/>
        </p:nvSpPr>
        <p:spPr>
          <a:xfrm>
            <a:off x="3962400" y="4495800"/>
            <a:ext cx="697627" cy="369332"/>
          </a:xfrm>
          <a:prstGeom prst="rect">
            <a:avLst/>
          </a:prstGeom>
          <a:noFill/>
        </p:spPr>
        <p:txBody>
          <a:bodyPr wrap="none" rtlCol="0">
            <a:spAutoFit/>
          </a:bodyPr>
          <a:lstStyle/>
          <a:p>
            <a:r>
              <a:rPr lang="en-US" smtClean="0"/>
              <a:t>Sync</a:t>
            </a:r>
            <a:endParaRPr lang="en-US"/>
          </a:p>
        </p:txBody>
      </p:sp>
      <p:sp>
        <p:nvSpPr>
          <p:cNvPr id="53" name="TextBox 52"/>
          <p:cNvSpPr txBox="1"/>
          <p:nvPr/>
        </p:nvSpPr>
        <p:spPr>
          <a:xfrm>
            <a:off x="4800600" y="4495800"/>
            <a:ext cx="1082348" cy="369332"/>
          </a:xfrm>
          <a:prstGeom prst="rect">
            <a:avLst/>
          </a:prstGeom>
          <a:noFill/>
        </p:spPr>
        <p:txBody>
          <a:bodyPr wrap="none" rtlCol="0">
            <a:spAutoFit/>
          </a:bodyPr>
          <a:lstStyle/>
          <a:p>
            <a:r>
              <a:rPr lang="en-US" smtClean="0"/>
              <a:t>Spawn 1</a:t>
            </a:r>
            <a:endParaRPr lang="en-US"/>
          </a:p>
        </p:txBody>
      </p:sp>
      <p:sp>
        <p:nvSpPr>
          <p:cNvPr id="54" name="TextBox 53"/>
          <p:cNvSpPr txBox="1"/>
          <p:nvPr/>
        </p:nvSpPr>
        <p:spPr>
          <a:xfrm>
            <a:off x="5867400" y="4495800"/>
            <a:ext cx="1082348" cy="369332"/>
          </a:xfrm>
          <a:prstGeom prst="rect">
            <a:avLst/>
          </a:prstGeom>
          <a:noFill/>
        </p:spPr>
        <p:txBody>
          <a:bodyPr wrap="none" rtlCol="0">
            <a:spAutoFit/>
          </a:bodyPr>
          <a:lstStyle/>
          <a:p>
            <a:r>
              <a:rPr lang="en-US" smtClean="0"/>
              <a:t>Spawn 3</a:t>
            </a:r>
            <a:endParaRPr lang="en-US"/>
          </a:p>
        </p:txBody>
      </p:sp>
      <p:sp>
        <p:nvSpPr>
          <p:cNvPr id="55" name="TextBox 54"/>
          <p:cNvSpPr txBox="1"/>
          <p:nvPr/>
        </p:nvSpPr>
        <p:spPr>
          <a:xfrm>
            <a:off x="6934200" y="4495800"/>
            <a:ext cx="1082348" cy="369332"/>
          </a:xfrm>
          <a:prstGeom prst="rect">
            <a:avLst/>
          </a:prstGeom>
          <a:noFill/>
        </p:spPr>
        <p:txBody>
          <a:bodyPr wrap="none" rtlCol="0">
            <a:spAutoFit/>
          </a:bodyPr>
          <a:lstStyle/>
          <a:p>
            <a:r>
              <a:rPr lang="en-US" smtClean="0"/>
              <a:t>Spawn 5</a:t>
            </a:r>
            <a:endParaRPr lang="en-US"/>
          </a:p>
        </p:txBody>
      </p:sp>
      <p:sp>
        <p:nvSpPr>
          <p:cNvPr id="56" name="TextBox 55"/>
          <p:cNvSpPr txBox="1"/>
          <p:nvPr/>
        </p:nvSpPr>
        <p:spPr>
          <a:xfrm>
            <a:off x="762000" y="5181600"/>
            <a:ext cx="441146" cy="646331"/>
          </a:xfrm>
          <a:prstGeom prst="rect">
            <a:avLst/>
          </a:prstGeom>
          <a:noFill/>
        </p:spPr>
        <p:txBody>
          <a:bodyPr wrap="none" rtlCol="0">
            <a:spAutoFit/>
          </a:bodyPr>
          <a:lstStyle/>
          <a:p>
            <a:r>
              <a:rPr lang="en-US" smtClean="0"/>
              <a:t>22</a:t>
            </a:r>
          </a:p>
          <a:p>
            <a:r>
              <a:rPr lang="en-US" smtClean="0"/>
              <a:t>24</a:t>
            </a:r>
          </a:p>
        </p:txBody>
      </p:sp>
      <p:sp>
        <p:nvSpPr>
          <p:cNvPr id="57" name="TextBox 56"/>
          <p:cNvSpPr txBox="1"/>
          <p:nvPr/>
        </p:nvSpPr>
        <p:spPr>
          <a:xfrm>
            <a:off x="1290935" y="5257800"/>
            <a:ext cx="461665" cy="566822"/>
          </a:xfrm>
          <a:prstGeom prst="rect">
            <a:avLst/>
          </a:prstGeom>
          <a:noFill/>
        </p:spPr>
        <p:txBody>
          <a:bodyPr vert="eaVert" wrap="none" rtlCol="0">
            <a:spAutoFit/>
          </a:bodyPr>
          <a:lstStyle/>
          <a:p>
            <a:r>
              <a:rPr lang="en-US" smtClean="0"/>
              <a:t>sync</a:t>
            </a:r>
            <a:endParaRPr lang="en-US"/>
          </a:p>
        </p:txBody>
      </p:sp>
      <p:sp>
        <p:nvSpPr>
          <p:cNvPr id="58" name="TextBox 57"/>
          <p:cNvSpPr txBox="1"/>
          <p:nvPr/>
        </p:nvSpPr>
        <p:spPr>
          <a:xfrm>
            <a:off x="1692454" y="5172670"/>
            <a:ext cx="441146" cy="923330"/>
          </a:xfrm>
          <a:prstGeom prst="rect">
            <a:avLst/>
          </a:prstGeom>
          <a:noFill/>
        </p:spPr>
        <p:txBody>
          <a:bodyPr wrap="none" rtlCol="0">
            <a:spAutoFit/>
          </a:bodyPr>
          <a:lstStyle/>
          <a:p>
            <a:r>
              <a:rPr lang="en-US" smtClean="0"/>
              <a:t>21</a:t>
            </a:r>
          </a:p>
          <a:p>
            <a:r>
              <a:rPr lang="en-US" smtClean="0"/>
              <a:t>23</a:t>
            </a:r>
          </a:p>
          <a:p>
            <a:r>
              <a:rPr lang="en-US" smtClean="0"/>
              <a:t>25</a:t>
            </a:r>
            <a:endParaRPr lang="en-US"/>
          </a:p>
        </p:txBody>
      </p:sp>
      <p:sp>
        <p:nvSpPr>
          <p:cNvPr id="59" name="TextBox 58"/>
          <p:cNvSpPr txBox="1"/>
          <p:nvPr/>
        </p:nvSpPr>
        <p:spPr>
          <a:xfrm>
            <a:off x="2514600" y="5181600"/>
            <a:ext cx="441146" cy="646331"/>
          </a:xfrm>
          <a:prstGeom prst="rect">
            <a:avLst/>
          </a:prstGeom>
          <a:noFill/>
        </p:spPr>
        <p:txBody>
          <a:bodyPr wrap="none" rtlCol="0">
            <a:spAutoFit/>
          </a:bodyPr>
          <a:lstStyle/>
          <a:p>
            <a:r>
              <a:rPr lang="en-US" smtClean="0"/>
              <a:t>42</a:t>
            </a:r>
          </a:p>
          <a:p>
            <a:r>
              <a:rPr lang="en-US" smtClean="0"/>
              <a:t>44</a:t>
            </a:r>
            <a:endParaRPr lang="en-US"/>
          </a:p>
        </p:txBody>
      </p:sp>
      <p:sp>
        <p:nvSpPr>
          <p:cNvPr id="60" name="TextBox 59"/>
          <p:cNvSpPr txBox="1"/>
          <p:nvPr/>
        </p:nvSpPr>
        <p:spPr>
          <a:xfrm>
            <a:off x="2971800" y="5224378"/>
            <a:ext cx="461665" cy="566822"/>
          </a:xfrm>
          <a:prstGeom prst="rect">
            <a:avLst/>
          </a:prstGeom>
          <a:noFill/>
        </p:spPr>
        <p:txBody>
          <a:bodyPr vert="eaVert" wrap="none" rtlCol="0">
            <a:spAutoFit/>
          </a:bodyPr>
          <a:lstStyle/>
          <a:p>
            <a:r>
              <a:rPr lang="en-US" smtClean="0"/>
              <a:t>sync</a:t>
            </a:r>
            <a:endParaRPr lang="en-US"/>
          </a:p>
        </p:txBody>
      </p:sp>
      <p:sp>
        <p:nvSpPr>
          <p:cNvPr id="61" name="TextBox 60"/>
          <p:cNvSpPr txBox="1"/>
          <p:nvPr/>
        </p:nvSpPr>
        <p:spPr>
          <a:xfrm>
            <a:off x="3429000" y="5181600"/>
            <a:ext cx="441146" cy="923330"/>
          </a:xfrm>
          <a:prstGeom prst="rect">
            <a:avLst/>
          </a:prstGeom>
          <a:noFill/>
        </p:spPr>
        <p:txBody>
          <a:bodyPr wrap="none" rtlCol="0">
            <a:spAutoFit/>
          </a:bodyPr>
          <a:lstStyle/>
          <a:p>
            <a:r>
              <a:rPr lang="en-US" smtClean="0"/>
              <a:t>41</a:t>
            </a:r>
          </a:p>
          <a:p>
            <a:r>
              <a:rPr lang="en-US" smtClean="0"/>
              <a:t>43</a:t>
            </a:r>
          </a:p>
          <a:p>
            <a:r>
              <a:rPr lang="en-US" smtClean="0"/>
              <a:t>45</a:t>
            </a:r>
            <a:endParaRPr lang="en-US"/>
          </a:p>
        </p:txBody>
      </p:sp>
      <p:sp>
        <p:nvSpPr>
          <p:cNvPr id="62" name="TextBox 61"/>
          <p:cNvSpPr txBox="1"/>
          <p:nvPr/>
        </p:nvSpPr>
        <p:spPr>
          <a:xfrm>
            <a:off x="4435654" y="5181600"/>
            <a:ext cx="441146" cy="646331"/>
          </a:xfrm>
          <a:prstGeom prst="rect">
            <a:avLst/>
          </a:prstGeom>
          <a:noFill/>
        </p:spPr>
        <p:txBody>
          <a:bodyPr wrap="none" rtlCol="0">
            <a:spAutoFit/>
          </a:bodyPr>
          <a:lstStyle/>
          <a:p>
            <a:r>
              <a:rPr lang="en-US" smtClean="0"/>
              <a:t>12</a:t>
            </a:r>
          </a:p>
          <a:p>
            <a:r>
              <a:rPr lang="en-US" smtClean="0"/>
              <a:t>14</a:t>
            </a:r>
            <a:endParaRPr lang="en-US"/>
          </a:p>
        </p:txBody>
      </p:sp>
      <p:sp>
        <p:nvSpPr>
          <p:cNvPr id="63" name="TextBox 62"/>
          <p:cNvSpPr txBox="1"/>
          <p:nvPr/>
        </p:nvSpPr>
        <p:spPr>
          <a:xfrm>
            <a:off x="4892854" y="5224378"/>
            <a:ext cx="461665" cy="566822"/>
          </a:xfrm>
          <a:prstGeom prst="rect">
            <a:avLst/>
          </a:prstGeom>
          <a:noFill/>
        </p:spPr>
        <p:txBody>
          <a:bodyPr vert="eaVert" wrap="none" rtlCol="0">
            <a:spAutoFit/>
          </a:bodyPr>
          <a:lstStyle/>
          <a:p>
            <a:r>
              <a:rPr lang="en-US" smtClean="0"/>
              <a:t>sync</a:t>
            </a:r>
            <a:endParaRPr lang="en-US"/>
          </a:p>
        </p:txBody>
      </p:sp>
      <p:sp>
        <p:nvSpPr>
          <p:cNvPr id="64" name="TextBox 63"/>
          <p:cNvSpPr txBox="1"/>
          <p:nvPr/>
        </p:nvSpPr>
        <p:spPr>
          <a:xfrm>
            <a:off x="5350054" y="5181600"/>
            <a:ext cx="441146" cy="923330"/>
          </a:xfrm>
          <a:prstGeom prst="rect">
            <a:avLst/>
          </a:prstGeom>
          <a:noFill/>
        </p:spPr>
        <p:txBody>
          <a:bodyPr wrap="none" rtlCol="0">
            <a:spAutoFit/>
          </a:bodyPr>
          <a:lstStyle/>
          <a:p>
            <a:r>
              <a:rPr lang="en-US" smtClean="0"/>
              <a:t>11</a:t>
            </a:r>
          </a:p>
          <a:p>
            <a:r>
              <a:rPr lang="en-US" smtClean="0"/>
              <a:t>13</a:t>
            </a:r>
          </a:p>
          <a:p>
            <a:r>
              <a:rPr lang="en-US" smtClean="0"/>
              <a:t>15</a:t>
            </a:r>
            <a:endParaRPr lang="en-US"/>
          </a:p>
        </p:txBody>
      </p:sp>
      <p:sp>
        <p:nvSpPr>
          <p:cNvPr id="65" name="TextBox 64"/>
          <p:cNvSpPr txBox="1"/>
          <p:nvPr/>
        </p:nvSpPr>
        <p:spPr>
          <a:xfrm>
            <a:off x="5807254" y="5181600"/>
            <a:ext cx="441146" cy="646331"/>
          </a:xfrm>
          <a:prstGeom prst="rect">
            <a:avLst/>
          </a:prstGeom>
          <a:noFill/>
        </p:spPr>
        <p:txBody>
          <a:bodyPr wrap="none" rtlCol="0">
            <a:spAutoFit/>
          </a:bodyPr>
          <a:lstStyle/>
          <a:p>
            <a:r>
              <a:rPr lang="en-US" smtClean="0"/>
              <a:t>32</a:t>
            </a:r>
          </a:p>
          <a:p>
            <a:r>
              <a:rPr lang="en-US" smtClean="0"/>
              <a:t>34</a:t>
            </a:r>
            <a:endParaRPr lang="en-US"/>
          </a:p>
        </p:txBody>
      </p:sp>
      <p:sp>
        <p:nvSpPr>
          <p:cNvPr id="66" name="TextBox 65"/>
          <p:cNvSpPr txBox="1"/>
          <p:nvPr/>
        </p:nvSpPr>
        <p:spPr>
          <a:xfrm>
            <a:off x="6264454" y="5224378"/>
            <a:ext cx="461665" cy="566822"/>
          </a:xfrm>
          <a:prstGeom prst="rect">
            <a:avLst/>
          </a:prstGeom>
          <a:noFill/>
        </p:spPr>
        <p:txBody>
          <a:bodyPr vert="eaVert" wrap="none" rtlCol="0">
            <a:spAutoFit/>
          </a:bodyPr>
          <a:lstStyle/>
          <a:p>
            <a:r>
              <a:rPr lang="en-US" smtClean="0"/>
              <a:t>sync</a:t>
            </a:r>
            <a:endParaRPr lang="en-US"/>
          </a:p>
        </p:txBody>
      </p:sp>
      <p:sp>
        <p:nvSpPr>
          <p:cNvPr id="67" name="TextBox 66"/>
          <p:cNvSpPr txBox="1"/>
          <p:nvPr/>
        </p:nvSpPr>
        <p:spPr>
          <a:xfrm>
            <a:off x="6721654" y="5181600"/>
            <a:ext cx="441146" cy="923330"/>
          </a:xfrm>
          <a:prstGeom prst="rect">
            <a:avLst/>
          </a:prstGeom>
          <a:noFill/>
        </p:spPr>
        <p:txBody>
          <a:bodyPr wrap="none" rtlCol="0">
            <a:spAutoFit/>
          </a:bodyPr>
          <a:lstStyle/>
          <a:p>
            <a:r>
              <a:rPr lang="en-US" smtClean="0"/>
              <a:t>31</a:t>
            </a:r>
          </a:p>
          <a:p>
            <a:r>
              <a:rPr lang="en-US" smtClean="0"/>
              <a:t>33</a:t>
            </a:r>
          </a:p>
          <a:p>
            <a:r>
              <a:rPr lang="en-US" smtClean="0"/>
              <a:t>35</a:t>
            </a:r>
            <a:endParaRPr lang="en-US"/>
          </a:p>
        </p:txBody>
      </p:sp>
      <p:sp>
        <p:nvSpPr>
          <p:cNvPr id="68" name="TextBox 67"/>
          <p:cNvSpPr txBox="1"/>
          <p:nvPr/>
        </p:nvSpPr>
        <p:spPr>
          <a:xfrm>
            <a:off x="7178854" y="5181600"/>
            <a:ext cx="441146" cy="646331"/>
          </a:xfrm>
          <a:prstGeom prst="rect">
            <a:avLst/>
          </a:prstGeom>
          <a:noFill/>
        </p:spPr>
        <p:txBody>
          <a:bodyPr wrap="none" rtlCol="0">
            <a:spAutoFit/>
          </a:bodyPr>
          <a:lstStyle/>
          <a:p>
            <a:r>
              <a:rPr lang="en-US" smtClean="0"/>
              <a:t>52</a:t>
            </a:r>
          </a:p>
          <a:p>
            <a:r>
              <a:rPr lang="en-US" smtClean="0"/>
              <a:t>54</a:t>
            </a:r>
            <a:endParaRPr lang="en-US"/>
          </a:p>
        </p:txBody>
      </p:sp>
      <p:sp>
        <p:nvSpPr>
          <p:cNvPr id="69" name="TextBox 68"/>
          <p:cNvSpPr txBox="1"/>
          <p:nvPr/>
        </p:nvSpPr>
        <p:spPr>
          <a:xfrm>
            <a:off x="7636054" y="5224378"/>
            <a:ext cx="461665" cy="566822"/>
          </a:xfrm>
          <a:prstGeom prst="rect">
            <a:avLst/>
          </a:prstGeom>
          <a:noFill/>
        </p:spPr>
        <p:txBody>
          <a:bodyPr vert="eaVert" wrap="none" rtlCol="0">
            <a:spAutoFit/>
          </a:bodyPr>
          <a:lstStyle/>
          <a:p>
            <a:r>
              <a:rPr lang="en-US" smtClean="0"/>
              <a:t>sync</a:t>
            </a:r>
            <a:endParaRPr lang="en-US"/>
          </a:p>
        </p:txBody>
      </p:sp>
      <p:sp>
        <p:nvSpPr>
          <p:cNvPr id="70" name="TextBox 69"/>
          <p:cNvSpPr txBox="1"/>
          <p:nvPr/>
        </p:nvSpPr>
        <p:spPr>
          <a:xfrm>
            <a:off x="8093254" y="5181600"/>
            <a:ext cx="441146" cy="923330"/>
          </a:xfrm>
          <a:prstGeom prst="rect">
            <a:avLst/>
          </a:prstGeom>
          <a:noFill/>
        </p:spPr>
        <p:txBody>
          <a:bodyPr wrap="none" rtlCol="0">
            <a:spAutoFit/>
          </a:bodyPr>
          <a:lstStyle/>
          <a:p>
            <a:r>
              <a:rPr lang="en-US" smtClean="0"/>
              <a:t>51</a:t>
            </a:r>
          </a:p>
          <a:p>
            <a:r>
              <a:rPr lang="en-US" smtClean="0"/>
              <a:t>53</a:t>
            </a:r>
          </a:p>
          <a:p>
            <a:r>
              <a:rPr lang="en-US" smtClean="0"/>
              <a:t>55</a:t>
            </a:r>
            <a:endParaRPr lang="en-US"/>
          </a:p>
        </p:txBody>
      </p:sp>
      <p:cxnSp>
        <p:nvCxnSpPr>
          <p:cNvPr id="97" name="Straight Connector 96"/>
          <p:cNvCxnSpPr>
            <a:stCxn id="48" idx="2"/>
            <a:endCxn id="50" idx="0"/>
          </p:cNvCxnSpPr>
          <p:nvPr/>
        </p:nvCxnSpPr>
        <p:spPr>
          <a:xfrm rot="5400000">
            <a:off x="3091001" y="3153506"/>
            <a:ext cx="316468" cy="236812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48" idx="2"/>
            <a:endCxn id="51" idx="0"/>
          </p:cNvCxnSpPr>
          <p:nvPr/>
        </p:nvCxnSpPr>
        <p:spPr>
          <a:xfrm rot="5400000">
            <a:off x="3730927" y="3793432"/>
            <a:ext cx="316468" cy="108826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8" idx="2"/>
            <a:endCxn id="52" idx="0"/>
          </p:cNvCxnSpPr>
          <p:nvPr/>
        </p:nvCxnSpPr>
        <p:spPr>
          <a:xfrm rot="5400000">
            <a:off x="4214021" y="4276526"/>
            <a:ext cx="316468" cy="12208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48" idx="2"/>
            <a:endCxn id="53" idx="0"/>
          </p:cNvCxnSpPr>
          <p:nvPr/>
        </p:nvCxnSpPr>
        <p:spPr>
          <a:xfrm rot="16200000" flipH="1">
            <a:off x="4729300" y="3883326"/>
            <a:ext cx="316468" cy="9084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48" idx="2"/>
            <a:endCxn id="54" idx="0"/>
          </p:cNvCxnSpPr>
          <p:nvPr/>
        </p:nvCxnSpPr>
        <p:spPr>
          <a:xfrm rot="16200000" flipH="1">
            <a:off x="5262700" y="3349926"/>
            <a:ext cx="316468" cy="19752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8" idx="2"/>
            <a:endCxn id="55" idx="0"/>
          </p:cNvCxnSpPr>
          <p:nvPr/>
        </p:nvCxnSpPr>
        <p:spPr>
          <a:xfrm rot="16200000" flipH="1">
            <a:off x="5796100" y="2816526"/>
            <a:ext cx="316468" cy="30420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0" idx="2"/>
            <a:endCxn id="56" idx="0"/>
          </p:cNvCxnSpPr>
          <p:nvPr/>
        </p:nvCxnSpPr>
        <p:spPr>
          <a:xfrm rot="5400000">
            <a:off x="1365640" y="4482066"/>
            <a:ext cx="316468" cy="108260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50" idx="2"/>
            <a:endCxn id="57" idx="0"/>
          </p:cNvCxnSpPr>
          <p:nvPr/>
        </p:nvCxnSpPr>
        <p:spPr>
          <a:xfrm rot="5400000">
            <a:off x="1597137" y="4789763"/>
            <a:ext cx="392668" cy="543406"/>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0" idx="2"/>
            <a:endCxn id="58" idx="0"/>
          </p:cNvCxnSpPr>
          <p:nvPr/>
        </p:nvCxnSpPr>
        <p:spPr>
          <a:xfrm rot="5400000">
            <a:off x="1835332" y="4942828"/>
            <a:ext cx="307538" cy="1521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51" idx="2"/>
            <a:endCxn id="59" idx="0"/>
          </p:cNvCxnSpPr>
          <p:nvPr/>
        </p:nvCxnSpPr>
        <p:spPr>
          <a:xfrm rot="5400000">
            <a:off x="2881866" y="4718440"/>
            <a:ext cx="316468" cy="6098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60" idx="0"/>
          </p:cNvCxnSpPr>
          <p:nvPr/>
        </p:nvCxnSpPr>
        <p:spPr>
          <a:xfrm rot="5400000">
            <a:off x="3103928" y="4975506"/>
            <a:ext cx="347578" cy="15016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51" idx="2"/>
            <a:endCxn id="61" idx="0"/>
          </p:cNvCxnSpPr>
          <p:nvPr/>
        </p:nvCxnSpPr>
        <p:spPr>
          <a:xfrm rot="16200000" flipH="1">
            <a:off x="3339065" y="4871092"/>
            <a:ext cx="316468" cy="3045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53" idx="2"/>
            <a:endCxn id="62" idx="0"/>
          </p:cNvCxnSpPr>
          <p:nvPr/>
        </p:nvCxnSpPr>
        <p:spPr>
          <a:xfrm rot="5400000">
            <a:off x="4840767" y="4680593"/>
            <a:ext cx="316468" cy="6855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63" idx="0"/>
          </p:cNvCxnSpPr>
          <p:nvPr/>
        </p:nvCxnSpPr>
        <p:spPr>
          <a:xfrm rot="5400000">
            <a:off x="5055055" y="4945433"/>
            <a:ext cx="347578" cy="2103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3" idx="2"/>
            <a:endCxn id="64" idx="0"/>
          </p:cNvCxnSpPr>
          <p:nvPr/>
        </p:nvCxnSpPr>
        <p:spPr>
          <a:xfrm rot="16200000" flipH="1">
            <a:off x="5297966" y="4908939"/>
            <a:ext cx="316468" cy="2288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54" idx="2"/>
            <a:endCxn id="65" idx="0"/>
          </p:cNvCxnSpPr>
          <p:nvPr/>
        </p:nvCxnSpPr>
        <p:spPr>
          <a:xfrm rot="5400000">
            <a:off x="6059967" y="4832993"/>
            <a:ext cx="316468" cy="3807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54" idx="2"/>
            <a:endCxn id="66" idx="0"/>
          </p:cNvCxnSpPr>
          <p:nvPr/>
        </p:nvCxnSpPr>
        <p:spPr>
          <a:xfrm rot="16200000" flipH="1">
            <a:off x="6272307" y="5001398"/>
            <a:ext cx="359246" cy="867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54" idx="2"/>
            <a:endCxn id="67" idx="0"/>
          </p:cNvCxnSpPr>
          <p:nvPr/>
        </p:nvCxnSpPr>
        <p:spPr>
          <a:xfrm rot="16200000" flipH="1">
            <a:off x="6517166" y="4756539"/>
            <a:ext cx="316468" cy="5336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55" idx="2"/>
            <a:endCxn id="68" idx="0"/>
          </p:cNvCxnSpPr>
          <p:nvPr/>
        </p:nvCxnSpPr>
        <p:spPr>
          <a:xfrm rot="5400000">
            <a:off x="7279167" y="4985393"/>
            <a:ext cx="316468" cy="759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55" idx="2"/>
            <a:endCxn id="69" idx="0"/>
          </p:cNvCxnSpPr>
          <p:nvPr/>
        </p:nvCxnSpPr>
        <p:spPr>
          <a:xfrm rot="16200000" flipH="1">
            <a:off x="7491507" y="4848998"/>
            <a:ext cx="359246" cy="3915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5" idx="2"/>
            <a:endCxn id="70" idx="0"/>
          </p:cNvCxnSpPr>
          <p:nvPr/>
        </p:nvCxnSpPr>
        <p:spPr>
          <a:xfrm rot="16200000" flipH="1">
            <a:off x="7736366" y="4604139"/>
            <a:ext cx="316468" cy="8384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35052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73" name="Rectangle 72"/>
          <p:cNvSpPr/>
          <p:nvPr/>
        </p:nvSpPr>
        <p:spPr>
          <a:xfrm>
            <a:off x="39624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74" name="Rectangle 73"/>
          <p:cNvSpPr/>
          <p:nvPr/>
        </p:nvSpPr>
        <p:spPr>
          <a:xfrm>
            <a:off x="44196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75" name="Rectangle 74"/>
          <p:cNvSpPr/>
          <p:nvPr/>
        </p:nvSpPr>
        <p:spPr>
          <a:xfrm>
            <a:off x="48768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76" name="Rectangle 75"/>
          <p:cNvSpPr/>
          <p:nvPr/>
        </p:nvSpPr>
        <p:spPr>
          <a:xfrm>
            <a:off x="53340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77" name="Rectangle 76"/>
          <p:cNvSpPr/>
          <p:nvPr/>
        </p:nvSpPr>
        <p:spPr>
          <a:xfrm>
            <a:off x="35052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78" name="Rectangle 77"/>
          <p:cNvSpPr/>
          <p:nvPr/>
        </p:nvSpPr>
        <p:spPr>
          <a:xfrm>
            <a:off x="39624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79" name="Rectangle 78"/>
          <p:cNvSpPr/>
          <p:nvPr/>
        </p:nvSpPr>
        <p:spPr>
          <a:xfrm>
            <a:off x="44196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80" name="Rectangle 79"/>
          <p:cNvSpPr/>
          <p:nvPr/>
        </p:nvSpPr>
        <p:spPr>
          <a:xfrm>
            <a:off x="48768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81" name="Rectangle 80"/>
          <p:cNvSpPr/>
          <p:nvPr/>
        </p:nvSpPr>
        <p:spPr>
          <a:xfrm>
            <a:off x="53340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82" name="Rectangle 81"/>
          <p:cNvSpPr/>
          <p:nvPr/>
        </p:nvSpPr>
        <p:spPr>
          <a:xfrm>
            <a:off x="35052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83" name="Rectangle 82"/>
          <p:cNvSpPr/>
          <p:nvPr/>
        </p:nvSpPr>
        <p:spPr>
          <a:xfrm>
            <a:off x="39624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84" name="Rectangle 83"/>
          <p:cNvSpPr/>
          <p:nvPr/>
        </p:nvSpPr>
        <p:spPr>
          <a:xfrm>
            <a:off x="44196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85" name="Rectangle 84"/>
          <p:cNvSpPr/>
          <p:nvPr/>
        </p:nvSpPr>
        <p:spPr>
          <a:xfrm>
            <a:off x="48768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86" name="Rectangle 85"/>
          <p:cNvSpPr/>
          <p:nvPr/>
        </p:nvSpPr>
        <p:spPr>
          <a:xfrm>
            <a:off x="53340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87" name="Rectangle 86"/>
          <p:cNvSpPr/>
          <p:nvPr/>
        </p:nvSpPr>
        <p:spPr>
          <a:xfrm>
            <a:off x="35052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88" name="Rectangle 87"/>
          <p:cNvSpPr/>
          <p:nvPr/>
        </p:nvSpPr>
        <p:spPr>
          <a:xfrm>
            <a:off x="39624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89" name="Rectangle 88"/>
          <p:cNvSpPr/>
          <p:nvPr/>
        </p:nvSpPr>
        <p:spPr>
          <a:xfrm>
            <a:off x="44196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90" name="Rectangle 89"/>
          <p:cNvSpPr/>
          <p:nvPr/>
        </p:nvSpPr>
        <p:spPr>
          <a:xfrm>
            <a:off x="48768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91" name="Rectangle 90"/>
          <p:cNvSpPr/>
          <p:nvPr/>
        </p:nvSpPr>
        <p:spPr>
          <a:xfrm>
            <a:off x="53340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92" name="Rectangle 91"/>
          <p:cNvSpPr/>
          <p:nvPr/>
        </p:nvSpPr>
        <p:spPr>
          <a:xfrm>
            <a:off x="35052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93" name="Rectangle 92"/>
          <p:cNvSpPr/>
          <p:nvPr/>
        </p:nvSpPr>
        <p:spPr>
          <a:xfrm>
            <a:off x="39624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94" name="Rectangle 93"/>
          <p:cNvSpPr/>
          <p:nvPr/>
        </p:nvSpPr>
        <p:spPr>
          <a:xfrm>
            <a:off x="44196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95" name="Rectangle 94"/>
          <p:cNvSpPr/>
          <p:nvPr/>
        </p:nvSpPr>
        <p:spPr>
          <a:xfrm>
            <a:off x="48768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96" name="Rectangle 95"/>
          <p:cNvSpPr/>
          <p:nvPr/>
        </p:nvSpPr>
        <p:spPr>
          <a:xfrm>
            <a:off x="53340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8" name="Straight Arrow Connector 97"/>
          <p:cNvCxnSpPr/>
          <p:nvPr/>
        </p:nvCxnSpPr>
        <p:spPr>
          <a:xfrm>
            <a:off x="3505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flipH="1" flipV="1">
            <a:off x="2324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86" name="TextBox 101"/>
          <p:cNvSpPr txBox="1">
            <a:spLocks noChangeArrowheads="1"/>
          </p:cNvSpPr>
          <p:nvPr/>
        </p:nvSpPr>
        <p:spPr bwMode="auto">
          <a:xfrm>
            <a:off x="5811838" y="3429000"/>
            <a:ext cx="284162" cy="369888"/>
          </a:xfrm>
          <a:prstGeom prst="rect">
            <a:avLst/>
          </a:prstGeom>
          <a:noFill/>
          <a:ln w="9525">
            <a:noFill/>
            <a:miter lim="800000"/>
            <a:headEnd/>
            <a:tailEnd/>
          </a:ln>
        </p:spPr>
        <p:txBody>
          <a:bodyPr wrap="none">
            <a:spAutoFit/>
          </a:bodyPr>
          <a:lstStyle/>
          <a:p>
            <a:r>
              <a:rPr lang="en-US"/>
              <a:t>x</a:t>
            </a:r>
          </a:p>
        </p:txBody>
      </p:sp>
      <p:sp>
        <p:nvSpPr>
          <p:cNvPr id="45087" name="TextBox 102"/>
          <p:cNvSpPr txBox="1">
            <a:spLocks noChangeArrowheads="1"/>
          </p:cNvSpPr>
          <p:nvPr/>
        </p:nvSpPr>
        <p:spPr bwMode="auto">
          <a:xfrm>
            <a:off x="3221038" y="1143000"/>
            <a:ext cx="288925" cy="369888"/>
          </a:xfrm>
          <a:prstGeom prst="rect">
            <a:avLst/>
          </a:prstGeom>
          <a:noFill/>
          <a:ln w="9525">
            <a:noFill/>
            <a:miter lim="800000"/>
            <a:headEnd/>
            <a:tailEnd/>
          </a:ln>
        </p:spPr>
        <p:txBody>
          <a:bodyPr wrap="none">
            <a:spAutoFit/>
          </a:bodyPr>
          <a:lstStyle/>
          <a:p>
            <a:r>
              <a:rPr lang="en-US"/>
              <a:t>y</a:t>
            </a:r>
          </a:p>
        </p:txBody>
      </p:sp>
      <p:cxnSp>
        <p:nvCxnSpPr>
          <p:cNvPr id="105" name="Straight Arrow Connector 104"/>
          <p:cNvCxnSpPr/>
          <p:nvPr/>
        </p:nvCxnSpPr>
        <p:spPr>
          <a:xfrm rot="5400000">
            <a:off x="2819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089" name="TextBox 105"/>
          <p:cNvSpPr txBox="1">
            <a:spLocks noChangeArrowheads="1"/>
          </p:cNvSpPr>
          <p:nvPr/>
        </p:nvSpPr>
        <p:spPr bwMode="auto">
          <a:xfrm>
            <a:off x="2819400" y="3516313"/>
            <a:ext cx="261938" cy="369887"/>
          </a:xfrm>
          <a:prstGeom prst="rect">
            <a:avLst/>
          </a:prstGeom>
          <a:noFill/>
          <a:ln w="9525">
            <a:noFill/>
            <a:miter lim="800000"/>
            <a:headEnd/>
            <a:tailEnd/>
          </a:ln>
        </p:spPr>
        <p:txBody>
          <a:bodyPr wrap="none">
            <a:spAutoFit/>
          </a:bodyPr>
          <a:lstStyle/>
          <a:p>
            <a:r>
              <a:rPr lang="en-US"/>
              <a:t>t</a:t>
            </a:r>
          </a:p>
        </p:txBody>
      </p:sp>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39</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Basics of cache-oblivious stencil algorithm – 2D</a:t>
            </a:r>
            <a:endParaRPr lang="en-US" dirty="0"/>
          </a:p>
        </p:txBody>
      </p:sp>
      <p:sp>
        <p:nvSpPr>
          <p:cNvPr id="48" name="TextBox 47"/>
          <p:cNvSpPr txBox="1"/>
          <p:nvPr/>
        </p:nvSpPr>
        <p:spPr>
          <a:xfrm>
            <a:off x="4142189" y="3810000"/>
            <a:ext cx="582211" cy="369332"/>
          </a:xfrm>
          <a:prstGeom prst="rect">
            <a:avLst/>
          </a:prstGeom>
          <a:noFill/>
        </p:spPr>
        <p:txBody>
          <a:bodyPr wrap="none" rtlCol="0">
            <a:spAutoFit/>
          </a:bodyPr>
          <a:lstStyle/>
          <a:p>
            <a:r>
              <a:rPr lang="en-US" smtClean="0"/>
              <a:t>root</a:t>
            </a:r>
            <a:endParaRPr lang="en-US"/>
          </a:p>
        </p:txBody>
      </p:sp>
      <p:sp>
        <p:nvSpPr>
          <p:cNvPr id="50" name="TextBox 49"/>
          <p:cNvSpPr txBox="1"/>
          <p:nvPr/>
        </p:nvSpPr>
        <p:spPr>
          <a:xfrm>
            <a:off x="1524000" y="4495800"/>
            <a:ext cx="1082348" cy="369332"/>
          </a:xfrm>
          <a:prstGeom prst="rect">
            <a:avLst/>
          </a:prstGeom>
          <a:noFill/>
        </p:spPr>
        <p:txBody>
          <a:bodyPr wrap="none" rtlCol="0">
            <a:spAutoFit/>
          </a:bodyPr>
          <a:lstStyle/>
          <a:p>
            <a:r>
              <a:rPr lang="en-US" smtClean="0"/>
              <a:t>Spawn 2</a:t>
            </a:r>
            <a:endParaRPr lang="en-US"/>
          </a:p>
        </p:txBody>
      </p:sp>
      <p:sp>
        <p:nvSpPr>
          <p:cNvPr id="51" name="TextBox 50"/>
          <p:cNvSpPr txBox="1"/>
          <p:nvPr/>
        </p:nvSpPr>
        <p:spPr>
          <a:xfrm>
            <a:off x="2803852" y="4495800"/>
            <a:ext cx="1082348" cy="369332"/>
          </a:xfrm>
          <a:prstGeom prst="rect">
            <a:avLst/>
          </a:prstGeom>
          <a:noFill/>
        </p:spPr>
        <p:txBody>
          <a:bodyPr wrap="none" rtlCol="0">
            <a:spAutoFit/>
          </a:bodyPr>
          <a:lstStyle/>
          <a:p>
            <a:r>
              <a:rPr lang="en-US" smtClean="0"/>
              <a:t>Spawn 4</a:t>
            </a:r>
            <a:endParaRPr lang="en-US"/>
          </a:p>
        </p:txBody>
      </p:sp>
      <p:sp>
        <p:nvSpPr>
          <p:cNvPr id="52" name="TextBox 51"/>
          <p:cNvSpPr txBox="1"/>
          <p:nvPr/>
        </p:nvSpPr>
        <p:spPr>
          <a:xfrm>
            <a:off x="3962400" y="4495800"/>
            <a:ext cx="697627" cy="369332"/>
          </a:xfrm>
          <a:prstGeom prst="rect">
            <a:avLst/>
          </a:prstGeom>
          <a:noFill/>
        </p:spPr>
        <p:txBody>
          <a:bodyPr wrap="none" rtlCol="0">
            <a:spAutoFit/>
          </a:bodyPr>
          <a:lstStyle/>
          <a:p>
            <a:r>
              <a:rPr lang="en-US" smtClean="0"/>
              <a:t>Sync</a:t>
            </a:r>
            <a:endParaRPr lang="en-US"/>
          </a:p>
        </p:txBody>
      </p:sp>
      <p:sp>
        <p:nvSpPr>
          <p:cNvPr id="53" name="TextBox 52"/>
          <p:cNvSpPr txBox="1"/>
          <p:nvPr/>
        </p:nvSpPr>
        <p:spPr>
          <a:xfrm>
            <a:off x="4800600" y="4495800"/>
            <a:ext cx="1082348" cy="369332"/>
          </a:xfrm>
          <a:prstGeom prst="rect">
            <a:avLst/>
          </a:prstGeom>
          <a:noFill/>
        </p:spPr>
        <p:txBody>
          <a:bodyPr wrap="none" rtlCol="0">
            <a:spAutoFit/>
          </a:bodyPr>
          <a:lstStyle/>
          <a:p>
            <a:r>
              <a:rPr lang="en-US" smtClean="0"/>
              <a:t>Spawn 1</a:t>
            </a:r>
            <a:endParaRPr lang="en-US"/>
          </a:p>
        </p:txBody>
      </p:sp>
      <p:sp>
        <p:nvSpPr>
          <p:cNvPr id="54" name="TextBox 53"/>
          <p:cNvSpPr txBox="1"/>
          <p:nvPr/>
        </p:nvSpPr>
        <p:spPr>
          <a:xfrm>
            <a:off x="5867400" y="4495800"/>
            <a:ext cx="1082348" cy="369332"/>
          </a:xfrm>
          <a:prstGeom prst="rect">
            <a:avLst/>
          </a:prstGeom>
          <a:noFill/>
        </p:spPr>
        <p:txBody>
          <a:bodyPr wrap="none" rtlCol="0">
            <a:spAutoFit/>
          </a:bodyPr>
          <a:lstStyle/>
          <a:p>
            <a:r>
              <a:rPr lang="en-US" smtClean="0"/>
              <a:t>Spawn 3</a:t>
            </a:r>
            <a:endParaRPr lang="en-US"/>
          </a:p>
        </p:txBody>
      </p:sp>
      <p:sp>
        <p:nvSpPr>
          <p:cNvPr id="55" name="TextBox 54"/>
          <p:cNvSpPr txBox="1"/>
          <p:nvPr/>
        </p:nvSpPr>
        <p:spPr>
          <a:xfrm>
            <a:off x="6934200" y="4495800"/>
            <a:ext cx="1082348" cy="369332"/>
          </a:xfrm>
          <a:prstGeom prst="rect">
            <a:avLst/>
          </a:prstGeom>
          <a:noFill/>
        </p:spPr>
        <p:txBody>
          <a:bodyPr wrap="none" rtlCol="0">
            <a:spAutoFit/>
          </a:bodyPr>
          <a:lstStyle/>
          <a:p>
            <a:r>
              <a:rPr lang="en-US" smtClean="0"/>
              <a:t>Spawn 5</a:t>
            </a:r>
            <a:endParaRPr lang="en-US"/>
          </a:p>
        </p:txBody>
      </p:sp>
      <p:sp>
        <p:nvSpPr>
          <p:cNvPr id="56" name="TextBox 55"/>
          <p:cNvSpPr txBox="1"/>
          <p:nvPr/>
        </p:nvSpPr>
        <p:spPr>
          <a:xfrm>
            <a:off x="762000" y="5181600"/>
            <a:ext cx="441146" cy="646331"/>
          </a:xfrm>
          <a:prstGeom prst="rect">
            <a:avLst/>
          </a:prstGeom>
          <a:noFill/>
        </p:spPr>
        <p:txBody>
          <a:bodyPr wrap="none" rtlCol="0">
            <a:spAutoFit/>
          </a:bodyPr>
          <a:lstStyle/>
          <a:p>
            <a:r>
              <a:rPr lang="en-US" smtClean="0"/>
              <a:t>22</a:t>
            </a:r>
          </a:p>
          <a:p>
            <a:r>
              <a:rPr lang="en-US" smtClean="0"/>
              <a:t>24</a:t>
            </a:r>
          </a:p>
        </p:txBody>
      </p:sp>
      <p:sp>
        <p:nvSpPr>
          <p:cNvPr id="57" name="TextBox 56"/>
          <p:cNvSpPr txBox="1"/>
          <p:nvPr/>
        </p:nvSpPr>
        <p:spPr>
          <a:xfrm>
            <a:off x="1290935" y="5257800"/>
            <a:ext cx="461665" cy="566822"/>
          </a:xfrm>
          <a:prstGeom prst="rect">
            <a:avLst/>
          </a:prstGeom>
          <a:noFill/>
        </p:spPr>
        <p:txBody>
          <a:bodyPr vert="eaVert" wrap="none" rtlCol="0">
            <a:spAutoFit/>
          </a:bodyPr>
          <a:lstStyle/>
          <a:p>
            <a:r>
              <a:rPr lang="en-US" smtClean="0"/>
              <a:t>sync</a:t>
            </a:r>
            <a:endParaRPr lang="en-US"/>
          </a:p>
        </p:txBody>
      </p:sp>
      <p:sp>
        <p:nvSpPr>
          <p:cNvPr id="58" name="TextBox 57"/>
          <p:cNvSpPr txBox="1"/>
          <p:nvPr/>
        </p:nvSpPr>
        <p:spPr>
          <a:xfrm>
            <a:off x="1692454" y="5172670"/>
            <a:ext cx="441146" cy="923330"/>
          </a:xfrm>
          <a:prstGeom prst="rect">
            <a:avLst/>
          </a:prstGeom>
          <a:noFill/>
        </p:spPr>
        <p:txBody>
          <a:bodyPr wrap="none" rtlCol="0">
            <a:spAutoFit/>
          </a:bodyPr>
          <a:lstStyle/>
          <a:p>
            <a:r>
              <a:rPr lang="en-US" smtClean="0"/>
              <a:t>21</a:t>
            </a:r>
          </a:p>
          <a:p>
            <a:r>
              <a:rPr lang="en-US" smtClean="0"/>
              <a:t>23</a:t>
            </a:r>
          </a:p>
          <a:p>
            <a:r>
              <a:rPr lang="en-US" smtClean="0"/>
              <a:t>25</a:t>
            </a:r>
            <a:endParaRPr lang="en-US"/>
          </a:p>
        </p:txBody>
      </p:sp>
      <p:sp>
        <p:nvSpPr>
          <p:cNvPr id="59" name="TextBox 58"/>
          <p:cNvSpPr txBox="1"/>
          <p:nvPr/>
        </p:nvSpPr>
        <p:spPr>
          <a:xfrm>
            <a:off x="2514600" y="5181600"/>
            <a:ext cx="441146" cy="646331"/>
          </a:xfrm>
          <a:prstGeom prst="rect">
            <a:avLst/>
          </a:prstGeom>
          <a:noFill/>
        </p:spPr>
        <p:txBody>
          <a:bodyPr wrap="none" rtlCol="0">
            <a:spAutoFit/>
          </a:bodyPr>
          <a:lstStyle/>
          <a:p>
            <a:r>
              <a:rPr lang="en-US" smtClean="0"/>
              <a:t>42</a:t>
            </a:r>
          </a:p>
          <a:p>
            <a:r>
              <a:rPr lang="en-US" smtClean="0"/>
              <a:t>44</a:t>
            </a:r>
            <a:endParaRPr lang="en-US"/>
          </a:p>
        </p:txBody>
      </p:sp>
      <p:sp>
        <p:nvSpPr>
          <p:cNvPr id="60" name="TextBox 59"/>
          <p:cNvSpPr txBox="1"/>
          <p:nvPr/>
        </p:nvSpPr>
        <p:spPr>
          <a:xfrm>
            <a:off x="2971800" y="5224378"/>
            <a:ext cx="461665" cy="566822"/>
          </a:xfrm>
          <a:prstGeom prst="rect">
            <a:avLst/>
          </a:prstGeom>
          <a:noFill/>
        </p:spPr>
        <p:txBody>
          <a:bodyPr vert="eaVert" wrap="none" rtlCol="0">
            <a:spAutoFit/>
          </a:bodyPr>
          <a:lstStyle/>
          <a:p>
            <a:r>
              <a:rPr lang="en-US" smtClean="0"/>
              <a:t>sync</a:t>
            </a:r>
            <a:endParaRPr lang="en-US"/>
          </a:p>
        </p:txBody>
      </p:sp>
      <p:sp>
        <p:nvSpPr>
          <p:cNvPr id="61" name="TextBox 60"/>
          <p:cNvSpPr txBox="1"/>
          <p:nvPr/>
        </p:nvSpPr>
        <p:spPr>
          <a:xfrm>
            <a:off x="3429000" y="5181600"/>
            <a:ext cx="441146" cy="923330"/>
          </a:xfrm>
          <a:prstGeom prst="rect">
            <a:avLst/>
          </a:prstGeom>
          <a:noFill/>
        </p:spPr>
        <p:txBody>
          <a:bodyPr wrap="none" rtlCol="0">
            <a:spAutoFit/>
          </a:bodyPr>
          <a:lstStyle/>
          <a:p>
            <a:r>
              <a:rPr lang="en-US" smtClean="0"/>
              <a:t>41</a:t>
            </a:r>
          </a:p>
          <a:p>
            <a:r>
              <a:rPr lang="en-US" smtClean="0"/>
              <a:t>43</a:t>
            </a:r>
          </a:p>
          <a:p>
            <a:r>
              <a:rPr lang="en-US" smtClean="0"/>
              <a:t>45</a:t>
            </a:r>
            <a:endParaRPr lang="en-US"/>
          </a:p>
        </p:txBody>
      </p:sp>
      <p:sp>
        <p:nvSpPr>
          <p:cNvPr id="62" name="TextBox 61"/>
          <p:cNvSpPr txBox="1"/>
          <p:nvPr/>
        </p:nvSpPr>
        <p:spPr>
          <a:xfrm>
            <a:off x="4435654" y="5181600"/>
            <a:ext cx="441146" cy="646331"/>
          </a:xfrm>
          <a:prstGeom prst="rect">
            <a:avLst/>
          </a:prstGeom>
          <a:noFill/>
        </p:spPr>
        <p:txBody>
          <a:bodyPr wrap="none" rtlCol="0">
            <a:spAutoFit/>
          </a:bodyPr>
          <a:lstStyle/>
          <a:p>
            <a:r>
              <a:rPr lang="en-US" smtClean="0"/>
              <a:t>12</a:t>
            </a:r>
          </a:p>
          <a:p>
            <a:r>
              <a:rPr lang="en-US" smtClean="0"/>
              <a:t>14</a:t>
            </a:r>
            <a:endParaRPr lang="en-US"/>
          </a:p>
        </p:txBody>
      </p:sp>
      <p:sp>
        <p:nvSpPr>
          <p:cNvPr id="63" name="TextBox 62"/>
          <p:cNvSpPr txBox="1"/>
          <p:nvPr/>
        </p:nvSpPr>
        <p:spPr>
          <a:xfrm>
            <a:off x="4892854" y="5224378"/>
            <a:ext cx="461665" cy="566822"/>
          </a:xfrm>
          <a:prstGeom prst="rect">
            <a:avLst/>
          </a:prstGeom>
          <a:noFill/>
        </p:spPr>
        <p:txBody>
          <a:bodyPr vert="eaVert" wrap="none" rtlCol="0">
            <a:spAutoFit/>
          </a:bodyPr>
          <a:lstStyle/>
          <a:p>
            <a:r>
              <a:rPr lang="en-US" smtClean="0"/>
              <a:t>sync</a:t>
            </a:r>
            <a:endParaRPr lang="en-US"/>
          </a:p>
        </p:txBody>
      </p:sp>
      <p:sp>
        <p:nvSpPr>
          <p:cNvPr id="64" name="TextBox 63"/>
          <p:cNvSpPr txBox="1"/>
          <p:nvPr/>
        </p:nvSpPr>
        <p:spPr>
          <a:xfrm>
            <a:off x="5350054" y="5181600"/>
            <a:ext cx="441146" cy="923330"/>
          </a:xfrm>
          <a:prstGeom prst="rect">
            <a:avLst/>
          </a:prstGeom>
          <a:noFill/>
        </p:spPr>
        <p:txBody>
          <a:bodyPr wrap="none" rtlCol="0">
            <a:spAutoFit/>
          </a:bodyPr>
          <a:lstStyle/>
          <a:p>
            <a:r>
              <a:rPr lang="en-US" smtClean="0"/>
              <a:t>11</a:t>
            </a:r>
          </a:p>
          <a:p>
            <a:r>
              <a:rPr lang="en-US" smtClean="0"/>
              <a:t>13</a:t>
            </a:r>
          </a:p>
          <a:p>
            <a:r>
              <a:rPr lang="en-US" smtClean="0"/>
              <a:t>15</a:t>
            </a:r>
            <a:endParaRPr lang="en-US"/>
          </a:p>
        </p:txBody>
      </p:sp>
      <p:sp>
        <p:nvSpPr>
          <p:cNvPr id="65" name="TextBox 64"/>
          <p:cNvSpPr txBox="1"/>
          <p:nvPr/>
        </p:nvSpPr>
        <p:spPr>
          <a:xfrm>
            <a:off x="5807254" y="5181600"/>
            <a:ext cx="441146" cy="646331"/>
          </a:xfrm>
          <a:prstGeom prst="rect">
            <a:avLst/>
          </a:prstGeom>
          <a:noFill/>
        </p:spPr>
        <p:txBody>
          <a:bodyPr wrap="none" rtlCol="0">
            <a:spAutoFit/>
          </a:bodyPr>
          <a:lstStyle/>
          <a:p>
            <a:r>
              <a:rPr lang="en-US" smtClean="0"/>
              <a:t>32</a:t>
            </a:r>
          </a:p>
          <a:p>
            <a:r>
              <a:rPr lang="en-US" smtClean="0"/>
              <a:t>34</a:t>
            </a:r>
            <a:endParaRPr lang="en-US"/>
          </a:p>
        </p:txBody>
      </p:sp>
      <p:sp>
        <p:nvSpPr>
          <p:cNvPr id="66" name="TextBox 65"/>
          <p:cNvSpPr txBox="1"/>
          <p:nvPr/>
        </p:nvSpPr>
        <p:spPr>
          <a:xfrm>
            <a:off x="6264454" y="5224378"/>
            <a:ext cx="461665" cy="566822"/>
          </a:xfrm>
          <a:prstGeom prst="rect">
            <a:avLst/>
          </a:prstGeom>
          <a:noFill/>
        </p:spPr>
        <p:txBody>
          <a:bodyPr vert="eaVert" wrap="none" rtlCol="0">
            <a:spAutoFit/>
          </a:bodyPr>
          <a:lstStyle/>
          <a:p>
            <a:r>
              <a:rPr lang="en-US" smtClean="0"/>
              <a:t>sync</a:t>
            </a:r>
            <a:endParaRPr lang="en-US"/>
          </a:p>
        </p:txBody>
      </p:sp>
      <p:sp>
        <p:nvSpPr>
          <p:cNvPr id="67" name="TextBox 66"/>
          <p:cNvSpPr txBox="1"/>
          <p:nvPr/>
        </p:nvSpPr>
        <p:spPr>
          <a:xfrm>
            <a:off x="6721654" y="5181600"/>
            <a:ext cx="441146" cy="923330"/>
          </a:xfrm>
          <a:prstGeom prst="rect">
            <a:avLst/>
          </a:prstGeom>
          <a:noFill/>
        </p:spPr>
        <p:txBody>
          <a:bodyPr wrap="none" rtlCol="0">
            <a:spAutoFit/>
          </a:bodyPr>
          <a:lstStyle/>
          <a:p>
            <a:r>
              <a:rPr lang="en-US" smtClean="0"/>
              <a:t>31</a:t>
            </a:r>
          </a:p>
          <a:p>
            <a:r>
              <a:rPr lang="en-US" smtClean="0"/>
              <a:t>33</a:t>
            </a:r>
          </a:p>
          <a:p>
            <a:r>
              <a:rPr lang="en-US" smtClean="0"/>
              <a:t>35</a:t>
            </a:r>
            <a:endParaRPr lang="en-US"/>
          </a:p>
        </p:txBody>
      </p:sp>
      <p:sp>
        <p:nvSpPr>
          <p:cNvPr id="68" name="TextBox 67"/>
          <p:cNvSpPr txBox="1"/>
          <p:nvPr/>
        </p:nvSpPr>
        <p:spPr>
          <a:xfrm>
            <a:off x="7178854" y="5181600"/>
            <a:ext cx="441146" cy="646331"/>
          </a:xfrm>
          <a:prstGeom prst="rect">
            <a:avLst/>
          </a:prstGeom>
          <a:noFill/>
        </p:spPr>
        <p:txBody>
          <a:bodyPr wrap="none" rtlCol="0">
            <a:spAutoFit/>
          </a:bodyPr>
          <a:lstStyle/>
          <a:p>
            <a:r>
              <a:rPr lang="en-US" smtClean="0"/>
              <a:t>52</a:t>
            </a:r>
          </a:p>
          <a:p>
            <a:r>
              <a:rPr lang="en-US" smtClean="0"/>
              <a:t>54</a:t>
            </a:r>
            <a:endParaRPr lang="en-US"/>
          </a:p>
        </p:txBody>
      </p:sp>
      <p:sp>
        <p:nvSpPr>
          <p:cNvPr id="69" name="TextBox 68"/>
          <p:cNvSpPr txBox="1"/>
          <p:nvPr/>
        </p:nvSpPr>
        <p:spPr>
          <a:xfrm>
            <a:off x="7636054" y="5224378"/>
            <a:ext cx="461665" cy="566822"/>
          </a:xfrm>
          <a:prstGeom prst="rect">
            <a:avLst/>
          </a:prstGeom>
          <a:noFill/>
        </p:spPr>
        <p:txBody>
          <a:bodyPr vert="eaVert" wrap="none" rtlCol="0">
            <a:spAutoFit/>
          </a:bodyPr>
          <a:lstStyle/>
          <a:p>
            <a:r>
              <a:rPr lang="en-US" smtClean="0"/>
              <a:t>sync</a:t>
            </a:r>
            <a:endParaRPr lang="en-US"/>
          </a:p>
        </p:txBody>
      </p:sp>
      <p:sp>
        <p:nvSpPr>
          <p:cNvPr id="70" name="TextBox 69"/>
          <p:cNvSpPr txBox="1"/>
          <p:nvPr/>
        </p:nvSpPr>
        <p:spPr>
          <a:xfrm>
            <a:off x="8093254" y="5181600"/>
            <a:ext cx="441146" cy="923330"/>
          </a:xfrm>
          <a:prstGeom prst="rect">
            <a:avLst/>
          </a:prstGeom>
          <a:noFill/>
        </p:spPr>
        <p:txBody>
          <a:bodyPr wrap="none" rtlCol="0">
            <a:spAutoFit/>
          </a:bodyPr>
          <a:lstStyle/>
          <a:p>
            <a:r>
              <a:rPr lang="en-US" smtClean="0"/>
              <a:t>51</a:t>
            </a:r>
          </a:p>
          <a:p>
            <a:r>
              <a:rPr lang="en-US" smtClean="0"/>
              <a:t>53</a:t>
            </a:r>
          </a:p>
          <a:p>
            <a:r>
              <a:rPr lang="en-US" smtClean="0"/>
              <a:t>55</a:t>
            </a:r>
            <a:endParaRPr lang="en-US"/>
          </a:p>
        </p:txBody>
      </p:sp>
      <p:cxnSp>
        <p:nvCxnSpPr>
          <p:cNvPr id="97" name="Straight Connector 96"/>
          <p:cNvCxnSpPr>
            <a:stCxn id="48" idx="2"/>
            <a:endCxn id="50" idx="0"/>
          </p:cNvCxnSpPr>
          <p:nvPr/>
        </p:nvCxnSpPr>
        <p:spPr>
          <a:xfrm rot="5400000">
            <a:off x="3091001" y="3153506"/>
            <a:ext cx="316468" cy="236812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48" idx="2"/>
            <a:endCxn id="51" idx="0"/>
          </p:cNvCxnSpPr>
          <p:nvPr/>
        </p:nvCxnSpPr>
        <p:spPr>
          <a:xfrm rot="5400000">
            <a:off x="3730927" y="3793432"/>
            <a:ext cx="316468" cy="108826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8" idx="2"/>
            <a:endCxn id="52" idx="0"/>
          </p:cNvCxnSpPr>
          <p:nvPr/>
        </p:nvCxnSpPr>
        <p:spPr>
          <a:xfrm rot="5400000">
            <a:off x="4214021" y="4276526"/>
            <a:ext cx="316468" cy="12208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48" idx="2"/>
            <a:endCxn id="53" idx="0"/>
          </p:cNvCxnSpPr>
          <p:nvPr/>
        </p:nvCxnSpPr>
        <p:spPr>
          <a:xfrm rot="16200000" flipH="1">
            <a:off x="4729300" y="3883326"/>
            <a:ext cx="316468" cy="9084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48" idx="2"/>
            <a:endCxn id="54" idx="0"/>
          </p:cNvCxnSpPr>
          <p:nvPr/>
        </p:nvCxnSpPr>
        <p:spPr>
          <a:xfrm rot="16200000" flipH="1">
            <a:off x="5262700" y="3349926"/>
            <a:ext cx="316468" cy="19752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8" idx="2"/>
            <a:endCxn id="55" idx="0"/>
          </p:cNvCxnSpPr>
          <p:nvPr/>
        </p:nvCxnSpPr>
        <p:spPr>
          <a:xfrm rot="16200000" flipH="1">
            <a:off x="5796100" y="2816526"/>
            <a:ext cx="316468" cy="30420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0" idx="2"/>
            <a:endCxn id="56" idx="0"/>
          </p:cNvCxnSpPr>
          <p:nvPr/>
        </p:nvCxnSpPr>
        <p:spPr>
          <a:xfrm rot="5400000">
            <a:off x="1365640" y="4482066"/>
            <a:ext cx="316468" cy="108260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50" idx="2"/>
            <a:endCxn id="57" idx="0"/>
          </p:cNvCxnSpPr>
          <p:nvPr/>
        </p:nvCxnSpPr>
        <p:spPr>
          <a:xfrm rot="5400000">
            <a:off x="1597137" y="4789763"/>
            <a:ext cx="392668" cy="543406"/>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0" idx="2"/>
            <a:endCxn id="58" idx="0"/>
          </p:cNvCxnSpPr>
          <p:nvPr/>
        </p:nvCxnSpPr>
        <p:spPr>
          <a:xfrm rot="5400000">
            <a:off x="1835332" y="4942828"/>
            <a:ext cx="307538" cy="1521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51" idx="2"/>
            <a:endCxn id="59" idx="0"/>
          </p:cNvCxnSpPr>
          <p:nvPr/>
        </p:nvCxnSpPr>
        <p:spPr>
          <a:xfrm rot="5400000">
            <a:off x="2881866" y="4718440"/>
            <a:ext cx="316468" cy="6098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60" idx="0"/>
          </p:cNvCxnSpPr>
          <p:nvPr/>
        </p:nvCxnSpPr>
        <p:spPr>
          <a:xfrm rot="5400000">
            <a:off x="3103928" y="4975506"/>
            <a:ext cx="347578" cy="15016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51" idx="2"/>
            <a:endCxn id="61" idx="0"/>
          </p:cNvCxnSpPr>
          <p:nvPr/>
        </p:nvCxnSpPr>
        <p:spPr>
          <a:xfrm rot="16200000" flipH="1">
            <a:off x="3339065" y="4871092"/>
            <a:ext cx="316468" cy="3045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53" idx="2"/>
            <a:endCxn id="62" idx="0"/>
          </p:cNvCxnSpPr>
          <p:nvPr/>
        </p:nvCxnSpPr>
        <p:spPr>
          <a:xfrm rot="5400000">
            <a:off x="4840767" y="4680593"/>
            <a:ext cx="316468" cy="6855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63" idx="0"/>
          </p:cNvCxnSpPr>
          <p:nvPr/>
        </p:nvCxnSpPr>
        <p:spPr>
          <a:xfrm rot="5400000">
            <a:off x="5055055" y="4945433"/>
            <a:ext cx="347578" cy="2103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3" idx="2"/>
            <a:endCxn id="64" idx="0"/>
          </p:cNvCxnSpPr>
          <p:nvPr/>
        </p:nvCxnSpPr>
        <p:spPr>
          <a:xfrm rot="16200000" flipH="1">
            <a:off x="5297966" y="4908939"/>
            <a:ext cx="316468" cy="2288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54" idx="2"/>
            <a:endCxn id="65" idx="0"/>
          </p:cNvCxnSpPr>
          <p:nvPr/>
        </p:nvCxnSpPr>
        <p:spPr>
          <a:xfrm rot="5400000">
            <a:off x="6059967" y="4832993"/>
            <a:ext cx="316468" cy="3807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54" idx="2"/>
            <a:endCxn id="66" idx="0"/>
          </p:cNvCxnSpPr>
          <p:nvPr/>
        </p:nvCxnSpPr>
        <p:spPr>
          <a:xfrm rot="16200000" flipH="1">
            <a:off x="6272307" y="5001398"/>
            <a:ext cx="359246" cy="867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54" idx="2"/>
            <a:endCxn id="67" idx="0"/>
          </p:cNvCxnSpPr>
          <p:nvPr/>
        </p:nvCxnSpPr>
        <p:spPr>
          <a:xfrm rot="16200000" flipH="1">
            <a:off x="6517166" y="4756539"/>
            <a:ext cx="316468" cy="5336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55" idx="2"/>
            <a:endCxn id="68" idx="0"/>
          </p:cNvCxnSpPr>
          <p:nvPr/>
        </p:nvCxnSpPr>
        <p:spPr>
          <a:xfrm rot="5400000">
            <a:off x="7279167" y="4985393"/>
            <a:ext cx="316468" cy="759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55" idx="2"/>
            <a:endCxn id="69" idx="0"/>
          </p:cNvCxnSpPr>
          <p:nvPr/>
        </p:nvCxnSpPr>
        <p:spPr>
          <a:xfrm rot="16200000" flipH="1">
            <a:off x="7491507" y="4848998"/>
            <a:ext cx="359246" cy="3915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5" idx="2"/>
            <a:endCxn id="70" idx="0"/>
          </p:cNvCxnSpPr>
          <p:nvPr/>
        </p:nvCxnSpPr>
        <p:spPr>
          <a:xfrm rot="16200000" flipH="1">
            <a:off x="7736366" y="4604139"/>
            <a:ext cx="316468" cy="8384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pic>
        <p:nvPicPr>
          <p:cNvPr id="102" name="Picture 4" descr="Klein_bottle_math.svg.png"/>
          <p:cNvPicPr>
            <a:picLocks noChangeAspect="1"/>
          </p:cNvPicPr>
          <p:nvPr/>
        </p:nvPicPr>
        <p:blipFill>
          <a:blip r:embed="rId3"/>
          <a:srcRect/>
          <a:stretch>
            <a:fillRect/>
          </a:stretch>
        </p:blipFill>
        <p:spPr bwMode="auto">
          <a:xfrm>
            <a:off x="1219200" y="1600200"/>
            <a:ext cx="142875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Issues in looping </a:t>
            </a:r>
            <a:r>
              <a:rPr lang="en-US" smtClean="0"/>
              <a:t>Implementation</a:t>
            </a:r>
          </a:p>
        </p:txBody>
      </p:sp>
      <p:sp>
        <p:nvSpPr>
          <p:cNvPr id="20485" name="Content Placeholder 2"/>
          <p:cNvSpPr txBox="1">
            <a:spLocks/>
          </p:cNvSpPr>
          <p:nvPr/>
        </p:nvSpPr>
        <p:spPr bwMode="auto">
          <a:xfrm>
            <a:off x="457200" y="4059805"/>
            <a:ext cx="8229600" cy="1200329"/>
          </a:xfrm>
          <a:prstGeom prst="rect">
            <a:avLst/>
          </a:prstGeom>
          <a:noFill/>
          <a:ln w="9525">
            <a:noFill/>
            <a:miter lim="800000"/>
            <a:headEnd/>
            <a:tailEnd/>
          </a:ln>
        </p:spPr>
        <p:txBody>
          <a:bodyPr>
            <a:spAutoFit/>
          </a:bodyPr>
          <a:lstStyle/>
          <a:p>
            <a:pPr>
              <a:spcBef>
                <a:spcPct val="20000"/>
              </a:spcBef>
              <a:buFont typeface="Arial" charset="0"/>
              <a:buNone/>
            </a:pPr>
            <a:r>
              <a:rPr lang="en-US" sz="2400" b="1" smtClean="0">
                <a:latin typeface="Calibri" pitchFamily="34" charset="0"/>
              </a:rPr>
              <a:t>Issue</a:t>
            </a:r>
            <a:r>
              <a:rPr lang="en-US" sz="2400" b="1">
                <a:latin typeface="Calibri" pitchFamily="34" charset="0"/>
              </a:rPr>
              <a:t>: </a:t>
            </a:r>
            <a:r>
              <a:rPr lang="en-US" sz="2400">
                <a:latin typeface="Calibri" pitchFamily="34" charset="0"/>
              </a:rPr>
              <a:t> Looping is memory intensive, especially for parallel implementations, and it uses caches poorly. </a:t>
            </a:r>
            <a:r>
              <a:rPr lang="en-US" sz="2400" smtClean="0">
                <a:latin typeface="Calibri" pitchFamily="34" charset="0"/>
              </a:rPr>
              <a:t>Assuming N is the data set size, Cache </a:t>
            </a:r>
            <a:r>
              <a:rPr lang="en-US" sz="2400">
                <a:latin typeface="Calibri" pitchFamily="34" charset="0"/>
              </a:rPr>
              <a:t>line size B, then cache miss will be  </a:t>
            </a:r>
            <a:endParaRPr lang="en-US" sz="2400" smtClean="0">
              <a:latin typeface="Calibri" pitchFamily="34" charset="0"/>
            </a:endParaRPr>
          </a:p>
        </p:txBody>
      </p:sp>
      <p:sp>
        <p:nvSpPr>
          <p:cNvPr id="8" name="Slide Number Placeholder 7"/>
          <p:cNvSpPr>
            <a:spLocks noGrp="1"/>
          </p:cNvSpPr>
          <p:nvPr>
            <p:ph type="sldNum" sz="quarter" idx="12"/>
          </p:nvPr>
        </p:nvSpPr>
        <p:spPr/>
        <p:txBody>
          <a:bodyPr/>
          <a:lstStyle/>
          <a:p>
            <a:pPr>
              <a:defRPr/>
            </a:pPr>
            <a:fld id="{40A9CDCE-929E-47FE-9CC1-3988BBA8F594}" type="slidenum">
              <a:rPr lang="en-US" smtClean="0"/>
              <a:pPr>
                <a:defRPr/>
              </a:pPr>
              <a:t>4</a:t>
            </a:fld>
            <a:endParaRPr lang="en-US"/>
          </a:p>
        </p:txBody>
      </p:sp>
      <p:graphicFrame>
        <p:nvGraphicFramePr>
          <p:cNvPr id="9" name="Object 8"/>
          <p:cNvGraphicFramePr>
            <a:graphicFrameLocks noChangeAspect="1"/>
          </p:cNvGraphicFramePr>
          <p:nvPr/>
        </p:nvGraphicFramePr>
        <p:xfrm>
          <a:off x="7286625" y="4876800"/>
          <a:ext cx="1095375" cy="381000"/>
        </p:xfrm>
        <a:graphic>
          <a:graphicData uri="http://schemas.openxmlformats.org/presentationml/2006/ole">
            <p:oleObj spid="_x0000_s171010" name="Equation" r:id="rId4" imgW="583920" imgH="203040" progId="Equation.DSMT4">
              <p:embed/>
            </p:oleObj>
          </a:graphicData>
        </a:graphic>
      </p:graphicFrame>
      <p:sp>
        <p:nvSpPr>
          <p:cNvPr id="11" name="Oval 10"/>
          <p:cNvSpPr/>
          <p:nvPr/>
        </p:nvSpPr>
        <p:spPr>
          <a:xfrm>
            <a:off x="1030972" y="31234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35772" y="31234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40572" y="31234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945372" y="31234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50172" y="31234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54972" y="31234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59772" y="31234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30972" y="28186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335772" y="28186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640572" y="28186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945372" y="28186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50172" y="28186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554972" y="28186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859772" y="28186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030972" y="25138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335772" y="25138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640572" y="25138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45372" y="25138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250172" y="25138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554972" y="25138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859772" y="25138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30972" y="22090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335772" y="22090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640572" y="22090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945372" y="22090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250172" y="22090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554972" y="22090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859772" y="22090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64572" y="31234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469372" y="31234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164572" y="28186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469372" y="28186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164572" y="25138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469372" y="25138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164572" y="22090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469372" y="22090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14" idx="0"/>
            <a:endCxn id="22" idx="3"/>
          </p:cNvCxnSpPr>
          <p:nvPr/>
        </p:nvCxnSpPr>
        <p:spPr>
          <a:xfrm rot="5400000" flipH="1" flipV="1">
            <a:off x="2059672" y="2910588"/>
            <a:ext cx="174718" cy="25091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0"/>
            <a:endCxn id="22" idx="4"/>
          </p:cNvCxnSpPr>
          <p:nvPr/>
        </p:nvCxnSpPr>
        <p:spPr>
          <a:xfrm rot="5400000" flipH="1" flipV="1">
            <a:off x="2250172" y="3047206"/>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6" idx="1"/>
            <a:endCxn id="22" idx="5"/>
          </p:cNvCxnSpPr>
          <p:nvPr/>
        </p:nvCxnSpPr>
        <p:spPr>
          <a:xfrm rot="16200000" flipV="1">
            <a:off x="2380254" y="2948688"/>
            <a:ext cx="197036"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2974072" y="2888270"/>
            <a:ext cx="174718" cy="25091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3164572" y="3024888"/>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V="1">
            <a:off x="3294654" y="2926370"/>
            <a:ext cx="197036"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1145272" y="2888270"/>
            <a:ext cx="174718" cy="25091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H="1" flipV="1">
            <a:off x="1335772" y="3024888"/>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V="1">
            <a:off x="1465854" y="2926370"/>
            <a:ext cx="197036"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1" idx="7"/>
          </p:cNvCxnSpPr>
          <p:nvPr/>
        </p:nvCxnSpPr>
        <p:spPr>
          <a:xfrm rot="5400000" flipH="1" flipV="1">
            <a:off x="2059673" y="2628107"/>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2" idx="0"/>
          </p:cNvCxnSpPr>
          <p:nvPr/>
        </p:nvCxnSpPr>
        <p:spPr>
          <a:xfrm rot="5400000" flipH="1" flipV="1">
            <a:off x="2235185" y="2726625"/>
            <a:ext cx="183169"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3" idx="1"/>
          </p:cNvCxnSpPr>
          <p:nvPr/>
        </p:nvCxnSpPr>
        <p:spPr>
          <a:xfrm rot="16200000" flipV="1">
            <a:off x="2364473" y="2628107"/>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4" idx="7"/>
          </p:cNvCxnSpPr>
          <p:nvPr/>
        </p:nvCxnSpPr>
        <p:spPr>
          <a:xfrm rot="5400000" flipH="1" flipV="1">
            <a:off x="2962914" y="2616948"/>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1" idx="0"/>
          </p:cNvCxnSpPr>
          <p:nvPr/>
        </p:nvCxnSpPr>
        <p:spPr>
          <a:xfrm rot="5400000" flipH="1" flipV="1">
            <a:off x="3138426" y="2715466"/>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2" idx="1"/>
          </p:cNvCxnSpPr>
          <p:nvPr/>
        </p:nvCxnSpPr>
        <p:spPr>
          <a:xfrm rot="16200000" flipV="1">
            <a:off x="3267714" y="2616948"/>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7"/>
          </p:cNvCxnSpPr>
          <p:nvPr/>
        </p:nvCxnSpPr>
        <p:spPr>
          <a:xfrm rot="5400000" flipH="1" flipV="1">
            <a:off x="1134114" y="2616948"/>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9" idx="0"/>
          </p:cNvCxnSpPr>
          <p:nvPr/>
        </p:nvCxnSpPr>
        <p:spPr>
          <a:xfrm rot="5400000" flipH="1" flipV="1">
            <a:off x="1309626" y="2715466"/>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0" idx="1"/>
          </p:cNvCxnSpPr>
          <p:nvPr/>
        </p:nvCxnSpPr>
        <p:spPr>
          <a:xfrm rot="16200000" flipV="1">
            <a:off x="1438915" y="2616948"/>
            <a:ext cx="250916" cy="197035"/>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2037354" y="2323306"/>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2212866" y="2421824"/>
            <a:ext cx="183169"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2342154" y="2323306"/>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flipH="1" flipV="1">
            <a:off x="2940595" y="2312147"/>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flipH="1" flipV="1">
            <a:off x="3116107" y="2410665"/>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6200000" flipV="1">
            <a:off x="3245395" y="2312147"/>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flipH="1" flipV="1">
            <a:off x="1111795" y="2312147"/>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flipV="1">
            <a:off x="1287307" y="2410665"/>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6200000" flipV="1">
            <a:off x="1416596" y="2312147"/>
            <a:ext cx="250916" cy="197035"/>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107172" y="3200400"/>
            <a:ext cx="6456814"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flipH="1" flipV="1">
            <a:off x="439286" y="2552700"/>
            <a:ext cx="1295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8200" y="1905000"/>
            <a:ext cx="248786" cy="369332"/>
          </a:xfrm>
          <a:prstGeom prst="rect">
            <a:avLst/>
          </a:prstGeom>
          <a:noFill/>
        </p:spPr>
        <p:txBody>
          <a:bodyPr wrap="none" rtlCol="0">
            <a:spAutoFit/>
          </a:bodyPr>
          <a:lstStyle/>
          <a:p>
            <a:r>
              <a:rPr lang="en-US" smtClean="0"/>
              <a:t>t</a:t>
            </a:r>
            <a:endParaRPr lang="en-US"/>
          </a:p>
        </p:txBody>
      </p:sp>
      <p:sp>
        <p:nvSpPr>
          <p:cNvPr id="77" name="Oval 76"/>
          <p:cNvSpPr/>
          <p:nvPr/>
        </p:nvSpPr>
        <p:spPr>
          <a:xfrm>
            <a:off x="37539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0587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3635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6683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9731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2779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5827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7539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0587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3635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6683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9731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52779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5827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7539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0587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43635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6683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9731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52779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55827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7539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0587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3635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6683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49731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52779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55827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58875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1923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8875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1923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58875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1923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8875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1923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p:cNvCxnSpPr>
            <a:stCxn id="80" idx="0"/>
            <a:endCxn id="88" idx="3"/>
          </p:cNvCxnSpPr>
          <p:nvPr/>
        </p:nvCxnSpPr>
        <p:spPr>
          <a:xfrm rot="5400000" flipH="1" flipV="1">
            <a:off x="4782686" y="2911382"/>
            <a:ext cx="174718" cy="25091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1" idx="0"/>
            <a:endCxn id="88" idx="4"/>
          </p:cNvCxnSpPr>
          <p:nvPr/>
        </p:nvCxnSpPr>
        <p:spPr>
          <a:xfrm rot="5400000" flipH="1" flipV="1">
            <a:off x="4973186" y="3048000"/>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2" idx="1"/>
            <a:endCxn id="88" idx="5"/>
          </p:cNvCxnSpPr>
          <p:nvPr/>
        </p:nvCxnSpPr>
        <p:spPr>
          <a:xfrm rot="16200000" flipV="1">
            <a:off x="5103268" y="2949482"/>
            <a:ext cx="197036"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rot="5400000" flipH="1" flipV="1">
            <a:off x="5697086" y="2889064"/>
            <a:ext cx="174718" cy="25091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flipH="1" flipV="1">
            <a:off x="5887586" y="3025682"/>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16200000" flipV="1">
            <a:off x="6017668" y="2927164"/>
            <a:ext cx="197036"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rot="5400000" flipH="1" flipV="1">
            <a:off x="3868286" y="2889064"/>
            <a:ext cx="174718" cy="25091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5400000" flipH="1" flipV="1">
            <a:off x="4058786" y="3025682"/>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rot="16200000" flipV="1">
            <a:off x="4188868" y="2927164"/>
            <a:ext cx="197036"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87" idx="7"/>
          </p:cNvCxnSpPr>
          <p:nvPr/>
        </p:nvCxnSpPr>
        <p:spPr>
          <a:xfrm rot="5400000" flipH="1" flipV="1">
            <a:off x="4782687" y="2628901"/>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8" idx="0"/>
          </p:cNvCxnSpPr>
          <p:nvPr/>
        </p:nvCxnSpPr>
        <p:spPr>
          <a:xfrm rot="5400000" flipH="1" flipV="1">
            <a:off x="4958199" y="2727419"/>
            <a:ext cx="183169"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89" idx="1"/>
          </p:cNvCxnSpPr>
          <p:nvPr/>
        </p:nvCxnSpPr>
        <p:spPr>
          <a:xfrm rot="16200000" flipV="1">
            <a:off x="5087487" y="2628901"/>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0" idx="7"/>
          </p:cNvCxnSpPr>
          <p:nvPr/>
        </p:nvCxnSpPr>
        <p:spPr>
          <a:xfrm rot="5400000" flipH="1" flipV="1">
            <a:off x="5685928" y="2617742"/>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7" idx="0"/>
          </p:cNvCxnSpPr>
          <p:nvPr/>
        </p:nvCxnSpPr>
        <p:spPr>
          <a:xfrm rot="5400000" flipH="1" flipV="1">
            <a:off x="5861440" y="2716260"/>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8" idx="1"/>
          </p:cNvCxnSpPr>
          <p:nvPr/>
        </p:nvCxnSpPr>
        <p:spPr>
          <a:xfrm rot="16200000" flipV="1">
            <a:off x="5990728" y="2617742"/>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84" idx="7"/>
          </p:cNvCxnSpPr>
          <p:nvPr/>
        </p:nvCxnSpPr>
        <p:spPr>
          <a:xfrm rot="5400000" flipH="1" flipV="1">
            <a:off x="3857128" y="2617742"/>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5" idx="0"/>
          </p:cNvCxnSpPr>
          <p:nvPr/>
        </p:nvCxnSpPr>
        <p:spPr>
          <a:xfrm rot="5400000" flipH="1" flipV="1">
            <a:off x="4032640" y="2716260"/>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86" idx="1"/>
          </p:cNvCxnSpPr>
          <p:nvPr/>
        </p:nvCxnSpPr>
        <p:spPr>
          <a:xfrm rot="16200000" flipV="1">
            <a:off x="4161929" y="2617742"/>
            <a:ext cx="250916" cy="197035"/>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rot="5400000" flipH="1" flipV="1">
            <a:off x="4760368" y="2324100"/>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flipH="1" flipV="1">
            <a:off x="4935880" y="2422618"/>
            <a:ext cx="183169"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16200000" flipV="1">
            <a:off x="5065168" y="2324100"/>
            <a:ext cx="228599"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5400000" flipH="1" flipV="1">
            <a:off x="5663609" y="2312941"/>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5400000" flipH="1" flipV="1">
            <a:off x="5839121" y="2411459"/>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16200000" flipV="1">
            <a:off x="5968409" y="2312941"/>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rot="5400000" flipH="1" flipV="1">
            <a:off x="3834809" y="2312941"/>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flipH="1" flipV="1">
            <a:off x="4010321" y="2411459"/>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16200000" flipV="1">
            <a:off x="4139610" y="2312941"/>
            <a:ext cx="250916" cy="197035"/>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64971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64971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4971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971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8019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106786" y="3124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8019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106786" y="2819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019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106786" y="2514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68019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106786" y="2209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rot="5400000" flipH="1" flipV="1">
            <a:off x="6611486" y="2889064"/>
            <a:ext cx="174718" cy="25091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5400000" flipH="1" flipV="1">
            <a:off x="6801986" y="3025682"/>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16200000" flipV="1">
            <a:off x="6932068" y="2927164"/>
            <a:ext cx="197036"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3" idx="7"/>
          </p:cNvCxnSpPr>
          <p:nvPr/>
        </p:nvCxnSpPr>
        <p:spPr>
          <a:xfrm rot="5400000" flipH="1" flipV="1">
            <a:off x="6600328" y="2617742"/>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48" idx="0"/>
          </p:cNvCxnSpPr>
          <p:nvPr/>
        </p:nvCxnSpPr>
        <p:spPr>
          <a:xfrm rot="5400000" flipH="1" flipV="1">
            <a:off x="6775840" y="2716260"/>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49" idx="1"/>
          </p:cNvCxnSpPr>
          <p:nvPr/>
        </p:nvCxnSpPr>
        <p:spPr>
          <a:xfrm rot="16200000" flipV="1">
            <a:off x="6905128" y="2617742"/>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flipH="1" flipV="1">
            <a:off x="6578009" y="2312941"/>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flipH="1" flipV="1">
            <a:off x="6753521" y="2411459"/>
            <a:ext cx="205487" cy="794"/>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16200000" flipV="1">
            <a:off x="6882809" y="2312941"/>
            <a:ext cx="250917" cy="197036"/>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7263904" y="3200400"/>
            <a:ext cx="300082" cy="369332"/>
          </a:xfrm>
          <a:prstGeom prst="rect">
            <a:avLst/>
          </a:prstGeom>
          <a:noFill/>
        </p:spPr>
        <p:txBody>
          <a:bodyPr wrap="none" rtlCol="0">
            <a:spAutoFit/>
          </a:bodyPr>
          <a:lstStyle/>
          <a:p>
            <a:r>
              <a:rPr lang="en-US" smtClean="0"/>
              <a:t>x</a:t>
            </a:r>
            <a:endParaRPr lang="en-US"/>
          </a:p>
        </p:txBody>
      </p:sp>
      <p:sp>
        <p:nvSpPr>
          <p:cNvPr id="165" name="Rectangle 164"/>
          <p:cNvSpPr/>
          <p:nvPr/>
        </p:nvSpPr>
        <p:spPr>
          <a:xfrm>
            <a:off x="3733800" y="3048000"/>
            <a:ext cx="3581400" cy="228600"/>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p:cNvCxnSpPr/>
          <p:nvPr/>
        </p:nvCxnSpPr>
        <p:spPr>
          <a:xfrm rot="5400000">
            <a:off x="3333408" y="3429000"/>
            <a:ext cx="761206" cy="794"/>
          </a:xfrm>
          <a:prstGeom prst="line">
            <a:avLst/>
          </a:prstGeom>
          <a:ln w="25527">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6914808" y="3429000"/>
            <a:ext cx="761206" cy="794"/>
          </a:xfrm>
          <a:prstGeom prst="line">
            <a:avLst/>
          </a:prstGeom>
          <a:ln w="25527">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4343400" y="3276600"/>
            <a:ext cx="456406" cy="794"/>
          </a:xfrm>
          <a:prstGeom prst="line">
            <a:avLst/>
          </a:prstGeom>
          <a:ln w="25527">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0800000">
            <a:off x="3733006" y="3429000"/>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4418806" y="3429000"/>
            <a:ext cx="1524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3962400" y="3276600"/>
            <a:ext cx="338554" cy="369332"/>
          </a:xfrm>
          <a:prstGeom prst="rect">
            <a:avLst/>
          </a:prstGeom>
          <a:noFill/>
        </p:spPr>
        <p:txBody>
          <a:bodyPr wrap="none" rtlCol="0">
            <a:spAutoFit/>
          </a:bodyPr>
          <a:lstStyle/>
          <a:p>
            <a:r>
              <a:rPr lang="en-US" smtClean="0"/>
              <a:t>B</a:t>
            </a:r>
            <a:endParaRPr lang="en-US"/>
          </a:p>
        </p:txBody>
      </p:sp>
      <p:cxnSp>
        <p:nvCxnSpPr>
          <p:cNvPr id="187" name="Straight Arrow Connector 186"/>
          <p:cNvCxnSpPr/>
          <p:nvPr/>
        </p:nvCxnSpPr>
        <p:spPr>
          <a:xfrm rot="10800000">
            <a:off x="3733800" y="3733800"/>
            <a:ext cx="8382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6553200" y="3732212"/>
            <a:ext cx="7620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5445284" y="3516868"/>
            <a:ext cx="325730" cy="369332"/>
          </a:xfrm>
          <a:prstGeom prst="rect">
            <a:avLst/>
          </a:prstGeom>
          <a:noFill/>
        </p:spPr>
        <p:txBody>
          <a:bodyPr wrap="none" rtlCol="0">
            <a:spAutoFit/>
          </a:bodyPr>
          <a:lstStyle/>
          <a:p>
            <a:r>
              <a:rPr lang="en-US" smtClean="0"/>
              <a:t>Z</a:t>
            </a:r>
            <a:endParaRPr lang="en-US"/>
          </a:p>
        </p:txBody>
      </p:sp>
      <p:cxnSp>
        <p:nvCxnSpPr>
          <p:cNvPr id="198" name="Straight Arrow Connector 197"/>
          <p:cNvCxnSpPr/>
          <p:nvPr/>
        </p:nvCxnSpPr>
        <p:spPr>
          <a:xfrm rot="10800000">
            <a:off x="1143000" y="2057400"/>
            <a:ext cx="11430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6172200" y="2057400"/>
            <a:ext cx="1066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3581400" y="1752600"/>
            <a:ext cx="351378" cy="369332"/>
          </a:xfrm>
          <a:prstGeom prst="rect">
            <a:avLst/>
          </a:prstGeom>
          <a:noFill/>
        </p:spPr>
        <p:txBody>
          <a:bodyPr wrap="none" rtlCol="0">
            <a:spAutoFit/>
          </a:bodyPr>
          <a:lstStyle/>
          <a:p>
            <a:r>
              <a:rPr lang="en-US" smtClean="0"/>
              <a:t>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35052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73" name="Rectangle 72"/>
          <p:cNvSpPr/>
          <p:nvPr/>
        </p:nvSpPr>
        <p:spPr>
          <a:xfrm>
            <a:off x="3962400" y="1522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74" name="Rectangle 73"/>
          <p:cNvSpPr/>
          <p:nvPr/>
        </p:nvSpPr>
        <p:spPr>
          <a:xfrm>
            <a:off x="44196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75" name="Rectangle 74"/>
          <p:cNvSpPr/>
          <p:nvPr/>
        </p:nvSpPr>
        <p:spPr>
          <a:xfrm>
            <a:off x="48768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76" name="Rectangle 75"/>
          <p:cNvSpPr/>
          <p:nvPr/>
        </p:nvSpPr>
        <p:spPr>
          <a:xfrm>
            <a:off x="53340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77" name="Rectangle 76"/>
          <p:cNvSpPr/>
          <p:nvPr/>
        </p:nvSpPr>
        <p:spPr>
          <a:xfrm>
            <a:off x="35052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78" name="Rectangle 77"/>
          <p:cNvSpPr/>
          <p:nvPr/>
        </p:nvSpPr>
        <p:spPr>
          <a:xfrm>
            <a:off x="3962400" y="1903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79" name="Rectangle 78"/>
          <p:cNvSpPr/>
          <p:nvPr/>
        </p:nvSpPr>
        <p:spPr>
          <a:xfrm>
            <a:off x="44196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80" name="Rectangle 79"/>
          <p:cNvSpPr/>
          <p:nvPr/>
        </p:nvSpPr>
        <p:spPr>
          <a:xfrm>
            <a:off x="48768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81" name="Rectangle 80"/>
          <p:cNvSpPr/>
          <p:nvPr/>
        </p:nvSpPr>
        <p:spPr>
          <a:xfrm>
            <a:off x="53340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82" name="Rectangle 81"/>
          <p:cNvSpPr/>
          <p:nvPr/>
        </p:nvSpPr>
        <p:spPr>
          <a:xfrm>
            <a:off x="35052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83" name="Rectangle 82"/>
          <p:cNvSpPr/>
          <p:nvPr/>
        </p:nvSpPr>
        <p:spPr>
          <a:xfrm>
            <a:off x="39624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84" name="Rectangle 83"/>
          <p:cNvSpPr/>
          <p:nvPr/>
        </p:nvSpPr>
        <p:spPr>
          <a:xfrm>
            <a:off x="44196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85" name="Rectangle 84"/>
          <p:cNvSpPr/>
          <p:nvPr/>
        </p:nvSpPr>
        <p:spPr>
          <a:xfrm>
            <a:off x="48768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86" name="Rectangle 85"/>
          <p:cNvSpPr/>
          <p:nvPr/>
        </p:nvSpPr>
        <p:spPr>
          <a:xfrm>
            <a:off x="53340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87" name="Rectangle 86"/>
          <p:cNvSpPr/>
          <p:nvPr/>
        </p:nvSpPr>
        <p:spPr>
          <a:xfrm>
            <a:off x="35052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88" name="Rectangle 87"/>
          <p:cNvSpPr/>
          <p:nvPr/>
        </p:nvSpPr>
        <p:spPr>
          <a:xfrm>
            <a:off x="39624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89" name="Rectangle 88"/>
          <p:cNvSpPr/>
          <p:nvPr/>
        </p:nvSpPr>
        <p:spPr>
          <a:xfrm>
            <a:off x="44196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90" name="Rectangle 89"/>
          <p:cNvSpPr/>
          <p:nvPr/>
        </p:nvSpPr>
        <p:spPr>
          <a:xfrm>
            <a:off x="4876800" y="2665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91" name="Rectangle 90"/>
          <p:cNvSpPr/>
          <p:nvPr/>
        </p:nvSpPr>
        <p:spPr>
          <a:xfrm>
            <a:off x="53340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92" name="Rectangle 91"/>
          <p:cNvSpPr/>
          <p:nvPr/>
        </p:nvSpPr>
        <p:spPr>
          <a:xfrm>
            <a:off x="35052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93" name="Rectangle 92"/>
          <p:cNvSpPr/>
          <p:nvPr/>
        </p:nvSpPr>
        <p:spPr>
          <a:xfrm>
            <a:off x="39624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94" name="Rectangle 93"/>
          <p:cNvSpPr/>
          <p:nvPr/>
        </p:nvSpPr>
        <p:spPr>
          <a:xfrm>
            <a:off x="44196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95" name="Rectangle 94"/>
          <p:cNvSpPr/>
          <p:nvPr/>
        </p:nvSpPr>
        <p:spPr>
          <a:xfrm>
            <a:off x="4876800" y="3046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96" name="Rectangle 95"/>
          <p:cNvSpPr/>
          <p:nvPr/>
        </p:nvSpPr>
        <p:spPr>
          <a:xfrm>
            <a:off x="53340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8" name="Straight Arrow Connector 97"/>
          <p:cNvCxnSpPr/>
          <p:nvPr/>
        </p:nvCxnSpPr>
        <p:spPr>
          <a:xfrm>
            <a:off x="3505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flipH="1" flipV="1">
            <a:off x="2324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86" name="TextBox 101"/>
          <p:cNvSpPr txBox="1">
            <a:spLocks noChangeArrowheads="1"/>
          </p:cNvSpPr>
          <p:nvPr/>
        </p:nvSpPr>
        <p:spPr bwMode="auto">
          <a:xfrm>
            <a:off x="5811838" y="3429000"/>
            <a:ext cx="284162" cy="369888"/>
          </a:xfrm>
          <a:prstGeom prst="rect">
            <a:avLst/>
          </a:prstGeom>
          <a:noFill/>
          <a:ln w="9525">
            <a:noFill/>
            <a:miter lim="800000"/>
            <a:headEnd/>
            <a:tailEnd/>
          </a:ln>
        </p:spPr>
        <p:txBody>
          <a:bodyPr wrap="none">
            <a:spAutoFit/>
          </a:bodyPr>
          <a:lstStyle/>
          <a:p>
            <a:r>
              <a:rPr lang="en-US"/>
              <a:t>x</a:t>
            </a:r>
          </a:p>
        </p:txBody>
      </p:sp>
      <p:sp>
        <p:nvSpPr>
          <p:cNvPr id="45087" name="TextBox 102"/>
          <p:cNvSpPr txBox="1">
            <a:spLocks noChangeArrowheads="1"/>
          </p:cNvSpPr>
          <p:nvPr/>
        </p:nvSpPr>
        <p:spPr bwMode="auto">
          <a:xfrm>
            <a:off x="3221038" y="1143000"/>
            <a:ext cx="288925" cy="369888"/>
          </a:xfrm>
          <a:prstGeom prst="rect">
            <a:avLst/>
          </a:prstGeom>
          <a:noFill/>
          <a:ln w="9525">
            <a:noFill/>
            <a:miter lim="800000"/>
            <a:headEnd/>
            <a:tailEnd/>
          </a:ln>
        </p:spPr>
        <p:txBody>
          <a:bodyPr wrap="none">
            <a:spAutoFit/>
          </a:bodyPr>
          <a:lstStyle/>
          <a:p>
            <a:r>
              <a:rPr lang="en-US"/>
              <a:t>y</a:t>
            </a:r>
          </a:p>
        </p:txBody>
      </p:sp>
      <p:cxnSp>
        <p:nvCxnSpPr>
          <p:cNvPr id="105" name="Straight Arrow Connector 104"/>
          <p:cNvCxnSpPr/>
          <p:nvPr/>
        </p:nvCxnSpPr>
        <p:spPr>
          <a:xfrm rot="5400000">
            <a:off x="2819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089" name="TextBox 105"/>
          <p:cNvSpPr txBox="1">
            <a:spLocks noChangeArrowheads="1"/>
          </p:cNvSpPr>
          <p:nvPr/>
        </p:nvSpPr>
        <p:spPr bwMode="auto">
          <a:xfrm>
            <a:off x="2819400" y="3516313"/>
            <a:ext cx="261938" cy="369887"/>
          </a:xfrm>
          <a:prstGeom prst="rect">
            <a:avLst/>
          </a:prstGeom>
          <a:noFill/>
          <a:ln w="9525">
            <a:noFill/>
            <a:miter lim="800000"/>
            <a:headEnd/>
            <a:tailEnd/>
          </a:ln>
        </p:spPr>
        <p:txBody>
          <a:bodyPr wrap="none">
            <a:spAutoFit/>
          </a:bodyPr>
          <a:lstStyle/>
          <a:p>
            <a:r>
              <a:rPr lang="en-US"/>
              <a:t>t</a:t>
            </a:r>
          </a:p>
        </p:txBody>
      </p:sp>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40</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Basics of cache-oblivious stencil algorithm – 2D</a:t>
            </a:r>
            <a:endParaRPr lang="en-US" dirty="0"/>
          </a:p>
        </p:txBody>
      </p:sp>
      <p:sp>
        <p:nvSpPr>
          <p:cNvPr id="48" name="TextBox 47"/>
          <p:cNvSpPr txBox="1"/>
          <p:nvPr/>
        </p:nvSpPr>
        <p:spPr>
          <a:xfrm>
            <a:off x="4142189" y="3810000"/>
            <a:ext cx="582211" cy="369332"/>
          </a:xfrm>
          <a:prstGeom prst="rect">
            <a:avLst/>
          </a:prstGeom>
          <a:noFill/>
        </p:spPr>
        <p:txBody>
          <a:bodyPr wrap="none" rtlCol="0">
            <a:spAutoFit/>
          </a:bodyPr>
          <a:lstStyle/>
          <a:p>
            <a:r>
              <a:rPr lang="en-US" smtClean="0"/>
              <a:t>root</a:t>
            </a:r>
            <a:endParaRPr lang="en-US"/>
          </a:p>
        </p:txBody>
      </p:sp>
      <p:sp>
        <p:nvSpPr>
          <p:cNvPr id="50" name="TextBox 49"/>
          <p:cNvSpPr txBox="1"/>
          <p:nvPr/>
        </p:nvSpPr>
        <p:spPr>
          <a:xfrm>
            <a:off x="1524000" y="4495800"/>
            <a:ext cx="1082348" cy="369332"/>
          </a:xfrm>
          <a:prstGeom prst="rect">
            <a:avLst/>
          </a:prstGeom>
          <a:noFill/>
        </p:spPr>
        <p:txBody>
          <a:bodyPr wrap="none" rtlCol="0">
            <a:spAutoFit/>
          </a:bodyPr>
          <a:lstStyle/>
          <a:p>
            <a:r>
              <a:rPr lang="en-US" smtClean="0"/>
              <a:t>Spawn 2</a:t>
            </a:r>
            <a:endParaRPr lang="en-US"/>
          </a:p>
        </p:txBody>
      </p:sp>
      <p:sp>
        <p:nvSpPr>
          <p:cNvPr id="51" name="TextBox 50"/>
          <p:cNvSpPr txBox="1"/>
          <p:nvPr/>
        </p:nvSpPr>
        <p:spPr>
          <a:xfrm>
            <a:off x="2803852" y="4495800"/>
            <a:ext cx="1082348" cy="369332"/>
          </a:xfrm>
          <a:prstGeom prst="rect">
            <a:avLst/>
          </a:prstGeom>
          <a:noFill/>
        </p:spPr>
        <p:txBody>
          <a:bodyPr wrap="none" rtlCol="0">
            <a:spAutoFit/>
          </a:bodyPr>
          <a:lstStyle/>
          <a:p>
            <a:r>
              <a:rPr lang="en-US" smtClean="0"/>
              <a:t>Spawn 4</a:t>
            </a:r>
            <a:endParaRPr lang="en-US"/>
          </a:p>
        </p:txBody>
      </p:sp>
      <p:sp>
        <p:nvSpPr>
          <p:cNvPr id="52" name="TextBox 51"/>
          <p:cNvSpPr txBox="1"/>
          <p:nvPr/>
        </p:nvSpPr>
        <p:spPr>
          <a:xfrm>
            <a:off x="3962400" y="4495800"/>
            <a:ext cx="697627" cy="369332"/>
          </a:xfrm>
          <a:prstGeom prst="rect">
            <a:avLst/>
          </a:prstGeom>
          <a:noFill/>
        </p:spPr>
        <p:txBody>
          <a:bodyPr wrap="none" rtlCol="0">
            <a:spAutoFit/>
          </a:bodyPr>
          <a:lstStyle/>
          <a:p>
            <a:r>
              <a:rPr lang="en-US" smtClean="0"/>
              <a:t>Sync</a:t>
            </a:r>
            <a:endParaRPr lang="en-US"/>
          </a:p>
        </p:txBody>
      </p:sp>
      <p:sp>
        <p:nvSpPr>
          <p:cNvPr id="53" name="TextBox 52"/>
          <p:cNvSpPr txBox="1"/>
          <p:nvPr/>
        </p:nvSpPr>
        <p:spPr>
          <a:xfrm>
            <a:off x="4800600" y="4495800"/>
            <a:ext cx="1082348" cy="369332"/>
          </a:xfrm>
          <a:prstGeom prst="rect">
            <a:avLst/>
          </a:prstGeom>
          <a:noFill/>
        </p:spPr>
        <p:txBody>
          <a:bodyPr wrap="none" rtlCol="0">
            <a:spAutoFit/>
          </a:bodyPr>
          <a:lstStyle/>
          <a:p>
            <a:r>
              <a:rPr lang="en-US" smtClean="0"/>
              <a:t>Spawn 1</a:t>
            </a:r>
            <a:endParaRPr lang="en-US"/>
          </a:p>
        </p:txBody>
      </p:sp>
      <p:sp>
        <p:nvSpPr>
          <p:cNvPr id="54" name="TextBox 53"/>
          <p:cNvSpPr txBox="1"/>
          <p:nvPr/>
        </p:nvSpPr>
        <p:spPr>
          <a:xfrm>
            <a:off x="5867400" y="4495800"/>
            <a:ext cx="1082348" cy="369332"/>
          </a:xfrm>
          <a:prstGeom prst="rect">
            <a:avLst/>
          </a:prstGeom>
          <a:noFill/>
        </p:spPr>
        <p:txBody>
          <a:bodyPr wrap="none" rtlCol="0">
            <a:spAutoFit/>
          </a:bodyPr>
          <a:lstStyle/>
          <a:p>
            <a:r>
              <a:rPr lang="en-US" smtClean="0"/>
              <a:t>Spawn 3</a:t>
            </a:r>
            <a:endParaRPr lang="en-US"/>
          </a:p>
        </p:txBody>
      </p:sp>
      <p:sp>
        <p:nvSpPr>
          <p:cNvPr id="55" name="TextBox 54"/>
          <p:cNvSpPr txBox="1"/>
          <p:nvPr/>
        </p:nvSpPr>
        <p:spPr>
          <a:xfrm>
            <a:off x="6934200" y="4495800"/>
            <a:ext cx="1082348" cy="369332"/>
          </a:xfrm>
          <a:prstGeom prst="rect">
            <a:avLst/>
          </a:prstGeom>
          <a:noFill/>
        </p:spPr>
        <p:txBody>
          <a:bodyPr wrap="none" rtlCol="0">
            <a:spAutoFit/>
          </a:bodyPr>
          <a:lstStyle/>
          <a:p>
            <a:r>
              <a:rPr lang="en-US" smtClean="0"/>
              <a:t>Spawn 5</a:t>
            </a:r>
            <a:endParaRPr lang="en-US"/>
          </a:p>
        </p:txBody>
      </p:sp>
      <p:sp>
        <p:nvSpPr>
          <p:cNvPr id="56" name="TextBox 55"/>
          <p:cNvSpPr txBox="1"/>
          <p:nvPr/>
        </p:nvSpPr>
        <p:spPr>
          <a:xfrm>
            <a:off x="762000" y="5181600"/>
            <a:ext cx="441146" cy="646331"/>
          </a:xfrm>
          <a:prstGeom prst="rect">
            <a:avLst/>
          </a:prstGeom>
          <a:noFill/>
        </p:spPr>
        <p:txBody>
          <a:bodyPr wrap="none" rtlCol="0">
            <a:spAutoFit/>
          </a:bodyPr>
          <a:lstStyle/>
          <a:p>
            <a:r>
              <a:rPr lang="en-US" smtClean="0"/>
              <a:t>22</a:t>
            </a:r>
          </a:p>
          <a:p>
            <a:r>
              <a:rPr lang="en-US" smtClean="0"/>
              <a:t>24</a:t>
            </a:r>
          </a:p>
        </p:txBody>
      </p:sp>
      <p:sp>
        <p:nvSpPr>
          <p:cNvPr id="57" name="TextBox 56"/>
          <p:cNvSpPr txBox="1"/>
          <p:nvPr/>
        </p:nvSpPr>
        <p:spPr>
          <a:xfrm>
            <a:off x="1290935" y="5257800"/>
            <a:ext cx="461665" cy="566822"/>
          </a:xfrm>
          <a:prstGeom prst="rect">
            <a:avLst/>
          </a:prstGeom>
          <a:noFill/>
        </p:spPr>
        <p:txBody>
          <a:bodyPr vert="eaVert" wrap="none" rtlCol="0">
            <a:spAutoFit/>
          </a:bodyPr>
          <a:lstStyle/>
          <a:p>
            <a:r>
              <a:rPr lang="en-US" smtClean="0"/>
              <a:t>sync</a:t>
            </a:r>
            <a:endParaRPr lang="en-US"/>
          </a:p>
        </p:txBody>
      </p:sp>
      <p:sp>
        <p:nvSpPr>
          <p:cNvPr id="58" name="TextBox 57"/>
          <p:cNvSpPr txBox="1"/>
          <p:nvPr/>
        </p:nvSpPr>
        <p:spPr>
          <a:xfrm>
            <a:off x="1692454" y="5172670"/>
            <a:ext cx="441146" cy="923330"/>
          </a:xfrm>
          <a:prstGeom prst="rect">
            <a:avLst/>
          </a:prstGeom>
          <a:noFill/>
        </p:spPr>
        <p:txBody>
          <a:bodyPr wrap="none" rtlCol="0">
            <a:spAutoFit/>
          </a:bodyPr>
          <a:lstStyle/>
          <a:p>
            <a:r>
              <a:rPr lang="en-US" smtClean="0"/>
              <a:t>21</a:t>
            </a:r>
          </a:p>
          <a:p>
            <a:r>
              <a:rPr lang="en-US" smtClean="0"/>
              <a:t>23</a:t>
            </a:r>
          </a:p>
          <a:p>
            <a:r>
              <a:rPr lang="en-US" smtClean="0"/>
              <a:t>25</a:t>
            </a:r>
            <a:endParaRPr lang="en-US"/>
          </a:p>
        </p:txBody>
      </p:sp>
      <p:sp>
        <p:nvSpPr>
          <p:cNvPr id="59" name="TextBox 58"/>
          <p:cNvSpPr txBox="1"/>
          <p:nvPr/>
        </p:nvSpPr>
        <p:spPr>
          <a:xfrm>
            <a:off x="2514600" y="5181600"/>
            <a:ext cx="441146" cy="646331"/>
          </a:xfrm>
          <a:prstGeom prst="rect">
            <a:avLst/>
          </a:prstGeom>
          <a:noFill/>
        </p:spPr>
        <p:txBody>
          <a:bodyPr wrap="none" rtlCol="0">
            <a:spAutoFit/>
          </a:bodyPr>
          <a:lstStyle/>
          <a:p>
            <a:r>
              <a:rPr lang="en-US" smtClean="0"/>
              <a:t>42</a:t>
            </a:r>
          </a:p>
          <a:p>
            <a:r>
              <a:rPr lang="en-US" smtClean="0"/>
              <a:t>44</a:t>
            </a:r>
            <a:endParaRPr lang="en-US"/>
          </a:p>
        </p:txBody>
      </p:sp>
      <p:sp>
        <p:nvSpPr>
          <p:cNvPr id="60" name="TextBox 59"/>
          <p:cNvSpPr txBox="1"/>
          <p:nvPr/>
        </p:nvSpPr>
        <p:spPr>
          <a:xfrm>
            <a:off x="2971800" y="5224378"/>
            <a:ext cx="461665" cy="566822"/>
          </a:xfrm>
          <a:prstGeom prst="rect">
            <a:avLst/>
          </a:prstGeom>
          <a:noFill/>
        </p:spPr>
        <p:txBody>
          <a:bodyPr vert="eaVert" wrap="none" rtlCol="0">
            <a:spAutoFit/>
          </a:bodyPr>
          <a:lstStyle/>
          <a:p>
            <a:r>
              <a:rPr lang="en-US" smtClean="0"/>
              <a:t>sync</a:t>
            </a:r>
            <a:endParaRPr lang="en-US"/>
          </a:p>
        </p:txBody>
      </p:sp>
      <p:sp>
        <p:nvSpPr>
          <p:cNvPr id="61" name="TextBox 60"/>
          <p:cNvSpPr txBox="1"/>
          <p:nvPr/>
        </p:nvSpPr>
        <p:spPr>
          <a:xfrm>
            <a:off x="3429000" y="5181600"/>
            <a:ext cx="441146" cy="923330"/>
          </a:xfrm>
          <a:prstGeom prst="rect">
            <a:avLst/>
          </a:prstGeom>
          <a:noFill/>
        </p:spPr>
        <p:txBody>
          <a:bodyPr wrap="none" rtlCol="0">
            <a:spAutoFit/>
          </a:bodyPr>
          <a:lstStyle/>
          <a:p>
            <a:r>
              <a:rPr lang="en-US" smtClean="0"/>
              <a:t>41</a:t>
            </a:r>
          </a:p>
          <a:p>
            <a:r>
              <a:rPr lang="en-US" smtClean="0"/>
              <a:t>43</a:t>
            </a:r>
          </a:p>
          <a:p>
            <a:r>
              <a:rPr lang="en-US" smtClean="0"/>
              <a:t>45</a:t>
            </a:r>
            <a:endParaRPr lang="en-US"/>
          </a:p>
        </p:txBody>
      </p:sp>
      <p:sp>
        <p:nvSpPr>
          <p:cNvPr id="62" name="TextBox 61"/>
          <p:cNvSpPr txBox="1"/>
          <p:nvPr/>
        </p:nvSpPr>
        <p:spPr>
          <a:xfrm>
            <a:off x="4435654" y="5181600"/>
            <a:ext cx="441146" cy="646331"/>
          </a:xfrm>
          <a:prstGeom prst="rect">
            <a:avLst/>
          </a:prstGeom>
          <a:noFill/>
        </p:spPr>
        <p:txBody>
          <a:bodyPr wrap="none" rtlCol="0">
            <a:spAutoFit/>
          </a:bodyPr>
          <a:lstStyle/>
          <a:p>
            <a:r>
              <a:rPr lang="en-US" smtClean="0"/>
              <a:t>12</a:t>
            </a:r>
          </a:p>
          <a:p>
            <a:r>
              <a:rPr lang="en-US" smtClean="0"/>
              <a:t>14</a:t>
            </a:r>
            <a:endParaRPr lang="en-US"/>
          </a:p>
        </p:txBody>
      </p:sp>
      <p:sp>
        <p:nvSpPr>
          <p:cNvPr id="63" name="TextBox 62"/>
          <p:cNvSpPr txBox="1"/>
          <p:nvPr/>
        </p:nvSpPr>
        <p:spPr>
          <a:xfrm>
            <a:off x="4892854" y="5224378"/>
            <a:ext cx="461665" cy="566822"/>
          </a:xfrm>
          <a:prstGeom prst="rect">
            <a:avLst/>
          </a:prstGeom>
          <a:noFill/>
        </p:spPr>
        <p:txBody>
          <a:bodyPr vert="eaVert" wrap="none" rtlCol="0">
            <a:spAutoFit/>
          </a:bodyPr>
          <a:lstStyle/>
          <a:p>
            <a:r>
              <a:rPr lang="en-US" smtClean="0"/>
              <a:t>sync</a:t>
            </a:r>
            <a:endParaRPr lang="en-US"/>
          </a:p>
        </p:txBody>
      </p:sp>
      <p:sp>
        <p:nvSpPr>
          <p:cNvPr id="64" name="TextBox 63"/>
          <p:cNvSpPr txBox="1"/>
          <p:nvPr/>
        </p:nvSpPr>
        <p:spPr>
          <a:xfrm>
            <a:off x="5350054" y="5181600"/>
            <a:ext cx="441146" cy="923330"/>
          </a:xfrm>
          <a:prstGeom prst="rect">
            <a:avLst/>
          </a:prstGeom>
          <a:noFill/>
        </p:spPr>
        <p:txBody>
          <a:bodyPr wrap="none" rtlCol="0">
            <a:spAutoFit/>
          </a:bodyPr>
          <a:lstStyle/>
          <a:p>
            <a:r>
              <a:rPr lang="en-US" smtClean="0"/>
              <a:t>11</a:t>
            </a:r>
          </a:p>
          <a:p>
            <a:r>
              <a:rPr lang="en-US" smtClean="0"/>
              <a:t>13</a:t>
            </a:r>
          </a:p>
          <a:p>
            <a:r>
              <a:rPr lang="en-US" smtClean="0"/>
              <a:t>15</a:t>
            </a:r>
            <a:endParaRPr lang="en-US"/>
          </a:p>
        </p:txBody>
      </p:sp>
      <p:sp>
        <p:nvSpPr>
          <p:cNvPr id="65" name="TextBox 64"/>
          <p:cNvSpPr txBox="1"/>
          <p:nvPr/>
        </p:nvSpPr>
        <p:spPr>
          <a:xfrm>
            <a:off x="5807254" y="5181600"/>
            <a:ext cx="441146" cy="646331"/>
          </a:xfrm>
          <a:prstGeom prst="rect">
            <a:avLst/>
          </a:prstGeom>
          <a:noFill/>
        </p:spPr>
        <p:txBody>
          <a:bodyPr wrap="none" rtlCol="0">
            <a:spAutoFit/>
          </a:bodyPr>
          <a:lstStyle/>
          <a:p>
            <a:r>
              <a:rPr lang="en-US" smtClean="0"/>
              <a:t>32</a:t>
            </a:r>
          </a:p>
          <a:p>
            <a:r>
              <a:rPr lang="en-US" smtClean="0"/>
              <a:t>34</a:t>
            </a:r>
            <a:endParaRPr lang="en-US"/>
          </a:p>
        </p:txBody>
      </p:sp>
      <p:sp>
        <p:nvSpPr>
          <p:cNvPr id="66" name="TextBox 65"/>
          <p:cNvSpPr txBox="1"/>
          <p:nvPr/>
        </p:nvSpPr>
        <p:spPr>
          <a:xfrm>
            <a:off x="6264454" y="5224378"/>
            <a:ext cx="461665" cy="566822"/>
          </a:xfrm>
          <a:prstGeom prst="rect">
            <a:avLst/>
          </a:prstGeom>
          <a:noFill/>
        </p:spPr>
        <p:txBody>
          <a:bodyPr vert="eaVert" wrap="none" rtlCol="0">
            <a:spAutoFit/>
          </a:bodyPr>
          <a:lstStyle/>
          <a:p>
            <a:r>
              <a:rPr lang="en-US" smtClean="0"/>
              <a:t>sync</a:t>
            </a:r>
            <a:endParaRPr lang="en-US"/>
          </a:p>
        </p:txBody>
      </p:sp>
      <p:sp>
        <p:nvSpPr>
          <p:cNvPr id="67" name="TextBox 66"/>
          <p:cNvSpPr txBox="1"/>
          <p:nvPr/>
        </p:nvSpPr>
        <p:spPr>
          <a:xfrm>
            <a:off x="6721654" y="5181600"/>
            <a:ext cx="441146" cy="923330"/>
          </a:xfrm>
          <a:prstGeom prst="rect">
            <a:avLst/>
          </a:prstGeom>
          <a:noFill/>
        </p:spPr>
        <p:txBody>
          <a:bodyPr wrap="none" rtlCol="0">
            <a:spAutoFit/>
          </a:bodyPr>
          <a:lstStyle/>
          <a:p>
            <a:r>
              <a:rPr lang="en-US" smtClean="0"/>
              <a:t>31</a:t>
            </a:r>
          </a:p>
          <a:p>
            <a:r>
              <a:rPr lang="en-US" smtClean="0"/>
              <a:t>33</a:t>
            </a:r>
          </a:p>
          <a:p>
            <a:r>
              <a:rPr lang="en-US" smtClean="0"/>
              <a:t>35</a:t>
            </a:r>
            <a:endParaRPr lang="en-US"/>
          </a:p>
        </p:txBody>
      </p:sp>
      <p:sp>
        <p:nvSpPr>
          <p:cNvPr id="68" name="TextBox 67"/>
          <p:cNvSpPr txBox="1"/>
          <p:nvPr/>
        </p:nvSpPr>
        <p:spPr>
          <a:xfrm>
            <a:off x="7178854" y="5181600"/>
            <a:ext cx="441146" cy="646331"/>
          </a:xfrm>
          <a:prstGeom prst="rect">
            <a:avLst/>
          </a:prstGeom>
          <a:noFill/>
        </p:spPr>
        <p:txBody>
          <a:bodyPr wrap="none" rtlCol="0">
            <a:spAutoFit/>
          </a:bodyPr>
          <a:lstStyle/>
          <a:p>
            <a:r>
              <a:rPr lang="en-US" smtClean="0"/>
              <a:t>52</a:t>
            </a:r>
          </a:p>
          <a:p>
            <a:r>
              <a:rPr lang="en-US" smtClean="0"/>
              <a:t>54</a:t>
            </a:r>
            <a:endParaRPr lang="en-US"/>
          </a:p>
        </p:txBody>
      </p:sp>
      <p:sp>
        <p:nvSpPr>
          <p:cNvPr id="69" name="TextBox 68"/>
          <p:cNvSpPr txBox="1"/>
          <p:nvPr/>
        </p:nvSpPr>
        <p:spPr>
          <a:xfrm>
            <a:off x="7636054" y="5224378"/>
            <a:ext cx="461665" cy="566822"/>
          </a:xfrm>
          <a:prstGeom prst="rect">
            <a:avLst/>
          </a:prstGeom>
          <a:noFill/>
        </p:spPr>
        <p:txBody>
          <a:bodyPr vert="eaVert" wrap="none" rtlCol="0">
            <a:spAutoFit/>
          </a:bodyPr>
          <a:lstStyle/>
          <a:p>
            <a:r>
              <a:rPr lang="en-US" smtClean="0"/>
              <a:t>sync</a:t>
            </a:r>
            <a:endParaRPr lang="en-US"/>
          </a:p>
        </p:txBody>
      </p:sp>
      <p:sp>
        <p:nvSpPr>
          <p:cNvPr id="70" name="TextBox 69"/>
          <p:cNvSpPr txBox="1"/>
          <p:nvPr/>
        </p:nvSpPr>
        <p:spPr>
          <a:xfrm>
            <a:off x="8093254" y="5181600"/>
            <a:ext cx="441146" cy="923330"/>
          </a:xfrm>
          <a:prstGeom prst="rect">
            <a:avLst/>
          </a:prstGeom>
          <a:noFill/>
        </p:spPr>
        <p:txBody>
          <a:bodyPr wrap="none" rtlCol="0">
            <a:spAutoFit/>
          </a:bodyPr>
          <a:lstStyle/>
          <a:p>
            <a:r>
              <a:rPr lang="en-US" smtClean="0"/>
              <a:t>51</a:t>
            </a:r>
          </a:p>
          <a:p>
            <a:r>
              <a:rPr lang="en-US" smtClean="0"/>
              <a:t>53</a:t>
            </a:r>
          </a:p>
          <a:p>
            <a:r>
              <a:rPr lang="en-US" smtClean="0"/>
              <a:t>55</a:t>
            </a:r>
            <a:endParaRPr lang="en-US"/>
          </a:p>
        </p:txBody>
      </p:sp>
      <p:cxnSp>
        <p:nvCxnSpPr>
          <p:cNvPr id="97" name="Straight Connector 96"/>
          <p:cNvCxnSpPr>
            <a:stCxn id="48" idx="2"/>
            <a:endCxn id="50" idx="0"/>
          </p:cNvCxnSpPr>
          <p:nvPr/>
        </p:nvCxnSpPr>
        <p:spPr>
          <a:xfrm rot="5400000">
            <a:off x="3091001" y="3153506"/>
            <a:ext cx="316468" cy="236812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48" idx="2"/>
            <a:endCxn id="51" idx="0"/>
          </p:cNvCxnSpPr>
          <p:nvPr/>
        </p:nvCxnSpPr>
        <p:spPr>
          <a:xfrm rot="5400000">
            <a:off x="3730927" y="3793432"/>
            <a:ext cx="316468" cy="108826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8" idx="2"/>
            <a:endCxn id="52" idx="0"/>
          </p:cNvCxnSpPr>
          <p:nvPr/>
        </p:nvCxnSpPr>
        <p:spPr>
          <a:xfrm rot="5400000">
            <a:off x="4214021" y="4276526"/>
            <a:ext cx="316468" cy="12208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48" idx="2"/>
            <a:endCxn id="53" idx="0"/>
          </p:cNvCxnSpPr>
          <p:nvPr/>
        </p:nvCxnSpPr>
        <p:spPr>
          <a:xfrm rot="16200000" flipH="1">
            <a:off x="4729300" y="3883326"/>
            <a:ext cx="316468" cy="9084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48" idx="2"/>
            <a:endCxn id="54" idx="0"/>
          </p:cNvCxnSpPr>
          <p:nvPr/>
        </p:nvCxnSpPr>
        <p:spPr>
          <a:xfrm rot="16200000" flipH="1">
            <a:off x="5262700" y="3349926"/>
            <a:ext cx="316468" cy="19752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8" idx="2"/>
            <a:endCxn id="55" idx="0"/>
          </p:cNvCxnSpPr>
          <p:nvPr/>
        </p:nvCxnSpPr>
        <p:spPr>
          <a:xfrm rot="16200000" flipH="1">
            <a:off x="5796100" y="2816526"/>
            <a:ext cx="316468" cy="30420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0" idx="2"/>
            <a:endCxn id="56" idx="0"/>
          </p:cNvCxnSpPr>
          <p:nvPr/>
        </p:nvCxnSpPr>
        <p:spPr>
          <a:xfrm rot="5400000">
            <a:off x="1365640" y="4482066"/>
            <a:ext cx="316468" cy="108260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50" idx="2"/>
            <a:endCxn id="57" idx="0"/>
          </p:cNvCxnSpPr>
          <p:nvPr/>
        </p:nvCxnSpPr>
        <p:spPr>
          <a:xfrm rot="5400000">
            <a:off x="1597137" y="4789763"/>
            <a:ext cx="392668" cy="543406"/>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0" idx="2"/>
            <a:endCxn id="58" idx="0"/>
          </p:cNvCxnSpPr>
          <p:nvPr/>
        </p:nvCxnSpPr>
        <p:spPr>
          <a:xfrm rot="5400000">
            <a:off x="1835332" y="4942828"/>
            <a:ext cx="307538" cy="1521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51" idx="2"/>
            <a:endCxn id="59" idx="0"/>
          </p:cNvCxnSpPr>
          <p:nvPr/>
        </p:nvCxnSpPr>
        <p:spPr>
          <a:xfrm rot="5400000">
            <a:off x="2881866" y="4718440"/>
            <a:ext cx="316468" cy="6098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60" idx="0"/>
          </p:cNvCxnSpPr>
          <p:nvPr/>
        </p:nvCxnSpPr>
        <p:spPr>
          <a:xfrm rot="5400000">
            <a:off x="3103928" y="4975506"/>
            <a:ext cx="347578" cy="15016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51" idx="2"/>
            <a:endCxn id="61" idx="0"/>
          </p:cNvCxnSpPr>
          <p:nvPr/>
        </p:nvCxnSpPr>
        <p:spPr>
          <a:xfrm rot="16200000" flipH="1">
            <a:off x="3339065" y="4871092"/>
            <a:ext cx="316468" cy="3045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53" idx="2"/>
            <a:endCxn id="62" idx="0"/>
          </p:cNvCxnSpPr>
          <p:nvPr/>
        </p:nvCxnSpPr>
        <p:spPr>
          <a:xfrm rot="5400000">
            <a:off x="4840767" y="4680593"/>
            <a:ext cx="316468" cy="6855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63" idx="0"/>
          </p:cNvCxnSpPr>
          <p:nvPr/>
        </p:nvCxnSpPr>
        <p:spPr>
          <a:xfrm rot="5400000">
            <a:off x="5055055" y="4945433"/>
            <a:ext cx="347578" cy="2103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3" idx="2"/>
            <a:endCxn id="64" idx="0"/>
          </p:cNvCxnSpPr>
          <p:nvPr/>
        </p:nvCxnSpPr>
        <p:spPr>
          <a:xfrm rot="16200000" flipH="1">
            <a:off x="5297966" y="4908939"/>
            <a:ext cx="316468" cy="2288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54" idx="2"/>
            <a:endCxn id="65" idx="0"/>
          </p:cNvCxnSpPr>
          <p:nvPr/>
        </p:nvCxnSpPr>
        <p:spPr>
          <a:xfrm rot="5400000">
            <a:off x="6059967" y="4832993"/>
            <a:ext cx="316468" cy="3807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54" idx="2"/>
            <a:endCxn id="66" idx="0"/>
          </p:cNvCxnSpPr>
          <p:nvPr/>
        </p:nvCxnSpPr>
        <p:spPr>
          <a:xfrm rot="16200000" flipH="1">
            <a:off x="6272307" y="5001398"/>
            <a:ext cx="359246" cy="867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54" idx="2"/>
            <a:endCxn id="67" idx="0"/>
          </p:cNvCxnSpPr>
          <p:nvPr/>
        </p:nvCxnSpPr>
        <p:spPr>
          <a:xfrm rot="16200000" flipH="1">
            <a:off x="6517166" y="4756539"/>
            <a:ext cx="316468" cy="5336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55" idx="2"/>
            <a:endCxn id="68" idx="0"/>
          </p:cNvCxnSpPr>
          <p:nvPr/>
        </p:nvCxnSpPr>
        <p:spPr>
          <a:xfrm rot="5400000">
            <a:off x="7279167" y="4985393"/>
            <a:ext cx="316468" cy="759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55" idx="2"/>
            <a:endCxn id="69" idx="0"/>
          </p:cNvCxnSpPr>
          <p:nvPr/>
        </p:nvCxnSpPr>
        <p:spPr>
          <a:xfrm rot="16200000" flipH="1">
            <a:off x="7491507" y="4848998"/>
            <a:ext cx="359246" cy="3915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5" idx="2"/>
            <a:endCxn id="70" idx="0"/>
          </p:cNvCxnSpPr>
          <p:nvPr/>
        </p:nvCxnSpPr>
        <p:spPr>
          <a:xfrm rot="16200000" flipH="1">
            <a:off x="7736366" y="4604139"/>
            <a:ext cx="316468" cy="8384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Picture 4" descr="Klein_bottle_math.svg.png"/>
          <p:cNvPicPr>
            <a:picLocks noChangeAspect="1"/>
          </p:cNvPicPr>
          <p:nvPr/>
        </p:nvPicPr>
        <p:blipFill>
          <a:blip r:embed="rId3"/>
          <a:srcRect/>
          <a:stretch>
            <a:fillRect/>
          </a:stretch>
        </p:blipFill>
        <p:spPr bwMode="auto">
          <a:xfrm>
            <a:off x="1219200" y="1600200"/>
            <a:ext cx="1428750" cy="1428750"/>
          </a:xfrm>
          <a:prstGeom prst="rect">
            <a:avLst/>
          </a:prstGeom>
          <a:noFill/>
          <a:ln w="9525">
            <a:noFill/>
            <a:miter lim="800000"/>
            <a:headEnd/>
            <a:tailEnd/>
          </a:ln>
        </p:spPr>
      </p:pic>
      <p:sp>
        <p:nvSpPr>
          <p:cNvPr id="104" name="Rectangle 103"/>
          <p:cNvSpPr/>
          <p:nvPr/>
        </p:nvSpPr>
        <p:spPr>
          <a:xfrm>
            <a:off x="3505200" y="5791200"/>
            <a:ext cx="304800" cy="22860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752600" y="5257800"/>
            <a:ext cx="304800" cy="22860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838200" y="5257800"/>
            <a:ext cx="304800" cy="228600"/>
          </a:xfrm>
          <a:prstGeom prst="ellipse">
            <a:avLst/>
          </a:prstGeom>
          <a:solidFill>
            <a:schemeClr val="accent3">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590800" y="5486400"/>
            <a:ext cx="304800" cy="228600"/>
          </a:xfrm>
          <a:prstGeom prst="ellipse">
            <a:avLst/>
          </a:prstGeom>
          <a:solidFill>
            <a:schemeClr val="accent3">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35052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73" name="Rectangle 72"/>
          <p:cNvSpPr/>
          <p:nvPr/>
        </p:nvSpPr>
        <p:spPr>
          <a:xfrm>
            <a:off x="3962400" y="1522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74" name="Rectangle 73"/>
          <p:cNvSpPr/>
          <p:nvPr/>
        </p:nvSpPr>
        <p:spPr>
          <a:xfrm>
            <a:off x="44196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75" name="Rectangle 74"/>
          <p:cNvSpPr/>
          <p:nvPr/>
        </p:nvSpPr>
        <p:spPr>
          <a:xfrm>
            <a:off x="48768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76" name="Rectangle 75"/>
          <p:cNvSpPr/>
          <p:nvPr/>
        </p:nvSpPr>
        <p:spPr>
          <a:xfrm>
            <a:off x="53340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77" name="Rectangle 76"/>
          <p:cNvSpPr/>
          <p:nvPr/>
        </p:nvSpPr>
        <p:spPr>
          <a:xfrm>
            <a:off x="35052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78" name="Rectangle 77"/>
          <p:cNvSpPr/>
          <p:nvPr/>
        </p:nvSpPr>
        <p:spPr>
          <a:xfrm>
            <a:off x="3962400" y="1903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79" name="Rectangle 78"/>
          <p:cNvSpPr/>
          <p:nvPr/>
        </p:nvSpPr>
        <p:spPr>
          <a:xfrm>
            <a:off x="44196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80" name="Rectangle 79"/>
          <p:cNvSpPr/>
          <p:nvPr/>
        </p:nvSpPr>
        <p:spPr>
          <a:xfrm>
            <a:off x="48768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81" name="Rectangle 80"/>
          <p:cNvSpPr/>
          <p:nvPr/>
        </p:nvSpPr>
        <p:spPr>
          <a:xfrm>
            <a:off x="53340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82" name="Rectangle 81"/>
          <p:cNvSpPr/>
          <p:nvPr/>
        </p:nvSpPr>
        <p:spPr>
          <a:xfrm>
            <a:off x="35052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83" name="Rectangle 82"/>
          <p:cNvSpPr/>
          <p:nvPr/>
        </p:nvSpPr>
        <p:spPr>
          <a:xfrm>
            <a:off x="39624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84" name="Rectangle 83"/>
          <p:cNvSpPr/>
          <p:nvPr/>
        </p:nvSpPr>
        <p:spPr>
          <a:xfrm>
            <a:off x="44196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85" name="Rectangle 84"/>
          <p:cNvSpPr/>
          <p:nvPr/>
        </p:nvSpPr>
        <p:spPr>
          <a:xfrm>
            <a:off x="48768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86" name="Rectangle 85"/>
          <p:cNvSpPr/>
          <p:nvPr/>
        </p:nvSpPr>
        <p:spPr>
          <a:xfrm>
            <a:off x="53340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87" name="Rectangle 86"/>
          <p:cNvSpPr/>
          <p:nvPr/>
        </p:nvSpPr>
        <p:spPr>
          <a:xfrm>
            <a:off x="35052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88" name="Rectangle 87"/>
          <p:cNvSpPr/>
          <p:nvPr/>
        </p:nvSpPr>
        <p:spPr>
          <a:xfrm>
            <a:off x="39624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89" name="Rectangle 88"/>
          <p:cNvSpPr/>
          <p:nvPr/>
        </p:nvSpPr>
        <p:spPr>
          <a:xfrm>
            <a:off x="44196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90" name="Rectangle 89"/>
          <p:cNvSpPr/>
          <p:nvPr/>
        </p:nvSpPr>
        <p:spPr>
          <a:xfrm>
            <a:off x="4876800" y="2665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91" name="Rectangle 90"/>
          <p:cNvSpPr/>
          <p:nvPr/>
        </p:nvSpPr>
        <p:spPr>
          <a:xfrm>
            <a:off x="53340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92" name="Rectangle 91"/>
          <p:cNvSpPr/>
          <p:nvPr/>
        </p:nvSpPr>
        <p:spPr>
          <a:xfrm>
            <a:off x="35052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93" name="Rectangle 92"/>
          <p:cNvSpPr/>
          <p:nvPr/>
        </p:nvSpPr>
        <p:spPr>
          <a:xfrm>
            <a:off x="39624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94" name="Rectangle 93"/>
          <p:cNvSpPr/>
          <p:nvPr/>
        </p:nvSpPr>
        <p:spPr>
          <a:xfrm>
            <a:off x="44196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95" name="Rectangle 94"/>
          <p:cNvSpPr/>
          <p:nvPr/>
        </p:nvSpPr>
        <p:spPr>
          <a:xfrm>
            <a:off x="4876800" y="3046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96" name="Rectangle 95"/>
          <p:cNvSpPr/>
          <p:nvPr/>
        </p:nvSpPr>
        <p:spPr>
          <a:xfrm>
            <a:off x="53340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8" name="Straight Arrow Connector 97"/>
          <p:cNvCxnSpPr/>
          <p:nvPr/>
        </p:nvCxnSpPr>
        <p:spPr>
          <a:xfrm>
            <a:off x="3505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flipH="1" flipV="1">
            <a:off x="2324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86" name="TextBox 101"/>
          <p:cNvSpPr txBox="1">
            <a:spLocks noChangeArrowheads="1"/>
          </p:cNvSpPr>
          <p:nvPr/>
        </p:nvSpPr>
        <p:spPr bwMode="auto">
          <a:xfrm>
            <a:off x="5811838" y="3429000"/>
            <a:ext cx="284162" cy="369888"/>
          </a:xfrm>
          <a:prstGeom prst="rect">
            <a:avLst/>
          </a:prstGeom>
          <a:noFill/>
          <a:ln w="9525">
            <a:noFill/>
            <a:miter lim="800000"/>
            <a:headEnd/>
            <a:tailEnd/>
          </a:ln>
        </p:spPr>
        <p:txBody>
          <a:bodyPr wrap="none">
            <a:spAutoFit/>
          </a:bodyPr>
          <a:lstStyle/>
          <a:p>
            <a:r>
              <a:rPr lang="en-US"/>
              <a:t>x</a:t>
            </a:r>
          </a:p>
        </p:txBody>
      </p:sp>
      <p:sp>
        <p:nvSpPr>
          <p:cNvPr id="45087" name="TextBox 102"/>
          <p:cNvSpPr txBox="1">
            <a:spLocks noChangeArrowheads="1"/>
          </p:cNvSpPr>
          <p:nvPr/>
        </p:nvSpPr>
        <p:spPr bwMode="auto">
          <a:xfrm>
            <a:off x="3221038" y="1143000"/>
            <a:ext cx="288925" cy="369888"/>
          </a:xfrm>
          <a:prstGeom prst="rect">
            <a:avLst/>
          </a:prstGeom>
          <a:noFill/>
          <a:ln w="9525">
            <a:noFill/>
            <a:miter lim="800000"/>
            <a:headEnd/>
            <a:tailEnd/>
          </a:ln>
        </p:spPr>
        <p:txBody>
          <a:bodyPr wrap="none">
            <a:spAutoFit/>
          </a:bodyPr>
          <a:lstStyle/>
          <a:p>
            <a:r>
              <a:rPr lang="en-US"/>
              <a:t>y</a:t>
            </a:r>
          </a:p>
        </p:txBody>
      </p:sp>
      <p:cxnSp>
        <p:nvCxnSpPr>
          <p:cNvPr id="105" name="Straight Arrow Connector 104"/>
          <p:cNvCxnSpPr/>
          <p:nvPr/>
        </p:nvCxnSpPr>
        <p:spPr>
          <a:xfrm rot="5400000">
            <a:off x="2819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089" name="TextBox 105"/>
          <p:cNvSpPr txBox="1">
            <a:spLocks noChangeArrowheads="1"/>
          </p:cNvSpPr>
          <p:nvPr/>
        </p:nvSpPr>
        <p:spPr bwMode="auto">
          <a:xfrm>
            <a:off x="2819400" y="3516313"/>
            <a:ext cx="261938" cy="369887"/>
          </a:xfrm>
          <a:prstGeom prst="rect">
            <a:avLst/>
          </a:prstGeom>
          <a:noFill/>
          <a:ln w="9525">
            <a:noFill/>
            <a:miter lim="800000"/>
            <a:headEnd/>
            <a:tailEnd/>
          </a:ln>
        </p:spPr>
        <p:txBody>
          <a:bodyPr wrap="none">
            <a:spAutoFit/>
          </a:bodyPr>
          <a:lstStyle/>
          <a:p>
            <a:r>
              <a:rPr lang="en-US"/>
              <a:t>t</a:t>
            </a:r>
          </a:p>
        </p:txBody>
      </p:sp>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41</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Basics of cache-oblivious stencil algorithm – 2D</a:t>
            </a:r>
            <a:endParaRPr lang="en-US" dirty="0"/>
          </a:p>
        </p:txBody>
      </p:sp>
      <p:sp>
        <p:nvSpPr>
          <p:cNvPr id="48" name="TextBox 47"/>
          <p:cNvSpPr txBox="1"/>
          <p:nvPr/>
        </p:nvSpPr>
        <p:spPr>
          <a:xfrm>
            <a:off x="4142189" y="3810000"/>
            <a:ext cx="582211" cy="369332"/>
          </a:xfrm>
          <a:prstGeom prst="rect">
            <a:avLst/>
          </a:prstGeom>
          <a:noFill/>
        </p:spPr>
        <p:txBody>
          <a:bodyPr wrap="none" rtlCol="0">
            <a:spAutoFit/>
          </a:bodyPr>
          <a:lstStyle/>
          <a:p>
            <a:r>
              <a:rPr lang="en-US" smtClean="0"/>
              <a:t>root</a:t>
            </a:r>
            <a:endParaRPr lang="en-US"/>
          </a:p>
        </p:txBody>
      </p:sp>
      <p:sp>
        <p:nvSpPr>
          <p:cNvPr id="50" name="TextBox 49"/>
          <p:cNvSpPr txBox="1"/>
          <p:nvPr/>
        </p:nvSpPr>
        <p:spPr>
          <a:xfrm>
            <a:off x="1524000" y="4495800"/>
            <a:ext cx="1082348" cy="369332"/>
          </a:xfrm>
          <a:prstGeom prst="rect">
            <a:avLst/>
          </a:prstGeom>
          <a:noFill/>
        </p:spPr>
        <p:txBody>
          <a:bodyPr wrap="none" rtlCol="0">
            <a:spAutoFit/>
          </a:bodyPr>
          <a:lstStyle/>
          <a:p>
            <a:r>
              <a:rPr lang="en-US" smtClean="0"/>
              <a:t>Spawn 2</a:t>
            </a:r>
            <a:endParaRPr lang="en-US"/>
          </a:p>
        </p:txBody>
      </p:sp>
      <p:sp>
        <p:nvSpPr>
          <p:cNvPr id="51" name="TextBox 50"/>
          <p:cNvSpPr txBox="1"/>
          <p:nvPr/>
        </p:nvSpPr>
        <p:spPr>
          <a:xfrm>
            <a:off x="2803852" y="4495800"/>
            <a:ext cx="1082348" cy="369332"/>
          </a:xfrm>
          <a:prstGeom prst="rect">
            <a:avLst/>
          </a:prstGeom>
          <a:noFill/>
        </p:spPr>
        <p:txBody>
          <a:bodyPr wrap="none" rtlCol="0">
            <a:spAutoFit/>
          </a:bodyPr>
          <a:lstStyle/>
          <a:p>
            <a:r>
              <a:rPr lang="en-US" smtClean="0"/>
              <a:t>Spawn 4</a:t>
            </a:r>
            <a:endParaRPr lang="en-US"/>
          </a:p>
        </p:txBody>
      </p:sp>
      <p:sp>
        <p:nvSpPr>
          <p:cNvPr id="52" name="TextBox 51"/>
          <p:cNvSpPr txBox="1"/>
          <p:nvPr/>
        </p:nvSpPr>
        <p:spPr>
          <a:xfrm>
            <a:off x="3962400" y="4495800"/>
            <a:ext cx="697627" cy="369332"/>
          </a:xfrm>
          <a:prstGeom prst="rect">
            <a:avLst/>
          </a:prstGeom>
          <a:noFill/>
        </p:spPr>
        <p:txBody>
          <a:bodyPr wrap="none" rtlCol="0">
            <a:spAutoFit/>
          </a:bodyPr>
          <a:lstStyle/>
          <a:p>
            <a:r>
              <a:rPr lang="en-US" smtClean="0"/>
              <a:t>Sync</a:t>
            </a:r>
            <a:endParaRPr lang="en-US"/>
          </a:p>
        </p:txBody>
      </p:sp>
      <p:sp>
        <p:nvSpPr>
          <p:cNvPr id="53" name="TextBox 52"/>
          <p:cNvSpPr txBox="1"/>
          <p:nvPr/>
        </p:nvSpPr>
        <p:spPr>
          <a:xfrm>
            <a:off x="4800600" y="4495800"/>
            <a:ext cx="1082348" cy="369332"/>
          </a:xfrm>
          <a:prstGeom prst="rect">
            <a:avLst/>
          </a:prstGeom>
          <a:noFill/>
        </p:spPr>
        <p:txBody>
          <a:bodyPr wrap="none" rtlCol="0">
            <a:spAutoFit/>
          </a:bodyPr>
          <a:lstStyle/>
          <a:p>
            <a:r>
              <a:rPr lang="en-US" smtClean="0"/>
              <a:t>Spawn 1</a:t>
            </a:r>
            <a:endParaRPr lang="en-US"/>
          </a:p>
        </p:txBody>
      </p:sp>
      <p:sp>
        <p:nvSpPr>
          <p:cNvPr id="54" name="TextBox 53"/>
          <p:cNvSpPr txBox="1"/>
          <p:nvPr/>
        </p:nvSpPr>
        <p:spPr>
          <a:xfrm>
            <a:off x="5867400" y="4495800"/>
            <a:ext cx="1082348" cy="369332"/>
          </a:xfrm>
          <a:prstGeom prst="rect">
            <a:avLst/>
          </a:prstGeom>
          <a:noFill/>
        </p:spPr>
        <p:txBody>
          <a:bodyPr wrap="none" rtlCol="0">
            <a:spAutoFit/>
          </a:bodyPr>
          <a:lstStyle/>
          <a:p>
            <a:r>
              <a:rPr lang="en-US" smtClean="0"/>
              <a:t>Spawn 3</a:t>
            </a:r>
            <a:endParaRPr lang="en-US"/>
          </a:p>
        </p:txBody>
      </p:sp>
      <p:sp>
        <p:nvSpPr>
          <p:cNvPr id="55" name="TextBox 54"/>
          <p:cNvSpPr txBox="1"/>
          <p:nvPr/>
        </p:nvSpPr>
        <p:spPr>
          <a:xfrm>
            <a:off x="6934200" y="4495800"/>
            <a:ext cx="1082348" cy="369332"/>
          </a:xfrm>
          <a:prstGeom prst="rect">
            <a:avLst/>
          </a:prstGeom>
          <a:noFill/>
        </p:spPr>
        <p:txBody>
          <a:bodyPr wrap="none" rtlCol="0">
            <a:spAutoFit/>
          </a:bodyPr>
          <a:lstStyle/>
          <a:p>
            <a:r>
              <a:rPr lang="en-US" smtClean="0"/>
              <a:t>Spawn 5</a:t>
            </a:r>
            <a:endParaRPr lang="en-US"/>
          </a:p>
        </p:txBody>
      </p:sp>
      <p:sp>
        <p:nvSpPr>
          <p:cNvPr id="56" name="TextBox 55"/>
          <p:cNvSpPr txBox="1"/>
          <p:nvPr/>
        </p:nvSpPr>
        <p:spPr>
          <a:xfrm>
            <a:off x="762000" y="5181600"/>
            <a:ext cx="441146" cy="646331"/>
          </a:xfrm>
          <a:prstGeom prst="rect">
            <a:avLst/>
          </a:prstGeom>
          <a:noFill/>
        </p:spPr>
        <p:txBody>
          <a:bodyPr wrap="none" rtlCol="0">
            <a:spAutoFit/>
          </a:bodyPr>
          <a:lstStyle/>
          <a:p>
            <a:r>
              <a:rPr lang="en-US" smtClean="0"/>
              <a:t>22</a:t>
            </a:r>
          </a:p>
          <a:p>
            <a:r>
              <a:rPr lang="en-US" smtClean="0"/>
              <a:t>24</a:t>
            </a:r>
          </a:p>
        </p:txBody>
      </p:sp>
      <p:sp>
        <p:nvSpPr>
          <p:cNvPr id="57" name="TextBox 56"/>
          <p:cNvSpPr txBox="1"/>
          <p:nvPr/>
        </p:nvSpPr>
        <p:spPr>
          <a:xfrm>
            <a:off x="1290935" y="5257800"/>
            <a:ext cx="461665" cy="566822"/>
          </a:xfrm>
          <a:prstGeom prst="rect">
            <a:avLst/>
          </a:prstGeom>
          <a:noFill/>
        </p:spPr>
        <p:txBody>
          <a:bodyPr vert="eaVert" wrap="none" rtlCol="0">
            <a:spAutoFit/>
          </a:bodyPr>
          <a:lstStyle/>
          <a:p>
            <a:r>
              <a:rPr lang="en-US" smtClean="0"/>
              <a:t>sync</a:t>
            </a:r>
            <a:endParaRPr lang="en-US"/>
          </a:p>
        </p:txBody>
      </p:sp>
      <p:sp>
        <p:nvSpPr>
          <p:cNvPr id="58" name="TextBox 57"/>
          <p:cNvSpPr txBox="1"/>
          <p:nvPr/>
        </p:nvSpPr>
        <p:spPr>
          <a:xfrm>
            <a:off x="1692454" y="5172670"/>
            <a:ext cx="441146" cy="923330"/>
          </a:xfrm>
          <a:prstGeom prst="rect">
            <a:avLst/>
          </a:prstGeom>
          <a:noFill/>
        </p:spPr>
        <p:txBody>
          <a:bodyPr wrap="none" rtlCol="0">
            <a:spAutoFit/>
          </a:bodyPr>
          <a:lstStyle/>
          <a:p>
            <a:endParaRPr lang="en-US" smtClean="0"/>
          </a:p>
          <a:p>
            <a:r>
              <a:rPr lang="en-US" smtClean="0"/>
              <a:t>23</a:t>
            </a:r>
          </a:p>
          <a:p>
            <a:r>
              <a:rPr lang="en-US" smtClean="0"/>
              <a:t>25</a:t>
            </a:r>
            <a:endParaRPr lang="en-US"/>
          </a:p>
        </p:txBody>
      </p:sp>
      <p:sp>
        <p:nvSpPr>
          <p:cNvPr id="59" name="TextBox 58"/>
          <p:cNvSpPr txBox="1"/>
          <p:nvPr/>
        </p:nvSpPr>
        <p:spPr>
          <a:xfrm>
            <a:off x="2514600" y="5181600"/>
            <a:ext cx="441146" cy="646331"/>
          </a:xfrm>
          <a:prstGeom prst="rect">
            <a:avLst/>
          </a:prstGeom>
          <a:noFill/>
        </p:spPr>
        <p:txBody>
          <a:bodyPr wrap="none" rtlCol="0">
            <a:spAutoFit/>
          </a:bodyPr>
          <a:lstStyle/>
          <a:p>
            <a:r>
              <a:rPr lang="en-US" smtClean="0"/>
              <a:t>42</a:t>
            </a:r>
          </a:p>
          <a:p>
            <a:r>
              <a:rPr lang="en-US" smtClean="0"/>
              <a:t>44</a:t>
            </a:r>
            <a:endParaRPr lang="en-US"/>
          </a:p>
        </p:txBody>
      </p:sp>
      <p:sp>
        <p:nvSpPr>
          <p:cNvPr id="60" name="TextBox 59"/>
          <p:cNvSpPr txBox="1"/>
          <p:nvPr/>
        </p:nvSpPr>
        <p:spPr>
          <a:xfrm>
            <a:off x="2971800" y="5224378"/>
            <a:ext cx="461665" cy="566822"/>
          </a:xfrm>
          <a:prstGeom prst="rect">
            <a:avLst/>
          </a:prstGeom>
          <a:noFill/>
        </p:spPr>
        <p:txBody>
          <a:bodyPr vert="eaVert" wrap="none" rtlCol="0">
            <a:spAutoFit/>
          </a:bodyPr>
          <a:lstStyle/>
          <a:p>
            <a:r>
              <a:rPr lang="en-US" smtClean="0"/>
              <a:t>sync</a:t>
            </a:r>
            <a:endParaRPr lang="en-US"/>
          </a:p>
        </p:txBody>
      </p:sp>
      <p:sp>
        <p:nvSpPr>
          <p:cNvPr id="61" name="TextBox 60"/>
          <p:cNvSpPr txBox="1"/>
          <p:nvPr/>
        </p:nvSpPr>
        <p:spPr>
          <a:xfrm>
            <a:off x="3429000" y="5181600"/>
            <a:ext cx="832279" cy="923330"/>
          </a:xfrm>
          <a:prstGeom prst="rect">
            <a:avLst/>
          </a:prstGeom>
          <a:noFill/>
        </p:spPr>
        <p:txBody>
          <a:bodyPr wrap="none" rtlCol="0">
            <a:spAutoFit/>
          </a:bodyPr>
          <a:lstStyle/>
          <a:p>
            <a:r>
              <a:rPr lang="en-US" smtClean="0"/>
              <a:t>41</a:t>
            </a:r>
          </a:p>
          <a:p>
            <a:r>
              <a:rPr lang="en-US" smtClean="0"/>
              <a:t>43</a:t>
            </a:r>
          </a:p>
          <a:p>
            <a:r>
              <a:rPr lang="en-US" smtClean="0"/>
              <a:t>45+21</a:t>
            </a:r>
            <a:endParaRPr lang="en-US"/>
          </a:p>
        </p:txBody>
      </p:sp>
      <p:sp>
        <p:nvSpPr>
          <p:cNvPr id="62" name="TextBox 61"/>
          <p:cNvSpPr txBox="1"/>
          <p:nvPr/>
        </p:nvSpPr>
        <p:spPr>
          <a:xfrm>
            <a:off x="4435654" y="5181600"/>
            <a:ext cx="441146" cy="646331"/>
          </a:xfrm>
          <a:prstGeom prst="rect">
            <a:avLst/>
          </a:prstGeom>
          <a:noFill/>
        </p:spPr>
        <p:txBody>
          <a:bodyPr wrap="none" rtlCol="0">
            <a:spAutoFit/>
          </a:bodyPr>
          <a:lstStyle/>
          <a:p>
            <a:r>
              <a:rPr lang="en-US" smtClean="0"/>
              <a:t>12</a:t>
            </a:r>
          </a:p>
          <a:p>
            <a:r>
              <a:rPr lang="en-US" smtClean="0"/>
              <a:t>14</a:t>
            </a:r>
            <a:endParaRPr lang="en-US"/>
          </a:p>
        </p:txBody>
      </p:sp>
      <p:sp>
        <p:nvSpPr>
          <p:cNvPr id="63" name="TextBox 62"/>
          <p:cNvSpPr txBox="1"/>
          <p:nvPr/>
        </p:nvSpPr>
        <p:spPr>
          <a:xfrm>
            <a:off x="4892854" y="5224378"/>
            <a:ext cx="461665" cy="566822"/>
          </a:xfrm>
          <a:prstGeom prst="rect">
            <a:avLst/>
          </a:prstGeom>
          <a:noFill/>
        </p:spPr>
        <p:txBody>
          <a:bodyPr vert="eaVert" wrap="none" rtlCol="0">
            <a:spAutoFit/>
          </a:bodyPr>
          <a:lstStyle/>
          <a:p>
            <a:r>
              <a:rPr lang="en-US" smtClean="0"/>
              <a:t>sync</a:t>
            </a:r>
            <a:endParaRPr lang="en-US"/>
          </a:p>
        </p:txBody>
      </p:sp>
      <p:sp>
        <p:nvSpPr>
          <p:cNvPr id="64" name="TextBox 63"/>
          <p:cNvSpPr txBox="1"/>
          <p:nvPr/>
        </p:nvSpPr>
        <p:spPr>
          <a:xfrm>
            <a:off x="5350054" y="5181600"/>
            <a:ext cx="441146" cy="923330"/>
          </a:xfrm>
          <a:prstGeom prst="rect">
            <a:avLst/>
          </a:prstGeom>
          <a:noFill/>
        </p:spPr>
        <p:txBody>
          <a:bodyPr wrap="none" rtlCol="0">
            <a:spAutoFit/>
          </a:bodyPr>
          <a:lstStyle/>
          <a:p>
            <a:r>
              <a:rPr lang="en-US" smtClean="0"/>
              <a:t>11</a:t>
            </a:r>
          </a:p>
          <a:p>
            <a:r>
              <a:rPr lang="en-US" smtClean="0"/>
              <a:t>13</a:t>
            </a:r>
          </a:p>
          <a:p>
            <a:r>
              <a:rPr lang="en-US" smtClean="0"/>
              <a:t>15</a:t>
            </a:r>
            <a:endParaRPr lang="en-US"/>
          </a:p>
        </p:txBody>
      </p:sp>
      <p:sp>
        <p:nvSpPr>
          <p:cNvPr id="65" name="TextBox 64"/>
          <p:cNvSpPr txBox="1"/>
          <p:nvPr/>
        </p:nvSpPr>
        <p:spPr>
          <a:xfrm>
            <a:off x="5807254" y="5181600"/>
            <a:ext cx="441146" cy="646331"/>
          </a:xfrm>
          <a:prstGeom prst="rect">
            <a:avLst/>
          </a:prstGeom>
          <a:noFill/>
        </p:spPr>
        <p:txBody>
          <a:bodyPr wrap="none" rtlCol="0">
            <a:spAutoFit/>
          </a:bodyPr>
          <a:lstStyle/>
          <a:p>
            <a:r>
              <a:rPr lang="en-US" smtClean="0"/>
              <a:t>32</a:t>
            </a:r>
          </a:p>
          <a:p>
            <a:r>
              <a:rPr lang="en-US" smtClean="0"/>
              <a:t>34</a:t>
            </a:r>
            <a:endParaRPr lang="en-US"/>
          </a:p>
        </p:txBody>
      </p:sp>
      <p:sp>
        <p:nvSpPr>
          <p:cNvPr id="66" name="TextBox 65"/>
          <p:cNvSpPr txBox="1"/>
          <p:nvPr/>
        </p:nvSpPr>
        <p:spPr>
          <a:xfrm>
            <a:off x="6264454" y="5224378"/>
            <a:ext cx="461665" cy="566822"/>
          </a:xfrm>
          <a:prstGeom prst="rect">
            <a:avLst/>
          </a:prstGeom>
          <a:noFill/>
        </p:spPr>
        <p:txBody>
          <a:bodyPr vert="eaVert" wrap="none" rtlCol="0">
            <a:spAutoFit/>
          </a:bodyPr>
          <a:lstStyle/>
          <a:p>
            <a:r>
              <a:rPr lang="en-US" smtClean="0"/>
              <a:t>sync</a:t>
            </a:r>
            <a:endParaRPr lang="en-US"/>
          </a:p>
        </p:txBody>
      </p:sp>
      <p:sp>
        <p:nvSpPr>
          <p:cNvPr id="67" name="TextBox 66"/>
          <p:cNvSpPr txBox="1"/>
          <p:nvPr/>
        </p:nvSpPr>
        <p:spPr>
          <a:xfrm>
            <a:off x="6721654" y="5181600"/>
            <a:ext cx="441146" cy="923330"/>
          </a:xfrm>
          <a:prstGeom prst="rect">
            <a:avLst/>
          </a:prstGeom>
          <a:noFill/>
        </p:spPr>
        <p:txBody>
          <a:bodyPr wrap="none" rtlCol="0">
            <a:spAutoFit/>
          </a:bodyPr>
          <a:lstStyle/>
          <a:p>
            <a:r>
              <a:rPr lang="en-US" smtClean="0"/>
              <a:t>31</a:t>
            </a:r>
          </a:p>
          <a:p>
            <a:r>
              <a:rPr lang="en-US" smtClean="0"/>
              <a:t>33</a:t>
            </a:r>
          </a:p>
          <a:p>
            <a:r>
              <a:rPr lang="en-US" smtClean="0"/>
              <a:t>35</a:t>
            </a:r>
            <a:endParaRPr lang="en-US"/>
          </a:p>
        </p:txBody>
      </p:sp>
      <p:sp>
        <p:nvSpPr>
          <p:cNvPr id="68" name="TextBox 67"/>
          <p:cNvSpPr txBox="1"/>
          <p:nvPr/>
        </p:nvSpPr>
        <p:spPr>
          <a:xfrm>
            <a:off x="7178854" y="5181600"/>
            <a:ext cx="441146" cy="646331"/>
          </a:xfrm>
          <a:prstGeom prst="rect">
            <a:avLst/>
          </a:prstGeom>
          <a:noFill/>
        </p:spPr>
        <p:txBody>
          <a:bodyPr wrap="none" rtlCol="0">
            <a:spAutoFit/>
          </a:bodyPr>
          <a:lstStyle/>
          <a:p>
            <a:r>
              <a:rPr lang="en-US" smtClean="0"/>
              <a:t>52</a:t>
            </a:r>
          </a:p>
          <a:p>
            <a:r>
              <a:rPr lang="en-US" smtClean="0"/>
              <a:t>54</a:t>
            </a:r>
            <a:endParaRPr lang="en-US"/>
          </a:p>
        </p:txBody>
      </p:sp>
      <p:sp>
        <p:nvSpPr>
          <p:cNvPr id="69" name="TextBox 68"/>
          <p:cNvSpPr txBox="1"/>
          <p:nvPr/>
        </p:nvSpPr>
        <p:spPr>
          <a:xfrm>
            <a:off x="7636054" y="5224378"/>
            <a:ext cx="461665" cy="566822"/>
          </a:xfrm>
          <a:prstGeom prst="rect">
            <a:avLst/>
          </a:prstGeom>
          <a:noFill/>
        </p:spPr>
        <p:txBody>
          <a:bodyPr vert="eaVert" wrap="none" rtlCol="0">
            <a:spAutoFit/>
          </a:bodyPr>
          <a:lstStyle/>
          <a:p>
            <a:r>
              <a:rPr lang="en-US" smtClean="0"/>
              <a:t>sync</a:t>
            </a:r>
            <a:endParaRPr lang="en-US"/>
          </a:p>
        </p:txBody>
      </p:sp>
      <p:sp>
        <p:nvSpPr>
          <p:cNvPr id="70" name="TextBox 69"/>
          <p:cNvSpPr txBox="1"/>
          <p:nvPr/>
        </p:nvSpPr>
        <p:spPr>
          <a:xfrm>
            <a:off x="8093254" y="5181600"/>
            <a:ext cx="441146" cy="923330"/>
          </a:xfrm>
          <a:prstGeom prst="rect">
            <a:avLst/>
          </a:prstGeom>
          <a:noFill/>
        </p:spPr>
        <p:txBody>
          <a:bodyPr wrap="none" rtlCol="0">
            <a:spAutoFit/>
          </a:bodyPr>
          <a:lstStyle/>
          <a:p>
            <a:r>
              <a:rPr lang="en-US" smtClean="0"/>
              <a:t>51</a:t>
            </a:r>
          </a:p>
          <a:p>
            <a:r>
              <a:rPr lang="en-US" smtClean="0"/>
              <a:t>53</a:t>
            </a:r>
          </a:p>
          <a:p>
            <a:r>
              <a:rPr lang="en-US" smtClean="0"/>
              <a:t>55</a:t>
            </a:r>
            <a:endParaRPr lang="en-US"/>
          </a:p>
        </p:txBody>
      </p:sp>
      <p:cxnSp>
        <p:nvCxnSpPr>
          <p:cNvPr id="97" name="Straight Connector 96"/>
          <p:cNvCxnSpPr>
            <a:stCxn id="48" idx="2"/>
            <a:endCxn id="50" idx="0"/>
          </p:cNvCxnSpPr>
          <p:nvPr/>
        </p:nvCxnSpPr>
        <p:spPr>
          <a:xfrm rot="5400000">
            <a:off x="3091001" y="3153506"/>
            <a:ext cx="316468" cy="236812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48" idx="2"/>
            <a:endCxn id="51" idx="0"/>
          </p:cNvCxnSpPr>
          <p:nvPr/>
        </p:nvCxnSpPr>
        <p:spPr>
          <a:xfrm rot="5400000">
            <a:off x="3730927" y="3793432"/>
            <a:ext cx="316468" cy="108826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8" idx="2"/>
            <a:endCxn id="52" idx="0"/>
          </p:cNvCxnSpPr>
          <p:nvPr/>
        </p:nvCxnSpPr>
        <p:spPr>
          <a:xfrm rot="5400000">
            <a:off x="4214021" y="4276526"/>
            <a:ext cx="316468" cy="12208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48" idx="2"/>
            <a:endCxn id="53" idx="0"/>
          </p:cNvCxnSpPr>
          <p:nvPr/>
        </p:nvCxnSpPr>
        <p:spPr>
          <a:xfrm rot="16200000" flipH="1">
            <a:off x="4729300" y="3883326"/>
            <a:ext cx="316468" cy="9084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48" idx="2"/>
            <a:endCxn id="54" idx="0"/>
          </p:cNvCxnSpPr>
          <p:nvPr/>
        </p:nvCxnSpPr>
        <p:spPr>
          <a:xfrm rot="16200000" flipH="1">
            <a:off x="5262700" y="3349926"/>
            <a:ext cx="316468" cy="19752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8" idx="2"/>
            <a:endCxn id="55" idx="0"/>
          </p:cNvCxnSpPr>
          <p:nvPr/>
        </p:nvCxnSpPr>
        <p:spPr>
          <a:xfrm rot="16200000" flipH="1">
            <a:off x="5796100" y="2816526"/>
            <a:ext cx="316468" cy="30420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0" idx="2"/>
            <a:endCxn id="56" idx="0"/>
          </p:cNvCxnSpPr>
          <p:nvPr/>
        </p:nvCxnSpPr>
        <p:spPr>
          <a:xfrm rot="5400000">
            <a:off x="1365640" y="4482066"/>
            <a:ext cx="316468" cy="108260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50" idx="2"/>
            <a:endCxn id="57" idx="0"/>
          </p:cNvCxnSpPr>
          <p:nvPr/>
        </p:nvCxnSpPr>
        <p:spPr>
          <a:xfrm rot="5400000">
            <a:off x="1597137" y="4789763"/>
            <a:ext cx="392668" cy="543406"/>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0" idx="2"/>
            <a:endCxn id="58" idx="0"/>
          </p:cNvCxnSpPr>
          <p:nvPr/>
        </p:nvCxnSpPr>
        <p:spPr>
          <a:xfrm rot="5400000">
            <a:off x="1835332" y="4942828"/>
            <a:ext cx="307538" cy="1521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51" idx="2"/>
            <a:endCxn id="59" idx="0"/>
          </p:cNvCxnSpPr>
          <p:nvPr/>
        </p:nvCxnSpPr>
        <p:spPr>
          <a:xfrm rot="5400000">
            <a:off x="2881866" y="4718440"/>
            <a:ext cx="316468" cy="6098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60" idx="0"/>
          </p:cNvCxnSpPr>
          <p:nvPr/>
        </p:nvCxnSpPr>
        <p:spPr>
          <a:xfrm rot="5400000">
            <a:off x="3103928" y="4975506"/>
            <a:ext cx="347578" cy="15016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51" idx="2"/>
            <a:endCxn id="61" idx="0"/>
          </p:cNvCxnSpPr>
          <p:nvPr/>
        </p:nvCxnSpPr>
        <p:spPr>
          <a:xfrm rot="16200000" flipH="1">
            <a:off x="3436849" y="4773309"/>
            <a:ext cx="316468" cy="500114"/>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53" idx="2"/>
            <a:endCxn id="62" idx="0"/>
          </p:cNvCxnSpPr>
          <p:nvPr/>
        </p:nvCxnSpPr>
        <p:spPr>
          <a:xfrm rot="5400000">
            <a:off x="4840767" y="4680593"/>
            <a:ext cx="316468" cy="6855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63" idx="0"/>
          </p:cNvCxnSpPr>
          <p:nvPr/>
        </p:nvCxnSpPr>
        <p:spPr>
          <a:xfrm rot="5400000">
            <a:off x="5055055" y="4945433"/>
            <a:ext cx="347578" cy="2103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3" idx="2"/>
            <a:endCxn id="64" idx="0"/>
          </p:cNvCxnSpPr>
          <p:nvPr/>
        </p:nvCxnSpPr>
        <p:spPr>
          <a:xfrm rot="16200000" flipH="1">
            <a:off x="5297966" y="4908939"/>
            <a:ext cx="316468" cy="2288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54" idx="2"/>
            <a:endCxn id="65" idx="0"/>
          </p:cNvCxnSpPr>
          <p:nvPr/>
        </p:nvCxnSpPr>
        <p:spPr>
          <a:xfrm rot="5400000">
            <a:off x="6059967" y="4832993"/>
            <a:ext cx="316468" cy="3807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54" idx="2"/>
            <a:endCxn id="66" idx="0"/>
          </p:cNvCxnSpPr>
          <p:nvPr/>
        </p:nvCxnSpPr>
        <p:spPr>
          <a:xfrm rot="16200000" flipH="1">
            <a:off x="6272307" y="5001398"/>
            <a:ext cx="359246" cy="867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54" idx="2"/>
            <a:endCxn id="67" idx="0"/>
          </p:cNvCxnSpPr>
          <p:nvPr/>
        </p:nvCxnSpPr>
        <p:spPr>
          <a:xfrm rot="16200000" flipH="1">
            <a:off x="6517166" y="4756539"/>
            <a:ext cx="316468" cy="5336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55" idx="2"/>
            <a:endCxn id="68" idx="0"/>
          </p:cNvCxnSpPr>
          <p:nvPr/>
        </p:nvCxnSpPr>
        <p:spPr>
          <a:xfrm rot="5400000">
            <a:off x="7279167" y="4985393"/>
            <a:ext cx="316468" cy="759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55" idx="2"/>
            <a:endCxn id="69" idx="0"/>
          </p:cNvCxnSpPr>
          <p:nvPr/>
        </p:nvCxnSpPr>
        <p:spPr>
          <a:xfrm rot="16200000" flipH="1">
            <a:off x="7491507" y="4848998"/>
            <a:ext cx="359246" cy="3915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5" idx="2"/>
            <a:endCxn id="70" idx="0"/>
          </p:cNvCxnSpPr>
          <p:nvPr/>
        </p:nvCxnSpPr>
        <p:spPr>
          <a:xfrm rot="16200000" flipH="1">
            <a:off x="7736366" y="4604139"/>
            <a:ext cx="316468" cy="8384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505200" y="5791200"/>
            <a:ext cx="685800" cy="22860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838200" y="5257800"/>
            <a:ext cx="304800" cy="228600"/>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590800" y="5486400"/>
            <a:ext cx="304800" cy="228600"/>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4" descr="Klein_bottle_math.svg.png"/>
          <p:cNvPicPr>
            <a:picLocks noChangeAspect="1"/>
          </p:cNvPicPr>
          <p:nvPr/>
        </p:nvPicPr>
        <p:blipFill>
          <a:blip r:embed="rId3"/>
          <a:srcRect/>
          <a:stretch>
            <a:fillRect/>
          </a:stretch>
        </p:blipFill>
        <p:spPr bwMode="auto">
          <a:xfrm>
            <a:off x="1219200" y="1600200"/>
            <a:ext cx="142875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35052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73" name="Rectangle 72"/>
          <p:cNvSpPr/>
          <p:nvPr/>
        </p:nvSpPr>
        <p:spPr>
          <a:xfrm>
            <a:off x="3962400" y="1522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74" name="Rectangle 73"/>
          <p:cNvSpPr/>
          <p:nvPr/>
        </p:nvSpPr>
        <p:spPr>
          <a:xfrm>
            <a:off x="44196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75" name="Rectangle 74"/>
          <p:cNvSpPr/>
          <p:nvPr/>
        </p:nvSpPr>
        <p:spPr>
          <a:xfrm>
            <a:off x="4876800" y="1522413"/>
            <a:ext cx="457200" cy="381000"/>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76" name="Rectangle 75"/>
          <p:cNvSpPr/>
          <p:nvPr/>
        </p:nvSpPr>
        <p:spPr>
          <a:xfrm>
            <a:off x="53340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77" name="Rectangle 76"/>
          <p:cNvSpPr/>
          <p:nvPr/>
        </p:nvSpPr>
        <p:spPr>
          <a:xfrm>
            <a:off x="35052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78" name="Rectangle 77"/>
          <p:cNvSpPr/>
          <p:nvPr/>
        </p:nvSpPr>
        <p:spPr>
          <a:xfrm>
            <a:off x="3962400" y="1903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79" name="Rectangle 78"/>
          <p:cNvSpPr/>
          <p:nvPr/>
        </p:nvSpPr>
        <p:spPr>
          <a:xfrm>
            <a:off x="44196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80" name="Rectangle 79"/>
          <p:cNvSpPr/>
          <p:nvPr/>
        </p:nvSpPr>
        <p:spPr>
          <a:xfrm>
            <a:off x="4876800" y="1903413"/>
            <a:ext cx="457200" cy="381000"/>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81" name="Rectangle 80"/>
          <p:cNvSpPr/>
          <p:nvPr/>
        </p:nvSpPr>
        <p:spPr>
          <a:xfrm>
            <a:off x="53340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82" name="Rectangle 81"/>
          <p:cNvSpPr/>
          <p:nvPr/>
        </p:nvSpPr>
        <p:spPr>
          <a:xfrm>
            <a:off x="35052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83" name="Rectangle 82"/>
          <p:cNvSpPr/>
          <p:nvPr/>
        </p:nvSpPr>
        <p:spPr>
          <a:xfrm>
            <a:off x="39624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84" name="Rectangle 83"/>
          <p:cNvSpPr/>
          <p:nvPr/>
        </p:nvSpPr>
        <p:spPr>
          <a:xfrm>
            <a:off x="44196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85" name="Rectangle 84"/>
          <p:cNvSpPr/>
          <p:nvPr/>
        </p:nvSpPr>
        <p:spPr>
          <a:xfrm>
            <a:off x="48768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86" name="Rectangle 85"/>
          <p:cNvSpPr/>
          <p:nvPr/>
        </p:nvSpPr>
        <p:spPr>
          <a:xfrm>
            <a:off x="53340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87" name="Rectangle 86"/>
          <p:cNvSpPr/>
          <p:nvPr/>
        </p:nvSpPr>
        <p:spPr>
          <a:xfrm>
            <a:off x="35052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88" name="Rectangle 87"/>
          <p:cNvSpPr/>
          <p:nvPr/>
        </p:nvSpPr>
        <p:spPr>
          <a:xfrm>
            <a:off x="3962400" y="2665413"/>
            <a:ext cx="457200" cy="381000"/>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89" name="Rectangle 88"/>
          <p:cNvSpPr/>
          <p:nvPr/>
        </p:nvSpPr>
        <p:spPr>
          <a:xfrm>
            <a:off x="44196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90" name="Rectangle 89"/>
          <p:cNvSpPr/>
          <p:nvPr/>
        </p:nvSpPr>
        <p:spPr>
          <a:xfrm>
            <a:off x="4876800" y="2665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91" name="Rectangle 90"/>
          <p:cNvSpPr/>
          <p:nvPr/>
        </p:nvSpPr>
        <p:spPr>
          <a:xfrm>
            <a:off x="53340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92" name="Rectangle 91"/>
          <p:cNvSpPr/>
          <p:nvPr/>
        </p:nvSpPr>
        <p:spPr>
          <a:xfrm>
            <a:off x="35052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93" name="Rectangle 92"/>
          <p:cNvSpPr/>
          <p:nvPr/>
        </p:nvSpPr>
        <p:spPr>
          <a:xfrm>
            <a:off x="3962400" y="3046413"/>
            <a:ext cx="457200" cy="381000"/>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94" name="Rectangle 93"/>
          <p:cNvSpPr/>
          <p:nvPr/>
        </p:nvSpPr>
        <p:spPr>
          <a:xfrm>
            <a:off x="44196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95" name="Rectangle 94"/>
          <p:cNvSpPr/>
          <p:nvPr/>
        </p:nvSpPr>
        <p:spPr>
          <a:xfrm>
            <a:off x="4876800" y="3046413"/>
            <a:ext cx="457200" cy="381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96" name="Rectangle 95"/>
          <p:cNvSpPr/>
          <p:nvPr/>
        </p:nvSpPr>
        <p:spPr>
          <a:xfrm>
            <a:off x="53340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8" name="Straight Arrow Connector 97"/>
          <p:cNvCxnSpPr/>
          <p:nvPr/>
        </p:nvCxnSpPr>
        <p:spPr>
          <a:xfrm>
            <a:off x="3505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flipH="1" flipV="1">
            <a:off x="2324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86" name="TextBox 101"/>
          <p:cNvSpPr txBox="1">
            <a:spLocks noChangeArrowheads="1"/>
          </p:cNvSpPr>
          <p:nvPr/>
        </p:nvSpPr>
        <p:spPr bwMode="auto">
          <a:xfrm>
            <a:off x="5811838" y="3429000"/>
            <a:ext cx="284162" cy="369888"/>
          </a:xfrm>
          <a:prstGeom prst="rect">
            <a:avLst/>
          </a:prstGeom>
          <a:noFill/>
          <a:ln w="9525">
            <a:noFill/>
            <a:miter lim="800000"/>
            <a:headEnd/>
            <a:tailEnd/>
          </a:ln>
        </p:spPr>
        <p:txBody>
          <a:bodyPr wrap="none">
            <a:spAutoFit/>
          </a:bodyPr>
          <a:lstStyle/>
          <a:p>
            <a:r>
              <a:rPr lang="en-US"/>
              <a:t>x</a:t>
            </a:r>
          </a:p>
        </p:txBody>
      </p:sp>
      <p:sp>
        <p:nvSpPr>
          <p:cNvPr id="45087" name="TextBox 102"/>
          <p:cNvSpPr txBox="1">
            <a:spLocks noChangeArrowheads="1"/>
          </p:cNvSpPr>
          <p:nvPr/>
        </p:nvSpPr>
        <p:spPr bwMode="auto">
          <a:xfrm>
            <a:off x="3221038" y="1143000"/>
            <a:ext cx="288925" cy="369888"/>
          </a:xfrm>
          <a:prstGeom prst="rect">
            <a:avLst/>
          </a:prstGeom>
          <a:noFill/>
          <a:ln w="9525">
            <a:noFill/>
            <a:miter lim="800000"/>
            <a:headEnd/>
            <a:tailEnd/>
          </a:ln>
        </p:spPr>
        <p:txBody>
          <a:bodyPr wrap="none">
            <a:spAutoFit/>
          </a:bodyPr>
          <a:lstStyle/>
          <a:p>
            <a:r>
              <a:rPr lang="en-US"/>
              <a:t>y</a:t>
            </a:r>
          </a:p>
        </p:txBody>
      </p:sp>
      <p:cxnSp>
        <p:nvCxnSpPr>
          <p:cNvPr id="105" name="Straight Arrow Connector 104"/>
          <p:cNvCxnSpPr/>
          <p:nvPr/>
        </p:nvCxnSpPr>
        <p:spPr>
          <a:xfrm rot="5400000">
            <a:off x="2819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089" name="TextBox 105"/>
          <p:cNvSpPr txBox="1">
            <a:spLocks noChangeArrowheads="1"/>
          </p:cNvSpPr>
          <p:nvPr/>
        </p:nvSpPr>
        <p:spPr bwMode="auto">
          <a:xfrm>
            <a:off x="2819400" y="3516313"/>
            <a:ext cx="261938" cy="369887"/>
          </a:xfrm>
          <a:prstGeom prst="rect">
            <a:avLst/>
          </a:prstGeom>
          <a:noFill/>
          <a:ln w="9525">
            <a:noFill/>
            <a:miter lim="800000"/>
            <a:headEnd/>
            <a:tailEnd/>
          </a:ln>
        </p:spPr>
        <p:txBody>
          <a:bodyPr wrap="none">
            <a:spAutoFit/>
          </a:bodyPr>
          <a:lstStyle/>
          <a:p>
            <a:r>
              <a:rPr lang="en-US"/>
              <a:t>t</a:t>
            </a:r>
          </a:p>
        </p:txBody>
      </p:sp>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42</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Basics of cache-oblivious stencil algorithm – 2D</a:t>
            </a:r>
            <a:endParaRPr lang="en-US" dirty="0"/>
          </a:p>
        </p:txBody>
      </p:sp>
      <p:sp>
        <p:nvSpPr>
          <p:cNvPr id="48" name="TextBox 47"/>
          <p:cNvSpPr txBox="1"/>
          <p:nvPr/>
        </p:nvSpPr>
        <p:spPr>
          <a:xfrm>
            <a:off x="4142189" y="3810000"/>
            <a:ext cx="582211" cy="369332"/>
          </a:xfrm>
          <a:prstGeom prst="rect">
            <a:avLst/>
          </a:prstGeom>
          <a:noFill/>
        </p:spPr>
        <p:txBody>
          <a:bodyPr wrap="none" rtlCol="0">
            <a:spAutoFit/>
          </a:bodyPr>
          <a:lstStyle/>
          <a:p>
            <a:r>
              <a:rPr lang="en-US" smtClean="0"/>
              <a:t>root</a:t>
            </a:r>
            <a:endParaRPr lang="en-US"/>
          </a:p>
        </p:txBody>
      </p:sp>
      <p:sp>
        <p:nvSpPr>
          <p:cNvPr id="50" name="TextBox 49"/>
          <p:cNvSpPr txBox="1"/>
          <p:nvPr/>
        </p:nvSpPr>
        <p:spPr>
          <a:xfrm>
            <a:off x="1524000" y="4495800"/>
            <a:ext cx="1082348" cy="369332"/>
          </a:xfrm>
          <a:prstGeom prst="rect">
            <a:avLst/>
          </a:prstGeom>
          <a:noFill/>
        </p:spPr>
        <p:txBody>
          <a:bodyPr wrap="none" rtlCol="0">
            <a:spAutoFit/>
          </a:bodyPr>
          <a:lstStyle/>
          <a:p>
            <a:r>
              <a:rPr lang="en-US" smtClean="0"/>
              <a:t>Spawn 2</a:t>
            </a:r>
            <a:endParaRPr lang="en-US"/>
          </a:p>
        </p:txBody>
      </p:sp>
      <p:sp>
        <p:nvSpPr>
          <p:cNvPr id="51" name="TextBox 50"/>
          <p:cNvSpPr txBox="1"/>
          <p:nvPr/>
        </p:nvSpPr>
        <p:spPr>
          <a:xfrm>
            <a:off x="2803852" y="4495800"/>
            <a:ext cx="1082348" cy="369332"/>
          </a:xfrm>
          <a:prstGeom prst="rect">
            <a:avLst/>
          </a:prstGeom>
          <a:noFill/>
        </p:spPr>
        <p:txBody>
          <a:bodyPr wrap="none" rtlCol="0">
            <a:spAutoFit/>
          </a:bodyPr>
          <a:lstStyle/>
          <a:p>
            <a:r>
              <a:rPr lang="en-US" smtClean="0"/>
              <a:t>Spawn 4</a:t>
            </a:r>
            <a:endParaRPr lang="en-US"/>
          </a:p>
        </p:txBody>
      </p:sp>
      <p:sp>
        <p:nvSpPr>
          <p:cNvPr id="52" name="TextBox 51"/>
          <p:cNvSpPr txBox="1"/>
          <p:nvPr/>
        </p:nvSpPr>
        <p:spPr>
          <a:xfrm>
            <a:off x="3962400" y="4495800"/>
            <a:ext cx="697627" cy="369332"/>
          </a:xfrm>
          <a:prstGeom prst="rect">
            <a:avLst/>
          </a:prstGeom>
          <a:noFill/>
        </p:spPr>
        <p:txBody>
          <a:bodyPr wrap="none" rtlCol="0">
            <a:spAutoFit/>
          </a:bodyPr>
          <a:lstStyle/>
          <a:p>
            <a:r>
              <a:rPr lang="en-US" smtClean="0"/>
              <a:t>Sync</a:t>
            </a:r>
            <a:endParaRPr lang="en-US"/>
          </a:p>
        </p:txBody>
      </p:sp>
      <p:sp>
        <p:nvSpPr>
          <p:cNvPr id="53" name="TextBox 52"/>
          <p:cNvSpPr txBox="1"/>
          <p:nvPr/>
        </p:nvSpPr>
        <p:spPr>
          <a:xfrm>
            <a:off x="4800600" y="4495800"/>
            <a:ext cx="1082348" cy="369332"/>
          </a:xfrm>
          <a:prstGeom prst="rect">
            <a:avLst/>
          </a:prstGeom>
          <a:noFill/>
        </p:spPr>
        <p:txBody>
          <a:bodyPr wrap="none" rtlCol="0">
            <a:spAutoFit/>
          </a:bodyPr>
          <a:lstStyle/>
          <a:p>
            <a:r>
              <a:rPr lang="en-US" smtClean="0"/>
              <a:t>Spawn 1</a:t>
            </a:r>
            <a:endParaRPr lang="en-US"/>
          </a:p>
        </p:txBody>
      </p:sp>
      <p:sp>
        <p:nvSpPr>
          <p:cNvPr id="54" name="TextBox 53"/>
          <p:cNvSpPr txBox="1"/>
          <p:nvPr/>
        </p:nvSpPr>
        <p:spPr>
          <a:xfrm>
            <a:off x="5867400" y="4495800"/>
            <a:ext cx="1082348" cy="369332"/>
          </a:xfrm>
          <a:prstGeom prst="rect">
            <a:avLst/>
          </a:prstGeom>
          <a:noFill/>
        </p:spPr>
        <p:txBody>
          <a:bodyPr wrap="none" rtlCol="0">
            <a:spAutoFit/>
          </a:bodyPr>
          <a:lstStyle/>
          <a:p>
            <a:r>
              <a:rPr lang="en-US" smtClean="0"/>
              <a:t>Spawn 3</a:t>
            </a:r>
            <a:endParaRPr lang="en-US"/>
          </a:p>
        </p:txBody>
      </p:sp>
      <p:sp>
        <p:nvSpPr>
          <p:cNvPr id="55" name="TextBox 54"/>
          <p:cNvSpPr txBox="1"/>
          <p:nvPr/>
        </p:nvSpPr>
        <p:spPr>
          <a:xfrm>
            <a:off x="6934200" y="4495800"/>
            <a:ext cx="1082348" cy="369332"/>
          </a:xfrm>
          <a:prstGeom prst="rect">
            <a:avLst/>
          </a:prstGeom>
          <a:noFill/>
        </p:spPr>
        <p:txBody>
          <a:bodyPr wrap="none" rtlCol="0">
            <a:spAutoFit/>
          </a:bodyPr>
          <a:lstStyle/>
          <a:p>
            <a:r>
              <a:rPr lang="en-US" smtClean="0"/>
              <a:t>Spawn 5</a:t>
            </a:r>
            <a:endParaRPr lang="en-US"/>
          </a:p>
        </p:txBody>
      </p:sp>
      <p:sp>
        <p:nvSpPr>
          <p:cNvPr id="56" name="TextBox 55"/>
          <p:cNvSpPr txBox="1"/>
          <p:nvPr/>
        </p:nvSpPr>
        <p:spPr>
          <a:xfrm>
            <a:off x="762000" y="5181600"/>
            <a:ext cx="441146" cy="646331"/>
          </a:xfrm>
          <a:prstGeom prst="rect">
            <a:avLst/>
          </a:prstGeom>
          <a:noFill/>
        </p:spPr>
        <p:txBody>
          <a:bodyPr wrap="none" rtlCol="0">
            <a:spAutoFit/>
          </a:bodyPr>
          <a:lstStyle/>
          <a:p>
            <a:r>
              <a:rPr lang="en-US" smtClean="0"/>
              <a:t>22</a:t>
            </a:r>
          </a:p>
          <a:p>
            <a:r>
              <a:rPr lang="en-US" smtClean="0"/>
              <a:t>24</a:t>
            </a:r>
          </a:p>
        </p:txBody>
      </p:sp>
      <p:sp>
        <p:nvSpPr>
          <p:cNvPr id="57" name="TextBox 56"/>
          <p:cNvSpPr txBox="1"/>
          <p:nvPr/>
        </p:nvSpPr>
        <p:spPr>
          <a:xfrm>
            <a:off x="1290935" y="5257800"/>
            <a:ext cx="461665" cy="566822"/>
          </a:xfrm>
          <a:prstGeom prst="rect">
            <a:avLst/>
          </a:prstGeom>
          <a:noFill/>
        </p:spPr>
        <p:txBody>
          <a:bodyPr vert="eaVert" wrap="none" rtlCol="0">
            <a:spAutoFit/>
          </a:bodyPr>
          <a:lstStyle/>
          <a:p>
            <a:r>
              <a:rPr lang="en-US" smtClean="0"/>
              <a:t>sync</a:t>
            </a:r>
            <a:endParaRPr lang="en-US"/>
          </a:p>
        </p:txBody>
      </p:sp>
      <p:sp>
        <p:nvSpPr>
          <p:cNvPr id="58" name="TextBox 57"/>
          <p:cNvSpPr txBox="1"/>
          <p:nvPr/>
        </p:nvSpPr>
        <p:spPr>
          <a:xfrm>
            <a:off x="1692454" y="5172670"/>
            <a:ext cx="832279" cy="923330"/>
          </a:xfrm>
          <a:prstGeom prst="rect">
            <a:avLst/>
          </a:prstGeom>
          <a:noFill/>
        </p:spPr>
        <p:txBody>
          <a:bodyPr wrap="none" rtlCol="0">
            <a:spAutoFit/>
          </a:bodyPr>
          <a:lstStyle/>
          <a:p>
            <a:endParaRPr lang="en-US" smtClean="0"/>
          </a:p>
          <a:p>
            <a:r>
              <a:rPr lang="en-US" smtClean="0"/>
              <a:t>23</a:t>
            </a:r>
          </a:p>
          <a:p>
            <a:r>
              <a:rPr lang="en-US" smtClean="0"/>
              <a:t>25+41</a:t>
            </a:r>
            <a:endParaRPr lang="en-US"/>
          </a:p>
        </p:txBody>
      </p:sp>
      <p:sp>
        <p:nvSpPr>
          <p:cNvPr id="59" name="TextBox 58"/>
          <p:cNvSpPr txBox="1"/>
          <p:nvPr/>
        </p:nvSpPr>
        <p:spPr>
          <a:xfrm>
            <a:off x="2514600" y="5181600"/>
            <a:ext cx="441146" cy="646331"/>
          </a:xfrm>
          <a:prstGeom prst="rect">
            <a:avLst/>
          </a:prstGeom>
          <a:noFill/>
        </p:spPr>
        <p:txBody>
          <a:bodyPr wrap="none" rtlCol="0">
            <a:spAutoFit/>
          </a:bodyPr>
          <a:lstStyle/>
          <a:p>
            <a:r>
              <a:rPr lang="en-US" smtClean="0"/>
              <a:t>42</a:t>
            </a:r>
          </a:p>
          <a:p>
            <a:r>
              <a:rPr lang="en-US" smtClean="0"/>
              <a:t>44</a:t>
            </a:r>
            <a:endParaRPr lang="en-US"/>
          </a:p>
        </p:txBody>
      </p:sp>
      <p:sp>
        <p:nvSpPr>
          <p:cNvPr id="60" name="TextBox 59"/>
          <p:cNvSpPr txBox="1"/>
          <p:nvPr/>
        </p:nvSpPr>
        <p:spPr>
          <a:xfrm>
            <a:off x="2971800" y="5224378"/>
            <a:ext cx="461665" cy="566822"/>
          </a:xfrm>
          <a:prstGeom prst="rect">
            <a:avLst/>
          </a:prstGeom>
          <a:noFill/>
        </p:spPr>
        <p:txBody>
          <a:bodyPr vert="eaVert" wrap="none" rtlCol="0">
            <a:spAutoFit/>
          </a:bodyPr>
          <a:lstStyle/>
          <a:p>
            <a:r>
              <a:rPr lang="en-US" smtClean="0"/>
              <a:t>sync</a:t>
            </a:r>
            <a:endParaRPr lang="en-US"/>
          </a:p>
        </p:txBody>
      </p:sp>
      <p:sp>
        <p:nvSpPr>
          <p:cNvPr id="61" name="TextBox 60"/>
          <p:cNvSpPr txBox="1"/>
          <p:nvPr/>
        </p:nvSpPr>
        <p:spPr>
          <a:xfrm>
            <a:off x="3429000" y="5181600"/>
            <a:ext cx="832279" cy="923330"/>
          </a:xfrm>
          <a:prstGeom prst="rect">
            <a:avLst/>
          </a:prstGeom>
          <a:noFill/>
        </p:spPr>
        <p:txBody>
          <a:bodyPr wrap="none" rtlCol="0">
            <a:spAutoFit/>
          </a:bodyPr>
          <a:lstStyle/>
          <a:p>
            <a:endParaRPr lang="en-US" smtClean="0"/>
          </a:p>
          <a:p>
            <a:r>
              <a:rPr lang="en-US" smtClean="0"/>
              <a:t>43</a:t>
            </a:r>
          </a:p>
          <a:p>
            <a:r>
              <a:rPr lang="en-US" smtClean="0"/>
              <a:t>45+21</a:t>
            </a:r>
            <a:endParaRPr lang="en-US"/>
          </a:p>
        </p:txBody>
      </p:sp>
      <p:sp>
        <p:nvSpPr>
          <p:cNvPr id="62" name="TextBox 61"/>
          <p:cNvSpPr txBox="1"/>
          <p:nvPr/>
        </p:nvSpPr>
        <p:spPr>
          <a:xfrm>
            <a:off x="4435654" y="5181600"/>
            <a:ext cx="441146" cy="646331"/>
          </a:xfrm>
          <a:prstGeom prst="rect">
            <a:avLst/>
          </a:prstGeom>
          <a:noFill/>
        </p:spPr>
        <p:txBody>
          <a:bodyPr wrap="none" rtlCol="0">
            <a:spAutoFit/>
          </a:bodyPr>
          <a:lstStyle/>
          <a:p>
            <a:r>
              <a:rPr lang="en-US" smtClean="0"/>
              <a:t>12</a:t>
            </a:r>
          </a:p>
          <a:p>
            <a:r>
              <a:rPr lang="en-US" smtClean="0"/>
              <a:t>14</a:t>
            </a:r>
            <a:endParaRPr lang="en-US"/>
          </a:p>
        </p:txBody>
      </p:sp>
      <p:sp>
        <p:nvSpPr>
          <p:cNvPr id="63" name="TextBox 62"/>
          <p:cNvSpPr txBox="1"/>
          <p:nvPr/>
        </p:nvSpPr>
        <p:spPr>
          <a:xfrm>
            <a:off x="4892854" y="5224378"/>
            <a:ext cx="461665" cy="566822"/>
          </a:xfrm>
          <a:prstGeom prst="rect">
            <a:avLst/>
          </a:prstGeom>
          <a:noFill/>
        </p:spPr>
        <p:txBody>
          <a:bodyPr vert="eaVert" wrap="none" rtlCol="0">
            <a:spAutoFit/>
          </a:bodyPr>
          <a:lstStyle/>
          <a:p>
            <a:r>
              <a:rPr lang="en-US" smtClean="0"/>
              <a:t>sync</a:t>
            </a:r>
            <a:endParaRPr lang="en-US"/>
          </a:p>
        </p:txBody>
      </p:sp>
      <p:sp>
        <p:nvSpPr>
          <p:cNvPr id="64" name="TextBox 63"/>
          <p:cNvSpPr txBox="1"/>
          <p:nvPr/>
        </p:nvSpPr>
        <p:spPr>
          <a:xfrm>
            <a:off x="5350054" y="5181600"/>
            <a:ext cx="441146" cy="923330"/>
          </a:xfrm>
          <a:prstGeom prst="rect">
            <a:avLst/>
          </a:prstGeom>
          <a:noFill/>
        </p:spPr>
        <p:txBody>
          <a:bodyPr wrap="none" rtlCol="0">
            <a:spAutoFit/>
          </a:bodyPr>
          <a:lstStyle/>
          <a:p>
            <a:r>
              <a:rPr lang="en-US" smtClean="0"/>
              <a:t>11</a:t>
            </a:r>
          </a:p>
          <a:p>
            <a:r>
              <a:rPr lang="en-US" smtClean="0"/>
              <a:t>13</a:t>
            </a:r>
          </a:p>
          <a:p>
            <a:r>
              <a:rPr lang="en-US" smtClean="0"/>
              <a:t>15</a:t>
            </a:r>
            <a:endParaRPr lang="en-US"/>
          </a:p>
        </p:txBody>
      </p:sp>
      <p:sp>
        <p:nvSpPr>
          <p:cNvPr id="65" name="TextBox 64"/>
          <p:cNvSpPr txBox="1"/>
          <p:nvPr/>
        </p:nvSpPr>
        <p:spPr>
          <a:xfrm>
            <a:off x="5807254" y="5181600"/>
            <a:ext cx="441146" cy="646331"/>
          </a:xfrm>
          <a:prstGeom prst="rect">
            <a:avLst/>
          </a:prstGeom>
          <a:noFill/>
        </p:spPr>
        <p:txBody>
          <a:bodyPr wrap="none" rtlCol="0">
            <a:spAutoFit/>
          </a:bodyPr>
          <a:lstStyle/>
          <a:p>
            <a:r>
              <a:rPr lang="en-US" smtClean="0"/>
              <a:t>32</a:t>
            </a:r>
          </a:p>
          <a:p>
            <a:r>
              <a:rPr lang="en-US" smtClean="0"/>
              <a:t>34</a:t>
            </a:r>
            <a:endParaRPr lang="en-US"/>
          </a:p>
        </p:txBody>
      </p:sp>
      <p:sp>
        <p:nvSpPr>
          <p:cNvPr id="66" name="TextBox 65"/>
          <p:cNvSpPr txBox="1"/>
          <p:nvPr/>
        </p:nvSpPr>
        <p:spPr>
          <a:xfrm>
            <a:off x="6264454" y="5224378"/>
            <a:ext cx="461665" cy="566822"/>
          </a:xfrm>
          <a:prstGeom prst="rect">
            <a:avLst/>
          </a:prstGeom>
          <a:noFill/>
        </p:spPr>
        <p:txBody>
          <a:bodyPr vert="eaVert" wrap="none" rtlCol="0">
            <a:spAutoFit/>
          </a:bodyPr>
          <a:lstStyle/>
          <a:p>
            <a:r>
              <a:rPr lang="en-US" smtClean="0"/>
              <a:t>sync</a:t>
            </a:r>
            <a:endParaRPr lang="en-US"/>
          </a:p>
        </p:txBody>
      </p:sp>
      <p:sp>
        <p:nvSpPr>
          <p:cNvPr id="67" name="TextBox 66"/>
          <p:cNvSpPr txBox="1"/>
          <p:nvPr/>
        </p:nvSpPr>
        <p:spPr>
          <a:xfrm>
            <a:off x="6721654" y="5181600"/>
            <a:ext cx="441146" cy="923330"/>
          </a:xfrm>
          <a:prstGeom prst="rect">
            <a:avLst/>
          </a:prstGeom>
          <a:noFill/>
        </p:spPr>
        <p:txBody>
          <a:bodyPr wrap="none" rtlCol="0">
            <a:spAutoFit/>
          </a:bodyPr>
          <a:lstStyle/>
          <a:p>
            <a:r>
              <a:rPr lang="en-US" smtClean="0"/>
              <a:t>31</a:t>
            </a:r>
          </a:p>
          <a:p>
            <a:r>
              <a:rPr lang="en-US" smtClean="0"/>
              <a:t>33</a:t>
            </a:r>
          </a:p>
          <a:p>
            <a:r>
              <a:rPr lang="en-US" smtClean="0"/>
              <a:t>35</a:t>
            </a:r>
            <a:endParaRPr lang="en-US"/>
          </a:p>
        </p:txBody>
      </p:sp>
      <p:sp>
        <p:nvSpPr>
          <p:cNvPr id="68" name="TextBox 67"/>
          <p:cNvSpPr txBox="1"/>
          <p:nvPr/>
        </p:nvSpPr>
        <p:spPr>
          <a:xfrm>
            <a:off x="7178854" y="5181600"/>
            <a:ext cx="441146" cy="646331"/>
          </a:xfrm>
          <a:prstGeom prst="rect">
            <a:avLst/>
          </a:prstGeom>
          <a:noFill/>
        </p:spPr>
        <p:txBody>
          <a:bodyPr wrap="none" rtlCol="0">
            <a:spAutoFit/>
          </a:bodyPr>
          <a:lstStyle/>
          <a:p>
            <a:r>
              <a:rPr lang="en-US" smtClean="0"/>
              <a:t>52</a:t>
            </a:r>
          </a:p>
          <a:p>
            <a:r>
              <a:rPr lang="en-US" smtClean="0"/>
              <a:t>54</a:t>
            </a:r>
            <a:endParaRPr lang="en-US"/>
          </a:p>
        </p:txBody>
      </p:sp>
      <p:sp>
        <p:nvSpPr>
          <p:cNvPr id="69" name="TextBox 68"/>
          <p:cNvSpPr txBox="1"/>
          <p:nvPr/>
        </p:nvSpPr>
        <p:spPr>
          <a:xfrm>
            <a:off x="7636054" y="5224378"/>
            <a:ext cx="461665" cy="566822"/>
          </a:xfrm>
          <a:prstGeom prst="rect">
            <a:avLst/>
          </a:prstGeom>
          <a:noFill/>
        </p:spPr>
        <p:txBody>
          <a:bodyPr vert="eaVert" wrap="none" rtlCol="0">
            <a:spAutoFit/>
          </a:bodyPr>
          <a:lstStyle/>
          <a:p>
            <a:r>
              <a:rPr lang="en-US" smtClean="0"/>
              <a:t>sync</a:t>
            </a:r>
            <a:endParaRPr lang="en-US"/>
          </a:p>
        </p:txBody>
      </p:sp>
      <p:sp>
        <p:nvSpPr>
          <p:cNvPr id="70" name="TextBox 69"/>
          <p:cNvSpPr txBox="1"/>
          <p:nvPr/>
        </p:nvSpPr>
        <p:spPr>
          <a:xfrm>
            <a:off x="8093254" y="5181600"/>
            <a:ext cx="441146" cy="923330"/>
          </a:xfrm>
          <a:prstGeom prst="rect">
            <a:avLst/>
          </a:prstGeom>
          <a:noFill/>
        </p:spPr>
        <p:txBody>
          <a:bodyPr wrap="none" rtlCol="0">
            <a:spAutoFit/>
          </a:bodyPr>
          <a:lstStyle/>
          <a:p>
            <a:r>
              <a:rPr lang="en-US" smtClean="0"/>
              <a:t>51</a:t>
            </a:r>
          </a:p>
          <a:p>
            <a:r>
              <a:rPr lang="en-US" smtClean="0"/>
              <a:t>53</a:t>
            </a:r>
          </a:p>
          <a:p>
            <a:r>
              <a:rPr lang="en-US" smtClean="0"/>
              <a:t>55</a:t>
            </a:r>
            <a:endParaRPr lang="en-US"/>
          </a:p>
        </p:txBody>
      </p:sp>
      <p:cxnSp>
        <p:nvCxnSpPr>
          <p:cNvPr id="97" name="Straight Connector 96"/>
          <p:cNvCxnSpPr>
            <a:stCxn id="48" idx="2"/>
            <a:endCxn id="50" idx="0"/>
          </p:cNvCxnSpPr>
          <p:nvPr/>
        </p:nvCxnSpPr>
        <p:spPr>
          <a:xfrm rot="5400000">
            <a:off x="3091001" y="3153506"/>
            <a:ext cx="316468" cy="236812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48" idx="2"/>
            <a:endCxn id="51" idx="0"/>
          </p:cNvCxnSpPr>
          <p:nvPr/>
        </p:nvCxnSpPr>
        <p:spPr>
          <a:xfrm rot="5400000">
            <a:off x="3730927" y="3793432"/>
            <a:ext cx="316468" cy="108826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8" idx="2"/>
            <a:endCxn id="52" idx="0"/>
          </p:cNvCxnSpPr>
          <p:nvPr/>
        </p:nvCxnSpPr>
        <p:spPr>
          <a:xfrm rot="5400000">
            <a:off x="4214021" y="4276526"/>
            <a:ext cx="316468" cy="12208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48" idx="2"/>
            <a:endCxn id="53" idx="0"/>
          </p:cNvCxnSpPr>
          <p:nvPr/>
        </p:nvCxnSpPr>
        <p:spPr>
          <a:xfrm rot="16200000" flipH="1">
            <a:off x="4729300" y="3883326"/>
            <a:ext cx="316468" cy="9084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48" idx="2"/>
            <a:endCxn id="54" idx="0"/>
          </p:cNvCxnSpPr>
          <p:nvPr/>
        </p:nvCxnSpPr>
        <p:spPr>
          <a:xfrm rot="16200000" flipH="1">
            <a:off x="5262700" y="3349926"/>
            <a:ext cx="316468" cy="19752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8" idx="2"/>
            <a:endCxn id="55" idx="0"/>
          </p:cNvCxnSpPr>
          <p:nvPr/>
        </p:nvCxnSpPr>
        <p:spPr>
          <a:xfrm rot="16200000" flipH="1">
            <a:off x="5796100" y="2816526"/>
            <a:ext cx="316468" cy="304207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0" idx="2"/>
            <a:endCxn id="56" idx="0"/>
          </p:cNvCxnSpPr>
          <p:nvPr/>
        </p:nvCxnSpPr>
        <p:spPr>
          <a:xfrm rot="5400000">
            <a:off x="1365640" y="4482066"/>
            <a:ext cx="316468" cy="108260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50" idx="2"/>
            <a:endCxn id="57" idx="0"/>
          </p:cNvCxnSpPr>
          <p:nvPr/>
        </p:nvCxnSpPr>
        <p:spPr>
          <a:xfrm rot="5400000">
            <a:off x="1597137" y="4789763"/>
            <a:ext cx="392668" cy="543406"/>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0" idx="2"/>
            <a:endCxn id="58" idx="0"/>
          </p:cNvCxnSpPr>
          <p:nvPr/>
        </p:nvCxnSpPr>
        <p:spPr>
          <a:xfrm rot="16200000" flipH="1">
            <a:off x="1933115" y="4997191"/>
            <a:ext cx="307538" cy="43420"/>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51" idx="2"/>
            <a:endCxn id="59" idx="0"/>
          </p:cNvCxnSpPr>
          <p:nvPr/>
        </p:nvCxnSpPr>
        <p:spPr>
          <a:xfrm rot="5400000">
            <a:off x="2881866" y="4718440"/>
            <a:ext cx="316468" cy="6098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60" idx="0"/>
          </p:cNvCxnSpPr>
          <p:nvPr/>
        </p:nvCxnSpPr>
        <p:spPr>
          <a:xfrm rot="5400000">
            <a:off x="3103928" y="4975506"/>
            <a:ext cx="347578" cy="15016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51" idx="2"/>
            <a:endCxn id="61" idx="0"/>
          </p:cNvCxnSpPr>
          <p:nvPr/>
        </p:nvCxnSpPr>
        <p:spPr>
          <a:xfrm rot="16200000" flipH="1">
            <a:off x="3436849" y="4773309"/>
            <a:ext cx="316468" cy="500114"/>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53" idx="2"/>
            <a:endCxn id="62" idx="0"/>
          </p:cNvCxnSpPr>
          <p:nvPr/>
        </p:nvCxnSpPr>
        <p:spPr>
          <a:xfrm rot="5400000">
            <a:off x="4840767" y="4680593"/>
            <a:ext cx="316468" cy="6855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63" idx="0"/>
          </p:cNvCxnSpPr>
          <p:nvPr/>
        </p:nvCxnSpPr>
        <p:spPr>
          <a:xfrm rot="5400000">
            <a:off x="5055055" y="4945433"/>
            <a:ext cx="347578" cy="2103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3" idx="2"/>
            <a:endCxn id="64" idx="0"/>
          </p:cNvCxnSpPr>
          <p:nvPr/>
        </p:nvCxnSpPr>
        <p:spPr>
          <a:xfrm rot="16200000" flipH="1">
            <a:off x="5297966" y="4908939"/>
            <a:ext cx="316468" cy="2288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54" idx="2"/>
            <a:endCxn id="65" idx="0"/>
          </p:cNvCxnSpPr>
          <p:nvPr/>
        </p:nvCxnSpPr>
        <p:spPr>
          <a:xfrm rot="5400000">
            <a:off x="6059967" y="4832993"/>
            <a:ext cx="316468" cy="3807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54" idx="2"/>
            <a:endCxn id="66" idx="0"/>
          </p:cNvCxnSpPr>
          <p:nvPr/>
        </p:nvCxnSpPr>
        <p:spPr>
          <a:xfrm rot="16200000" flipH="1">
            <a:off x="6272307" y="5001398"/>
            <a:ext cx="359246" cy="867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54" idx="2"/>
            <a:endCxn id="67" idx="0"/>
          </p:cNvCxnSpPr>
          <p:nvPr/>
        </p:nvCxnSpPr>
        <p:spPr>
          <a:xfrm rot="16200000" flipH="1">
            <a:off x="6517166" y="4756539"/>
            <a:ext cx="316468" cy="5336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55" idx="2"/>
            <a:endCxn id="68" idx="0"/>
          </p:cNvCxnSpPr>
          <p:nvPr/>
        </p:nvCxnSpPr>
        <p:spPr>
          <a:xfrm rot="5400000">
            <a:off x="7279167" y="4985393"/>
            <a:ext cx="316468" cy="7594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55" idx="2"/>
            <a:endCxn id="69" idx="0"/>
          </p:cNvCxnSpPr>
          <p:nvPr/>
        </p:nvCxnSpPr>
        <p:spPr>
          <a:xfrm rot="16200000" flipH="1">
            <a:off x="7491507" y="4848998"/>
            <a:ext cx="359246" cy="3915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5" idx="2"/>
            <a:endCxn id="70" idx="0"/>
          </p:cNvCxnSpPr>
          <p:nvPr/>
        </p:nvCxnSpPr>
        <p:spPr>
          <a:xfrm rot="16200000" flipH="1">
            <a:off x="7736366" y="4604139"/>
            <a:ext cx="316468" cy="83845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505200" y="5791200"/>
            <a:ext cx="685800" cy="22860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838200" y="5257800"/>
            <a:ext cx="304800" cy="228600"/>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590800" y="5486400"/>
            <a:ext cx="304800" cy="228600"/>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752600" y="5791200"/>
            <a:ext cx="685800" cy="228600"/>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2590800" y="5257800"/>
            <a:ext cx="304800" cy="228600"/>
          </a:xfrm>
          <a:prstGeom prst="ellipse">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38200" y="5562600"/>
            <a:ext cx="304800" cy="228600"/>
          </a:xfrm>
          <a:prstGeom prst="ellipse">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4" descr="Klein_bottle_math.svg.png"/>
          <p:cNvPicPr>
            <a:picLocks noChangeAspect="1"/>
          </p:cNvPicPr>
          <p:nvPr/>
        </p:nvPicPr>
        <p:blipFill>
          <a:blip r:embed="rId3"/>
          <a:srcRect/>
          <a:stretch>
            <a:fillRect/>
          </a:stretch>
        </p:blipFill>
        <p:spPr bwMode="auto">
          <a:xfrm>
            <a:off x="1219200" y="1600200"/>
            <a:ext cx="142875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26"/>
          <p:cNvSpPr/>
          <p:nvPr/>
        </p:nvSpPr>
        <p:spPr>
          <a:xfrm>
            <a:off x="35052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a:t>
            </a:r>
          </a:p>
        </p:txBody>
      </p:sp>
      <p:sp>
        <p:nvSpPr>
          <p:cNvPr id="128" name="Rectangle 127"/>
          <p:cNvSpPr/>
          <p:nvPr/>
        </p:nvSpPr>
        <p:spPr>
          <a:xfrm>
            <a:off x="39624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a:t>
            </a:r>
          </a:p>
        </p:txBody>
      </p:sp>
      <p:sp>
        <p:nvSpPr>
          <p:cNvPr id="129" name="Rectangle 128"/>
          <p:cNvSpPr/>
          <p:nvPr/>
        </p:nvSpPr>
        <p:spPr>
          <a:xfrm>
            <a:off x="44196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a:t>
            </a:r>
          </a:p>
        </p:txBody>
      </p:sp>
      <p:sp>
        <p:nvSpPr>
          <p:cNvPr id="130" name="Rectangle 129"/>
          <p:cNvSpPr/>
          <p:nvPr/>
        </p:nvSpPr>
        <p:spPr>
          <a:xfrm>
            <a:off x="48768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
        <p:nvSpPr>
          <p:cNvPr id="131" name="Rectangle 130"/>
          <p:cNvSpPr/>
          <p:nvPr/>
        </p:nvSpPr>
        <p:spPr>
          <a:xfrm>
            <a:off x="53340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a:t>
            </a:r>
          </a:p>
        </p:txBody>
      </p:sp>
      <p:cxnSp>
        <p:nvCxnSpPr>
          <p:cNvPr id="132" name="Straight Arrow Connector 131"/>
          <p:cNvCxnSpPr/>
          <p:nvPr/>
        </p:nvCxnSpPr>
        <p:spPr>
          <a:xfrm>
            <a:off x="3505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5400000" flipH="1" flipV="1">
            <a:off x="2324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97" name="TextBox 133"/>
          <p:cNvSpPr txBox="1">
            <a:spLocks noChangeArrowheads="1"/>
          </p:cNvSpPr>
          <p:nvPr/>
        </p:nvSpPr>
        <p:spPr bwMode="auto">
          <a:xfrm>
            <a:off x="5811838" y="3429000"/>
            <a:ext cx="284162" cy="369888"/>
          </a:xfrm>
          <a:prstGeom prst="rect">
            <a:avLst/>
          </a:prstGeom>
          <a:noFill/>
          <a:ln w="9525">
            <a:noFill/>
            <a:miter lim="800000"/>
            <a:headEnd/>
            <a:tailEnd/>
          </a:ln>
        </p:spPr>
        <p:txBody>
          <a:bodyPr wrap="none">
            <a:spAutoFit/>
          </a:bodyPr>
          <a:lstStyle/>
          <a:p>
            <a:r>
              <a:rPr lang="en-US"/>
              <a:t>x</a:t>
            </a:r>
          </a:p>
        </p:txBody>
      </p:sp>
      <p:sp>
        <p:nvSpPr>
          <p:cNvPr id="45098" name="TextBox 134"/>
          <p:cNvSpPr txBox="1">
            <a:spLocks noChangeArrowheads="1"/>
          </p:cNvSpPr>
          <p:nvPr/>
        </p:nvSpPr>
        <p:spPr bwMode="auto">
          <a:xfrm>
            <a:off x="3221038" y="1143000"/>
            <a:ext cx="288925" cy="369888"/>
          </a:xfrm>
          <a:prstGeom prst="rect">
            <a:avLst/>
          </a:prstGeom>
          <a:noFill/>
          <a:ln w="9525">
            <a:noFill/>
            <a:miter lim="800000"/>
            <a:headEnd/>
            <a:tailEnd/>
          </a:ln>
        </p:spPr>
        <p:txBody>
          <a:bodyPr wrap="none">
            <a:spAutoFit/>
          </a:bodyPr>
          <a:lstStyle/>
          <a:p>
            <a:r>
              <a:rPr lang="en-US"/>
              <a:t>y</a:t>
            </a:r>
          </a:p>
        </p:txBody>
      </p:sp>
      <p:cxnSp>
        <p:nvCxnSpPr>
          <p:cNvPr id="136" name="Straight Arrow Connector 135"/>
          <p:cNvCxnSpPr/>
          <p:nvPr/>
        </p:nvCxnSpPr>
        <p:spPr>
          <a:xfrm rot="5400000">
            <a:off x="2819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100" name="TextBox 136"/>
          <p:cNvSpPr txBox="1">
            <a:spLocks noChangeArrowheads="1"/>
          </p:cNvSpPr>
          <p:nvPr/>
        </p:nvSpPr>
        <p:spPr bwMode="auto">
          <a:xfrm>
            <a:off x="2819400" y="3516313"/>
            <a:ext cx="261938" cy="369887"/>
          </a:xfrm>
          <a:prstGeom prst="rect">
            <a:avLst/>
          </a:prstGeom>
          <a:noFill/>
          <a:ln w="9525">
            <a:noFill/>
            <a:miter lim="800000"/>
            <a:headEnd/>
            <a:tailEnd/>
          </a:ln>
        </p:spPr>
        <p:txBody>
          <a:bodyPr wrap="none">
            <a:spAutoFit/>
          </a:bodyPr>
          <a:lstStyle/>
          <a:p>
            <a:r>
              <a:rPr lang="en-US"/>
              <a:t>t</a:t>
            </a:r>
          </a:p>
        </p:txBody>
      </p:sp>
      <p:sp>
        <p:nvSpPr>
          <p:cNvPr id="45101" name="TextBox 137"/>
          <p:cNvSpPr txBox="1">
            <a:spLocks noChangeArrowheads="1"/>
          </p:cNvSpPr>
          <p:nvPr/>
        </p:nvSpPr>
        <p:spPr bwMode="auto">
          <a:xfrm>
            <a:off x="3276600" y="4267200"/>
            <a:ext cx="1433513" cy="923925"/>
          </a:xfrm>
          <a:prstGeom prst="rect">
            <a:avLst/>
          </a:prstGeom>
          <a:noFill/>
          <a:ln w="9525">
            <a:noFill/>
            <a:miter lim="800000"/>
            <a:headEnd/>
            <a:tailEnd/>
          </a:ln>
        </p:spPr>
        <p:txBody>
          <a:bodyPr wrap="none">
            <a:spAutoFit/>
          </a:bodyPr>
          <a:lstStyle/>
          <a:p>
            <a:r>
              <a:rPr lang="en-US"/>
              <a:t>Spawn 2, 4</a:t>
            </a:r>
          </a:p>
          <a:p>
            <a:r>
              <a:rPr lang="en-US"/>
              <a:t>Sync</a:t>
            </a:r>
          </a:p>
          <a:p>
            <a:r>
              <a:rPr lang="en-US"/>
              <a:t>Spawn 1, 3, 5</a:t>
            </a:r>
          </a:p>
        </p:txBody>
      </p:sp>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43</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Parallelism of cache-oblivious stencil algorithm – 2D</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53340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73" name="Rectangle 72"/>
          <p:cNvSpPr/>
          <p:nvPr/>
        </p:nvSpPr>
        <p:spPr>
          <a:xfrm>
            <a:off x="57912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74" name="Rectangle 73"/>
          <p:cNvSpPr/>
          <p:nvPr/>
        </p:nvSpPr>
        <p:spPr>
          <a:xfrm>
            <a:off x="62484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75" name="Rectangle 74"/>
          <p:cNvSpPr/>
          <p:nvPr/>
        </p:nvSpPr>
        <p:spPr>
          <a:xfrm>
            <a:off x="67056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76" name="Rectangle 75"/>
          <p:cNvSpPr/>
          <p:nvPr/>
        </p:nvSpPr>
        <p:spPr>
          <a:xfrm>
            <a:off x="7162800" y="1522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77" name="Rectangle 76"/>
          <p:cNvSpPr/>
          <p:nvPr/>
        </p:nvSpPr>
        <p:spPr>
          <a:xfrm>
            <a:off x="53340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78" name="Rectangle 77"/>
          <p:cNvSpPr/>
          <p:nvPr/>
        </p:nvSpPr>
        <p:spPr>
          <a:xfrm>
            <a:off x="57912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79" name="Rectangle 78"/>
          <p:cNvSpPr/>
          <p:nvPr/>
        </p:nvSpPr>
        <p:spPr>
          <a:xfrm>
            <a:off x="62484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80" name="Rectangle 79"/>
          <p:cNvSpPr/>
          <p:nvPr/>
        </p:nvSpPr>
        <p:spPr>
          <a:xfrm>
            <a:off x="67056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81" name="Rectangle 80"/>
          <p:cNvSpPr/>
          <p:nvPr/>
        </p:nvSpPr>
        <p:spPr>
          <a:xfrm>
            <a:off x="7162800" y="1903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82" name="Rectangle 81"/>
          <p:cNvSpPr/>
          <p:nvPr/>
        </p:nvSpPr>
        <p:spPr>
          <a:xfrm>
            <a:off x="53340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83" name="Rectangle 82"/>
          <p:cNvSpPr/>
          <p:nvPr/>
        </p:nvSpPr>
        <p:spPr>
          <a:xfrm>
            <a:off x="57912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84" name="Rectangle 83"/>
          <p:cNvSpPr/>
          <p:nvPr/>
        </p:nvSpPr>
        <p:spPr>
          <a:xfrm>
            <a:off x="62484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85" name="Rectangle 84"/>
          <p:cNvSpPr/>
          <p:nvPr/>
        </p:nvSpPr>
        <p:spPr>
          <a:xfrm>
            <a:off x="67056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86" name="Rectangle 85"/>
          <p:cNvSpPr/>
          <p:nvPr/>
        </p:nvSpPr>
        <p:spPr>
          <a:xfrm>
            <a:off x="7162800" y="2284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87" name="Rectangle 86"/>
          <p:cNvSpPr/>
          <p:nvPr/>
        </p:nvSpPr>
        <p:spPr>
          <a:xfrm>
            <a:off x="53340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88" name="Rectangle 87"/>
          <p:cNvSpPr/>
          <p:nvPr/>
        </p:nvSpPr>
        <p:spPr>
          <a:xfrm>
            <a:off x="57912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89" name="Rectangle 88"/>
          <p:cNvSpPr/>
          <p:nvPr/>
        </p:nvSpPr>
        <p:spPr>
          <a:xfrm>
            <a:off x="62484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90" name="Rectangle 89"/>
          <p:cNvSpPr/>
          <p:nvPr/>
        </p:nvSpPr>
        <p:spPr>
          <a:xfrm>
            <a:off x="67056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91" name="Rectangle 90"/>
          <p:cNvSpPr/>
          <p:nvPr/>
        </p:nvSpPr>
        <p:spPr>
          <a:xfrm>
            <a:off x="7162800" y="2665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92" name="Rectangle 91"/>
          <p:cNvSpPr/>
          <p:nvPr/>
        </p:nvSpPr>
        <p:spPr>
          <a:xfrm>
            <a:off x="53340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93" name="Rectangle 92"/>
          <p:cNvSpPr/>
          <p:nvPr/>
        </p:nvSpPr>
        <p:spPr>
          <a:xfrm>
            <a:off x="57912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94" name="Rectangle 93"/>
          <p:cNvSpPr/>
          <p:nvPr/>
        </p:nvSpPr>
        <p:spPr>
          <a:xfrm>
            <a:off x="62484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95" name="Rectangle 94"/>
          <p:cNvSpPr/>
          <p:nvPr/>
        </p:nvSpPr>
        <p:spPr>
          <a:xfrm>
            <a:off x="67056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96" name="Rectangle 95"/>
          <p:cNvSpPr/>
          <p:nvPr/>
        </p:nvSpPr>
        <p:spPr>
          <a:xfrm>
            <a:off x="7162800" y="30464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8" name="Straight Arrow Connector 97"/>
          <p:cNvCxnSpPr/>
          <p:nvPr/>
        </p:nvCxnSpPr>
        <p:spPr>
          <a:xfrm>
            <a:off x="53340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flipH="1" flipV="1">
            <a:off x="41529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86" name="TextBox 101"/>
          <p:cNvSpPr txBox="1">
            <a:spLocks noChangeArrowheads="1"/>
          </p:cNvSpPr>
          <p:nvPr/>
        </p:nvSpPr>
        <p:spPr bwMode="auto">
          <a:xfrm>
            <a:off x="7640638" y="3429000"/>
            <a:ext cx="284162" cy="369888"/>
          </a:xfrm>
          <a:prstGeom prst="rect">
            <a:avLst/>
          </a:prstGeom>
          <a:noFill/>
          <a:ln w="9525">
            <a:noFill/>
            <a:miter lim="800000"/>
            <a:headEnd/>
            <a:tailEnd/>
          </a:ln>
        </p:spPr>
        <p:txBody>
          <a:bodyPr wrap="none">
            <a:spAutoFit/>
          </a:bodyPr>
          <a:lstStyle/>
          <a:p>
            <a:r>
              <a:rPr lang="en-US"/>
              <a:t>x</a:t>
            </a:r>
          </a:p>
        </p:txBody>
      </p:sp>
      <p:sp>
        <p:nvSpPr>
          <p:cNvPr id="45087" name="TextBox 102"/>
          <p:cNvSpPr txBox="1">
            <a:spLocks noChangeArrowheads="1"/>
          </p:cNvSpPr>
          <p:nvPr/>
        </p:nvSpPr>
        <p:spPr bwMode="auto">
          <a:xfrm>
            <a:off x="5049838" y="1143000"/>
            <a:ext cx="288925" cy="369888"/>
          </a:xfrm>
          <a:prstGeom prst="rect">
            <a:avLst/>
          </a:prstGeom>
          <a:noFill/>
          <a:ln w="9525">
            <a:noFill/>
            <a:miter lim="800000"/>
            <a:headEnd/>
            <a:tailEnd/>
          </a:ln>
        </p:spPr>
        <p:txBody>
          <a:bodyPr wrap="none">
            <a:spAutoFit/>
          </a:bodyPr>
          <a:lstStyle/>
          <a:p>
            <a:r>
              <a:rPr lang="en-US"/>
              <a:t>y</a:t>
            </a:r>
          </a:p>
        </p:txBody>
      </p:sp>
      <p:cxnSp>
        <p:nvCxnSpPr>
          <p:cNvPr id="105" name="Straight Arrow Connector 104"/>
          <p:cNvCxnSpPr/>
          <p:nvPr/>
        </p:nvCxnSpPr>
        <p:spPr>
          <a:xfrm rot="5400000">
            <a:off x="46482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089" name="TextBox 105"/>
          <p:cNvSpPr txBox="1">
            <a:spLocks noChangeArrowheads="1"/>
          </p:cNvSpPr>
          <p:nvPr/>
        </p:nvSpPr>
        <p:spPr bwMode="auto">
          <a:xfrm>
            <a:off x="4648200" y="3516313"/>
            <a:ext cx="261938" cy="369887"/>
          </a:xfrm>
          <a:prstGeom prst="rect">
            <a:avLst/>
          </a:prstGeom>
          <a:noFill/>
          <a:ln w="9525">
            <a:noFill/>
            <a:miter lim="800000"/>
            <a:headEnd/>
            <a:tailEnd/>
          </a:ln>
        </p:spPr>
        <p:txBody>
          <a:bodyPr wrap="none">
            <a:spAutoFit/>
          </a:bodyPr>
          <a:lstStyle/>
          <a:p>
            <a:r>
              <a:rPr lang="en-US"/>
              <a:t>t</a:t>
            </a:r>
          </a:p>
        </p:txBody>
      </p:sp>
      <p:sp>
        <p:nvSpPr>
          <p:cNvPr id="45102" name="TextBox 138"/>
          <p:cNvSpPr txBox="1">
            <a:spLocks noChangeArrowheads="1"/>
          </p:cNvSpPr>
          <p:nvPr/>
        </p:nvSpPr>
        <p:spPr bwMode="auto">
          <a:xfrm>
            <a:off x="5181600" y="4267200"/>
            <a:ext cx="2876550" cy="2308225"/>
          </a:xfrm>
          <a:prstGeom prst="rect">
            <a:avLst/>
          </a:prstGeom>
          <a:noFill/>
          <a:ln w="9525">
            <a:noFill/>
            <a:miter lim="800000"/>
            <a:headEnd/>
            <a:tailEnd/>
          </a:ln>
        </p:spPr>
        <p:txBody>
          <a:bodyPr wrap="none">
            <a:spAutoFit/>
          </a:bodyPr>
          <a:lstStyle/>
          <a:p>
            <a:r>
              <a:rPr lang="en-US"/>
              <a:t>Spawn 22, 24, 42, 44</a:t>
            </a:r>
          </a:p>
          <a:p>
            <a:r>
              <a:rPr lang="en-US"/>
              <a:t>Sync</a:t>
            </a:r>
          </a:p>
          <a:p>
            <a:r>
              <a:rPr lang="en-US"/>
              <a:t>Spawn 21, 23, 25, 41, 43, 45</a:t>
            </a:r>
          </a:p>
          <a:p>
            <a:r>
              <a:rPr lang="en-US"/>
              <a:t>Sync</a:t>
            </a:r>
          </a:p>
          <a:p>
            <a:r>
              <a:rPr lang="en-US"/>
              <a:t>Spawn 12, 14, 32, 34, 52, 54</a:t>
            </a:r>
          </a:p>
          <a:p>
            <a:r>
              <a:rPr lang="en-US"/>
              <a:t>Sync</a:t>
            </a:r>
          </a:p>
          <a:p>
            <a:r>
              <a:rPr lang="en-US"/>
              <a:t>Spawn 11, 13, 15, 31, 33, 35,</a:t>
            </a:r>
          </a:p>
          <a:p>
            <a:r>
              <a:rPr lang="en-US"/>
              <a:t>51, 53, 55</a:t>
            </a:r>
          </a:p>
        </p:txBody>
      </p:sp>
      <p:sp>
        <p:nvSpPr>
          <p:cNvPr id="47" name="Slide Number Placeholder 46"/>
          <p:cNvSpPr>
            <a:spLocks noGrp="1"/>
          </p:cNvSpPr>
          <p:nvPr>
            <p:ph type="sldNum" sz="quarter" idx="12"/>
          </p:nvPr>
        </p:nvSpPr>
        <p:spPr/>
        <p:txBody>
          <a:bodyPr/>
          <a:lstStyle/>
          <a:p>
            <a:pPr>
              <a:defRPr/>
            </a:pPr>
            <a:fld id="{40A9CDCE-929E-47FE-9CC1-3988BBA8F594}" type="slidenum">
              <a:rPr lang="en-US" smtClean="0"/>
              <a:pPr>
                <a:defRPr/>
              </a:pPr>
              <a:t>44</a:t>
            </a:fld>
            <a:endParaRPr lang="en-US"/>
          </a:p>
        </p:txBody>
      </p:sp>
      <p:sp>
        <p:nvSpPr>
          <p:cNvPr id="49"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Parallelism of cache-oblivious stencil algorithm – 2D</a:t>
            </a:r>
            <a:endParaRPr lang="en-US" dirty="0"/>
          </a:p>
        </p:txBody>
      </p:sp>
      <p:sp>
        <p:nvSpPr>
          <p:cNvPr id="61" name="Rectangle 60"/>
          <p:cNvSpPr/>
          <p:nvPr/>
        </p:nvSpPr>
        <p:spPr>
          <a:xfrm>
            <a:off x="16002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a:t>
            </a:r>
          </a:p>
        </p:txBody>
      </p:sp>
      <p:sp>
        <p:nvSpPr>
          <p:cNvPr id="62" name="Rectangle 61"/>
          <p:cNvSpPr/>
          <p:nvPr/>
        </p:nvSpPr>
        <p:spPr>
          <a:xfrm>
            <a:off x="20574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a:t>
            </a:r>
          </a:p>
        </p:txBody>
      </p:sp>
      <p:sp>
        <p:nvSpPr>
          <p:cNvPr id="63" name="Rectangle 62"/>
          <p:cNvSpPr/>
          <p:nvPr/>
        </p:nvSpPr>
        <p:spPr>
          <a:xfrm>
            <a:off x="25146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a:t>
            </a:r>
          </a:p>
        </p:txBody>
      </p:sp>
      <p:sp>
        <p:nvSpPr>
          <p:cNvPr id="64" name="Rectangle 63"/>
          <p:cNvSpPr/>
          <p:nvPr/>
        </p:nvSpPr>
        <p:spPr>
          <a:xfrm>
            <a:off x="29718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
        <p:nvSpPr>
          <p:cNvPr id="65" name="Rectangle 64"/>
          <p:cNvSpPr/>
          <p:nvPr/>
        </p:nvSpPr>
        <p:spPr>
          <a:xfrm>
            <a:off x="3429000" y="1524000"/>
            <a:ext cx="457200" cy="1903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a:t>
            </a:r>
          </a:p>
        </p:txBody>
      </p:sp>
      <p:cxnSp>
        <p:nvCxnSpPr>
          <p:cNvPr id="66" name="Straight Arrow Connector 65"/>
          <p:cNvCxnSpPr/>
          <p:nvPr/>
        </p:nvCxnSpPr>
        <p:spPr>
          <a:xfrm>
            <a:off x="1600200" y="34274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419100" y="22463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133"/>
          <p:cNvSpPr txBox="1">
            <a:spLocks noChangeArrowheads="1"/>
          </p:cNvSpPr>
          <p:nvPr/>
        </p:nvSpPr>
        <p:spPr bwMode="auto">
          <a:xfrm>
            <a:off x="3906838" y="3429000"/>
            <a:ext cx="284162" cy="369888"/>
          </a:xfrm>
          <a:prstGeom prst="rect">
            <a:avLst/>
          </a:prstGeom>
          <a:noFill/>
          <a:ln w="9525">
            <a:noFill/>
            <a:miter lim="800000"/>
            <a:headEnd/>
            <a:tailEnd/>
          </a:ln>
        </p:spPr>
        <p:txBody>
          <a:bodyPr wrap="none">
            <a:spAutoFit/>
          </a:bodyPr>
          <a:lstStyle/>
          <a:p>
            <a:r>
              <a:rPr lang="en-US"/>
              <a:t>x</a:t>
            </a:r>
          </a:p>
        </p:txBody>
      </p:sp>
      <p:sp>
        <p:nvSpPr>
          <p:cNvPr id="69" name="TextBox 134"/>
          <p:cNvSpPr txBox="1">
            <a:spLocks noChangeArrowheads="1"/>
          </p:cNvSpPr>
          <p:nvPr/>
        </p:nvSpPr>
        <p:spPr bwMode="auto">
          <a:xfrm>
            <a:off x="1316038" y="1143000"/>
            <a:ext cx="288925" cy="369888"/>
          </a:xfrm>
          <a:prstGeom prst="rect">
            <a:avLst/>
          </a:prstGeom>
          <a:noFill/>
          <a:ln w="9525">
            <a:noFill/>
            <a:miter lim="800000"/>
            <a:headEnd/>
            <a:tailEnd/>
          </a:ln>
        </p:spPr>
        <p:txBody>
          <a:bodyPr wrap="none">
            <a:spAutoFit/>
          </a:bodyPr>
          <a:lstStyle/>
          <a:p>
            <a:r>
              <a:rPr lang="en-US"/>
              <a:t>y</a:t>
            </a:r>
          </a:p>
        </p:txBody>
      </p:sp>
      <p:cxnSp>
        <p:nvCxnSpPr>
          <p:cNvPr id="70" name="Straight Arrow Connector 69"/>
          <p:cNvCxnSpPr/>
          <p:nvPr/>
        </p:nvCxnSpPr>
        <p:spPr>
          <a:xfrm rot="5400000">
            <a:off x="914400" y="34290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1" name="TextBox 136"/>
          <p:cNvSpPr txBox="1">
            <a:spLocks noChangeArrowheads="1"/>
          </p:cNvSpPr>
          <p:nvPr/>
        </p:nvSpPr>
        <p:spPr bwMode="auto">
          <a:xfrm>
            <a:off x="914400" y="3516313"/>
            <a:ext cx="261938" cy="369887"/>
          </a:xfrm>
          <a:prstGeom prst="rect">
            <a:avLst/>
          </a:prstGeom>
          <a:noFill/>
          <a:ln w="9525">
            <a:noFill/>
            <a:miter lim="800000"/>
            <a:headEnd/>
            <a:tailEnd/>
          </a:ln>
        </p:spPr>
        <p:txBody>
          <a:bodyPr wrap="none">
            <a:spAutoFit/>
          </a:bodyPr>
          <a:lstStyle/>
          <a:p>
            <a:r>
              <a:rPr lang="en-US"/>
              <a:t>t</a:t>
            </a:r>
          </a:p>
        </p:txBody>
      </p:sp>
      <p:sp>
        <p:nvSpPr>
          <p:cNvPr id="97" name="TextBox 137"/>
          <p:cNvSpPr txBox="1">
            <a:spLocks noChangeArrowheads="1"/>
          </p:cNvSpPr>
          <p:nvPr/>
        </p:nvSpPr>
        <p:spPr bwMode="auto">
          <a:xfrm>
            <a:off x="1371600" y="4267200"/>
            <a:ext cx="1433513" cy="923925"/>
          </a:xfrm>
          <a:prstGeom prst="rect">
            <a:avLst/>
          </a:prstGeom>
          <a:noFill/>
          <a:ln w="9525">
            <a:noFill/>
            <a:miter lim="800000"/>
            <a:headEnd/>
            <a:tailEnd/>
          </a:ln>
        </p:spPr>
        <p:txBody>
          <a:bodyPr wrap="none">
            <a:spAutoFit/>
          </a:bodyPr>
          <a:lstStyle/>
          <a:p>
            <a:r>
              <a:rPr lang="en-US"/>
              <a:t>Spawn 2, 4</a:t>
            </a:r>
          </a:p>
          <a:p>
            <a:r>
              <a:rPr lang="en-US"/>
              <a:t>Sync</a:t>
            </a:r>
          </a:p>
          <a:p>
            <a:r>
              <a:rPr lang="en-US"/>
              <a:t>Spawn 1, 3, 5</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9144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73" name="Rectangle 72"/>
          <p:cNvSpPr/>
          <p:nvPr/>
        </p:nvSpPr>
        <p:spPr>
          <a:xfrm>
            <a:off x="13716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74" name="Rectangle 73"/>
          <p:cNvSpPr/>
          <p:nvPr/>
        </p:nvSpPr>
        <p:spPr>
          <a:xfrm>
            <a:off x="18288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75" name="Rectangle 74"/>
          <p:cNvSpPr/>
          <p:nvPr/>
        </p:nvSpPr>
        <p:spPr>
          <a:xfrm>
            <a:off x="22860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76" name="Rectangle 75"/>
          <p:cNvSpPr/>
          <p:nvPr/>
        </p:nvSpPr>
        <p:spPr>
          <a:xfrm>
            <a:off x="27432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77" name="Rectangle 76"/>
          <p:cNvSpPr/>
          <p:nvPr/>
        </p:nvSpPr>
        <p:spPr>
          <a:xfrm>
            <a:off x="9144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78" name="Rectangle 77"/>
          <p:cNvSpPr/>
          <p:nvPr/>
        </p:nvSpPr>
        <p:spPr>
          <a:xfrm>
            <a:off x="13716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79" name="Rectangle 78"/>
          <p:cNvSpPr/>
          <p:nvPr/>
        </p:nvSpPr>
        <p:spPr>
          <a:xfrm>
            <a:off x="18288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80" name="Rectangle 79"/>
          <p:cNvSpPr/>
          <p:nvPr/>
        </p:nvSpPr>
        <p:spPr>
          <a:xfrm>
            <a:off x="22860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81" name="Rectangle 80"/>
          <p:cNvSpPr/>
          <p:nvPr/>
        </p:nvSpPr>
        <p:spPr>
          <a:xfrm>
            <a:off x="27432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82" name="Rectangle 81"/>
          <p:cNvSpPr/>
          <p:nvPr/>
        </p:nvSpPr>
        <p:spPr>
          <a:xfrm>
            <a:off x="9144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83" name="Rectangle 82"/>
          <p:cNvSpPr/>
          <p:nvPr/>
        </p:nvSpPr>
        <p:spPr>
          <a:xfrm>
            <a:off x="13716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84" name="Rectangle 83"/>
          <p:cNvSpPr/>
          <p:nvPr/>
        </p:nvSpPr>
        <p:spPr>
          <a:xfrm>
            <a:off x="18288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85" name="Rectangle 84"/>
          <p:cNvSpPr/>
          <p:nvPr/>
        </p:nvSpPr>
        <p:spPr>
          <a:xfrm>
            <a:off x="22860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86" name="Rectangle 85"/>
          <p:cNvSpPr/>
          <p:nvPr/>
        </p:nvSpPr>
        <p:spPr>
          <a:xfrm>
            <a:off x="27432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87" name="Rectangle 86"/>
          <p:cNvSpPr/>
          <p:nvPr/>
        </p:nvSpPr>
        <p:spPr>
          <a:xfrm>
            <a:off x="9144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88" name="Rectangle 87"/>
          <p:cNvSpPr/>
          <p:nvPr/>
        </p:nvSpPr>
        <p:spPr>
          <a:xfrm>
            <a:off x="13716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89" name="Rectangle 88"/>
          <p:cNvSpPr/>
          <p:nvPr/>
        </p:nvSpPr>
        <p:spPr>
          <a:xfrm>
            <a:off x="18288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90" name="Rectangle 89"/>
          <p:cNvSpPr/>
          <p:nvPr/>
        </p:nvSpPr>
        <p:spPr>
          <a:xfrm>
            <a:off x="22860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91" name="Rectangle 90"/>
          <p:cNvSpPr/>
          <p:nvPr/>
        </p:nvSpPr>
        <p:spPr>
          <a:xfrm>
            <a:off x="27432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92" name="Rectangle 91"/>
          <p:cNvSpPr/>
          <p:nvPr/>
        </p:nvSpPr>
        <p:spPr>
          <a:xfrm>
            <a:off x="9144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93" name="Rectangle 92"/>
          <p:cNvSpPr/>
          <p:nvPr/>
        </p:nvSpPr>
        <p:spPr>
          <a:xfrm>
            <a:off x="13716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94" name="Rectangle 93"/>
          <p:cNvSpPr/>
          <p:nvPr/>
        </p:nvSpPr>
        <p:spPr>
          <a:xfrm>
            <a:off x="18288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95" name="Rectangle 94"/>
          <p:cNvSpPr/>
          <p:nvPr/>
        </p:nvSpPr>
        <p:spPr>
          <a:xfrm>
            <a:off x="22860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96" name="Rectangle 95"/>
          <p:cNvSpPr/>
          <p:nvPr/>
        </p:nvSpPr>
        <p:spPr>
          <a:xfrm>
            <a:off x="27432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8" name="Straight Arrow Connector 97"/>
          <p:cNvCxnSpPr/>
          <p:nvPr/>
        </p:nvCxnSpPr>
        <p:spPr>
          <a:xfrm>
            <a:off x="914400" y="32750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flipH="1" flipV="1">
            <a:off x="-266700" y="20939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110" name="TextBox 101"/>
          <p:cNvSpPr txBox="1">
            <a:spLocks noChangeArrowheads="1"/>
          </p:cNvSpPr>
          <p:nvPr/>
        </p:nvSpPr>
        <p:spPr bwMode="auto">
          <a:xfrm>
            <a:off x="3221038" y="3276600"/>
            <a:ext cx="284162" cy="369888"/>
          </a:xfrm>
          <a:prstGeom prst="rect">
            <a:avLst/>
          </a:prstGeom>
          <a:noFill/>
          <a:ln w="9525">
            <a:noFill/>
            <a:miter lim="800000"/>
            <a:headEnd/>
            <a:tailEnd/>
          </a:ln>
        </p:spPr>
        <p:txBody>
          <a:bodyPr wrap="none">
            <a:spAutoFit/>
          </a:bodyPr>
          <a:lstStyle/>
          <a:p>
            <a:r>
              <a:rPr lang="en-US"/>
              <a:t>x</a:t>
            </a:r>
          </a:p>
        </p:txBody>
      </p:sp>
      <p:sp>
        <p:nvSpPr>
          <p:cNvPr id="46111" name="TextBox 102"/>
          <p:cNvSpPr txBox="1">
            <a:spLocks noChangeArrowheads="1"/>
          </p:cNvSpPr>
          <p:nvPr/>
        </p:nvSpPr>
        <p:spPr bwMode="auto">
          <a:xfrm>
            <a:off x="630238" y="990600"/>
            <a:ext cx="288925" cy="369888"/>
          </a:xfrm>
          <a:prstGeom prst="rect">
            <a:avLst/>
          </a:prstGeom>
          <a:noFill/>
          <a:ln w="9525">
            <a:noFill/>
            <a:miter lim="800000"/>
            <a:headEnd/>
            <a:tailEnd/>
          </a:ln>
        </p:spPr>
        <p:txBody>
          <a:bodyPr wrap="none">
            <a:spAutoFit/>
          </a:bodyPr>
          <a:lstStyle/>
          <a:p>
            <a:r>
              <a:rPr lang="en-US"/>
              <a:t>y</a:t>
            </a:r>
          </a:p>
        </p:txBody>
      </p:sp>
      <p:cxnSp>
        <p:nvCxnSpPr>
          <p:cNvPr id="105" name="Straight Arrow Connector 104"/>
          <p:cNvCxnSpPr/>
          <p:nvPr/>
        </p:nvCxnSpPr>
        <p:spPr>
          <a:xfrm rot="5400000">
            <a:off x="228600" y="32766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6113" name="TextBox 105"/>
          <p:cNvSpPr txBox="1">
            <a:spLocks noChangeArrowheads="1"/>
          </p:cNvSpPr>
          <p:nvPr/>
        </p:nvSpPr>
        <p:spPr bwMode="auto">
          <a:xfrm>
            <a:off x="228600" y="3363913"/>
            <a:ext cx="261938" cy="369887"/>
          </a:xfrm>
          <a:prstGeom prst="rect">
            <a:avLst/>
          </a:prstGeom>
          <a:noFill/>
          <a:ln w="9525">
            <a:noFill/>
            <a:miter lim="800000"/>
            <a:headEnd/>
            <a:tailEnd/>
          </a:ln>
        </p:spPr>
        <p:txBody>
          <a:bodyPr wrap="none">
            <a:spAutoFit/>
          </a:bodyPr>
          <a:lstStyle/>
          <a:p>
            <a:r>
              <a:rPr lang="en-US"/>
              <a:t>t</a:t>
            </a:r>
          </a:p>
        </p:txBody>
      </p:sp>
      <p:sp>
        <p:nvSpPr>
          <p:cNvPr id="46114" name="TextBox 138"/>
          <p:cNvSpPr txBox="1">
            <a:spLocks noChangeArrowheads="1"/>
          </p:cNvSpPr>
          <p:nvPr/>
        </p:nvSpPr>
        <p:spPr bwMode="auto">
          <a:xfrm>
            <a:off x="762000" y="4267200"/>
            <a:ext cx="2876550" cy="2308225"/>
          </a:xfrm>
          <a:prstGeom prst="rect">
            <a:avLst/>
          </a:prstGeom>
          <a:noFill/>
          <a:ln w="9525">
            <a:noFill/>
            <a:miter lim="800000"/>
            <a:headEnd/>
            <a:tailEnd/>
          </a:ln>
        </p:spPr>
        <p:txBody>
          <a:bodyPr wrap="none">
            <a:spAutoFit/>
          </a:bodyPr>
          <a:lstStyle/>
          <a:p>
            <a:r>
              <a:rPr lang="en-US"/>
              <a:t>Spawn 22, 24, 42, 44</a:t>
            </a:r>
          </a:p>
          <a:p>
            <a:r>
              <a:rPr lang="en-US"/>
              <a:t>Sync</a:t>
            </a:r>
          </a:p>
          <a:p>
            <a:r>
              <a:rPr lang="en-US"/>
              <a:t>Spawn 21, 23, 25, 41, 43, 45</a:t>
            </a:r>
          </a:p>
          <a:p>
            <a:r>
              <a:rPr lang="en-US"/>
              <a:t>Sync</a:t>
            </a:r>
          </a:p>
          <a:p>
            <a:r>
              <a:rPr lang="en-US"/>
              <a:t>Spawn 12, 14, 32, 34, 52, 54</a:t>
            </a:r>
          </a:p>
          <a:p>
            <a:r>
              <a:rPr lang="en-US"/>
              <a:t>Sync</a:t>
            </a:r>
          </a:p>
          <a:p>
            <a:r>
              <a:rPr lang="en-US"/>
              <a:t>Spawn 11, 13, 15, 31, 33, 35,</a:t>
            </a:r>
          </a:p>
          <a:p>
            <a:r>
              <a:rPr lang="en-US"/>
              <a:t>51, 53, 55</a:t>
            </a:r>
          </a:p>
        </p:txBody>
      </p:sp>
      <p:sp>
        <p:nvSpPr>
          <p:cNvPr id="47" name="Rectangle 46"/>
          <p:cNvSpPr/>
          <p:nvPr/>
        </p:nvSpPr>
        <p:spPr>
          <a:xfrm>
            <a:off x="58674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48" name="Rectangle 47"/>
          <p:cNvSpPr/>
          <p:nvPr/>
        </p:nvSpPr>
        <p:spPr>
          <a:xfrm>
            <a:off x="63246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49" name="Rectangle 48"/>
          <p:cNvSpPr/>
          <p:nvPr/>
        </p:nvSpPr>
        <p:spPr>
          <a:xfrm>
            <a:off x="67818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50" name="Rectangle 49"/>
          <p:cNvSpPr/>
          <p:nvPr/>
        </p:nvSpPr>
        <p:spPr>
          <a:xfrm>
            <a:off x="72390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51" name="Rectangle 50"/>
          <p:cNvSpPr/>
          <p:nvPr/>
        </p:nvSpPr>
        <p:spPr>
          <a:xfrm>
            <a:off x="76962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52" name="Rectangle 51"/>
          <p:cNvSpPr/>
          <p:nvPr/>
        </p:nvSpPr>
        <p:spPr>
          <a:xfrm>
            <a:off x="58674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53" name="Rectangle 52"/>
          <p:cNvSpPr/>
          <p:nvPr/>
        </p:nvSpPr>
        <p:spPr>
          <a:xfrm>
            <a:off x="63246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54" name="Rectangle 53"/>
          <p:cNvSpPr/>
          <p:nvPr/>
        </p:nvSpPr>
        <p:spPr>
          <a:xfrm>
            <a:off x="67818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55" name="Rectangle 54"/>
          <p:cNvSpPr/>
          <p:nvPr/>
        </p:nvSpPr>
        <p:spPr>
          <a:xfrm>
            <a:off x="72390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56" name="Rectangle 55"/>
          <p:cNvSpPr/>
          <p:nvPr/>
        </p:nvSpPr>
        <p:spPr>
          <a:xfrm>
            <a:off x="76962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57" name="Rectangle 56"/>
          <p:cNvSpPr/>
          <p:nvPr/>
        </p:nvSpPr>
        <p:spPr>
          <a:xfrm>
            <a:off x="58674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58" name="Rectangle 57"/>
          <p:cNvSpPr/>
          <p:nvPr/>
        </p:nvSpPr>
        <p:spPr>
          <a:xfrm>
            <a:off x="63246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59" name="Rectangle 58"/>
          <p:cNvSpPr/>
          <p:nvPr/>
        </p:nvSpPr>
        <p:spPr>
          <a:xfrm>
            <a:off x="67818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60" name="Rectangle 59"/>
          <p:cNvSpPr/>
          <p:nvPr/>
        </p:nvSpPr>
        <p:spPr>
          <a:xfrm>
            <a:off x="72390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61" name="Rectangle 60"/>
          <p:cNvSpPr/>
          <p:nvPr/>
        </p:nvSpPr>
        <p:spPr>
          <a:xfrm>
            <a:off x="76962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62" name="Rectangle 61"/>
          <p:cNvSpPr/>
          <p:nvPr/>
        </p:nvSpPr>
        <p:spPr>
          <a:xfrm>
            <a:off x="58674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63" name="Rectangle 62"/>
          <p:cNvSpPr/>
          <p:nvPr/>
        </p:nvSpPr>
        <p:spPr>
          <a:xfrm>
            <a:off x="63246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64" name="Rectangle 63"/>
          <p:cNvSpPr/>
          <p:nvPr/>
        </p:nvSpPr>
        <p:spPr>
          <a:xfrm>
            <a:off x="67818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65" name="Rectangle 64"/>
          <p:cNvSpPr/>
          <p:nvPr/>
        </p:nvSpPr>
        <p:spPr>
          <a:xfrm>
            <a:off x="72390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66" name="Rectangle 65"/>
          <p:cNvSpPr/>
          <p:nvPr/>
        </p:nvSpPr>
        <p:spPr>
          <a:xfrm>
            <a:off x="76962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67" name="Rectangle 66"/>
          <p:cNvSpPr/>
          <p:nvPr/>
        </p:nvSpPr>
        <p:spPr>
          <a:xfrm>
            <a:off x="58674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68" name="Rectangle 67"/>
          <p:cNvSpPr/>
          <p:nvPr/>
        </p:nvSpPr>
        <p:spPr>
          <a:xfrm>
            <a:off x="63246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69" name="Rectangle 68"/>
          <p:cNvSpPr/>
          <p:nvPr/>
        </p:nvSpPr>
        <p:spPr>
          <a:xfrm>
            <a:off x="67818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70" name="Rectangle 69"/>
          <p:cNvSpPr/>
          <p:nvPr/>
        </p:nvSpPr>
        <p:spPr>
          <a:xfrm>
            <a:off x="72390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71" name="Rectangle 70"/>
          <p:cNvSpPr/>
          <p:nvPr/>
        </p:nvSpPr>
        <p:spPr>
          <a:xfrm>
            <a:off x="76962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7" name="Straight Arrow Connector 96"/>
          <p:cNvCxnSpPr/>
          <p:nvPr/>
        </p:nvCxnSpPr>
        <p:spPr>
          <a:xfrm>
            <a:off x="5867400" y="32750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flipH="1" flipV="1">
            <a:off x="4685507" y="2094706"/>
            <a:ext cx="2362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142" name="TextBox 100"/>
          <p:cNvSpPr txBox="1">
            <a:spLocks noChangeArrowheads="1"/>
          </p:cNvSpPr>
          <p:nvPr/>
        </p:nvSpPr>
        <p:spPr bwMode="auto">
          <a:xfrm>
            <a:off x="8174038" y="3276600"/>
            <a:ext cx="284162" cy="369888"/>
          </a:xfrm>
          <a:prstGeom prst="rect">
            <a:avLst/>
          </a:prstGeom>
          <a:noFill/>
          <a:ln w="9525">
            <a:noFill/>
            <a:miter lim="800000"/>
            <a:headEnd/>
            <a:tailEnd/>
          </a:ln>
        </p:spPr>
        <p:txBody>
          <a:bodyPr wrap="none">
            <a:spAutoFit/>
          </a:bodyPr>
          <a:lstStyle/>
          <a:p>
            <a:r>
              <a:rPr lang="en-US"/>
              <a:t>x</a:t>
            </a:r>
          </a:p>
        </p:txBody>
      </p:sp>
      <p:sp>
        <p:nvSpPr>
          <p:cNvPr id="46143" name="TextBox 103"/>
          <p:cNvSpPr txBox="1">
            <a:spLocks noChangeArrowheads="1"/>
          </p:cNvSpPr>
          <p:nvPr/>
        </p:nvSpPr>
        <p:spPr bwMode="auto">
          <a:xfrm>
            <a:off x="5583238" y="990600"/>
            <a:ext cx="288925" cy="369888"/>
          </a:xfrm>
          <a:prstGeom prst="rect">
            <a:avLst/>
          </a:prstGeom>
          <a:noFill/>
          <a:ln w="9525">
            <a:noFill/>
            <a:miter lim="800000"/>
            <a:headEnd/>
            <a:tailEnd/>
          </a:ln>
        </p:spPr>
        <p:txBody>
          <a:bodyPr wrap="none">
            <a:spAutoFit/>
          </a:bodyPr>
          <a:lstStyle/>
          <a:p>
            <a:r>
              <a:rPr lang="en-US"/>
              <a:t>y</a:t>
            </a:r>
          </a:p>
        </p:txBody>
      </p:sp>
      <p:cxnSp>
        <p:nvCxnSpPr>
          <p:cNvPr id="107" name="Straight Arrow Connector 106"/>
          <p:cNvCxnSpPr/>
          <p:nvPr/>
        </p:nvCxnSpPr>
        <p:spPr>
          <a:xfrm rot="5400000">
            <a:off x="5181600" y="32766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6145" name="TextBox 107"/>
          <p:cNvSpPr txBox="1">
            <a:spLocks noChangeArrowheads="1"/>
          </p:cNvSpPr>
          <p:nvPr/>
        </p:nvSpPr>
        <p:spPr bwMode="auto">
          <a:xfrm>
            <a:off x="5181600" y="3363913"/>
            <a:ext cx="261938" cy="369887"/>
          </a:xfrm>
          <a:prstGeom prst="rect">
            <a:avLst/>
          </a:prstGeom>
          <a:noFill/>
          <a:ln w="9525">
            <a:noFill/>
            <a:miter lim="800000"/>
            <a:headEnd/>
            <a:tailEnd/>
          </a:ln>
        </p:spPr>
        <p:txBody>
          <a:bodyPr wrap="none">
            <a:spAutoFit/>
          </a:bodyPr>
          <a:lstStyle/>
          <a:p>
            <a:r>
              <a:rPr lang="en-US"/>
              <a:t>t</a:t>
            </a:r>
          </a:p>
        </p:txBody>
      </p:sp>
      <p:sp>
        <p:nvSpPr>
          <p:cNvPr id="46146" name="TextBox 108"/>
          <p:cNvSpPr txBox="1">
            <a:spLocks noChangeArrowheads="1"/>
          </p:cNvSpPr>
          <p:nvPr/>
        </p:nvSpPr>
        <p:spPr bwMode="auto">
          <a:xfrm>
            <a:off x="5715000" y="4267200"/>
            <a:ext cx="2876550" cy="2308225"/>
          </a:xfrm>
          <a:prstGeom prst="rect">
            <a:avLst/>
          </a:prstGeom>
          <a:noFill/>
          <a:ln w="9525">
            <a:noFill/>
            <a:miter lim="800000"/>
            <a:headEnd/>
            <a:tailEnd/>
          </a:ln>
        </p:spPr>
        <p:txBody>
          <a:bodyPr wrap="none">
            <a:spAutoFit/>
          </a:bodyPr>
          <a:lstStyle/>
          <a:p>
            <a:r>
              <a:rPr lang="en-US"/>
              <a:t>Spawn 22, 24, 42, 44</a:t>
            </a:r>
          </a:p>
          <a:p>
            <a:r>
              <a:rPr lang="en-US"/>
              <a:t>Sync</a:t>
            </a:r>
          </a:p>
          <a:p>
            <a:r>
              <a:rPr lang="en-US"/>
              <a:t>Spawn 12, 14, 32, 34, 52, 54</a:t>
            </a:r>
          </a:p>
          <a:p>
            <a:r>
              <a:rPr lang="en-US"/>
              <a:t>Sync</a:t>
            </a:r>
          </a:p>
          <a:p>
            <a:r>
              <a:rPr lang="en-US"/>
              <a:t>Spawn 21, 23, 25, 41, 43, 45</a:t>
            </a:r>
          </a:p>
          <a:p>
            <a:r>
              <a:rPr lang="en-US"/>
              <a:t>Sync</a:t>
            </a:r>
          </a:p>
          <a:p>
            <a:r>
              <a:rPr lang="en-US"/>
              <a:t>Spawn 11, 13, 15, 31, 33, 35,</a:t>
            </a:r>
          </a:p>
          <a:p>
            <a:r>
              <a:rPr lang="en-US"/>
              <a:t>51, 53, 55</a:t>
            </a:r>
          </a:p>
        </p:txBody>
      </p:sp>
      <p:sp>
        <p:nvSpPr>
          <p:cNvPr id="46147" name="TextBox 109"/>
          <p:cNvSpPr txBox="1">
            <a:spLocks noChangeArrowheads="1"/>
          </p:cNvSpPr>
          <p:nvPr/>
        </p:nvSpPr>
        <p:spPr bwMode="auto">
          <a:xfrm>
            <a:off x="762000" y="3886200"/>
            <a:ext cx="2846388" cy="369888"/>
          </a:xfrm>
          <a:prstGeom prst="rect">
            <a:avLst/>
          </a:prstGeom>
          <a:noFill/>
          <a:ln w="9525">
            <a:noFill/>
            <a:miter lim="800000"/>
            <a:headEnd/>
            <a:tailEnd/>
          </a:ln>
        </p:spPr>
        <p:txBody>
          <a:bodyPr wrap="none">
            <a:spAutoFit/>
          </a:bodyPr>
          <a:lstStyle/>
          <a:p>
            <a:r>
              <a:rPr lang="en-US"/>
              <a:t>1</a:t>
            </a:r>
            <a:r>
              <a:rPr lang="en-US" baseline="30000"/>
              <a:t>st</a:t>
            </a:r>
            <a:r>
              <a:rPr lang="en-US"/>
              <a:t>, cutting ‘x’, 2</a:t>
            </a:r>
            <a:r>
              <a:rPr lang="en-US" baseline="30000"/>
              <a:t>nd</a:t>
            </a:r>
            <a:r>
              <a:rPr lang="en-US"/>
              <a:t>, cutting ‘y’</a:t>
            </a:r>
          </a:p>
        </p:txBody>
      </p:sp>
      <p:sp>
        <p:nvSpPr>
          <p:cNvPr id="46148" name="TextBox 110"/>
          <p:cNvSpPr txBox="1">
            <a:spLocks noChangeArrowheads="1"/>
          </p:cNvSpPr>
          <p:nvPr/>
        </p:nvSpPr>
        <p:spPr bwMode="auto">
          <a:xfrm>
            <a:off x="5715000" y="3897313"/>
            <a:ext cx="2846388" cy="369887"/>
          </a:xfrm>
          <a:prstGeom prst="rect">
            <a:avLst/>
          </a:prstGeom>
          <a:noFill/>
          <a:ln w="9525">
            <a:noFill/>
            <a:miter lim="800000"/>
            <a:headEnd/>
            <a:tailEnd/>
          </a:ln>
        </p:spPr>
        <p:txBody>
          <a:bodyPr wrap="none">
            <a:spAutoFit/>
          </a:bodyPr>
          <a:lstStyle/>
          <a:p>
            <a:r>
              <a:rPr lang="en-US"/>
              <a:t>1</a:t>
            </a:r>
            <a:r>
              <a:rPr lang="en-US" baseline="30000"/>
              <a:t>st</a:t>
            </a:r>
            <a:r>
              <a:rPr lang="en-US"/>
              <a:t>, cutting ‘y’, 2</a:t>
            </a:r>
            <a:r>
              <a:rPr lang="en-US" baseline="30000"/>
              <a:t>nd</a:t>
            </a:r>
            <a:r>
              <a:rPr lang="en-US"/>
              <a:t>, cutting ‘x’</a:t>
            </a:r>
          </a:p>
        </p:txBody>
      </p:sp>
      <p:sp>
        <p:nvSpPr>
          <p:cNvPr id="112" name="Oval 111"/>
          <p:cNvSpPr/>
          <p:nvPr/>
        </p:nvSpPr>
        <p:spPr>
          <a:xfrm>
            <a:off x="609600" y="4876800"/>
            <a:ext cx="31242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13" name="Oval 112"/>
          <p:cNvSpPr/>
          <p:nvPr/>
        </p:nvSpPr>
        <p:spPr>
          <a:xfrm>
            <a:off x="609600" y="5410200"/>
            <a:ext cx="31242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14" name="Oval 113"/>
          <p:cNvSpPr/>
          <p:nvPr/>
        </p:nvSpPr>
        <p:spPr>
          <a:xfrm>
            <a:off x="5486400" y="4876800"/>
            <a:ext cx="31242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15" name="Oval 114"/>
          <p:cNvSpPr/>
          <p:nvPr/>
        </p:nvSpPr>
        <p:spPr>
          <a:xfrm>
            <a:off x="5486400" y="5410200"/>
            <a:ext cx="31242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cxnSp>
        <p:nvCxnSpPr>
          <p:cNvPr id="117" name="Straight Arrow Connector 116"/>
          <p:cNvCxnSpPr/>
          <p:nvPr/>
        </p:nvCxnSpPr>
        <p:spPr>
          <a:xfrm flipV="1">
            <a:off x="3810000" y="5029200"/>
            <a:ext cx="1524000" cy="45720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115" idx="2"/>
          </p:cNvCxnSpPr>
          <p:nvPr/>
        </p:nvCxnSpPr>
        <p:spPr>
          <a:xfrm>
            <a:off x="3810000" y="4953000"/>
            <a:ext cx="1676400" cy="57150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Slide Number Placeholder 100"/>
          <p:cNvSpPr>
            <a:spLocks noGrp="1"/>
          </p:cNvSpPr>
          <p:nvPr>
            <p:ph type="sldNum" sz="quarter" idx="12"/>
          </p:nvPr>
        </p:nvSpPr>
        <p:spPr/>
        <p:txBody>
          <a:bodyPr/>
          <a:lstStyle/>
          <a:p>
            <a:pPr>
              <a:defRPr/>
            </a:pPr>
            <a:fld id="{40A9CDCE-929E-47FE-9CC1-3988BBA8F594}" type="slidenum">
              <a:rPr lang="en-US" smtClean="0"/>
              <a:pPr>
                <a:defRPr/>
              </a:pPr>
              <a:t>45</a:t>
            </a:fld>
            <a:endParaRPr lang="en-US"/>
          </a:p>
        </p:txBody>
      </p:sp>
      <p:sp>
        <p:nvSpPr>
          <p:cNvPr id="103"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Parallelism of cache-oblivious stencil algorithm – 2D</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9144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73" name="Rectangle 72"/>
          <p:cNvSpPr/>
          <p:nvPr/>
        </p:nvSpPr>
        <p:spPr>
          <a:xfrm>
            <a:off x="13716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74" name="Rectangle 73"/>
          <p:cNvSpPr/>
          <p:nvPr/>
        </p:nvSpPr>
        <p:spPr>
          <a:xfrm>
            <a:off x="18288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75" name="Rectangle 74"/>
          <p:cNvSpPr/>
          <p:nvPr/>
        </p:nvSpPr>
        <p:spPr>
          <a:xfrm>
            <a:off x="22860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76" name="Rectangle 75"/>
          <p:cNvSpPr/>
          <p:nvPr/>
        </p:nvSpPr>
        <p:spPr>
          <a:xfrm>
            <a:off x="27432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77" name="Rectangle 76"/>
          <p:cNvSpPr/>
          <p:nvPr/>
        </p:nvSpPr>
        <p:spPr>
          <a:xfrm>
            <a:off x="9144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78" name="Rectangle 77"/>
          <p:cNvSpPr/>
          <p:nvPr/>
        </p:nvSpPr>
        <p:spPr>
          <a:xfrm>
            <a:off x="13716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79" name="Rectangle 78"/>
          <p:cNvSpPr/>
          <p:nvPr/>
        </p:nvSpPr>
        <p:spPr>
          <a:xfrm>
            <a:off x="18288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80" name="Rectangle 79"/>
          <p:cNvSpPr/>
          <p:nvPr/>
        </p:nvSpPr>
        <p:spPr>
          <a:xfrm>
            <a:off x="22860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81" name="Rectangle 80"/>
          <p:cNvSpPr/>
          <p:nvPr/>
        </p:nvSpPr>
        <p:spPr>
          <a:xfrm>
            <a:off x="27432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82" name="Rectangle 81"/>
          <p:cNvSpPr/>
          <p:nvPr/>
        </p:nvSpPr>
        <p:spPr>
          <a:xfrm>
            <a:off x="9144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83" name="Rectangle 82"/>
          <p:cNvSpPr/>
          <p:nvPr/>
        </p:nvSpPr>
        <p:spPr>
          <a:xfrm>
            <a:off x="13716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84" name="Rectangle 83"/>
          <p:cNvSpPr/>
          <p:nvPr/>
        </p:nvSpPr>
        <p:spPr>
          <a:xfrm>
            <a:off x="18288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85" name="Rectangle 84"/>
          <p:cNvSpPr/>
          <p:nvPr/>
        </p:nvSpPr>
        <p:spPr>
          <a:xfrm>
            <a:off x="22860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86" name="Rectangle 85"/>
          <p:cNvSpPr/>
          <p:nvPr/>
        </p:nvSpPr>
        <p:spPr>
          <a:xfrm>
            <a:off x="27432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87" name="Rectangle 86"/>
          <p:cNvSpPr/>
          <p:nvPr/>
        </p:nvSpPr>
        <p:spPr>
          <a:xfrm>
            <a:off x="9144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88" name="Rectangle 87"/>
          <p:cNvSpPr/>
          <p:nvPr/>
        </p:nvSpPr>
        <p:spPr>
          <a:xfrm>
            <a:off x="13716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89" name="Rectangle 88"/>
          <p:cNvSpPr/>
          <p:nvPr/>
        </p:nvSpPr>
        <p:spPr>
          <a:xfrm>
            <a:off x="18288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90" name="Rectangle 89"/>
          <p:cNvSpPr/>
          <p:nvPr/>
        </p:nvSpPr>
        <p:spPr>
          <a:xfrm>
            <a:off x="22860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91" name="Rectangle 90"/>
          <p:cNvSpPr/>
          <p:nvPr/>
        </p:nvSpPr>
        <p:spPr>
          <a:xfrm>
            <a:off x="27432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92" name="Rectangle 91"/>
          <p:cNvSpPr/>
          <p:nvPr/>
        </p:nvSpPr>
        <p:spPr>
          <a:xfrm>
            <a:off x="9144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93" name="Rectangle 92"/>
          <p:cNvSpPr/>
          <p:nvPr/>
        </p:nvSpPr>
        <p:spPr>
          <a:xfrm>
            <a:off x="13716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94" name="Rectangle 93"/>
          <p:cNvSpPr/>
          <p:nvPr/>
        </p:nvSpPr>
        <p:spPr>
          <a:xfrm>
            <a:off x="18288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95" name="Rectangle 94"/>
          <p:cNvSpPr/>
          <p:nvPr/>
        </p:nvSpPr>
        <p:spPr>
          <a:xfrm>
            <a:off x="22860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96" name="Rectangle 95"/>
          <p:cNvSpPr/>
          <p:nvPr/>
        </p:nvSpPr>
        <p:spPr>
          <a:xfrm>
            <a:off x="27432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8" name="Straight Arrow Connector 97"/>
          <p:cNvCxnSpPr/>
          <p:nvPr/>
        </p:nvCxnSpPr>
        <p:spPr>
          <a:xfrm>
            <a:off x="914400" y="32750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flipH="1" flipV="1">
            <a:off x="-266700" y="2093913"/>
            <a:ext cx="2360613"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134" name="TextBox 101"/>
          <p:cNvSpPr txBox="1">
            <a:spLocks noChangeArrowheads="1"/>
          </p:cNvSpPr>
          <p:nvPr/>
        </p:nvSpPr>
        <p:spPr bwMode="auto">
          <a:xfrm>
            <a:off x="3221038" y="3276600"/>
            <a:ext cx="284162" cy="369888"/>
          </a:xfrm>
          <a:prstGeom prst="rect">
            <a:avLst/>
          </a:prstGeom>
          <a:noFill/>
          <a:ln w="9525">
            <a:noFill/>
            <a:miter lim="800000"/>
            <a:headEnd/>
            <a:tailEnd/>
          </a:ln>
        </p:spPr>
        <p:txBody>
          <a:bodyPr wrap="none">
            <a:spAutoFit/>
          </a:bodyPr>
          <a:lstStyle/>
          <a:p>
            <a:r>
              <a:rPr lang="en-US"/>
              <a:t>x</a:t>
            </a:r>
          </a:p>
        </p:txBody>
      </p:sp>
      <p:sp>
        <p:nvSpPr>
          <p:cNvPr id="47135" name="TextBox 102"/>
          <p:cNvSpPr txBox="1">
            <a:spLocks noChangeArrowheads="1"/>
          </p:cNvSpPr>
          <p:nvPr/>
        </p:nvSpPr>
        <p:spPr bwMode="auto">
          <a:xfrm>
            <a:off x="630238" y="990600"/>
            <a:ext cx="288925" cy="369888"/>
          </a:xfrm>
          <a:prstGeom prst="rect">
            <a:avLst/>
          </a:prstGeom>
          <a:noFill/>
          <a:ln w="9525">
            <a:noFill/>
            <a:miter lim="800000"/>
            <a:headEnd/>
            <a:tailEnd/>
          </a:ln>
        </p:spPr>
        <p:txBody>
          <a:bodyPr wrap="none">
            <a:spAutoFit/>
          </a:bodyPr>
          <a:lstStyle/>
          <a:p>
            <a:r>
              <a:rPr lang="en-US"/>
              <a:t>y</a:t>
            </a:r>
          </a:p>
        </p:txBody>
      </p:sp>
      <p:cxnSp>
        <p:nvCxnSpPr>
          <p:cNvPr id="105" name="Straight Arrow Connector 104"/>
          <p:cNvCxnSpPr/>
          <p:nvPr/>
        </p:nvCxnSpPr>
        <p:spPr>
          <a:xfrm rot="5400000">
            <a:off x="228600" y="32766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137" name="TextBox 105"/>
          <p:cNvSpPr txBox="1">
            <a:spLocks noChangeArrowheads="1"/>
          </p:cNvSpPr>
          <p:nvPr/>
        </p:nvSpPr>
        <p:spPr bwMode="auto">
          <a:xfrm>
            <a:off x="228600" y="3363913"/>
            <a:ext cx="261938" cy="369887"/>
          </a:xfrm>
          <a:prstGeom prst="rect">
            <a:avLst/>
          </a:prstGeom>
          <a:noFill/>
          <a:ln w="9525">
            <a:noFill/>
            <a:miter lim="800000"/>
            <a:headEnd/>
            <a:tailEnd/>
          </a:ln>
        </p:spPr>
        <p:txBody>
          <a:bodyPr wrap="none">
            <a:spAutoFit/>
          </a:bodyPr>
          <a:lstStyle/>
          <a:p>
            <a:r>
              <a:rPr lang="en-US"/>
              <a:t>t</a:t>
            </a:r>
          </a:p>
        </p:txBody>
      </p:sp>
      <p:sp>
        <p:nvSpPr>
          <p:cNvPr id="47138" name="TextBox 138"/>
          <p:cNvSpPr txBox="1">
            <a:spLocks noChangeArrowheads="1"/>
          </p:cNvSpPr>
          <p:nvPr/>
        </p:nvSpPr>
        <p:spPr bwMode="auto">
          <a:xfrm>
            <a:off x="762000" y="4267200"/>
            <a:ext cx="2876550" cy="2308225"/>
          </a:xfrm>
          <a:prstGeom prst="rect">
            <a:avLst/>
          </a:prstGeom>
          <a:noFill/>
          <a:ln w="9525">
            <a:noFill/>
            <a:miter lim="800000"/>
            <a:headEnd/>
            <a:tailEnd/>
          </a:ln>
        </p:spPr>
        <p:txBody>
          <a:bodyPr wrap="none">
            <a:spAutoFit/>
          </a:bodyPr>
          <a:lstStyle/>
          <a:p>
            <a:r>
              <a:rPr lang="en-US"/>
              <a:t>Spawn 22, 24, 42, 44</a:t>
            </a:r>
          </a:p>
          <a:p>
            <a:r>
              <a:rPr lang="en-US"/>
              <a:t>Sync</a:t>
            </a:r>
          </a:p>
          <a:p>
            <a:r>
              <a:rPr lang="en-US"/>
              <a:t>Spawn 21, 23, 25, 41, 43, 45</a:t>
            </a:r>
          </a:p>
          <a:p>
            <a:r>
              <a:rPr lang="en-US"/>
              <a:t>Sync</a:t>
            </a:r>
          </a:p>
          <a:p>
            <a:r>
              <a:rPr lang="en-US"/>
              <a:t>Spawn 12, 14, 32, 34, 52, 54</a:t>
            </a:r>
          </a:p>
          <a:p>
            <a:r>
              <a:rPr lang="en-US"/>
              <a:t>Sync</a:t>
            </a:r>
          </a:p>
          <a:p>
            <a:r>
              <a:rPr lang="en-US"/>
              <a:t>Spawn 11, 13, 15, 31, 33, 35,</a:t>
            </a:r>
          </a:p>
          <a:p>
            <a:r>
              <a:rPr lang="en-US"/>
              <a:t>51, 53, 55</a:t>
            </a:r>
          </a:p>
        </p:txBody>
      </p:sp>
      <p:sp>
        <p:nvSpPr>
          <p:cNvPr id="47" name="Rectangle 46"/>
          <p:cNvSpPr/>
          <p:nvPr/>
        </p:nvSpPr>
        <p:spPr>
          <a:xfrm>
            <a:off x="58674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48" name="Rectangle 47"/>
          <p:cNvSpPr/>
          <p:nvPr/>
        </p:nvSpPr>
        <p:spPr>
          <a:xfrm>
            <a:off x="63246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21</a:t>
            </a:r>
          </a:p>
        </p:txBody>
      </p:sp>
      <p:sp>
        <p:nvSpPr>
          <p:cNvPr id="49" name="Rectangle 48"/>
          <p:cNvSpPr/>
          <p:nvPr/>
        </p:nvSpPr>
        <p:spPr>
          <a:xfrm>
            <a:off x="67818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50" name="Rectangle 49"/>
          <p:cNvSpPr/>
          <p:nvPr/>
        </p:nvSpPr>
        <p:spPr>
          <a:xfrm>
            <a:off x="72390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41</a:t>
            </a:r>
          </a:p>
        </p:txBody>
      </p:sp>
      <p:sp>
        <p:nvSpPr>
          <p:cNvPr id="51" name="Rectangle 50"/>
          <p:cNvSpPr/>
          <p:nvPr/>
        </p:nvSpPr>
        <p:spPr>
          <a:xfrm>
            <a:off x="7696200" y="1370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52" name="Rectangle 51"/>
          <p:cNvSpPr/>
          <p:nvPr/>
        </p:nvSpPr>
        <p:spPr>
          <a:xfrm>
            <a:off x="58674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12</a:t>
            </a:r>
          </a:p>
        </p:txBody>
      </p:sp>
      <p:sp>
        <p:nvSpPr>
          <p:cNvPr id="53" name="Rectangle 52"/>
          <p:cNvSpPr/>
          <p:nvPr/>
        </p:nvSpPr>
        <p:spPr>
          <a:xfrm>
            <a:off x="63246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22</a:t>
            </a:r>
          </a:p>
        </p:txBody>
      </p:sp>
      <p:sp>
        <p:nvSpPr>
          <p:cNvPr id="54" name="Rectangle 53"/>
          <p:cNvSpPr/>
          <p:nvPr/>
        </p:nvSpPr>
        <p:spPr>
          <a:xfrm>
            <a:off x="67818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32</a:t>
            </a:r>
          </a:p>
        </p:txBody>
      </p:sp>
      <p:sp>
        <p:nvSpPr>
          <p:cNvPr id="55" name="Rectangle 54"/>
          <p:cNvSpPr/>
          <p:nvPr/>
        </p:nvSpPr>
        <p:spPr>
          <a:xfrm>
            <a:off x="72390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42</a:t>
            </a:r>
          </a:p>
        </p:txBody>
      </p:sp>
      <p:sp>
        <p:nvSpPr>
          <p:cNvPr id="56" name="Rectangle 55"/>
          <p:cNvSpPr/>
          <p:nvPr/>
        </p:nvSpPr>
        <p:spPr>
          <a:xfrm>
            <a:off x="7696200" y="1751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52</a:t>
            </a:r>
          </a:p>
        </p:txBody>
      </p:sp>
      <p:sp>
        <p:nvSpPr>
          <p:cNvPr id="57" name="Rectangle 56"/>
          <p:cNvSpPr/>
          <p:nvPr/>
        </p:nvSpPr>
        <p:spPr>
          <a:xfrm>
            <a:off x="58674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58" name="Rectangle 57"/>
          <p:cNvSpPr/>
          <p:nvPr/>
        </p:nvSpPr>
        <p:spPr>
          <a:xfrm>
            <a:off x="63246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23</a:t>
            </a:r>
          </a:p>
        </p:txBody>
      </p:sp>
      <p:sp>
        <p:nvSpPr>
          <p:cNvPr id="59" name="Rectangle 58"/>
          <p:cNvSpPr/>
          <p:nvPr/>
        </p:nvSpPr>
        <p:spPr>
          <a:xfrm>
            <a:off x="67818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60" name="Rectangle 59"/>
          <p:cNvSpPr/>
          <p:nvPr/>
        </p:nvSpPr>
        <p:spPr>
          <a:xfrm>
            <a:off x="72390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43</a:t>
            </a:r>
          </a:p>
        </p:txBody>
      </p:sp>
      <p:sp>
        <p:nvSpPr>
          <p:cNvPr id="61" name="Rectangle 60"/>
          <p:cNvSpPr/>
          <p:nvPr/>
        </p:nvSpPr>
        <p:spPr>
          <a:xfrm>
            <a:off x="7696200" y="2132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62" name="Rectangle 61"/>
          <p:cNvSpPr/>
          <p:nvPr/>
        </p:nvSpPr>
        <p:spPr>
          <a:xfrm>
            <a:off x="58674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14</a:t>
            </a:r>
          </a:p>
        </p:txBody>
      </p:sp>
      <p:sp>
        <p:nvSpPr>
          <p:cNvPr id="63" name="Rectangle 62"/>
          <p:cNvSpPr/>
          <p:nvPr/>
        </p:nvSpPr>
        <p:spPr>
          <a:xfrm>
            <a:off x="63246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24</a:t>
            </a:r>
          </a:p>
        </p:txBody>
      </p:sp>
      <p:sp>
        <p:nvSpPr>
          <p:cNvPr id="64" name="Rectangle 63"/>
          <p:cNvSpPr/>
          <p:nvPr/>
        </p:nvSpPr>
        <p:spPr>
          <a:xfrm>
            <a:off x="67818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34</a:t>
            </a:r>
          </a:p>
        </p:txBody>
      </p:sp>
      <p:sp>
        <p:nvSpPr>
          <p:cNvPr id="65" name="Rectangle 64"/>
          <p:cNvSpPr/>
          <p:nvPr/>
        </p:nvSpPr>
        <p:spPr>
          <a:xfrm>
            <a:off x="72390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44</a:t>
            </a:r>
          </a:p>
        </p:txBody>
      </p:sp>
      <p:sp>
        <p:nvSpPr>
          <p:cNvPr id="66" name="Rectangle 65"/>
          <p:cNvSpPr/>
          <p:nvPr/>
        </p:nvSpPr>
        <p:spPr>
          <a:xfrm>
            <a:off x="7696200" y="2513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54</a:t>
            </a:r>
          </a:p>
        </p:txBody>
      </p:sp>
      <p:sp>
        <p:nvSpPr>
          <p:cNvPr id="67" name="Rectangle 66"/>
          <p:cNvSpPr/>
          <p:nvPr/>
        </p:nvSpPr>
        <p:spPr>
          <a:xfrm>
            <a:off x="58674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68" name="Rectangle 67"/>
          <p:cNvSpPr/>
          <p:nvPr/>
        </p:nvSpPr>
        <p:spPr>
          <a:xfrm>
            <a:off x="63246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25</a:t>
            </a:r>
          </a:p>
        </p:txBody>
      </p:sp>
      <p:sp>
        <p:nvSpPr>
          <p:cNvPr id="69" name="Rectangle 68"/>
          <p:cNvSpPr/>
          <p:nvPr/>
        </p:nvSpPr>
        <p:spPr>
          <a:xfrm>
            <a:off x="67818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70" name="Rectangle 69"/>
          <p:cNvSpPr/>
          <p:nvPr/>
        </p:nvSpPr>
        <p:spPr>
          <a:xfrm>
            <a:off x="72390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45</a:t>
            </a:r>
          </a:p>
        </p:txBody>
      </p:sp>
      <p:sp>
        <p:nvSpPr>
          <p:cNvPr id="71" name="Rectangle 70"/>
          <p:cNvSpPr/>
          <p:nvPr/>
        </p:nvSpPr>
        <p:spPr>
          <a:xfrm>
            <a:off x="7696200" y="2894013"/>
            <a:ext cx="457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97" name="Straight Arrow Connector 96"/>
          <p:cNvCxnSpPr/>
          <p:nvPr/>
        </p:nvCxnSpPr>
        <p:spPr>
          <a:xfrm>
            <a:off x="5867400" y="32750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flipH="1" flipV="1">
            <a:off x="4685507" y="2094706"/>
            <a:ext cx="2362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166" name="TextBox 100"/>
          <p:cNvSpPr txBox="1">
            <a:spLocks noChangeArrowheads="1"/>
          </p:cNvSpPr>
          <p:nvPr/>
        </p:nvSpPr>
        <p:spPr bwMode="auto">
          <a:xfrm>
            <a:off x="8174038" y="3276600"/>
            <a:ext cx="284162" cy="369888"/>
          </a:xfrm>
          <a:prstGeom prst="rect">
            <a:avLst/>
          </a:prstGeom>
          <a:noFill/>
          <a:ln w="9525">
            <a:noFill/>
            <a:miter lim="800000"/>
            <a:headEnd/>
            <a:tailEnd/>
          </a:ln>
        </p:spPr>
        <p:txBody>
          <a:bodyPr wrap="none">
            <a:spAutoFit/>
          </a:bodyPr>
          <a:lstStyle/>
          <a:p>
            <a:r>
              <a:rPr lang="en-US"/>
              <a:t>x</a:t>
            </a:r>
          </a:p>
        </p:txBody>
      </p:sp>
      <p:sp>
        <p:nvSpPr>
          <p:cNvPr id="47167" name="TextBox 103"/>
          <p:cNvSpPr txBox="1">
            <a:spLocks noChangeArrowheads="1"/>
          </p:cNvSpPr>
          <p:nvPr/>
        </p:nvSpPr>
        <p:spPr bwMode="auto">
          <a:xfrm>
            <a:off x="5583238" y="990600"/>
            <a:ext cx="288925" cy="369888"/>
          </a:xfrm>
          <a:prstGeom prst="rect">
            <a:avLst/>
          </a:prstGeom>
          <a:noFill/>
          <a:ln w="9525">
            <a:noFill/>
            <a:miter lim="800000"/>
            <a:headEnd/>
            <a:tailEnd/>
          </a:ln>
        </p:spPr>
        <p:txBody>
          <a:bodyPr wrap="none">
            <a:spAutoFit/>
          </a:bodyPr>
          <a:lstStyle/>
          <a:p>
            <a:r>
              <a:rPr lang="en-US"/>
              <a:t>y</a:t>
            </a:r>
          </a:p>
        </p:txBody>
      </p:sp>
      <p:cxnSp>
        <p:nvCxnSpPr>
          <p:cNvPr id="107" name="Straight Arrow Connector 106"/>
          <p:cNvCxnSpPr/>
          <p:nvPr/>
        </p:nvCxnSpPr>
        <p:spPr>
          <a:xfrm rot="5400000">
            <a:off x="5181600" y="32766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169" name="TextBox 107"/>
          <p:cNvSpPr txBox="1">
            <a:spLocks noChangeArrowheads="1"/>
          </p:cNvSpPr>
          <p:nvPr/>
        </p:nvSpPr>
        <p:spPr bwMode="auto">
          <a:xfrm>
            <a:off x="5181600" y="3363913"/>
            <a:ext cx="261938" cy="369887"/>
          </a:xfrm>
          <a:prstGeom prst="rect">
            <a:avLst/>
          </a:prstGeom>
          <a:noFill/>
          <a:ln w="9525">
            <a:noFill/>
            <a:miter lim="800000"/>
            <a:headEnd/>
            <a:tailEnd/>
          </a:ln>
        </p:spPr>
        <p:txBody>
          <a:bodyPr wrap="none">
            <a:spAutoFit/>
          </a:bodyPr>
          <a:lstStyle/>
          <a:p>
            <a:r>
              <a:rPr lang="en-US"/>
              <a:t>t</a:t>
            </a:r>
          </a:p>
        </p:txBody>
      </p:sp>
      <p:sp>
        <p:nvSpPr>
          <p:cNvPr id="47170" name="TextBox 108"/>
          <p:cNvSpPr txBox="1">
            <a:spLocks noChangeArrowheads="1"/>
          </p:cNvSpPr>
          <p:nvPr/>
        </p:nvSpPr>
        <p:spPr bwMode="auto">
          <a:xfrm>
            <a:off x="5715000" y="4267200"/>
            <a:ext cx="2876550" cy="2308225"/>
          </a:xfrm>
          <a:prstGeom prst="rect">
            <a:avLst/>
          </a:prstGeom>
          <a:noFill/>
          <a:ln w="9525">
            <a:noFill/>
            <a:miter lim="800000"/>
            <a:headEnd/>
            <a:tailEnd/>
          </a:ln>
        </p:spPr>
        <p:txBody>
          <a:bodyPr wrap="none">
            <a:spAutoFit/>
          </a:bodyPr>
          <a:lstStyle/>
          <a:p>
            <a:r>
              <a:rPr lang="en-US"/>
              <a:t>Spawn 22, 24, 42, 44</a:t>
            </a:r>
          </a:p>
          <a:p>
            <a:r>
              <a:rPr lang="en-US"/>
              <a:t>Sync</a:t>
            </a:r>
          </a:p>
          <a:p>
            <a:r>
              <a:rPr lang="en-US"/>
              <a:t>Spawn 12, 14, 32, 34, 52, 54</a:t>
            </a:r>
          </a:p>
          <a:p>
            <a:r>
              <a:rPr lang="en-US"/>
              <a:t>Sync</a:t>
            </a:r>
          </a:p>
          <a:p>
            <a:r>
              <a:rPr lang="en-US"/>
              <a:t>Spawn 21, 23, 25, 41, 43, 45</a:t>
            </a:r>
          </a:p>
          <a:p>
            <a:r>
              <a:rPr lang="en-US"/>
              <a:t>Sync</a:t>
            </a:r>
          </a:p>
          <a:p>
            <a:r>
              <a:rPr lang="en-US"/>
              <a:t>Spawn 11, 13, 15, 31, 33, 35,</a:t>
            </a:r>
          </a:p>
          <a:p>
            <a:r>
              <a:rPr lang="en-US"/>
              <a:t>51, 53, 55</a:t>
            </a:r>
          </a:p>
        </p:txBody>
      </p:sp>
      <p:sp>
        <p:nvSpPr>
          <p:cNvPr id="47171" name="TextBox 109"/>
          <p:cNvSpPr txBox="1">
            <a:spLocks noChangeArrowheads="1"/>
          </p:cNvSpPr>
          <p:nvPr/>
        </p:nvSpPr>
        <p:spPr bwMode="auto">
          <a:xfrm>
            <a:off x="762000" y="3886200"/>
            <a:ext cx="2846388" cy="369888"/>
          </a:xfrm>
          <a:prstGeom prst="rect">
            <a:avLst/>
          </a:prstGeom>
          <a:noFill/>
          <a:ln w="9525">
            <a:noFill/>
            <a:miter lim="800000"/>
            <a:headEnd/>
            <a:tailEnd/>
          </a:ln>
        </p:spPr>
        <p:txBody>
          <a:bodyPr wrap="none">
            <a:spAutoFit/>
          </a:bodyPr>
          <a:lstStyle/>
          <a:p>
            <a:r>
              <a:rPr lang="en-US"/>
              <a:t>1</a:t>
            </a:r>
            <a:r>
              <a:rPr lang="en-US" baseline="30000"/>
              <a:t>st</a:t>
            </a:r>
            <a:r>
              <a:rPr lang="en-US"/>
              <a:t>, cutting ‘x’, 2</a:t>
            </a:r>
            <a:r>
              <a:rPr lang="en-US" baseline="30000"/>
              <a:t>nd</a:t>
            </a:r>
            <a:r>
              <a:rPr lang="en-US"/>
              <a:t>, cutting ‘y’</a:t>
            </a:r>
          </a:p>
        </p:txBody>
      </p:sp>
      <p:sp>
        <p:nvSpPr>
          <p:cNvPr id="47172" name="TextBox 110"/>
          <p:cNvSpPr txBox="1">
            <a:spLocks noChangeArrowheads="1"/>
          </p:cNvSpPr>
          <p:nvPr/>
        </p:nvSpPr>
        <p:spPr bwMode="auto">
          <a:xfrm>
            <a:off x="5715000" y="3897313"/>
            <a:ext cx="2846388" cy="369887"/>
          </a:xfrm>
          <a:prstGeom prst="rect">
            <a:avLst/>
          </a:prstGeom>
          <a:noFill/>
          <a:ln w="9525">
            <a:noFill/>
            <a:miter lim="800000"/>
            <a:headEnd/>
            <a:tailEnd/>
          </a:ln>
        </p:spPr>
        <p:txBody>
          <a:bodyPr wrap="none">
            <a:spAutoFit/>
          </a:bodyPr>
          <a:lstStyle/>
          <a:p>
            <a:r>
              <a:rPr lang="en-US"/>
              <a:t>1</a:t>
            </a:r>
            <a:r>
              <a:rPr lang="en-US" baseline="30000"/>
              <a:t>st</a:t>
            </a:r>
            <a:r>
              <a:rPr lang="en-US"/>
              <a:t>, cutting ‘y’, 2</a:t>
            </a:r>
            <a:r>
              <a:rPr lang="en-US" baseline="30000"/>
              <a:t>nd</a:t>
            </a:r>
            <a:r>
              <a:rPr lang="en-US"/>
              <a:t>, cutting ‘x’</a:t>
            </a:r>
          </a:p>
        </p:txBody>
      </p:sp>
      <p:sp>
        <p:nvSpPr>
          <p:cNvPr id="112" name="Right Arrow 111"/>
          <p:cNvSpPr/>
          <p:nvPr/>
        </p:nvSpPr>
        <p:spPr>
          <a:xfrm>
            <a:off x="4267200" y="4419600"/>
            <a:ext cx="609600" cy="3810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cxnSp>
        <p:nvCxnSpPr>
          <p:cNvPr id="114" name="Straight Connector 113"/>
          <p:cNvCxnSpPr/>
          <p:nvPr/>
        </p:nvCxnSpPr>
        <p:spPr>
          <a:xfrm>
            <a:off x="5715000" y="5181600"/>
            <a:ext cx="685800" cy="152400"/>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47170" idx="1"/>
          </p:cNvCxnSpPr>
          <p:nvPr/>
        </p:nvCxnSpPr>
        <p:spPr>
          <a:xfrm rot="10800000" flipV="1">
            <a:off x="5715000" y="5105400"/>
            <a:ext cx="609600" cy="31591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Slide Number Placeholder 100"/>
          <p:cNvSpPr>
            <a:spLocks noGrp="1"/>
          </p:cNvSpPr>
          <p:nvPr>
            <p:ph type="sldNum" sz="quarter" idx="12"/>
          </p:nvPr>
        </p:nvSpPr>
        <p:spPr/>
        <p:txBody>
          <a:bodyPr/>
          <a:lstStyle/>
          <a:p>
            <a:pPr>
              <a:defRPr/>
            </a:pPr>
            <a:fld id="{40A9CDCE-929E-47FE-9CC1-3988BBA8F594}" type="slidenum">
              <a:rPr lang="en-US" smtClean="0"/>
              <a:pPr>
                <a:defRPr/>
              </a:pPr>
              <a:t>46</a:t>
            </a:fld>
            <a:endParaRPr lang="en-US"/>
          </a:p>
        </p:txBody>
      </p:sp>
      <p:sp>
        <p:nvSpPr>
          <p:cNvPr id="103" name="Title 1"/>
          <p:cNvSpPr>
            <a:spLocks noGrp="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mtClean="0"/>
              <a:t>Parallelism of cache-oblivious stencil algorithm – 2D</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Simultaneous Space Cut</a:t>
            </a:r>
            <a:endParaRPr lang="en-US"/>
          </a:p>
        </p:txBody>
      </p:sp>
      <p:sp>
        <p:nvSpPr>
          <p:cNvPr id="4" name="Content Placeholder 3"/>
          <p:cNvSpPr>
            <a:spLocks noGrp="1"/>
          </p:cNvSpPr>
          <p:nvPr>
            <p:ph sz="half" idx="2"/>
          </p:nvPr>
        </p:nvSpPr>
        <p:spPr>
          <a:xfrm>
            <a:off x="4876800" y="1219200"/>
            <a:ext cx="4038600" cy="4525963"/>
          </a:xfrm>
        </p:spPr>
        <p:txBody>
          <a:bodyPr/>
          <a:lstStyle/>
          <a:p>
            <a:r>
              <a:rPr lang="en-US" smtClean="0"/>
              <a:t>Space Cut: </a:t>
            </a:r>
            <a:r>
              <a:rPr lang="en-US" sz="2400" smtClean="0"/>
              <a:t>evaluate and assign dependency level to as many spatial dimension as possible. Spawn and sync sub-trapezoids according dependency levels</a:t>
            </a:r>
          </a:p>
          <a:p>
            <a:r>
              <a:rPr lang="en-US" smtClean="0"/>
              <a:t>Time Cut: </a:t>
            </a:r>
            <a:r>
              <a:rPr lang="en-US" sz="2400" smtClean="0"/>
              <a:t>The same as Sequential Space Cut</a:t>
            </a:r>
          </a:p>
          <a:p>
            <a:r>
              <a:rPr lang="en-US" smtClean="0"/>
              <a:t>Base Case: </a:t>
            </a:r>
            <a:r>
              <a:rPr lang="en-US" sz="2400" smtClean="0"/>
              <a:t>The same as Sequential Space Cut</a:t>
            </a:r>
          </a:p>
        </p:txBody>
      </p:sp>
      <p:sp>
        <p:nvSpPr>
          <p:cNvPr id="5" name="Slide Number Placeholder 4"/>
          <p:cNvSpPr>
            <a:spLocks noGrp="1"/>
          </p:cNvSpPr>
          <p:nvPr>
            <p:ph type="sldNum" sz="quarter" idx="12"/>
          </p:nvPr>
        </p:nvSpPr>
        <p:spPr/>
        <p:txBody>
          <a:bodyPr/>
          <a:lstStyle/>
          <a:p>
            <a:pPr>
              <a:defRPr/>
            </a:pPr>
            <a:fld id="{5F8D102A-5B79-405D-8AA0-0836BE3DDA4F}" type="slidenum">
              <a:rPr lang="en-US" smtClean="0"/>
              <a:pPr>
                <a:defRPr/>
              </a:pPr>
              <a:t>47</a:t>
            </a:fld>
            <a:endParaRPr lang="en-US"/>
          </a:p>
        </p:txBody>
      </p:sp>
      <p:grpSp>
        <p:nvGrpSpPr>
          <p:cNvPr id="6" name="Group 184"/>
          <p:cNvGrpSpPr>
            <a:grpSpLocks/>
          </p:cNvGrpSpPr>
          <p:nvPr/>
        </p:nvGrpSpPr>
        <p:grpSpPr bwMode="auto">
          <a:xfrm>
            <a:off x="157163" y="1295400"/>
            <a:ext cx="4714875" cy="2478088"/>
            <a:chOff x="99" y="110"/>
            <a:chExt cx="2970" cy="1561"/>
          </a:xfrm>
        </p:grpSpPr>
        <p:sp>
          <p:nvSpPr>
            <p:cNvPr id="7" name="WordArt 83"/>
            <p:cNvSpPr>
              <a:spLocks noChangeAspect="1" noChangeArrowheads="1" noChangeShapeType="1" noTextEdit="1"/>
            </p:cNvSpPr>
            <p:nvPr/>
          </p:nvSpPr>
          <p:spPr bwMode="auto">
            <a:xfrm>
              <a:off x="123" y="1325"/>
              <a:ext cx="132" cy="52"/>
            </a:xfrm>
            <a:prstGeom prst="rect">
              <a:avLst/>
            </a:prstGeom>
          </p:spPr>
          <p:txBody>
            <a:bodyPr wrap="none" fromWordArt="1">
              <a:prstTxWarp prst="textPlain">
                <a:avLst>
                  <a:gd name="adj" fmla="val 30690"/>
                </a:avLst>
              </a:prstTxWarp>
            </a:bodyPr>
            <a:lstStyle/>
            <a:p>
              <a:pPr algn="ctr"/>
              <a:r>
                <a:rPr lang="en-US" sz="1400" kern="10">
                  <a:ln w="6350">
                    <a:solidFill>
                      <a:srgbClr val="969696"/>
                    </a:solidFill>
                    <a:round/>
                    <a:headEnd/>
                    <a:tailEnd/>
                  </a:ln>
                  <a:solidFill>
                    <a:srgbClr val="969696"/>
                  </a:solidFill>
                  <a:latin typeface="Calibri"/>
                </a:rPr>
                <a:t>1</a:t>
              </a:r>
            </a:p>
          </p:txBody>
        </p:sp>
        <p:sp>
          <p:nvSpPr>
            <p:cNvPr id="8" name="WordArt 84"/>
            <p:cNvSpPr>
              <a:spLocks noChangeAspect="1" noChangeArrowheads="1" noChangeShapeType="1" noTextEdit="1"/>
            </p:cNvSpPr>
            <p:nvPr/>
          </p:nvSpPr>
          <p:spPr bwMode="auto">
            <a:xfrm>
              <a:off x="501" y="941"/>
              <a:ext cx="132" cy="52"/>
            </a:xfrm>
            <a:prstGeom prst="rect">
              <a:avLst/>
            </a:prstGeom>
          </p:spPr>
          <p:txBody>
            <a:bodyPr wrap="none" fromWordArt="1">
              <a:prstTxWarp prst="textPlain">
                <a:avLst>
                  <a:gd name="adj" fmla="val 30690"/>
                </a:avLst>
              </a:prstTxWarp>
            </a:bodyPr>
            <a:lstStyle/>
            <a:p>
              <a:pPr algn="ctr"/>
              <a:r>
                <a:rPr lang="en-US" sz="1400" kern="10">
                  <a:ln w="6350">
                    <a:solidFill>
                      <a:srgbClr val="969696"/>
                    </a:solidFill>
                    <a:round/>
                    <a:headEnd/>
                    <a:tailEnd/>
                  </a:ln>
                  <a:solidFill>
                    <a:srgbClr val="969696"/>
                  </a:solidFill>
                  <a:latin typeface="Calibri"/>
                </a:rPr>
                <a:t>2</a:t>
              </a:r>
            </a:p>
          </p:txBody>
        </p:sp>
        <p:sp>
          <p:nvSpPr>
            <p:cNvPr id="9" name="WordArt 85"/>
            <p:cNvSpPr>
              <a:spLocks noChangeAspect="1" noChangeArrowheads="1" noChangeShapeType="1" noTextEdit="1"/>
            </p:cNvSpPr>
            <p:nvPr/>
          </p:nvSpPr>
          <p:spPr bwMode="auto">
            <a:xfrm>
              <a:off x="861" y="557"/>
              <a:ext cx="132" cy="52"/>
            </a:xfrm>
            <a:prstGeom prst="rect">
              <a:avLst/>
            </a:prstGeom>
          </p:spPr>
          <p:txBody>
            <a:bodyPr wrap="none" fromWordArt="1">
              <a:prstTxWarp prst="textPlain">
                <a:avLst>
                  <a:gd name="adj" fmla="val 30690"/>
                </a:avLst>
              </a:prstTxWarp>
            </a:bodyPr>
            <a:lstStyle/>
            <a:p>
              <a:pPr algn="ctr"/>
              <a:r>
                <a:rPr lang="en-US" sz="1400" kern="10">
                  <a:ln w="6350">
                    <a:solidFill>
                      <a:srgbClr val="969696"/>
                    </a:solidFill>
                    <a:round/>
                    <a:headEnd/>
                    <a:tailEnd/>
                  </a:ln>
                  <a:solidFill>
                    <a:srgbClr val="969696"/>
                  </a:solidFill>
                  <a:latin typeface="Calibri"/>
                </a:rPr>
                <a:t>3</a:t>
              </a:r>
            </a:p>
          </p:txBody>
        </p:sp>
        <p:sp>
          <p:nvSpPr>
            <p:cNvPr id="10" name="WordArt 87"/>
            <p:cNvSpPr>
              <a:spLocks noChangeAspect="1" noChangeArrowheads="1" noChangeShapeType="1" noTextEdit="1"/>
            </p:cNvSpPr>
            <p:nvPr/>
          </p:nvSpPr>
          <p:spPr bwMode="auto">
            <a:xfrm>
              <a:off x="327" y="1613"/>
              <a:ext cx="132" cy="52"/>
            </a:xfrm>
            <a:prstGeom prst="rect">
              <a:avLst/>
            </a:prstGeom>
          </p:spPr>
          <p:txBody>
            <a:bodyPr wrap="none" fromWordArt="1">
              <a:prstTxWarp prst="textPlain">
                <a:avLst>
                  <a:gd name="adj" fmla="val 30690"/>
                </a:avLst>
              </a:prstTxWarp>
            </a:bodyPr>
            <a:lstStyle/>
            <a:p>
              <a:pPr algn="ctr"/>
              <a:r>
                <a:rPr lang="en-US" sz="1400" kern="10">
                  <a:ln w="6350">
                    <a:solidFill>
                      <a:srgbClr val="969696"/>
                    </a:solidFill>
                    <a:round/>
                    <a:headEnd/>
                    <a:tailEnd/>
                  </a:ln>
                  <a:solidFill>
                    <a:srgbClr val="969696"/>
                  </a:solidFill>
                  <a:latin typeface="Calibri"/>
                </a:rPr>
                <a:t>1</a:t>
              </a:r>
            </a:p>
          </p:txBody>
        </p:sp>
        <p:sp>
          <p:nvSpPr>
            <p:cNvPr id="11" name="WordArt 88"/>
            <p:cNvSpPr>
              <a:spLocks noChangeAspect="1" noChangeArrowheads="1" noChangeShapeType="1" noTextEdit="1"/>
            </p:cNvSpPr>
            <p:nvPr/>
          </p:nvSpPr>
          <p:spPr bwMode="auto">
            <a:xfrm>
              <a:off x="951" y="1619"/>
              <a:ext cx="132" cy="52"/>
            </a:xfrm>
            <a:prstGeom prst="rect">
              <a:avLst/>
            </a:prstGeom>
          </p:spPr>
          <p:txBody>
            <a:bodyPr wrap="none" fromWordArt="1">
              <a:prstTxWarp prst="textPlain">
                <a:avLst>
                  <a:gd name="adj" fmla="val 30690"/>
                </a:avLst>
              </a:prstTxWarp>
            </a:bodyPr>
            <a:lstStyle/>
            <a:p>
              <a:pPr algn="ctr"/>
              <a:r>
                <a:rPr lang="en-US" sz="1400" kern="10">
                  <a:ln w="6350">
                    <a:solidFill>
                      <a:srgbClr val="969696"/>
                    </a:solidFill>
                    <a:round/>
                    <a:headEnd/>
                    <a:tailEnd/>
                  </a:ln>
                  <a:solidFill>
                    <a:srgbClr val="969696"/>
                  </a:solidFill>
                  <a:latin typeface="Calibri"/>
                </a:rPr>
                <a:t>2</a:t>
              </a:r>
            </a:p>
          </p:txBody>
        </p:sp>
        <p:sp>
          <p:nvSpPr>
            <p:cNvPr id="12" name="WordArt 89"/>
            <p:cNvSpPr>
              <a:spLocks noChangeAspect="1" noChangeArrowheads="1" noChangeShapeType="1" noTextEdit="1"/>
            </p:cNvSpPr>
            <p:nvPr/>
          </p:nvSpPr>
          <p:spPr bwMode="auto">
            <a:xfrm>
              <a:off x="1575" y="1613"/>
              <a:ext cx="132" cy="52"/>
            </a:xfrm>
            <a:prstGeom prst="rect">
              <a:avLst/>
            </a:prstGeom>
          </p:spPr>
          <p:txBody>
            <a:bodyPr wrap="none" fromWordArt="1">
              <a:prstTxWarp prst="textPlain">
                <a:avLst>
                  <a:gd name="adj" fmla="val 30690"/>
                </a:avLst>
              </a:prstTxWarp>
            </a:bodyPr>
            <a:lstStyle/>
            <a:p>
              <a:pPr algn="ctr"/>
              <a:r>
                <a:rPr lang="en-US" sz="1400" kern="10">
                  <a:ln w="6350">
                    <a:solidFill>
                      <a:srgbClr val="969696"/>
                    </a:solidFill>
                    <a:round/>
                    <a:headEnd/>
                    <a:tailEnd/>
                  </a:ln>
                  <a:solidFill>
                    <a:srgbClr val="969696"/>
                  </a:solidFill>
                  <a:latin typeface="Calibri"/>
                </a:rPr>
                <a:t>3</a:t>
              </a:r>
            </a:p>
          </p:txBody>
        </p:sp>
        <p:grpSp>
          <p:nvGrpSpPr>
            <p:cNvPr id="13" name="Group 91"/>
            <p:cNvGrpSpPr>
              <a:grpSpLocks/>
            </p:cNvGrpSpPr>
            <p:nvPr/>
          </p:nvGrpSpPr>
          <p:grpSpPr bwMode="auto">
            <a:xfrm>
              <a:off x="459" y="584"/>
              <a:ext cx="2220" cy="831"/>
              <a:chOff x="1572" y="2415"/>
              <a:chExt cx="2220" cy="831"/>
            </a:xfrm>
          </p:grpSpPr>
          <p:sp>
            <p:nvSpPr>
              <p:cNvPr id="95" name="WordArt 92"/>
              <p:cNvSpPr>
                <a:spLocks noChangeAspect="1" noChangeArrowheads="1" noChangeShapeType="1" noTextEdit="1"/>
              </p:cNvSpPr>
              <p:nvPr/>
            </p:nvSpPr>
            <p:spPr bwMode="auto">
              <a:xfrm rot="8208905">
                <a:off x="1932" y="2769"/>
                <a:ext cx="276" cy="96"/>
              </a:xfrm>
              <a:prstGeom prst="rect">
                <a:avLst/>
              </a:prstGeom>
            </p:spPr>
            <p:txBody>
              <a:bodyPr vert="wordArtVert" wrap="none" fromWordArt="1">
                <a:prstTxWarp prst="textPlain">
                  <a:avLst>
                    <a:gd name="adj" fmla="val 69310"/>
                  </a:avLst>
                </a:prstTxWarp>
              </a:bodyPr>
              <a:lstStyle/>
              <a:p>
                <a:pPr algn="ctr" fontAlgn="auto"/>
                <a:r>
                  <a:rPr lang="en-US" sz="1400" kern="10">
                    <a:ln w="12700">
                      <a:noFill/>
                      <a:round/>
                      <a:headEnd/>
                      <a:tailEnd/>
                    </a:ln>
                    <a:solidFill>
                      <a:srgbClr val="969696"/>
                    </a:solidFill>
                    <a:effectLst>
                      <a:outerShdw dist="53882" dir="2700000" algn="ctr" rotWithShape="0">
                        <a:srgbClr val="CBCBCB">
                          <a:alpha val="80000"/>
                        </a:srgbClr>
                      </a:outerShdw>
                    </a:effectLst>
                    <a:latin typeface="Calibri"/>
                  </a:rPr>
                  <a:t>1</a:t>
                </a:r>
              </a:p>
            </p:txBody>
          </p:sp>
          <p:sp>
            <p:nvSpPr>
              <p:cNvPr id="96" name="WordArt 93"/>
              <p:cNvSpPr>
                <a:spLocks noChangeAspect="1" noChangeArrowheads="1" noChangeShapeType="1" noTextEdit="1"/>
              </p:cNvSpPr>
              <p:nvPr/>
            </p:nvSpPr>
            <p:spPr bwMode="auto">
              <a:xfrm rot="8208905">
                <a:off x="2268" y="2415"/>
                <a:ext cx="276" cy="96"/>
              </a:xfrm>
              <a:prstGeom prst="rect">
                <a:avLst/>
              </a:prstGeom>
            </p:spPr>
            <p:txBody>
              <a:bodyPr vert="wordArtVert" wrap="none" fromWordArt="1">
                <a:prstTxWarp prst="textPlain">
                  <a:avLst>
                    <a:gd name="adj" fmla="val 69310"/>
                  </a:avLst>
                </a:prstTxWarp>
              </a:bodyPr>
              <a:lstStyle/>
              <a:p>
                <a:pPr algn="ctr" fontAlgn="auto"/>
                <a:r>
                  <a:rPr lang="en-US" sz="1400" kern="10">
                    <a:ln w="12700">
                      <a:noFill/>
                      <a:round/>
                      <a:headEnd/>
                      <a:tailEnd/>
                    </a:ln>
                    <a:solidFill>
                      <a:srgbClr val="969696"/>
                    </a:solidFill>
                    <a:effectLst>
                      <a:outerShdw dist="53882" dir="2700000" algn="ctr" rotWithShape="0">
                        <a:srgbClr val="CBCBCB">
                          <a:alpha val="80000"/>
                        </a:srgbClr>
                      </a:outerShdw>
                    </a:effectLst>
                    <a:latin typeface="Calibri"/>
                  </a:rPr>
                  <a:t>2</a:t>
                </a:r>
              </a:p>
            </p:txBody>
          </p:sp>
          <p:sp>
            <p:nvSpPr>
              <p:cNvPr id="97" name="WordArt 94"/>
              <p:cNvSpPr>
                <a:spLocks noChangeAspect="1" noChangeArrowheads="1" noChangeShapeType="1" noTextEdit="1"/>
              </p:cNvSpPr>
              <p:nvPr/>
            </p:nvSpPr>
            <p:spPr bwMode="auto">
              <a:xfrm rot="8208905">
                <a:off x="1572" y="3144"/>
                <a:ext cx="276" cy="96"/>
              </a:xfrm>
              <a:prstGeom prst="rect">
                <a:avLst/>
              </a:prstGeom>
            </p:spPr>
            <p:txBody>
              <a:bodyPr vert="wordArtVert" wrap="none" fromWordArt="1">
                <a:prstTxWarp prst="textPlain">
                  <a:avLst>
                    <a:gd name="adj" fmla="val 69310"/>
                  </a:avLst>
                </a:prstTxWarp>
              </a:bodyPr>
              <a:lstStyle/>
              <a:p>
                <a:pPr algn="ctr" fontAlgn="auto"/>
                <a:r>
                  <a:rPr lang="en-US" sz="1400" kern="10">
                    <a:ln w="12700">
                      <a:noFill/>
                      <a:round/>
                      <a:headEnd/>
                      <a:tailEnd/>
                    </a:ln>
                    <a:solidFill>
                      <a:srgbClr val="969696"/>
                    </a:solidFill>
                    <a:effectLst>
                      <a:outerShdw dist="53882" dir="2700000" algn="ctr" rotWithShape="0">
                        <a:srgbClr val="CBCBCB">
                          <a:alpha val="80000"/>
                        </a:srgbClr>
                      </a:outerShdw>
                    </a:effectLst>
                    <a:latin typeface="Calibri"/>
                  </a:rPr>
                  <a:t>2</a:t>
                </a:r>
              </a:p>
            </p:txBody>
          </p:sp>
          <p:sp>
            <p:nvSpPr>
              <p:cNvPr id="98" name="WordArt 95"/>
              <p:cNvSpPr>
                <a:spLocks noChangeAspect="1" noChangeArrowheads="1" noChangeShapeType="1" noTextEdit="1"/>
              </p:cNvSpPr>
              <p:nvPr/>
            </p:nvSpPr>
            <p:spPr bwMode="auto">
              <a:xfrm rot="8208905">
                <a:off x="3180" y="2769"/>
                <a:ext cx="276" cy="96"/>
              </a:xfrm>
              <a:prstGeom prst="rect">
                <a:avLst/>
              </a:prstGeom>
            </p:spPr>
            <p:txBody>
              <a:bodyPr vert="wordArtVert" wrap="none" fromWordArt="1">
                <a:prstTxWarp prst="textPlain">
                  <a:avLst>
                    <a:gd name="adj" fmla="val 69310"/>
                  </a:avLst>
                </a:prstTxWarp>
              </a:bodyPr>
              <a:lstStyle/>
              <a:p>
                <a:pPr algn="ctr" fontAlgn="auto"/>
                <a:r>
                  <a:rPr lang="en-US" sz="1400" kern="10">
                    <a:ln w="12700">
                      <a:noFill/>
                      <a:round/>
                      <a:headEnd/>
                      <a:tailEnd/>
                    </a:ln>
                    <a:solidFill>
                      <a:srgbClr val="969696"/>
                    </a:solidFill>
                    <a:effectLst>
                      <a:outerShdw dist="53882" dir="2700000" algn="ctr" rotWithShape="0">
                        <a:srgbClr val="CBCBCB">
                          <a:alpha val="80000"/>
                        </a:srgbClr>
                      </a:outerShdw>
                    </a:effectLst>
                    <a:latin typeface="Calibri"/>
                  </a:rPr>
                  <a:t>1</a:t>
                </a:r>
              </a:p>
            </p:txBody>
          </p:sp>
          <p:sp>
            <p:nvSpPr>
              <p:cNvPr id="99" name="WordArt 96"/>
              <p:cNvSpPr>
                <a:spLocks noChangeAspect="1" noChangeArrowheads="1" noChangeShapeType="1" noTextEdit="1"/>
              </p:cNvSpPr>
              <p:nvPr/>
            </p:nvSpPr>
            <p:spPr bwMode="auto">
              <a:xfrm rot="8208905">
                <a:off x="3516" y="2415"/>
                <a:ext cx="276" cy="96"/>
              </a:xfrm>
              <a:prstGeom prst="rect">
                <a:avLst/>
              </a:prstGeom>
            </p:spPr>
            <p:txBody>
              <a:bodyPr vert="wordArtVert" wrap="none" fromWordArt="1">
                <a:prstTxWarp prst="textPlain">
                  <a:avLst>
                    <a:gd name="adj" fmla="val 69310"/>
                  </a:avLst>
                </a:prstTxWarp>
              </a:bodyPr>
              <a:lstStyle/>
              <a:p>
                <a:pPr algn="ctr" fontAlgn="auto"/>
                <a:r>
                  <a:rPr lang="en-US" sz="1400" kern="10">
                    <a:ln w="12700">
                      <a:noFill/>
                      <a:round/>
                      <a:headEnd/>
                      <a:tailEnd/>
                    </a:ln>
                    <a:solidFill>
                      <a:srgbClr val="969696"/>
                    </a:solidFill>
                    <a:effectLst>
                      <a:outerShdw dist="53882" dir="2700000" algn="ctr" rotWithShape="0">
                        <a:srgbClr val="CBCBCB">
                          <a:alpha val="80000"/>
                        </a:srgbClr>
                      </a:outerShdw>
                    </a:effectLst>
                    <a:latin typeface="Calibri"/>
                  </a:rPr>
                  <a:t>2</a:t>
                </a:r>
              </a:p>
            </p:txBody>
          </p:sp>
          <p:sp>
            <p:nvSpPr>
              <p:cNvPr id="100" name="WordArt 97"/>
              <p:cNvSpPr>
                <a:spLocks noChangeAspect="1" noChangeArrowheads="1" noChangeShapeType="1" noTextEdit="1"/>
              </p:cNvSpPr>
              <p:nvPr/>
            </p:nvSpPr>
            <p:spPr bwMode="auto">
              <a:xfrm rot="8208905">
                <a:off x="2820" y="3144"/>
                <a:ext cx="276" cy="96"/>
              </a:xfrm>
              <a:prstGeom prst="rect">
                <a:avLst/>
              </a:prstGeom>
            </p:spPr>
            <p:txBody>
              <a:bodyPr vert="wordArtVert" wrap="none" fromWordArt="1">
                <a:prstTxWarp prst="textPlain">
                  <a:avLst>
                    <a:gd name="adj" fmla="val 69310"/>
                  </a:avLst>
                </a:prstTxWarp>
              </a:bodyPr>
              <a:lstStyle/>
              <a:p>
                <a:pPr algn="ctr" fontAlgn="auto"/>
                <a:r>
                  <a:rPr lang="en-US" sz="1400" kern="10">
                    <a:ln w="12700">
                      <a:noFill/>
                      <a:round/>
                      <a:headEnd/>
                      <a:tailEnd/>
                    </a:ln>
                    <a:solidFill>
                      <a:srgbClr val="969696"/>
                    </a:solidFill>
                    <a:effectLst>
                      <a:outerShdw dist="53882" dir="2700000" algn="ctr" rotWithShape="0">
                        <a:srgbClr val="CBCBCB">
                          <a:alpha val="80000"/>
                        </a:srgbClr>
                      </a:outerShdw>
                    </a:effectLst>
                    <a:latin typeface="Calibri"/>
                  </a:rPr>
                  <a:t>2</a:t>
                </a:r>
              </a:p>
            </p:txBody>
          </p:sp>
          <p:sp>
            <p:nvSpPr>
              <p:cNvPr id="101" name="WordArt 98"/>
              <p:cNvSpPr>
                <a:spLocks noChangeAspect="1" noChangeArrowheads="1" noChangeShapeType="1" noTextEdit="1"/>
              </p:cNvSpPr>
              <p:nvPr/>
            </p:nvSpPr>
            <p:spPr bwMode="auto">
              <a:xfrm rot="8208905">
                <a:off x="2550" y="2775"/>
                <a:ext cx="276" cy="96"/>
              </a:xfrm>
              <a:prstGeom prst="rect">
                <a:avLst/>
              </a:prstGeom>
            </p:spPr>
            <p:txBody>
              <a:bodyPr vert="wordArtVert" wrap="none" fromWordArt="1">
                <a:prstTxWarp prst="textPlain">
                  <a:avLst>
                    <a:gd name="adj" fmla="val 69310"/>
                  </a:avLst>
                </a:prstTxWarp>
              </a:bodyPr>
              <a:lstStyle/>
              <a:p>
                <a:pPr algn="ctr" fontAlgn="auto"/>
                <a:r>
                  <a:rPr lang="en-US" sz="1400" kern="10">
                    <a:ln w="12700">
                      <a:noFill/>
                      <a:round/>
                      <a:headEnd/>
                      <a:tailEnd/>
                    </a:ln>
                    <a:solidFill>
                      <a:srgbClr val="969696"/>
                    </a:solidFill>
                    <a:effectLst>
                      <a:outerShdw dist="53882" dir="2700000" algn="ctr" rotWithShape="0">
                        <a:srgbClr val="CBCBCB">
                          <a:alpha val="80000"/>
                        </a:srgbClr>
                      </a:outerShdw>
                    </a:effectLst>
                    <a:latin typeface="Calibri"/>
                  </a:rPr>
                  <a:t>0</a:t>
                </a:r>
              </a:p>
            </p:txBody>
          </p:sp>
          <p:sp>
            <p:nvSpPr>
              <p:cNvPr id="102" name="WordArt 99"/>
              <p:cNvSpPr>
                <a:spLocks noChangeAspect="1" noChangeArrowheads="1" noChangeShapeType="1" noTextEdit="1"/>
              </p:cNvSpPr>
              <p:nvPr/>
            </p:nvSpPr>
            <p:spPr bwMode="auto">
              <a:xfrm rot="8208905">
                <a:off x="2886" y="2421"/>
                <a:ext cx="276" cy="96"/>
              </a:xfrm>
              <a:prstGeom prst="rect">
                <a:avLst/>
              </a:prstGeom>
            </p:spPr>
            <p:txBody>
              <a:bodyPr vert="wordArtVert" wrap="none" fromWordArt="1">
                <a:prstTxWarp prst="textPlain">
                  <a:avLst>
                    <a:gd name="adj" fmla="val 69310"/>
                  </a:avLst>
                </a:prstTxWarp>
              </a:bodyPr>
              <a:lstStyle/>
              <a:p>
                <a:pPr algn="ctr" fontAlgn="auto"/>
                <a:r>
                  <a:rPr lang="en-US" sz="1400" kern="10">
                    <a:ln w="12700">
                      <a:noFill/>
                      <a:round/>
                      <a:headEnd/>
                      <a:tailEnd/>
                    </a:ln>
                    <a:solidFill>
                      <a:srgbClr val="969696"/>
                    </a:solidFill>
                    <a:effectLst>
                      <a:outerShdw dist="53882" dir="2700000" algn="ctr" rotWithShape="0">
                        <a:srgbClr val="CBCBCB">
                          <a:alpha val="80000"/>
                        </a:srgbClr>
                      </a:outerShdw>
                    </a:effectLst>
                    <a:latin typeface="Calibri"/>
                  </a:rPr>
                  <a:t>1</a:t>
                </a:r>
              </a:p>
            </p:txBody>
          </p:sp>
          <p:sp>
            <p:nvSpPr>
              <p:cNvPr id="103" name="WordArt 100"/>
              <p:cNvSpPr>
                <a:spLocks noChangeAspect="1" noChangeArrowheads="1" noChangeShapeType="1" noTextEdit="1"/>
              </p:cNvSpPr>
              <p:nvPr/>
            </p:nvSpPr>
            <p:spPr bwMode="auto">
              <a:xfrm rot="8208905">
                <a:off x="2190" y="3150"/>
                <a:ext cx="276" cy="96"/>
              </a:xfrm>
              <a:prstGeom prst="rect">
                <a:avLst/>
              </a:prstGeom>
            </p:spPr>
            <p:txBody>
              <a:bodyPr vert="wordArtVert" wrap="none" fromWordArt="1">
                <a:prstTxWarp prst="textPlain">
                  <a:avLst>
                    <a:gd name="adj" fmla="val 69310"/>
                  </a:avLst>
                </a:prstTxWarp>
              </a:bodyPr>
              <a:lstStyle/>
              <a:p>
                <a:pPr algn="ctr" fontAlgn="auto"/>
                <a:r>
                  <a:rPr lang="en-US" sz="1400" kern="10">
                    <a:ln w="12700">
                      <a:noFill/>
                      <a:round/>
                      <a:headEnd/>
                      <a:tailEnd/>
                    </a:ln>
                    <a:solidFill>
                      <a:srgbClr val="969696"/>
                    </a:solidFill>
                    <a:effectLst>
                      <a:outerShdw dist="53882" dir="2700000" algn="ctr" rotWithShape="0">
                        <a:srgbClr val="CBCBCB">
                          <a:alpha val="80000"/>
                        </a:srgbClr>
                      </a:outerShdw>
                    </a:effectLst>
                    <a:latin typeface="Calibri"/>
                  </a:rPr>
                  <a:t>1</a:t>
                </a:r>
              </a:p>
            </p:txBody>
          </p:sp>
        </p:grpSp>
        <p:grpSp>
          <p:nvGrpSpPr>
            <p:cNvPr id="14" name="Group 102"/>
            <p:cNvGrpSpPr>
              <a:grpSpLocks/>
            </p:cNvGrpSpPr>
            <p:nvPr/>
          </p:nvGrpSpPr>
          <p:grpSpPr bwMode="auto">
            <a:xfrm>
              <a:off x="561" y="112"/>
              <a:ext cx="2039" cy="1131"/>
              <a:chOff x="606" y="2726"/>
              <a:chExt cx="2039" cy="1131"/>
            </a:xfrm>
          </p:grpSpPr>
          <p:grpSp>
            <p:nvGrpSpPr>
              <p:cNvPr id="79" name="Group 103"/>
              <p:cNvGrpSpPr>
                <a:grpSpLocks/>
              </p:cNvGrpSpPr>
              <p:nvPr/>
            </p:nvGrpSpPr>
            <p:grpSpPr bwMode="auto">
              <a:xfrm>
                <a:off x="1686" y="3212"/>
                <a:ext cx="959" cy="151"/>
                <a:chOff x="3601" y="1056"/>
                <a:chExt cx="959" cy="151"/>
              </a:xfrm>
            </p:grpSpPr>
            <p:sp>
              <p:nvSpPr>
                <p:cNvPr id="92" name="Line 104"/>
                <p:cNvSpPr>
                  <a:spLocks noChangeShapeType="1"/>
                </p:cNvSpPr>
                <p:nvPr/>
              </p:nvSpPr>
              <p:spPr bwMode="auto">
                <a:xfrm>
                  <a:off x="3601" y="1207"/>
                  <a:ext cx="806" cy="0"/>
                </a:xfrm>
                <a:prstGeom prst="line">
                  <a:avLst/>
                </a:prstGeom>
                <a:noFill/>
                <a:ln w="12700">
                  <a:solidFill>
                    <a:schemeClr val="tx1"/>
                  </a:solidFill>
                  <a:prstDash val="dash"/>
                  <a:round/>
                  <a:headEnd/>
                  <a:tailEnd/>
                </a:ln>
                <a:effectLst/>
              </p:spPr>
              <p:txBody>
                <a:bodyPr/>
                <a:lstStyle/>
                <a:p>
                  <a:endParaRPr lang="en-US"/>
                </a:p>
              </p:txBody>
            </p:sp>
            <p:sp>
              <p:nvSpPr>
                <p:cNvPr id="93" name="Line 105"/>
                <p:cNvSpPr>
                  <a:spLocks noChangeAspect="1" noChangeShapeType="1"/>
                </p:cNvSpPr>
                <p:nvPr/>
              </p:nvSpPr>
              <p:spPr bwMode="auto">
                <a:xfrm flipV="1">
                  <a:off x="4417" y="1056"/>
                  <a:ext cx="143" cy="148"/>
                </a:xfrm>
                <a:prstGeom prst="line">
                  <a:avLst/>
                </a:prstGeom>
                <a:noFill/>
                <a:ln w="12700">
                  <a:solidFill>
                    <a:schemeClr val="tx1"/>
                  </a:solidFill>
                  <a:prstDash val="dash"/>
                  <a:round/>
                  <a:headEnd/>
                  <a:tailEnd/>
                </a:ln>
                <a:effectLst/>
              </p:spPr>
              <p:txBody>
                <a:bodyPr/>
                <a:lstStyle/>
                <a:p>
                  <a:endParaRPr lang="en-US"/>
                </a:p>
              </p:txBody>
            </p:sp>
            <p:sp>
              <p:nvSpPr>
                <p:cNvPr id="94" name="Line 106"/>
                <p:cNvSpPr>
                  <a:spLocks noChangeShapeType="1"/>
                </p:cNvSpPr>
                <p:nvPr/>
              </p:nvSpPr>
              <p:spPr bwMode="auto">
                <a:xfrm>
                  <a:off x="3749" y="1057"/>
                  <a:ext cx="806" cy="0"/>
                </a:xfrm>
                <a:prstGeom prst="line">
                  <a:avLst/>
                </a:prstGeom>
                <a:noFill/>
                <a:ln w="12700">
                  <a:solidFill>
                    <a:schemeClr val="tx1"/>
                  </a:solidFill>
                  <a:prstDash val="dash"/>
                  <a:round/>
                  <a:headEnd/>
                  <a:tailEnd/>
                </a:ln>
                <a:effectLst/>
              </p:spPr>
              <p:txBody>
                <a:bodyPr/>
                <a:lstStyle/>
                <a:p>
                  <a:endParaRPr lang="en-US"/>
                </a:p>
              </p:txBody>
            </p:sp>
          </p:grpSp>
          <p:grpSp>
            <p:nvGrpSpPr>
              <p:cNvPr id="80" name="Group 107"/>
              <p:cNvGrpSpPr>
                <a:grpSpLocks/>
              </p:cNvGrpSpPr>
              <p:nvPr/>
            </p:nvGrpSpPr>
            <p:grpSpPr bwMode="auto">
              <a:xfrm>
                <a:off x="606" y="3212"/>
                <a:ext cx="954" cy="150"/>
                <a:chOff x="2689" y="961"/>
                <a:chExt cx="954" cy="150"/>
              </a:xfrm>
            </p:grpSpPr>
            <p:sp>
              <p:nvSpPr>
                <p:cNvPr id="89" name="Line 108"/>
                <p:cNvSpPr>
                  <a:spLocks noChangeShapeType="1"/>
                </p:cNvSpPr>
                <p:nvPr/>
              </p:nvSpPr>
              <p:spPr bwMode="auto">
                <a:xfrm>
                  <a:off x="2689" y="1111"/>
                  <a:ext cx="806" cy="0"/>
                </a:xfrm>
                <a:prstGeom prst="line">
                  <a:avLst/>
                </a:prstGeom>
                <a:noFill/>
                <a:ln w="12700">
                  <a:solidFill>
                    <a:schemeClr val="tx1"/>
                  </a:solidFill>
                  <a:prstDash val="dash"/>
                  <a:round/>
                  <a:headEnd/>
                  <a:tailEnd/>
                </a:ln>
                <a:effectLst/>
              </p:spPr>
              <p:txBody>
                <a:bodyPr/>
                <a:lstStyle/>
                <a:p>
                  <a:endParaRPr lang="en-US"/>
                </a:p>
              </p:txBody>
            </p:sp>
            <p:sp>
              <p:nvSpPr>
                <p:cNvPr id="90" name="Line 109"/>
                <p:cNvSpPr>
                  <a:spLocks noChangeShapeType="1"/>
                </p:cNvSpPr>
                <p:nvPr/>
              </p:nvSpPr>
              <p:spPr bwMode="auto">
                <a:xfrm>
                  <a:off x="2837" y="961"/>
                  <a:ext cx="806" cy="0"/>
                </a:xfrm>
                <a:prstGeom prst="line">
                  <a:avLst/>
                </a:prstGeom>
                <a:noFill/>
                <a:ln w="12700">
                  <a:solidFill>
                    <a:schemeClr val="tx1"/>
                  </a:solidFill>
                  <a:prstDash val="dash"/>
                  <a:round/>
                  <a:headEnd/>
                  <a:tailEnd/>
                </a:ln>
                <a:effectLst/>
              </p:spPr>
              <p:txBody>
                <a:bodyPr/>
                <a:lstStyle/>
                <a:p>
                  <a:endParaRPr lang="en-US"/>
                </a:p>
              </p:txBody>
            </p:sp>
            <p:sp>
              <p:nvSpPr>
                <p:cNvPr id="91" name="Line 110"/>
                <p:cNvSpPr>
                  <a:spLocks noChangeAspect="1" noChangeShapeType="1"/>
                </p:cNvSpPr>
                <p:nvPr/>
              </p:nvSpPr>
              <p:spPr bwMode="auto">
                <a:xfrm flipV="1">
                  <a:off x="2695" y="961"/>
                  <a:ext cx="143" cy="148"/>
                </a:xfrm>
                <a:prstGeom prst="line">
                  <a:avLst/>
                </a:prstGeom>
                <a:noFill/>
                <a:ln w="12700">
                  <a:solidFill>
                    <a:schemeClr val="tx1"/>
                  </a:solidFill>
                  <a:prstDash val="dash"/>
                  <a:round/>
                  <a:headEnd/>
                  <a:tailEnd/>
                </a:ln>
                <a:effectLst/>
              </p:spPr>
              <p:txBody>
                <a:bodyPr/>
                <a:lstStyle/>
                <a:p>
                  <a:endParaRPr lang="en-US"/>
                </a:p>
              </p:txBody>
            </p:sp>
          </p:grpSp>
          <p:grpSp>
            <p:nvGrpSpPr>
              <p:cNvPr id="81" name="Group 111"/>
              <p:cNvGrpSpPr>
                <a:grpSpLocks/>
              </p:cNvGrpSpPr>
              <p:nvPr/>
            </p:nvGrpSpPr>
            <p:grpSpPr bwMode="auto">
              <a:xfrm>
                <a:off x="1550" y="2726"/>
                <a:ext cx="736" cy="495"/>
                <a:chOff x="2666" y="1944"/>
                <a:chExt cx="736" cy="495"/>
              </a:xfrm>
            </p:grpSpPr>
            <p:sp>
              <p:nvSpPr>
                <p:cNvPr id="86" name="Line 112"/>
                <p:cNvSpPr>
                  <a:spLocks noChangeAspect="1" noChangeShapeType="1"/>
                </p:cNvSpPr>
                <p:nvPr/>
              </p:nvSpPr>
              <p:spPr bwMode="auto">
                <a:xfrm flipV="1">
                  <a:off x="2923" y="1944"/>
                  <a:ext cx="478" cy="495"/>
                </a:xfrm>
                <a:prstGeom prst="line">
                  <a:avLst/>
                </a:prstGeom>
                <a:noFill/>
                <a:ln w="12700">
                  <a:solidFill>
                    <a:schemeClr val="tx1"/>
                  </a:solidFill>
                  <a:prstDash val="dash"/>
                  <a:round/>
                  <a:headEnd/>
                  <a:tailEnd/>
                </a:ln>
                <a:effectLst/>
              </p:spPr>
              <p:txBody>
                <a:bodyPr/>
                <a:lstStyle/>
                <a:p>
                  <a:endParaRPr lang="en-US"/>
                </a:p>
              </p:txBody>
            </p:sp>
            <p:sp>
              <p:nvSpPr>
                <p:cNvPr id="87" name="Line 113"/>
                <p:cNvSpPr>
                  <a:spLocks noChangeAspect="1" noChangeShapeType="1"/>
                </p:cNvSpPr>
                <p:nvPr/>
              </p:nvSpPr>
              <p:spPr bwMode="auto">
                <a:xfrm flipV="1">
                  <a:off x="2666" y="1944"/>
                  <a:ext cx="478" cy="495"/>
                </a:xfrm>
                <a:prstGeom prst="line">
                  <a:avLst/>
                </a:prstGeom>
                <a:noFill/>
                <a:ln w="12700">
                  <a:solidFill>
                    <a:schemeClr val="tx1"/>
                  </a:solidFill>
                  <a:prstDash val="dash"/>
                  <a:round/>
                  <a:headEnd/>
                  <a:tailEnd/>
                </a:ln>
                <a:effectLst/>
              </p:spPr>
              <p:txBody>
                <a:bodyPr/>
                <a:lstStyle/>
                <a:p>
                  <a:endParaRPr lang="en-US"/>
                </a:p>
              </p:txBody>
            </p:sp>
            <p:sp>
              <p:nvSpPr>
                <p:cNvPr id="88" name="Line 114"/>
                <p:cNvSpPr>
                  <a:spLocks noChangeAspect="1" noChangeShapeType="1"/>
                </p:cNvSpPr>
                <p:nvPr/>
              </p:nvSpPr>
              <p:spPr bwMode="auto">
                <a:xfrm>
                  <a:off x="3138" y="1944"/>
                  <a:ext cx="264" cy="0"/>
                </a:xfrm>
                <a:prstGeom prst="line">
                  <a:avLst/>
                </a:prstGeom>
                <a:noFill/>
                <a:ln w="12700">
                  <a:solidFill>
                    <a:schemeClr val="tx1"/>
                  </a:solidFill>
                  <a:prstDash val="dash"/>
                  <a:round/>
                  <a:headEnd/>
                  <a:tailEnd/>
                </a:ln>
                <a:effectLst/>
              </p:spPr>
              <p:txBody>
                <a:bodyPr/>
                <a:lstStyle/>
                <a:p>
                  <a:endParaRPr lang="en-US"/>
                </a:p>
              </p:txBody>
            </p:sp>
          </p:grpSp>
          <p:grpSp>
            <p:nvGrpSpPr>
              <p:cNvPr id="82" name="Group 115"/>
              <p:cNvGrpSpPr>
                <a:grpSpLocks/>
              </p:cNvGrpSpPr>
              <p:nvPr/>
            </p:nvGrpSpPr>
            <p:grpSpPr bwMode="auto">
              <a:xfrm>
                <a:off x="939" y="3362"/>
                <a:ext cx="735" cy="495"/>
                <a:chOff x="4208" y="1056"/>
                <a:chExt cx="735" cy="495"/>
              </a:xfrm>
            </p:grpSpPr>
            <p:sp>
              <p:nvSpPr>
                <p:cNvPr id="83" name="Line 116"/>
                <p:cNvSpPr>
                  <a:spLocks noChangeAspect="1" noChangeShapeType="1"/>
                </p:cNvSpPr>
                <p:nvPr/>
              </p:nvSpPr>
              <p:spPr bwMode="auto">
                <a:xfrm flipV="1">
                  <a:off x="4465" y="1056"/>
                  <a:ext cx="478" cy="495"/>
                </a:xfrm>
                <a:prstGeom prst="line">
                  <a:avLst/>
                </a:prstGeom>
                <a:noFill/>
                <a:ln w="12700">
                  <a:solidFill>
                    <a:schemeClr val="tx1"/>
                  </a:solidFill>
                  <a:prstDash val="dash"/>
                  <a:round/>
                  <a:headEnd/>
                  <a:tailEnd/>
                </a:ln>
                <a:effectLst/>
              </p:spPr>
              <p:txBody>
                <a:bodyPr/>
                <a:lstStyle/>
                <a:p>
                  <a:endParaRPr lang="en-US"/>
                </a:p>
              </p:txBody>
            </p:sp>
            <p:sp>
              <p:nvSpPr>
                <p:cNvPr id="84" name="Line 117"/>
                <p:cNvSpPr>
                  <a:spLocks noChangeAspect="1" noChangeShapeType="1"/>
                </p:cNvSpPr>
                <p:nvPr/>
              </p:nvSpPr>
              <p:spPr bwMode="auto">
                <a:xfrm flipV="1">
                  <a:off x="4208" y="1056"/>
                  <a:ext cx="478" cy="495"/>
                </a:xfrm>
                <a:prstGeom prst="line">
                  <a:avLst/>
                </a:prstGeom>
                <a:noFill/>
                <a:ln w="12700">
                  <a:solidFill>
                    <a:schemeClr val="tx1"/>
                  </a:solidFill>
                  <a:prstDash val="dash"/>
                  <a:round/>
                  <a:headEnd/>
                  <a:tailEnd/>
                </a:ln>
                <a:effectLst/>
              </p:spPr>
              <p:txBody>
                <a:bodyPr/>
                <a:lstStyle/>
                <a:p>
                  <a:endParaRPr lang="en-US"/>
                </a:p>
              </p:txBody>
            </p:sp>
            <p:sp>
              <p:nvSpPr>
                <p:cNvPr id="85" name="Line 118"/>
                <p:cNvSpPr>
                  <a:spLocks noChangeAspect="1" noChangeShapeType="1"/>
                </p:cNvSpPr>
                <p:nvPr/>
              </p:nvSpPr>
              <p:spPr bwMode="auto">
                <a:xfrm>
                  <a:off x="4212" y="1548"/>
                  <a:ext cx="264" cy="0"/>
                </a:xfrm>
                <a:prstGeom prst="line">
                  <a:avLst/>
                </a:prstGeom>
                <a:noFill/>
                <a:ln w="12700">
                  <a:solidFill>
                    <a:schemeClr val="tx1"/>
                  </a:solidFill>
                  <a:prstDash val="dash"/>
                  <a:round/>
                  <a:headEnd/>
                  <a:tailEnd/>
                </a:ln>
                <a:effectLst/>
              </p:spPr>
              <p:txBody>
                <a:bodyPr/>
                <a:lstStyle/>
                <a:p>
                  <a:endParaRPr lang="en-US"/>
                </a:p>
              </p:txBody>
            </p:sp>
          </p:grpSp>
        </p:grpSp>
        <p:grpSp>
          <p:nvGrpSpPr>
            <p:cNvPr id="15" name="Group 119"/>
            <p:cNvGrpSpPr>
              <a:grpSpLocks/>
            </p:cNvGrpSpPr>
            <p:nvPr/>
          </p:nvGrpSpPr>
          <p:grpSpPr bwMode="auto">
            <a:xfrm>
              <a:off x="99" y="110"/>
              <a:ext cx="2970" cy="1134"/>
              <a:chOff x="144" y="2724"/>
              <a:chExt cx="2970" cy="1134"/>
            </a:xfrm>
          </p:grpSpPr>
          <p:grpSp>
            <p:nvGrpSpPr>
              <p:cNvPr id="67" name="Group 120"/>
              <p:cNvGrpSpPr>
                <a:grpSpLocks/>
              </p:cNvGrpSpPr>
              <p:nvPr/>
            </p:nvGrpSpPr>
            <p:grpSpPr bwMode="auto">
              <a:xfrm>
                <a:off x="2282" y="2727"/>
                <a:ext cx="832" cy="498"/>
                <a:chOff x="4064" y="2190"/>
                <a:chExt cx="832" cy="498"/>
              </a:xfrm>
            </p:grpSpPr>
            <p:sp>
              <p:nvSpPr>
                <p:cNvPr id="77" name="Line 121"/>
                <p:cNvSpPr>
                  <a:spLocks noChangeAspect="1" noChangeShapeType="1"/>
                </p:cNvSpPr>
                <p:nvPr/>
              </p:nvSpPr>
              <p:spPr bwMode="auto">
                <a:xfrm>
                  <a:off x="4064" y="2190"/>
                  <a:ext cx="832" cy="1"/>
                </a:xfrm>
                <a:prstGeom prst="line">
                  <a:avLst/>
                </a:prstGeom>
                <a:noFill/>
                <a:ln w="12700">
                  <a:solidFill>
                    <a:srgbClr val="C0C0C0"/>
                  </a:solidFill>
                  <a:round/>
                  <a:headEnd/>
                  <a:tailEnd/>
                </a:ln>
                <a:effectLst/>
              </p:spPr>
              <p:txBody>
                <a:bodyPr/>
                <a:lstStyle/>
                <a:p>
                  <a:endParaRPr lang="en-US"/>
                </a:p>
              </p:txBody>
            </p:sp>
            <p:sp>
              <p:nvSpPr>
                <p:cNvPr id="78" name="Line 122"/>
                <p:cNvSpPr>
                  <a:spLocks noChangeAspect="1" noChangeShapeType="1"/>
                </p:cNvSpPr>
                <p:nvPr/>
              </p:nvSpPr>
              <p:spPr bwMode="auto">
                <a:xfrm flipV="1">
                  <a:off x="4413" y="2193"/>
                  <a:ext cx="473" cy="495"/>
                </a:xfrm>
                <a:prstGeom prst="line">
                  <a:avLst/>
                </a:prstGeom>
                <a:noFill/>
                <a:ln w="12700">
                  <a:solidFill>
                    <a:srgbClr val="C0C0C0"/>
                  </a:solidFill>
                  <a:round/>
                  <a:headEnd/>
                  <a:tailEnd/>
                </a:ln>
                <a:effectLst/>
              </p:spPr>
              <p:txBody>
                <a:bodyPr/>
                <a:lstStyle/>
                <a:p>
                  <a:endParaRPr lang="en-US"/>
                </a:p>
              </p:txBody>
            </p:sp>
          </p:grpSp>
          <p:grpSp>
            <p:nvGrpSpPr>
              <p:cNvPr id="68" name="Group 123"/>
              <p:cNvGrpSpPr>
                <a:grpSpLocks/>
              </p:cNvGrpSpPr>
              <p:nvPr/>
            </p:nvGrpSpPr>
            <p:grpSpPr bwMode="auto">
              <a:xfrm>
                <a:off x="748" y="2724"/>
                <a:ext cx="1304" cy="495"/>
                <a:chOff x="3592" y="1344"/>
                <a:chExt cx="1304" cy="495"/>
              </a:xfrm>
            </p:grpSpPr>
            <p:sp>
              <p:nvSpPr>
                <p:cNvPr id="75" name="Line 124"/>
                <p:cNvSpPr>
                  <a:spLocks noChangeAspect="1" noChangeShapeType="1"/>
                </p:cNvSpPr>
                <p:nvPr/>
              </p:nvSpPr>
              <p:spPr bwMode="auto">
                <a:xfrm>
                  <a:off x="4064" y="1345"/>
                  <a:ext cx="832" cy="1"/>
                </a:xfrm>
                <a:prstGeom prst="line">
                  <a:avLst/>
                </a:prstGeom>
                <a:noFill/>
                <a:ln w="12700">
                  <a:solidFill>
                    <a:srgbClr val="C0C0C0"/>
                  </a:solidFill>
                  <a:round/>
                  <a:headEnd/>
                  <a:tailEnd/>
                </a:ln>
                <a:effectLst/>
              </p:spPr>
              <p:txBody>
                <a:bodyPr/>
                <a:lstStyle/>
                <a:p>
                  <a:endParaRPr lang="en-US"/>
                </a:p>
              </p:txBody>
            </p:sp>
            <p:sp>
              <p:nvSpPr>
                <p:cNvPr id="76" name="Line 125"/>
                <p:cNvSpPr>
                  <a:spLocks noChangeAspect="1" noChangeShapeType="1"/>
                </p:cNvSpPr>
                <p:nvPr/>
              </p:nvSpPr>
              <p:spPr bwMode="auto">
                <a:xfrm flipV="1">
                  <a:off x="3592" y="1344"/>
                  <a:ext cx="473" cy="495"/>
                </a:xfrm>
                <a:prstGeom prst="line">
                  <a:avLst/>
                </a:prstGeom>
                <a:noFill/>
                <a:ln w="12700">
                  <a:solidFill>
                    <a:srgbClr val="C0C0C0"/>
                  </a:solidFill>
                  <a:round/>
                  <a:headEnd/>
                  <a:tailEnd/>
                </a:ln>
                <a:effectLst/>
              </p:spPr>
              <p:txBody>
                <a:bodyPr/>
                <a:lstStyle/>
                <a:p>
                  <a:endParaRPr lang="en-US"/>
                </a:p>
              </p:txBody>
            </p:sp>
          </p:grpSp>
          <p:grpSp>
            <p:nvGrpSpPr>
              <p:cNvPr id="69" name="Group 126"/>
              <p:cNvGrpSpPr>
                <a:grpSpLocks/>
              </p:cNvGrpSpPr>
              <p:nvPr/>
            </p:nvGrpSpPr>
            <p:grpSpPr bwMode="auto">
              <a:xfrm>
                <a:off x="144" y="3353"/>
                <a:ext cx="832" cy="502"/>
                <a:chOff x="2976" y="1344"/>
                <a:chExt cx="832" cy="502"/>
              </a:xfrm>
            </p:grpSpPr>
            <p:sp>
              <p:nvSpPr>
                <p:cNvPr id="73" name="Line 127"/>
                <p:cNvSpPr>
                  <a:spLocks noChangeAspect="1" noChangeShapeType="1"/>
                </p:cNvSpPr>
                <p:nvPr/>
              </p:nvSpPr>
              <p:spPr bwMode="auto">
                <a:xfrm>
                  <a:off x="2976" y="1845"/>
                  <a:ext cx="832" cy="1"/>
                </a:xfrm>
                <a:prstGeom prst="line">
                  <a:avLst/>
                </a:prstGeom>
                <a:noFill/>
                <a:ln w="12700">
                  <a:solidFill>
                    <a:srgbClr val="C0C0C0"/>
                  </a:solidFill>
                  <a:round/>
                  <a:headEnd/>
                  <a:tailEnd/>
                </a:ln>
                <a:effectLst/>
              </p:spPr>
              <p:txBody>
                <a:bodyPr/>
                <a:lstStyle/>
                <a:p>
                  <a:endParaRPr lang="en-US"/>
                </a:p>
              </p:txBody>
            </p:sp>
            <p:sp>
              <p:nvSpPr>
                <p:cNvPr id="74" name="Line 128"/>
                <p:cNvSpPr>
                  <a:spLocks noChangeAspect="1" noChangeShapeType="1"/>
                </p:cNvSpPr>
                <p:nvPr/>
              </p:nvSpPr>
              <p:spPr bwMode="auto">
                <a:xfrm flipV="1">
                  <a:off x="2980" y="1344"/>
                  <a:ext cx="473" cy="495"/>
                </a:xfrm>
                <a:prstGeom prst="line">
                  <a:avLst/>
                </a:prstGeom>
                <a:noFill/>
                <a:ln w="12700">
                  <a:solidFill>
                    <a:srgbClr val="C0C0C0"/>
                  </a:solidFill>
                  <a:round/>
                  <a:headEnd/>
                  <a:tailEnd/>
                </a:ln>
                <a:effectLst/>
              </p:spPr>
              <p:txBody>
                <a:bodyPr/>
                <a:lstStyle/>
                <a:p>
                  <a:endParaRPr lang="en-US"/>
                </a:p>
              </p:txBody>
            </p:sp>
          </p:grpSp>
          <p:grpSp>
            <p:nvGrpSpPr>
              <p:cNvPr id="70" name="Group 129"/>
              <p:cNvGrpSpPr>
                <a:grpSpLocks/>
              </p:cNvGrpSpPr>
              <p:nvPr/>
            </p:nvGrpSpPr>
            <p:grpSpPr bwMode="auto">
              <a:xfrm>
                <a:off x="1207" y="3360"/>
                <a:ext cx="1298" cy="498"/>
                <a:chOff x="3588" y="2430"/>
                <a:chExt cx="1298" cy="498"/>
              </a:xfrm>
            </p:grpSpPr>
            <p:sp>
              <p:nvSpPr>
                <p:cNvPr id="71" name="Line 130"/>
                <p:cNvSpPr>
                  <a:spLocks noChangeAspect="1" noChangeShapeType="1"/>
                </p:cNvSpPr>
                <p:nvPr/>
              </p:nvSpPr>
              <p:spPr bwMode="auto">
                <a:xfrm>
                  <a:off x="3588" y="2927"/>
                  <a:ext cx="832" cy="1"/>
                </a:xfrm>
                <a:prstGeom prst="line">
                  <a:avLst/>
                </a:prstGeom>
                <a:noFill/>
                <a:ln w="12700">
                  <a:solidFill>
                    <a:srgbClr val="C0C0C0"/>
                  </a:solidFill>
                  <a:round/>
                  <a:headEnd/>
                  <a:tailEnd/>
                </a:ln>
                <a:effectLst/>
              </p:spPr>
              <p:txBody>
                <a:bodyPr/>
                <a:lstStyle/>
                <a:p>
                  <a:endParaRPr lang="en-US"/>
                </a:p>
              </p:txBody>
            </p:sp>
            <p:sp>
              <p:nvSpPr>
                <p:cNvPr id="72" name="Line 131"/>
                <p:cNvSpPr>
                  <a:spLocks noChangeAspect="1" noChangeShapeType="1"/>
                </p:cNvSpPr>
                <p:nvPr/>
              </p:nvSpPr>
              <p:spPr bwMode="auto">
                <a:xfrm flipV="1">
                  <a:off x="4413" y="2430"/>
                  <a:ext cx="473" cy="495"/>
                </a:xfrm>
                <a:prstGeom prst="line">
                  <a:avLst/>
                </a:prstGeom>
                <a:noFill/>
                <a:ln w="12700">
                  <a:solidFill>
                    <a:srgbClr val="C0C0C0"/>
                  </a:solidFill>
                  <a:round/>
                  <a:headEnd/>
                  <a:tailEnd/>
                </a:ln>
                <a:effectLst/>
              </p:spPr>
              <p:txBody>
                <a:bodyPr/>
                <a:lstStyle/>
                <a:p>
                  <a:endParaRPr lang="en-US"/>
                </a:p>
              </p:txBody>
            </p:sp>
          </p:grpSp>
        </p:grpSp>
        <p:sp>
          <p:nvSpPr>
            <p:cNvPr id="16" name="AutoShape 132"/>
            <p:cNvSpPr>
              <a:spLocks noChangeAspect="1" noChangeArrowheads="1"/>
            </p:cNvSpPr>
            <p:nvPr/>
          </p:nvSpPr>
          <p:spPr bwMode="auto">
            <a:xfrm>
              <a:off x="1370" y="597"/>
              <a:ext cx="401" cy="152"/>
            </a:xfrm>
            <a:prstGeom prst="parallelogram">
              <a:avLst>
                <a:gd name="adj" fmla="val 95768"/>
              </a:avLst>
            </a:prstGeom>
            <a:noFill/>
            <a:ln w="12700">
              <a:solidFill>
                <a:schemeClr val="tx1"/>
              </a:solidFill>
              <a:miter lim="800000"/>
              <a:headEnd/>
              <a:tailEnd/>
            </a:ln>
            <a:effectLst/>
          </p:spPr>
          <p:txBody>
            <a:bodyPr wrap="none" anchor="ctr"/>
            <a:lstStyle/>
            <a:p>
              <a:endParaRPr lang="en-US"/>
            </a:p>
          </p:txBody>
        </p:sp>
        <p:grpSp>
          <p:nvGrpSpPr>
            <p:cNvPr id="17" name="Group 133"/>
            <p:cNvGrpSpPr>
              <a:grpSpLocks/>
            </p:cNvGrpSpPr>
            <p:nvPr/>
          </p:nvGrpSpPr>
          <p:grpSpPr bwMode="auto">
            <a:xfrm>
              <a:off x="102" y="432"/>
              <a:ext cx="2961" cy="1133"/>
              <a:chOff x="2439" y="3043"/>
              <a:chExt cx="2961" cy="1133"/>
            </a:xfrm>
          </p:grpSpPr>
          <p:grpSp>
            <p:nvGrpSpPr>
              <p:cNvPr id="55" name="Group 134"/>
              <p:cNvGrpSpPr>
                <a:grpSpLocks/>
              </p:cNvGrpSpPr>
              <p:nvPr/>
            </p:nvGrpSpPr>
            <p:grpSpPr bwMode="auto">
              <a:xfrm>
                <a:off x="4768" y="3046"/>
                <a:ext cx="632" cy="374"/>
                <a:chOff x="3540" y="2278"/>
                <a:chExt cx="632" cy="374"/>
              </a:xfrm>
            </p:grpSpPr>
            <p:sp>
              <p:nvSpPr>
                <p:cNvPr id="65" name="Line 135"/>
                <p:cNvSpPr>
                  <a:spLocks noChangeAspect="1" noChangeShapeType="1"/>
                </p:cNvSpPr>
                <p:nvPr/>
              </p:nvSpPr>
              <p:spPr bwMode="auto">
                <a:xfrm>
                  <a:off x="3540" y="2278"/>
                  <a:ext cx="628" cy="1"/>
                </a:xfrm>
                <a:prstGeom prst="line">
                  <a:avLst/>
                </a:prstGeom>
                <a:noFill/>
                <a:ln w="12700">
                  <a:solidFill>
                    <a:srgbClr val="C0C0C0"/>
                  </a:solidFill>
                  <a:round/>
                  <a:headEnd/>
                  <a:tailEnd/>
                </a:ln>
                <a:effectLst/>
              </p:spPr>
              <p:txBody>
                <a:bodyPr/>
                <a:lstStyle/>
                <a:p>
                  <a:endParaRPr lang="en-US"/>
                </a:p>
              </p:txBody>
            </p:sp>
            <p:sp>
              <p:nvSpPr>
                <p:cNvPr id="66" name="Line 136"/>
                <p:cNvSpPr>
                  <a:spLocks noChangeAspect="1" noChangeShapeType="1"/>
                </p:cNvSpPr>
                <p:nvPr/>
              </p:nvSpPr>
              <p:spPr bwMode="auto">
                <a:xfrm flipV="1">
                  <a:off x="3815" y="2278"/>
                  <a:ext cx="357" cy="374"/>
                </a:xfrm>
                <a:prstGeom prst="line">
                  <a:avLst/>
                </a:prstGeom>
                <a:noFill/>
                <a:ln w="12700">
                  <a:solidFill>
                    <a:srgbClr val="C0C0C0"/>
                  </a:solidFill>
                  <a:round/>
                  <a:headEnd/>
                  <a:tailEnd/>
                </a:ln>
                <a:effectLst/>
              </p:spPr>
              <p:txBody>
                <a:bodyPr/>
                <a:lstStyle/>
                <a:p>
                  <a:endParaRPr lang="en-US"/>
                </a:p>
              </p:txBody>
            </p:sp>
          </p:grpSp>
          <p:grpSp>
            <p:nvGrpSpPr>
              <p:cNvPr id="56" name="Group 137"/>
              <p:cNvGrpSpPr>
                <a:grpSpLocks/>
              </p:cNvGrpSpPr>
              <p:nvPr/>
            </p:nvGrpSpPr>
            <p:grpSpPr bwMode="auto">
              <a:xfrm>
                <a:off x="3160" y="3043"/>
                <a:ext cx="984" cy="374"/>
                <a:chOff x="4032" y="1402"/>
                <a:chExt cx="984" cy="374"/>
              </a:xfrm>
            </p:grpSpPr>
            <p:sp>
              <p:nvSpPr>
                <p:cNvPr id="63" name="Line 138"/>
                <p:cNvSpPr>
                  <a:spLocks noChangeAspect="1" noChangeShapeType="1"/>
                </p:cNvSpPr>
                <p:nvPr/>
              </p:nvSpPr>
              <p:spPr bwMode="auto">
                <a:xfrm>
                  <a:off x="4388" y="1405"/>
                  <a:ext cx="628" cy="1"/>
                </a:xfrm>
                <a:prstGeom prst="line">
                  <a:avLst/>
                </a:prstGeom>
                <a:noFill/>
                <a:ln w="12700">
                  <a:solidFill>
                    <a:srgbClr val="C0C0C0"/>
                  </a:solidFill>
                  <a:round/>
                  <a:headEnd/>
                  <a:tailEnd/>
                </a:ln>
                <a:effectLst/>
              </p:spPr>
              <p:txBody>
                <a:bodyPr/>
                <a:lstStyle/>
                <a:p>
                  <a:endParaRPr lang="en-US"/>
                </a:p>
              </p:txBody>
            </p:sp>
            <p:sp>
              <p:nvSpPr>
                <p:cNvPr id="64" name="Line 139"/>
                <p:cNvSpPr>
                  <a:spLocks noChangeAspect="1" noChangeShapeType="1"/>
                </p:cNvSpPr>
                <p:nvPr/>
              </p:nvSpPr>
              <p:spPr bwMode="auto">
                <a:xfrm flipV="1">
                  <a:off x="4032" y="1402"/>
                  <a:ext cx="357" cy="374"/>
                </a:xfrm>
                <a:prstGeom prst="line">
                  <a:avLst/>
                </a:prstGeom>
                <a:noFill/>
                <a:ln w="12700">
                  <a:solidFill>
                    <a:srgbClr val="C0C0C0"/>
                  </a:solidFill>
                  <a:round/>
                  <a:headEnd/>
                  <a:tailEnd/>
                </a:ln>
                <a:effectLst/>
              </p:spPr>
              <p:txBody>
                <a:bodyPr/>
                <a:lstStyle/>
                <a:p>
                  <a:endParaRPr lang="en-US"/>
                </a:p>
              </p:txBody>
            </p:sp>
          </p:grpSp>
          <p:grpSp>
            <p:nvGrpSpPr>
              <p:cNvPr id="57" name="Group 140"/>
              <p:cNvGrpSpPr>
                <a:grpSpLocks/>
              </p:cNvGrpSpPr>
              <p:nvPr/>
            </p:nvGrpSpPr>
            <p:grpSpPr bwMode="auto">
              <a:xfrm>
                <a:off x="3691" y="3800"/>
                <a:ext cx="991" cy="376"/>
                <a:chOff x="4338" y="1016"/>
                <a:chExt cx="991" cy="376"/>
              </a:xfrm>
            </p:grpSpPr>
            <p:sp>
              <p:nvSpPr>
                <p:cNvPr id="61" name="Line 141"/>
                <p:cNvSpPr>
                  <a:spLocks noChangeAspect="1" noChangeShapeType="1"/>
                </p:cNvSpPr>
                <p:nvPr/>
              </p:nvSpPr>
              <p:spPr bwMode="auto">
                <a:xfrm>
                  <a:off x="4338" y="1391"/>
                  <a:ext cx="628" cy="1"/>
                </a:xfrm>
                <a:prstGeom prst="line">
                  <a:avLst/>
                </a:prstGeom>
                <a:noFill/>
                <a:ln w="12700">
                  <a:solidFill>
                    <a:srgbClr val="C0C0C0"/>
                  </a:solidFill>
                  <a:round/>
                  <a:headEnd/>
                  <a:tailEnd/>
                </a:ln>
                <a:effectLst/>
              </p:spPr>
              <p:txBody>
                <a:bodyPr/>
                <a:lstStyle/>
                <a:p>
                  <a:endParaRPr lang="en-US"/>
                </a:p>
              </p:txBody>
            </p:sp>
            <p:sp>
              <p:nvSpPr>
                <p:cNvPr id="62" name="Line 142"/>
                <p:cNvSpPr>
                  <a:spLocks noChangeAspect="1" noChangeShapeType="1"/>
                </p:cNvSpPr>
                <p:nvPr/>
              </p:nvSpPr>
              <p:spPr bwMode="auto">
                <a:xfrm flipV="1">
                  <a:off x="4972" y="1016"/>
                  <a:ext cx="357" cy="374"/>
                </a:xfrm>
                <a:prstGeom prst="line">
                  <a:avLst/>
                </a:prstGeom>
                <a:noFill/>
                <a:ln w="12700">
                  <a:solidFill>
                    <a:srgbClr val="C0C0C0"/>
                  </a:solidFill>
                  <a:round/>
                  <a:headEnd/>
                  <a:tailEnd/>
                </a:ln>
                <a:effectLst/>
              </p:spPr>
              <p:txBody>
                <a:bodyPr/>
                <a:lstStyle/>
                <a:p>
                  <a:endParaRPr lang="en-US"/>
                </a:p>
              </p:txBody>
            </p:sp>
          </p:grpSp>
          <p:grpSp>
            <p:nvGrpSpPr>
              <p:cNvPr id="58" name="Group 143"/>
              <p:cNvGrpSpPr>
                <a:grpSpLocks/>
              </p:cNvGrpSpPr>
              <p:nvPr/>
            </p:nvGrpSpPr>
            <p:grpSpPr bwMode="auto">
              <a:xfrm>
                <a:off x="2439" y="3795"/>
                <a:ext cx="628" cy="379"/>
                <a:chOff x="4320" y="1253"/>
                <a:chExt cx="628" cy="379"/>
              </a:xfrm>
            </p:grpSpPr>
            <p:sp>
              <p:nvSpPr>
                <p:cNvPr id="59" name="Line 144"/>
                <p:cNvSpPr>
                  <a:spLocks noChangeAspect="1" noChangeShapeType="1"/>
                </p:cNvSpPr>
                <p:nvPr/>
              </p:nvSpPr>
              <p:spPr bwMode="auto">
                <a:xfrm>
                  <a:off x="4320" y="1631"/>
                  <a:ext cx="628" cy="1"/>
                </a:xfrm>
                <a:prstGeom prst="line">
                  <a:avLst/>
                </a:prstGeom>
                <a:noFill/>
                <a:ln w="12700">
                  <a:solidFill>
                    <a:srgbClr val="C0C0C0"/>
                  </a:solidFill>
                  <a:round/>
                  <a:headEnd/>
                  <a:tailEnd/>
                </a:ln>
                <a:effectLst/>
              </p:spPr>
              <p:txBody>
                <a:bodyPr/>
                <a:lstStyle/>
                <a:p>
                  <a:endParaRPr lang="en-US"/>
                </a:p>
              </p:txBody>
            </p:sp>
            <p:sp>
              <p:nvSpPr>
                <p:cNvPr id="60" name="Line 145"/>
                <p:cNvSpPr>
                  <a:spLocks noChangeAspect="1" noChangeShapeType="1"/>
                </p:cNvSpPr>
                <p:nvPr/>
              </p:nvSpPr>
              <p:spPr bwMode="auto">
                <a:xfrm flipV="1">
                  <a:off x="4323" y="1253"/>
                  <a:ext cx="357" cy="374"/>
                </a:xfrm>
                <a:prstGeom prst="line">
                  <a:avLst/>
                </a:prstGeom>
                <a:noFill/>
                <a:ln w="12700">
                  <a:solidFill>
                    <a:srgbClr val="C0C0C0"/>
                  </a:solidFill>
                  <a:round/>
                  <a:headEnd/>
                  <a:tailEnd/>
                </a:ln>
                <a:effectLst/>
              </p:spPr>
              <p:txBody>
                <a:bodyPr/>
                <a:lstStyle/>
                <a:p>
                  <a:endParaRPr lang="en-US"/>
                </a:p>
              </p:txBody>
            </p:sp>
          </p:grpSp>
        </p:grpSp>
        <p:sp>
          <p:nvSpPr>
            <p:cNvPr id="18" name="AutoShape 146"/>
            <p:cNvSpPr>
              <a:spLocks noChangeAspect="1" noChangeArrowheads="1"/>
            </p:cNvSpPr>
            <p:nvPr/>
          </p:nvSpPr>
          <p:spPr bwMode="auto">
            <a:xfrm>
              <a:off x="1083" y="815"/>
              <a:ext cx="990" cy="375"/>
            </a:xfrm>
            <a:prstGeom prst="parallelogram">
              <a:avLst>
                <a:gd name="adj" fmla="val 95834"/>
              </a:avLst>
            </a:prstGeom>
            <a:noFill/>
            <a:ln w="12700">
              <a:solidFill>
                <a:schemeClr val="tx1"/>
              </a:solidFill>
              <a:miter lim="800000"/>
              <a:headEnd/>
              <a:tailEnd/>
            </a:ln>
            <a:effectLst/>
          </p:spPr>
          <p:txBody>
            <a:bodyPr wrap="none" anchor="ctr"/>
            <a:lstStyle/>
            <a:p>
              <a:endParaRPr lang="en-US"/>
            </a:p>
          </p:txBody>
        </p:sp>
        <p:grpSp>
          <p:nvGrpSpPr>
            <p:cNvPr id="19" name="Group 147"/>
            <p:cNvGrpSpPr>
              <a:grpSpLocks/>
            </p:cNvGrpSpPr>
            <p:nvPr/>
          </p:nvGrpSpPr>
          <p:grpSpPr bwMode="auto">
            <a:xfrm>
              <a:off x="457" y="434"/>
              <a:ext cx="2247" cy="1131"/>
              <a:chOff x="2794" y="3045"/>
              <a:chExt cx="2247" cy="1131"/>
            </a:xfrm>
          </p:grpSpPr>
          <p:grpSp>
            <p:nvGrpSpPr>
              <p:cNvPr id="39" name="Group 148"/>
              <p:cNvGrpSpPr>
                <a:grpSpLocks/>
              </p:cNvGrpSpPr>
              <p:nvPr/>
            </p:nvGrpSpPr>
            <p:grpSpPr bwMode="auto">
              <a:xfrm>
                <a:off x="4045" y="3420"/>
                <a:ext cx="996" cy="384"/>
                <a:chOff x="3600" y="3312"/>
                <a:chExt cx="996" cy="384"/>
              </a:xfrm>
            </p:grpSpPr>
            <p:sp>
              <p:nvSpPr>
                <p:cNvPr id="52" name="Line 149"/>
                <p:cNvSpPr>
                  <a:spLocks noChangeAspect="1" noChangeShapeType="1"/>
                </p:cNvSpPr>
                <p:nvPr/>
              </p:nvSpPr>
              <p:spPr bwMode="auto">
                <a:xfrm>
                  <a:off x="3968" y="3312"/>
                  <a:ext cx="628" cy="1"/>
                </a:xfrm>
                <a:prstGeom prst="line">
                  <a:avLst/>
                </a:prstGeom>
                <a:noFill/>
                <a:ln w="12700">
                  <a:solidFill>
                    <a:schemeClr val="tx1"/>
                  </a:solidFill>
                  <a:prstDash val="dash"/>
                  <a:round/>
                  <a:headEnd/>
                  <a:tailEnd/>
                </a:ln>
                <a:effectLst/>
              </p:spPr>
              <p:txBody>
                <a:bodyPr/>
                <a:lstStyle/>
                <a:p>
                  <a:endParaRPr lang="en-US"/>
                </a:p>
              </p:txBody>
            </p:sp>
            <p:sp>
              <p:nvSpPr>
                <p:cNvPr id="53" name="Line 150"/>
                <p:cNvSpPr>
                  <a:spLocks noChangeAspect="1" noChangeShapeType="1"/>
                </p:cNvSpPr>
                <p:nvPr/>
              </p:nvSpPr>
              <p:spPr bwMode="auto">
                <a:xfrm flipV="1">
                  <a:off x="4237" y="3318"/>
                  <a:ext cx="357" cy="374"/>
                </a:xfrm>
                <a:prstGeom prst="line">
                  <a:avLst/>
                </a:prstGeom>
                <a:noFill/>
                <a:ln w="12700">
                  <a:solidFill>
                    <a:schemeClr val="tx1"/>
                  </a:solidFill>
                  <a:prstDash val="dash"/>
                  <a:round/>
                  <a:headEnd/>
                  <a:tailEnd/>
                </a:ln>
                <a:effectLst/>
              </p:spPr>
              <p:txBody>
                <a:bodyPr/>
                <a:lstStyle/>
                <a:p>
                  <a:endParaRPr lang="en-US"/>
                </a:p>
              </p:txBody>
            </p:sp>
            <p:sp>
              <p:nvSpPr>
                <p:cNvPr id="54" name="Line 151"/>
                <p:cNvSpPr>
                  <a:spLocks noChangeAspect="1" noChangeShapeType="1"/>
                </p:cNvSpPr>
                <p:nvPr/>
              </p:nvSpPr>
              <p:spPr bwMode="auto">
                <a:xfrm>
                  <a:off x="3600" y="3695"/>
                  <a:ext cx="628" cy="1"/>
                </a:xfrm>
                <a:prstGeom prst="line">
                  <a:avLst/>
                </a:prstGeom>
                <a:noFill/>
                <a:ln w="12700">
                  <a:solidFill>
                    <a:schemeClr val="tx1"/>
                  </a:solidFill>
                  <a:prstDash val="dash"/>
                  <a:round/>
                  <a:headEnd/>
                  <a:tailEnd/>
                </a:ln>
                <a:effectLst/>
              </p:spPr>
              <p:txBody>
                <a:bodyPr/>
                <a:lstStyle/>
                <a:p>
                  <a:endParaRPr lang="en-US"/>
                </a:p>
              </p:txBody>
            </p:sp>
          </p:grpSp>
          <p:grpSp>
            <p:nvGrpSpPr>
              <p:cNvPr id="40" name="Group 152"/>
              <p:cNvGrpSpPr>
                <a:grpSpLocks/>
              </p:cNvGrpSpPr>
              <p:nvPr/>
            </p:nvGrpSpPr>
            <p:grpSpPr bwMode="auto">
              <a:xfrm>
                <a:off x="3060" y="3798"/>
                <a:ext cx="994" cy="378"/>
                <a:chOff x="3504" y="3414"/>
                <a:chExt cx="994" cy="378"/>
              </a:xfrm>
            </p:grpSpPr>
            <p:sp>
              <p:nvSpPr>
                <p:cNvPr id="49" name="Line 153"/>
                <p:cNvSpPr>
                  <a:spLocks noChangeAspect="1" noChangeShapeType="1"/>
                </p:cNvSpPr>
                <p:nvPr/>
              </p:nvSpPr>
              <p:spPr bwMode="auto">
                <a:xfrm flipV="1">
                  <a:off x="4141" y="3414"/>
                  <a:ext cx="357" cy="374"/>
                </a:xfrm>
                <a:prstGeom prst="line">
                  <a:avLst/>
                </a:prstGeom>
                <a:noFill/>
                <a:ln w="12700">
                  <a:solidFill>
                    <a:schemeClr val="tx1"/>
                  </a:solidFill>
                  <a:prstDash val="dash"/>
                  <a:round/>
                  <a:headEnd/>
                  <a:tailEnd/>
                </a:ln>
                <a:effectLst/>
              </p:spPr>
              <p:txBody>
                <a:bodyPr/>
                <a:lstStyle/>
                <a:p>
                  <a:endParaRPr lang="en-US"/>
                </a:p>
              </p:txBody>
            </p:sp>
            <p:sp>
              <p:nvSpPr>
                <p:cNvPr id="50" name="Line 154"/>
                <p:cNvSpPr>
                  <a:spLocks noChangeAspect="1" noChangeShapeType="1"/>
                </p:cNvSpPr>
                <p:nvPr/>
              </p:nvSpPr>
              <p:spPr bwMode="auto">
                <a:xfrm>
                  <a:off x="3504" y="3791"/>
                  <a:ext cx="628" cy="1"/>
                </a:xfrm>
                <a:prstGeom prst="line">
                  <a:avLst/>
                </a:prstGeom>
                <a:noFill/>
                <a:ln w="12700">
                  <a:solidFill>
                    <a:schemeClr val="tx1"/>
                  </a:solidFill>
                  <a:prstDash val="dash"/>
                  <a:round/>
                  <a:headEnd/>
                  <a:tailEnd/>
                </a:ln>
                <a:effectLst/>
              </p:spPr>
              <p:txBody>
                <a:bodyPr/>
                <a:lstStyle/>
                <a:p>
                  <a:endParaRPr lang="en-US"/>
                </a:p>
              </p:txBody>
            </p:sp>
            <p:sp>
              <p:nvSpPr>
                <p:cNvPr id="51" name="Line 155"/>
                <p:cNvSpPr>
                  <a:spLocks noChangeAspect="1" noChangeShapeType="1"/>
                </p:cNvSpPr>
                <p:nvPr/>
              </p:nvSpPr>
              <p:spPr bwMode="auto">
                <a:xfrm flipV="1">
                  <a:off x="3507" y="3416"/>
                  <a:ext cx="357" cy="374"/>
                </a:xfrm>
                <a:prstGeom prst="line">
                  <a:avLst/>
                </a:prstGeom>
                <a:noFill/>
                <a:ln w="12700">
                  <a:solidFill>
                    <a:schemeClr val="tx1"/>
                  </a:solidFill>
                  <a:prstDash val="dash"/>
                  <a:round/>
                  <a:headEnd/>
                  <a:tailEnd/>
                </a:ln>
                <a:effectLst/>
              </p:spPr>
              <p:txBody>
                <a:bodyPr/>
                <a:lstStyle/>
                <a:p>
                  <a:endParaRPr lang="en-US"/>
                </a:p>
              </p:txBody>
            </p:sp>
          </p:grpSp>
          <p:grpSp>
            <p:nvGrpSpPr>
              <p:cNvPr id="41" name="Group 156"/>
              <p:cNvGrpSpPr>
                <a:grpSpLocks/>
              </p:cNvGrpSpPr>
              <p:nvPr/>
            </p:nvGrpSpPr>
            <p:grpSpPr bwMode="auto">
              <a:xfrm>
                <a:off x="2794" y="3420"/>
                <a:ext cx="996" cy="384"/>
                <a:chOff x="192" y="2377"/>
                <a:chExt cx="996" cy="384"/>
              </a:xfrm>
            </p:grpSpPr>
            <p:sp>
              <p:nvSpPr>
                <p:cNvPr id="46" name="Line 157"/>
                <p:cNvSpPr>
                  <a:spLocks noChangeAspect="1" noChangeShapeType="1"/>
                </p:cNvSpPr>
                <p:nvPr/>
              </p:nvSpPr>
              <p:spPr bwMode="auto">
                <a:xfrm>
                  <a:off x="560" y="2377"/>
                  <a:ext cx="628" cy="1"/>
                </a:xfrm>
                <a:prstGeom prst="line">
                  <a:avLst/>
                </a:prstGeom>
                <a:noFill/>
                <a:ln w="12700">
                  <a:solidFill>
                    <a:schemeClr val="tx1"/>
                  </a:solidFill>
                  <a:prstDash val="dash"/>
                  <a:round/>
                  <a:headEnd/>
                  <a:tailEnd/>
                </a:ln>
                <a:effectLst/>
              </p:spPr>
              <p:txBody>
                <a:bodyPr/>
                <a:lstStyle/>
                <a:p>
                  <a:endParaRPr lang="en-US"/>
                </a:p>
              </p:txBody>
            </p:sp>
            <p:sp>
              <p:nvSpPr>
                <p:cNvPr id="47" name="Line 158"/>
                <p:cNvSpPr>
                  <a:spLocks noChangeAspect="1" noChangeShapeType="1"/>
                </p:cNvSpPr>
                <p:nvPr/>
              </p:nvSpPr>
              <p:spPr bwMode="auto">
                <a:xfrm>
                  <a:off x="192" y="2760"/>
                  <a:ext cx="628" cy="1"/>
                </a:xfrm>
                <a:prstGeom prst="line">
                  <a:avLst/>
                </a:prstGeom>
                <a:noFill/>
                <a:ln w="12700">
                  <a:solidFill>
                    <a:schemeClr val="tx1"/>
                  </a:solidFill>
                  <a:prstDash val="dash"/>
                  <a:round/>
                  <a:headEnd/>
                  <a:tailEnd/>
                </a:ln>
                <a:effectLst/>
              </p:spPr>
              <p:txBody>
                <a:bodyPr/>
                <a:lstStyle/>
                <a:p>
                  <a:endParaRPr lang="en-US"/>
                </a:p>
              </p:txBody>
            </p:sp>
            <p:sp>
              <p:nvSpPr>
                <p:cNvPr id="48" name="Line 159"/>
                <p:cNvSpPr>
                  <a:spLocks noChangeAspect="1" noChangeShapeType="1"/>
                </p:cNvSpPr>
                <p:nvPr/>
              </p:nvSpPr>
              <p:spPr bwMode="auto">
                <a:xfrm flipV="1">
                  <a:off x="195" y="2385"/>
                  <a:ext cx="357" cy="374"/>
                </a:xfrm>
                <a:prstGeom prst="line">
                  <a:avLst/>
                </a:prstGeom>
                <a:noFill/>
                <a:ln w="12700">
                  <a:solidFill>
                    <a:schemeClr val="tx1"/>
                  </a:solidFill>
                  <a:prstDash val="dash"/>
                  <a:round/>
                  <a:headEnd/>
                  <a:tailEnd/>
                </a:ln>
                <a:effectLst/>
              </p:spPr>
              <p:txBody>
                <a:bodyPr/>
                <a:lstStyle/>
                <a:p>
                  <a:endParaRPr lang="en-US"/>
                </a:p>
              </p:txBody>
            </p:sp>
          </p:grpSp>
          <p:grpSp>
            <p:nvGrpSpPr>
              <p:cNvPr id="42" name="Group 160"/>
              <p:cNvGrpSpPr>
                <a:grpSpLocks/>
              </p:cNvGrpSpPr>
              <p:nvPr/>
            </p:nvGrpSpPr>
            <p:grpSpPr bwMode="auto">
              <a:xfrm>
                <a:off x="3778" y="3045"/>
                <a:ext cx="993" cy="382"/>
                <a:chOff x="4235" y="2976"/>
                <a:chExt cx="993" cy="382"/>
              </a:xfrm>
            </p:grpSpPr>
            <p:sp>
              <p:nvSpPr>
                <p:cNvPr id="43" name="Line 161"/>
                <p:cNvSpPr>
                  <a:spLocks noChangeAspect="1" noChangeShapeType="1"/>
                </p:cNvSpPr>
                <p:nvPr/>
              </p:nvSpPr>
              <p:spPr bwMode="auto">
                <a:xfrm>
                  <a:off x="4600" y="2976"/>
                  <a:ext cx="628" cy="1"/>
                </a:xfrm>
                <a:prstGeom prst="line">
                  <a:avLst/>
                </a:prstGeom>
                <a:noFill/>
                <a:ln w="12700">
                  <a:solidFill>
                    <a:schemeClr val="tx1"/>
                  </a:solidFill>
                  <a:prstDash val="dash"/>
                  <a:round/>
                  <a:headEnd/>
                  <a:tailEnd/>
                </a:ln>
                <a:effectLst/>
              </p:spPr>
              <p:txBody>
                <a:bodyPr/>
                <a:lstStyle/>
                <a:p>
                  <a:endParaRPr lang="en-US"/>
                </a:p>
              </p:txBody>
            </p:sp>
            <p:sp>
              <p:nvSpPr>
                <p:cNvPr id="44" name="Line 162"/>
                <p:cNvSpPr>
                  <a:spLocks noChangeAspect="1" noChangeShapeType="1"/>
                </p:cNvSpPr>
                <p:nvPr/>
              </p:nvSpPr>
              <p:spPr bwMode="auto">
                <a:xfrm flipV="1">
                  <a:off x="4869" y="2982"/>
                  <a:ext cx="357" cy="374"/>
                </a:xfrm>
                <a:prstGeom prst="line">
                  <a:avLst/>
                </a:prstGeom>
                <a:noFill/>
                <a:ln w="12700">
                  <a:solidFill>
                    <a:schemeClr val="tx1"/>
                  </a:solidFill>
                  <a:prstDash val="dash"/>
                  <a:round/>
                  <a:headEnd/>
                  <a:tailEnd/>
                </a:ln>
                <a:effectLst/>
              </p:spPr>
              <p:txBody>
                <a:bodyPr/>
                <a:lstStyle/>
                <a:p>
                  <a:endParaRPr lang="en-US"/>
                </a:p>
              </p:txBody>
            </p:sp>
            <p:sp>
              <p:nvSpPr>
                <p:cNvPr id="45" name="Line 163"/>
                <p:cNvSpPr>
                  <a:spLocks noChangeAspect="1" noChangeShapeType="1"/>
                </p:cNvSpPr>
                <p:nvPr/>
              </p:nvSpPr>
              <p:spPr bwMode="auto">
                <a:xfrm flipV="1">
                  <a:off x="4235" y="2984"/>
                  <a:ext cx="357" cy="374"/>
                </a:xfrm>
                <a:prstGeom prst="line">
                  <a:avLst/>
                </a:prstGeom>
                <a:noFill/>
                <a:ln w="12700">
                  <a:solidFill>
                    <a:schemeClr val="tx1"/>
                  </a:solidFill>
                  <a:prstDash val="dash"/>
                  <a:round/>
                  <a:headEnd/>
                  <a:tailEnd/>
                </a:ln>
                <a:effectLst/>
              </p:spPr>
              <p:txBody>
                <a:bodyPr/>
                <a:lstStyle/>
                <a:p>
                  <a:endParaRPr lang="en-US"/>
                </a:p>
              </p:txBody>
            </p:sp>
          </p:grpSp>
        </p:grpSp>
        <p:grpSp>
          <p:nvGrpSpPr>
            <p:cNvPr id="20" name="Group 165"/>
            <p:cNvGrpSpPr>
              <a:grpSpLocks/>
            </p:cNvGrpSpPr>
            <p:nvPr/>
          </p:nvGrpSpPr>
          <p:grpSpPr bwMode="auto">
            <a:xfrm>
              <a:off x="102" y="113"/>
              <a:ext cx="2964" cy="1450"/>
              <a:chOff x="2439" y="2724"/>
              <a:chExt cx="2964" cy="1450"/>
            </a:xfrm>
          </p:grpSpPr>
          <p:sp>
            <p:nvSpPr>
              <p:cNvPr id="35" name="Line 166"/>
              <p:cNvSpPr>
                <a:spLocks noChangeShapeType="1"/>
              </p:cNvSpPr>
              <p:nvPr/>
            </p:nvSpPr>
            <p:spPr bwMode="auto">
              <a:xfrm>
                <a:off x="2439" y="3852"/>
                <a:ext cx="0" cy="322"/>
              </a:xfrm>
              <a:prstGeom prst="line">
                <a:avLst/>
              </a:prstGeom>
              <a:noFill/>
              <a:ln w="12700">
                <a:solidFill>
                  <a:srgbClr val="C0C0C0"/>
                </a:solidFill>
                <a:round/>
                <a:headEnd/>
                <a:tailEnd/>
              </a:ln>
              <a:effectLst/>
            </p:spPr>
            <p:txBody>
              <a:bodyPr/>
              <a:lstStyle/>
              <a:p>
                <a:endParaRPr lang="en-US"/>
              </a:p>
            </p:txBody>
          </p:sp>
          <p:sp>
            <p:nvSpPr>
              <p:cNvPr id="36" name="Line 167"/>
              <p:cNvSpPr>
                <a:spLocks noChangeShapeType="1"/>
              </p:cNvSpPr>
              <p:nvPr/>
            </p:nvSpPr>
            <p:spPr bwMode="auto">
              <a:xfrm>
                <a:off x="3513" y="2724"/>
                <a:ext cx="0" cy="322"/>
              </a:xfrm>
              <a:prstGeom prst="line">
                <a:avLst/>
              </a:prstGeom>
              <a:noFill/>
              <a:ln w="12700">
                <a:solidFill>
                  <a:srgbClr val="C0C0C0"/>
                </a:solidFill>
                <a:round/>
                <a:headEnd/>
                <a:tailEnd/>
              </a:ln>
              <a:effectLst/>
            </p:spPr>
            <p:txBody>
              <a:bodyPr/>
              <a:lstStyle/>
              <a:p>
                <a:endParaRPr lang="en-US"/>
              </a:p>
            </p:txBody>
          </p:sp>
          <p:sp>
            <p:nvSpPr>
              <p:cNvPr id="37" name="Line 168"/>
              <p:cNvSpPr>
                <a:spLocks noChangeShapeType="1"/>
              </p:cNvSpPr>
              <p:nvPr/>
            </p:nvSpPr>
            <p:spPr bwMode="auto">
              <a:xfrm>
                <a:off x="4323" y="3852"/>
                <a:ext cx="0" cy="322"/>
              </a:xfrm>
              <a:prstGeom prst="line">
                <a:avLst/>
              </a:prstGeom>
              <a:noFill/>
              <a:ln w="12700">
                <a:solidFill>
                  <a:srgbClr val="C0C0C0"/>
                </a:solidFill>
                <a:round/>
                <a:headEnd/>
                <a:tailEnd/>
              </a:ln>
              <a:effectLst/>
            </p:spPr>
            <p:txBody>
              <a:bodyPr/>
              <a:lstStyle/>
              <a:p>
                <a:endParaRPr lang="en-US"/>
              </a:p>
            </p:txBody>
          </p:sp>
          <p:sp>
            <p:nvSpPr>
              <p:cNvPr id="38" name="Line 169"/>
              <p:cNvSpPr>
                <a:spLocks noChangeShapeType="1"/>
              </p:cNvSpPr>
              <p:nvPr/>
            </p:nvSpPr>
            <p:spPr bwMode="auto">
              <a:xfrm>
                <a:off x="5403" y="2724"/>
                <a:ext cx="0" cy="322"/>
              </a:xfrm>
              <a:prstGeom prst="line">
                <a:avLst/>
              </a:prstGeom>
              <a:noFill/>
              <a:ln w="12700">
                <a:solidFill>
                  <a:srgbClr val="C0C0C0"/>
                </a:solidFill>
                <a:round/>
                <a:headEnd/>
                <a:tailEnd/>
              </a:ln>
              <a:effectLst/>
            </p:spPr>
            <p:txBody>
              <a:bodyPr/>
              <a:lstStyle/>
              <a:p>
                <a:endParaRPr lang="en-US"/>
              </a:p>
            </p:txBody>
          </p:sp>
        </p:grpSp>
        <p:grpSp>
          <p:nvGrpSpPr>
            <p:cNvPr id="21" name="Group 170"/>
            <p:cNvGrpSpPr>
              <a:grpSpLocks/>
            </p:cNvGrpSpPr>
            <p:nvPr/>
          </p:nvGrpSpPr>
          <p:grpSpPr bwMode="auto">
            <a:xfrm>
              <a:off x="459" y="110"/>
              <a:ext cx="2247" cy="1455"/>
              <a:chOff x="2796" y="2721"/>
              <a:chExt cx="2247" cy="1455"/>
            </a:xfrm>
          </p:grpSpPr>
          <p:sp>
            <p:nvSpPr>
              <p:cNvPr id="27" name="Line 171"/>
              <p:cNvSpPr>
                <a:spLocks noChangeAspect="1" noChangeShapeType="1"/>
              </p:cNvSpPr>
              <p:nvPr/>
            </p:nvSpPr>
            <p:spPr bwMode="auto">
              <a:xfrm flipH="1" flipV="1">
                <a:off x="3490" y="3846"/>
                <a:ext cx="202" cy="330"/>
              </a:xfrm>
              <a:prstGeom prst="line">
                <a:avLst/>
              </a:prstGeom>
              <a:noFill/>
              <a:ln w="12700">
                <a:solidFill>
                  <a:schemeClr val="tx1"/>
                </a:solidFill>
                <a:prstDash val="dash"/>
                <a:round/>
                <a:headEnd/>
                <a:tailEnd/>
              </a:ln>
              <a:effectLst/>
            </p:spPr>
            <p:txBody>
              <a:bodyPr/>
              <a:lstStyle/>
              <a:p>
                <a:endParaRPr lang="en-US"/>
              </a:p>
            </p:txBody>
          </p:sp>
          <p:sp>
            <p:nvSpPr>
              <p:cNvPr id="28" name="Line 172"/>
              <p:cNvSpPr>
                <a:spLocks noChangeAspect="1" noChangeShapeType="1"/>
              </p:cNvSpPr>
              <p:nvPr/>
            </p:nvSpPr>
            <p:spPr bwMode="auto">
              <a:xfrm flipV="1">
                <a:off x="4140" y="2721"/>
                <a:ext cx="179" cy="329"/>
              </a:xfrm>
              <a:prstGeom prst="line">
                <a:avLst/>
              </a:prstGeom>
              <a:noFill/>
              <a:ln w="12700">
                <a:solidFill>
                  <a:schemeClr val="tx1"/>
                </a:solidFill>
                <a:prstDash val="dash"/>
                <a:round/>
                <a:headEnd/>
                <a:tailEnd/>
              </a:ln>
              <a:effectLst/>
            </p:spPr>
            <p:txBody>
              <a:bodyPr/>
              <a:lstStyle/>
              <a:p>
                <a:endParaRPr lang="en-US"/>
              </a:p>
            </p:txBody>
          </p:sp>
          <p:sp>
            <p:nvSpPr>
              <p:cNvPr id="29" name="Line 173"/>
              <p:cNvSpPr>
                <a:spLocks noChangeAspect="1" noChangeShapeType="1"/>
              </p:cNvSpPr>
              <p:nvPr/>
            </p:nvSpPr>
            <p:spPr bwMode="auto">
              <a:xfrm flipV="1">
                <a:off x="3060" y="3847"/>
                <a:ext cx="179" cy="329"/>
              </a:xfrm>
              <a:prstGeom prst="line">
                <a:avLst/>
              </a:prstGeom>
              <a:noFill/>
              <a:ln w="12700">
                <a:solidFill>
                  <a:schemeClr val="tx1"/>
                </a:solidFill>
                <a:prstDash val="dash"/>
                <a:round/>
                <a:headEnd/>
                <a:tailEnd/>
              </a:ln>
              <a:effectLst/>
            </p:spPr>
            <p:txBody>
              <a:bodyPr/>
              <a:lstStyle/>
              <a:p>
                <a:endParaRPr lang="en-US"/>
              </a:p>
            </p:txBody>
          </p:sp>
          <p:sp>
            <p:nvSpPr>
              <p:cNvPr id="30" name="Line 174"/>
              <p:cNvSpPr>
                <a:spLocks noChangeAspect="1" noChangeShapeType="1"/>
              </p:cNvSpPr>
              <p:nvPr/>
            </p:nvSpPr>
            <p:spPr bwMode="auto">
              <a:xfrm flipV="1">
                <a:off x="2796" y="3360"/>
                <a:ext cx="106" cy="444"/>
              </a:xfrm>
              <a:prstGeom prst="line">
                <a:avLst/>
              </a:prstGeom>
              <a:noFill/>
              <a:ln w="12700">
                <a:solidFill>
                  <a:schemeClr val="tx1"/>
                </a:solidFill>
                <a:prstDash val="dash"/>
                <a:round/>
                <a:headEnd/>
                <a:tailEnd/>
              </a:ln>
              <a:effectLst/>
            </p:spPr>
            <p:txBody>
              <a:bodyPr/>
              <a:lstStyle/>
              <a:p>
                <a:endParaRPr lang="en-US"/>
              </a:p>
            </p:txBody>
          </p:sp>
          <p:sp>
            <p:nvSpPr>
              <p:cNvPr id="31" name="Line 175"/>
              <p:cNvSpPr>
                <a:spLocks noChangeAspect="1" noChangeShapeType="1"/>
              </p:cNvSpPr>
              <p:nvPr/>
            </p:nvSpPr>
            <p:spPr bwMode="auto">
              <a:xfrm flipV="1">
                <a:off x="4679" y="3360"/>
                <a:ext cx="106" cy="444"/>
              </a:xfrm>
              <a:prstGeom prst="line">
                <a:avLst/>
              </a:prstGeom>
              <a:noFill/>
              <a:ln w="12700">
                <a:solidFill>
                  <a:schemeClr val="tx1"/>
                </a:solidFill>
                <a:prstDash val="dash"/>
                <a:round/>
                <a:headEnd/>
                <a:tailEnd/>
              </a:ln>
              <a:effectLst/>
            </p:spPr>
            <p:txBody>
              <a:bodyPr/>
              <a:lstStyle/>
              <a:p>
                <a:endParaRPr lang="en-US"/>
              </a:p>
            </p:txBody>
          </p:sp>
          <p:sp>
            <p:nvSpPr>
              <p:cNvPr id="32" name="Line 176"/>
              <p:cNvSpPr>
                <a:spLocks noChangeAspect="1" noChangeShapeType="1"/>
              </p:cNvSpPr>
              <p:nvPr/>
            </p:nvSpPr>
            <p:spPr bwMode="auto">
              <a:xfrm flipH="1" flipV="1">
                <a:off x="4569" y="2721"/>
                <a:ext cx="202" cy="330"/>
              </a:xfrm>
              <a:prstGeom prst="line">
                <a:avLst/>
              </a:prstGeom>
              <a:noFill/>
              <a:ln w="12700">
                <a:solidFill>
                  <a:schemeClr val="tx1"/>
                </a:solidFill>
                <a:prstDash val="dash"/>
                <a:round/>
                <a:headEnd/>
                <a:tailEnd/>
              </a:ln>
              <a:effectLst/>
            </p:spPr>
            <p:txBody>
              <a:bodyPr/>
              <a:lstStyle/>
              <a:p>
                <a:endParaRPr lang="en-US"/>
              </a:p>
            </p:txBody>
          </p:sp>
          <p:sp>
            <p:nvSpPr>
              <p:cNvPr id="33" name="Line 177"/>
              <p:cNvSpPr>
                <a:spLocks noChangeAspect="1" noChangeShapeType="1"/>
              </p:cNvSpPr>
              <p:nvPr/>
            </p:nvSpPr>
            <p:spPr bwMode="auto">
              <a:xfrm flipH="1" flipV="1">
                <a:off x="3045" y="3213"/>
                <a:ext cx="111" cy="207"/>
              </a:xfrm>
              <a:prstGeom prst="line">
                <a:avLst/>
              </a:prstGeom>
              <a:noFill/>
              <a:ln w="12700">
                <a:solidFill>
                  <a:schemeClr val="tx1"/>
                </a:solidFill>
                <a:prstDash val="dash"/>
                <a:round/>
                <a:headEnd/>
                <a:tailEnd/>
              </a:ln>
              <a:effectLst/>
            </p:spPr>
            <p:txBody>
              <a:bodyPr/>
              <a:lstStyle/>
              <a:p>
                <a:endParaRPr lang="en-US"/>
              </a:p>
            </p:txBody>
          </p:sp>
          <p:sp>
            <p:nvSpPr>
              <p:cNvPr id="34" name="Line 178"/>
              <p:cNvSpPr>
                <a:spLocks noChangeAspect="1" noChangeShapeType="1"/>
              </p:cNvSpPr>
              <p:nvPr/>
            </p:nvSpPr>
            <p:spPr bwMode="auto">
              <a:xfrm flipH="1" flipV="1">
                <a:off x="4932" y="3216"/>
                <a:ext cx="111" cy="207"/>
              </a:xfrm>
              <a:prstGeom prst="line">
                <a:avLst/>
              </a:prstGeom>
              <a:noFill/>
              <a:ln w="12700">
                <a:solidFill>
                  <a:schemeClr val="tx1"/>
                </a:solidFill>
                <a:prstDash val="dash"/>
                <a:round/>
                <a:headEnd/>
                <a:tailEnd/>
              </a:ln>
              <a:effectLst/>
            </p:spPr>
            <p:txBody>
              <a:bodyPr/>
              <a:lstStyle/>
              <a:p>
                <a:endParaRPr lang="en-US"/>
              </a:p>
            </p:txBody>
          </p:sp>
        </p:grpSp>
        <p:grpSp>
          <p:nvGrpSpPr>
            <p:cNvPr id="22" name="Group 179"/>
            <p:cNvGrpSpPr>
              <a:grpSpLocks/>
            </p:cNvGrpSpPr>
            <p:nvPr/>
          </p:nvGrpSpPr>
          <p:grpSpPr bwMode="auto">
            <a:xfrm>
              <a:off x="1085" y="594"/>
              <a:ext cx="987" cy="596"/>
              <a:chOff x="3422" y="3205"/>
              <a:chExt cx="987" cy="596"/>
            </a:xfrm>
          </p:grpSpPr>
          <p:sp>
            <p:nvSpPr>
              <p:cNvPr id="23" name="Line 180"/>
              <p:cNvSpPr>
                <a:spLocks noChangeAspect="1" noChangeShapeType="1"/>
              </p:cNvSpPr>
              <p:nvPr/>
            </p:nvSpPr>
            <p:spPr bwMode="auto">
              <a:xfrm flipV="1">
                <a:off x="3422" y="3360"/>
                <a:ext cx="284" cy="441"/>
              </a:xfrm>
              <a:prstGeom prst="line">
                <a:avLst/>
              </a:prstGeom>
              <a:noFill/>
              <a:ln w="12700">
                <a:solidFill>
                  <a:schemeClr val="tx1"/>
                </a:solidFill>
                <a:round/>
                <a:headEnd/>
                <a:tailEnd/>
              </a:ln>
              <a:effectLst/>
            </p:spPr>
            <p:txBody>
              <a:bodyPr/>
              <a:lstStyle/>
              <a:p>
                <a:endParaRPr lang="en-US"/>
              </a:p>
            </p:txBody>
          </p:sp>
          <p:sp>
            <p:nvSpPr>
              <p:cNvPr id="24" name="Line 181"/>
              <p:cNvSpPr>
                <a:spLocks noChangeAspect="1" noChangeShapeType="1"/>
              </p:cNvSpPr>
              <p:nvPr/>
            </p:nvSpPr>
            <p:spPr bwMode="auto">
              <a:xfrm flipH="1" flipV="1">
                <a:off x="3962" y="3360"/>
                <a:ext cx="87" cy="441"/>
              </a:xfrm>
              <a:prstGeom prst="line">
                <a:avLst/>
              </a:prstGeom>
              <a:noFill/>
              <a:ln w="12700">
                <a:solidFill>
                  <a:schemeClr val="tx1"/>
                </a:solidFill>
                <a:round/>
                <a:headEnd/>
                <a:tailEnd/>
              </a:ln>
              <a:effectLst/>
            </p:spPr>
            <p:txBody>
              <a:bodyPr/>
              <a:lstStyle/>
              <a:p>
                <a:endParaRPr lang="en-US"/>
              </a:p>
            </p:txBody>
          </p:sp>
          <p:sp>
            <p:nvSpPr>
              <p:cNvPr id="25" name="Line 182"/>
              <p:cNvSpPr>
                <a:spLocks noChangeAspect="1" noChangeShapeType="1"/>
              </p:cNvSpPr>
              <p:nvPr/>
            </p:nvSpPr>
            <p:spPr bwMode="auto">
              <a:xfrm flipH="1" flipV="1">
                <a:off x="4104" y="3205"/>
                <a:ext cx="305" cy="224"/>
              </a:xfrm>
              <a:prstGeom prst="line">
                <a:avLst/>
              </a:prstGeom>
              <a:noFill/>
              <a:ln w="12700">
                <a:solidFill>
                  <a:schemeClr val="tx1"/>
                </a:solidFill>
                <a:round/>
                <a:headEnd/>
                <a:tailEnd/>
              </a:ln>
              <a:effectLst/>
            </p:spPr>
            <p:txBody>
              <a:bodyPr/>
              <a:lstStyle/>
              <a:p>
                <a:endParaRPr lang="en-US"/>
              </a:p>
            </p:txBody>
          </p:sp>
          <p:sp>
            <p:nvSpPr>
              <p:cNvPr id="26" name="Line 183"/>
              <p:cNvSpPr>
                <a:spLocks noChangeAspect="1" noChangeShapeType="1"/>
              </p:cNvSpPr>
              <p:nvPr/>
            </p:nvSpPr>
            <p:spPr bwMode="auto">
              <a:xfrm flipV="1">
                <a:off x="3781" y="3213"/>
                <a:ext cx="68" cy="213"/>
              </a:xfrm>
              <a:prstGeom prst="line">
                <a:avLst/>
              </a:prstGeom>
              <a:noFill/>
              <a:ln w="12700">
                <a:solidFill>
                  <a:schemeClr val="tx1"/>
                </a:solidFill>
                <a:round/>
                <a:headEnd/>
                <a:tailEnd/>
              </a:ln>
              <a:effectLst/>
            </p:spPr>
            <p:txBody>
              <a:bodyPr/>
              <a:lstStyle/>
              <a:p>
                <a:endParaRPr lang="en-US"/>
              </a:p>
            </p:txBody>
          </p:sp>
        </p:gr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8F1159-F40A-47BF-A039-F4709F1542AF}" type="slidenum">
              <a:rPr lang="en-US" smtClean="0"/>
              <a:pPr>
                <a:defRPr/>
              </a:pPr>
              <a:t>48</a:t>
            </a:fld>
            <a:endParaRPr lang="en-US"/>
          </a:p>
        </p:txBody>
      </p:sp>
      <p:sp>
        <p:nvSpPr>
          <p:cNvPr id="3" name="TextBox 2"/>
          <p:cNvSpPr txBox="1"/>
          <p:nvPr/>
        </p:nvSpPr>
        <p:spPr>
          <a:xfrm>
            <a:off x="2922989" y="3810000"/>
            <a:ext cx="582211" cy="369332"/>
          </a:xfrm>
          <a:prstGeom prst="rect">
            <a:avLst/>
          </a:prstGeom>
          <a:noFill/>
        </p:spPr>
        <p:txBody>
          <a:bodyPr wrap="none" rtlCol="0">
            <a:spAutoFit/>
          </a:bodyPr>
          <a:lstStyle/>
          <a:p>
            <a:r>
              <a:rPr lang="en-US" smtClean="0"/>
              <a:t>root</a:t>
            </a:r>
            <a:endParaRPr lang="en-US"/>
          </a:p>
        </p:txBody>
      </p:sp>
      <p:sp>
        <p:nvSpPr>
          <p:cNvPr id="4" name="TextBox 3"/>
          <p:cNvSpPr txBox="1"/>
          <p:nvPr/>
        </p:nvSpPr>
        <p:spPr>
          <a:xfrm>
            <a:off x="304800" y="4495800"/>
            <a:ext cx="954107" cy="923330"/>
          </a:xfrm>
          <a:prstGeom prst="rect">
            <a:avLst/>
          </a:prstGeom>
          <a:noFill/>
        </p:spPr>
        <p:txBody>
          <a:bodyPr wrap="none" rtlCol="0">
            <a:spAutoFit/>
          </a:bodyPr>
          <a:lstStyle/>
          <a:p>
            <a:r>
              <a:rPr lang="en-US" smtClean="0"/>
              <a:t>Spawn </a:t>
            </a:r>
            <a:endParaRPr lang="en-US" smtClean="0"/>
          </a:p>
          <a:p>
            <a:r>
              <a:rPr lang="en-US" smtClean="0"/>
              <a:t>22, 24</a:t>
            </a:r>
          </a:p>
          <a:p>
            <a:r>
              <a:rPr lang="en-US" smtClean="0"/>
              <a:t>42, 44</a:t>
            </a:r>
            <a:endParaRPr lang="en-US"/>
          </a:p>
        </p:txBody>
      </p:sp>
      <p:sp>
        <p:nvSpPr>
          <p:cNvPr id="5" name="TextBox 4"/>
          <p:cNvSpPr txBox="1"/>
          <p:nvPr/>
        </p:nvSpPr>
        <p:spPr>
          <a:xfrm>
            <a:off x="1371600" y="4495800"/>
            <a:ext cx="659155" cy="369332"/>
          </a:xfrm>
          <a:prstGeom prst="rect">
            <a:avLst/>
          </a:prstGeom>
          <a:noFill/>
        </p:spPr>
        <p:txBody>
          <a:bodyPr wrap="none" rtlCol="0">
            <a:spAutoFit/>
          </a:bodyPr>
          <a:lstStyle/>
          <a:p>
            <a:r>
              <a:rPr lang="en-US" smtClean="0"/>
              <a:t>sync</a:t>
            </a:r>
            <a:endParaRPr lang="en-US"/>
          </a:p>
        </p:txBody>
      </p:sp>
      <p:sp>
        <p:nvSpPr>
          <p:cNvPr id="6" name="TextBox 5"/>
          <p:cNvSpPr txBox="1"/>
          <p:nvPr/>
        </p:nvSpPr>
        <p:spPr>
          <a:xfrm>
            <a:off x="2218412" y="4495800"/>
            <a:ext cx="1210588" cy="1754326"/>
          </a:xfrm>
          <a:prstGeom prst="rect">
            <a:avLst/>
          </a:prstGeom>
          <a:noFill/>
        </p:spPr>
        <p:txBody>
          <a:bodyPr wrap="none" rtlCol="0">
            <a:spAutoFit/>
          </a:bodyPr>
          <a:lstStyle/>
          <a:p>
            <a:r>
              <a:rPr lang="en-US" smtClean="0"/>
              <a:t>Spawn</a:t>
            </a:r>
          </a:p>
          <a:p>
            <a:r>
              <a:rPr lang="en-US" smtClean="0"/>
              <a:t>12, 14</a:t>
            </a:r>
          </a:p>
          <a:p>
            <a:r>
              <a:rPr lang="en-US" smtClean="0"/>
              <a:t>21, 23, 25</a:t>
            </a:r>
          </a:p>
          <a:p>
            <a:r>
              <a:rPr lang="en-US" smtClean="0"/>
              <a:t>32, 34,</a:t>
            </a:r>
          </a:p>
          <a:p>
            <a:r>
              <a:rPr lang="en-US" smtClean="0"/>
              <a:t>41, 43, 45</a:t>
            </a:r>
          </a:p>
          <a:p>
            <a:r>
              <a:rPr lang="en-US" smtClean="0"/>
              <a:t>52, 54</a:t>
            </a:r>
            <a:endParaRPr lang="en-US"/>
          </a:p>
        </p:txBody>
      </p:sp>
      <p:sp>
        <p:nvSpPr>
          <p:cNvPr id="7" name="TextBox 6"/>
          <p:cNvSpPr txBox="1"/>
          <p:nvPr/>
        </p:nvSpPr>
        <p:spPr>
          <a:xfrm>
            <a:off x="3581400" y="4495800"/>
            <a:ext cx="659155" cy="369332"/>
          </a:xfrm>
          <a:prstGeom prst="rect">
            <a:avLst/>
          </a:prstGeom>
          <a:noFill/>
        </p:spPr>
        <p:txBody>
          <a:bodyPr wrap="none" rtlCol="0">
            <a:spAutoFit/>
          </a:bodyPr>
          <a:lstStyle/>
          <a:p>
            <a:r>
              <a:rPr lang="en-US" smtClean="0"/>
              <a:t>sync</a:t>
            </a:r>
            <a:endParaRPr lang="en-US"/>
          </a:p>
        </p:txBody>
      </p:sp>
      <p:sp>
        <p:nvSpPr>
          <p:cNvPr id="8" name="TextBox 7"/>
          <p:cNvSpPr txBox="1"/>
          <p:nvPr/>
        </p:nvSpPr>
        <p:spPr>
          <a:xfrm>
            <a:off x="4419600" y="4495800"/>
            <a:ext cx="1210588" cy="1200329"/>
          </a:xfrm>
          <a:prstGeom prst="rect">
            <a:avLst/>
          </a:prstGeom>
          <a:noFill/>
        </p:spPr>
        <p:txBody>
          <a:bodyPr wrap="none" rtlCol="0">
            <a:spAutoFit/>
          </a:bodyPr>
          <a:lstStyle/>
          <a:p>
            <a:r>
              <a:rPr lang="en-US" smtClean="0"/>
              <a:t>Spawn</a:t>
            </a:r>
          </a:p>
          <a:p>
            <a:r>
              <a:rPr lang="en-US" smtClean="0"/>
              <a:t>11, 13, 15</a:t>
            </a:r>
          </a:p>
          <a:p>
            <a:r>
              <a:rPr lang="en-US" smtClean="0"/>
              <a:t>31, 33, 35</a:t>
            </a:r>
          </a:p>
          <a:p>
            <a:r>
              <a:rPr lang="en-US" smtClean="0"/>
              <a:t>51, 53, 55</a:t>
            </a:r>
            <a:endParaRPr lang="en-US"/>
          </a:p>
        </p:txBody>
      </p:sp>
      <p:cxnSp>
        <p:nvCxnSpPr>
          <p:cNvPr id="25" name="Straight Connector 24"/>
          <p:cNvCxnSpPr>
            <a:stCxn id="3" idx="2"/>
            <a:endCxn id="4" idx="0"/>
          </p:cNvCxnSpPr>
          <p:nvPr/>
        </p:nvCxnSpPr>
        <p:spPr>
          <a:xfrm rot="5400000">
            <a:off x="1839741" y="3121446"/>
            <a:ext cx="316468" cy="2432241"/>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 idx="2"/>
            <a:endCxn id="5" idx="0"/>
          </p:cNvCxnSpPr>
          <p:nvPr/>
        </p:nvCxnSpPr>
        <p:spPr>
          <a:xfrm rot="5400000">
            <a:off x="2299403" y="3581108"/>
            <a:ext cx="316468" cy="151291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2"/>
            <a:endCxn id="6" idx="0"/>
          </p:cNvCxnSpPr>
          <p:nvPr/>
        </p:nvCxnSpPr>
        <p:spPr>
          <a:xfrm rot="5400000">
            <a:off x="2860667" y="4142372"/>
            <a:ext cx="316468" cy="39038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 idx="2"/>
            <a:endCxn id="7" idx="0"/>
          </p:cNvCxnSpPr>
          <p:nvPr/>
        </p:nvCxnSpPr>
        <p:spPr>
          <a:xfrm rot="16200000" flipH="1">
            <a:off x="3404302" y="3989124"/>
            <a:ext cx="316468" cy="696883"/>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 idx="2"/>
            <a:endCxn id="8" idx="0"/>
          </p:cNvCxnSpPr>
          <p:nvPr/>
        </p:nvCxnSpPr>
        <p:spPr>
          <a:xfrm rot="16200000" flipH="1">
            <a:off x="3961260" y="3432166"/>
            <a:ext cx="316468" cy="1810799"/>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429000" y="1370013"/>
            <a:ext cx="457200" cy="381000"/>
          </a:xfrm>
          <a:prstGeom prst="rect">
            <a:avLst/>
          </a:prstGeom>
          <a:solidFill>
            <a:schemeClr val="tx1">
              <a:alpha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11</a:t>
            </a:r>
          </a:p>
        </p:txBody>
      </p:sp>
      <p:sp>
        <p:nvSpPr>
          <p:cNvPr id="47" name="Rectangle 46"/>
          <p:cNvSpPr/>
          <p:nvPr/>
        </p:nvSpPr>
        <p:spPr>
          <a:xfrm>
            <a:off x="3886200" y="1370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21</a:t>
            </a:r>
          </a:p>
        </p:txBody>
      </p:sp>
      <p:sp>
        <p:nvSpPr>
          <p:cNvPr id="48" name="Rectangle 47"/>
          <p:cNvSpPr/>
          <p:nvPr/>
        </p:nvSpPr>
        <p:spPr>
          <a:xfrm>
            <a:off x="4343400" y="1370013"/>
            <a:ext cx="457200" cy="381000"/>
          </a:xfrm>
          <a:prstGeom prst="rect">
            <a:avLst/>
          </a:prstGeom>
          <a:solidFill>
            <a:schemeClr val="tx1">
              <a:alpha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31</a:t>
            </a:r>
          </a:p>
        </p:txBody>
      </p:sp>
      <p:sp>
        <p:nvSpPr>
          <p:cNvPr id="49" name="Rectangle 48"/>
          <p:cNvSpPr/>
          <p:nvPr/>
        </p:nvSpPr>
        <p:spPr>
          <a:xfrm>
            <a:off x="4800600" y="1370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41</a:t>
            </a:r>
          </a:p>
        </p:txBody>
      </p:sp>
      <p:sp>
        <p:nvSpPr>
          <p:cNvPr id="50" name="Rectangle 49"/>
          <p:cNvSpPr/>
          <p:nvPr/>
        </p:nvSpPr>
        <p:spPr>
          <a:xfrm>
            <a:off x="5257800" y="1370013"/>
            <a:ext cx="457200" cy="381000"/>
          </a:xfrm>
          <a:prstGeom prst="rect">
            <a:avLst/>
          </a:prstGeom>
          <a:solidFill>
            <a:schemeClr val="tx1">
              <a:alpha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51</a:t>
            </a:r>
          </a:p>
        </p:txBody>
      </p:sp>
      <p:sp>
        <p:nvSpPr>
          <p:cNvPr id="51" name="Rectangle 50"/>
          <p:cNvSpPr/>
          <p:nvPr/>
        </p:nvSpPr>
        <p:spPr>
          <a:xfrm>
            <a:off x="3429000" y="1751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12</a:t>
            </a:r>
          </a:p>
        </p:txBody>
      </p:sp>
      <p:sp>
        <p:nvSpPr>
          <p:cNvPr id="52" name="Rectangle 51"/>
          <p:cNvSpPr/>
          <p:nvPr/>
        </p:nvSpPr>
        <p:spPr>
          <a:xfrm>
            <a:off x="3886200" y="1751013"/>
            <a:ext cx="4572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22</a:t>
            </a:r>
          </a:p>
        </p:txBody>
      </p:sp>
      <p:sp>
        <p:nvSpPr>
          <p:cNvPr id="53" name="Rectangle 52"/>
          <p:cNvSpPr/>
          <p:nvPr/>
        </p:nvSpPr>
        <p:spPr>
          <a:xfrm>
            <a:off x="4343400" y="1751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32</a:t>
            </a:r>
          </a:p>
        </p:txBody>
      </p:sp>
      <p:sp>
        <p:nvSpPr>
          <p:cNvPr id="54" name="Rectangle 53"/>
          <p:cNvSpPr/>
          <p:nvPr/>
        </p:nvSpPr>
        <p:spPr>
          <a:xfrm>
            <a:off x="4800600" y="1751013"/>
            <a:ext cx="4572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42</a:t>
            </a:r>
          </a:p>
        </p:txBody>
      </p:sp>
      <p:sp>
        <p:nvSpPr>
          <p:cNvPr id="55" name="Rectangle 54"/>
          <p:cNvSpPr/>
          <p:nvPr/>
        </p:nvSpPr>
        <p:spPr>
          <a:xfrm>
            <a:off x="5257800" y="1751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52</a:t>
            </a:r>
          </a:p>
        </p:txBody>
      </p:sp>
      <p:sp>
        <p:nvSpPr>
          <p:cNvPr id="56" name="Rectangle 55"/>
          <p:cNvSpPr/>
          <p:nvPr/>
        </p:nvSpPr>
        <p:spPr>
          <a:xfrm>
            <a:off x="3429000" y="2132013"/>
            <a:ext cx="457200" cy="381000"/>
          </a:xfrm>
          <a:prstGeom prst="rect">
            <a:avLst/>
          </a:prstGeom>
          <a:solidFill>
            <a:schemeClr val="tx1">
              <a:alpha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13</a:t>
            </a:r>
          </a:p>
        </p:txBody>
      </p:sp>
      <p:sp>
        <p:nvSpPr>
          <p:cNvPr id="57" name="Rectangle 56"/>
          <p:cNvSpPr/>
          <p:nvPr/>
        </p:nvSpPr>
        <p:spPr>
          <a:xfrm>
            <a:off x="3886200" y="2132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23</a:t>
            </a:r>
          </a:p>
        </p:txBody>
      </p:sp>
      <p:sp>
        <p:nvSpPr>
          <p:cNvPr id="58" name="Rectangle 57"/>
          <p:cNvSpPr/>
          <p:nvPr/>
        </p:nvSpPr>
        <p:spPr>
          <a:xfrm>
            <a:off x="4343400" y="2132013"/>
            <a:ext cx="457200" cy="381000"/>
          </a:xfrm>
          <a:prstGeom prst="rect">
            <a:avLst/>
          </a:prstGeom>
          <a:solidFill>
            <a:schemeClr val="tx1">
              <a:alpha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33</a:t>
            </a:r>
          </a:p>
        </p:txBody>
      </p:sp>
      <p:sp>
        <p:nvSpPr>
          <p:cNvPr id="59" name="Rectangle 58"/>
          <p:cNvSpPr/>
          <p:nvPr/>
        </p:nvSpPr>
        <p:spPr>
          <a:xfrm>
            <a:off x="4800600" y="2132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43</a:t>
            </a:r>
          </a:p>
        </p:txBody>
      </p:sp>
      <p:sp>
        <p:nvSpPr>
          <p:cNvPr id="60" name="Rectangle 59"/>
          <p:cNvSpPr/>
          <p:nvPr/>
        </p:nvSpPr>
        <p:spPr>
          <a:xfrm>
            <a:off x="5257800" y="2132013"/>
            <a:ext cx="457200" cy="381000"/>
          </a:xfrm>
          <a:prstGeom prst="rect">
            <a:avLst/>
          </a:prstGeom>
          <a:solidFill>
            <a:schemeClr val="tx1">
              <a:alpha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53</a:t>
            </a:r>
          </a:p>
        </p:txBody>
      </p:sp>
      <p:sp>
        <p:nvSpPr>
          <p:cNvPr id="61" name="Rectangle 60"/>
          <p:cNvSpPr/>
          <p:nvPr/>
        </p:nvSpPr>
        <p:spPr>
          <a:xfrm>
            <a:off x="3429000" y="2513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14</a:t>
            </a:r>
          </a:p>
        </p:txBody>
      </p:sp>
      <p:sp>
        <p:nvSpPr>
          <p:cNvPr id="62" name="Rectangle 61"/>
          <p:cNvSpPr/>
          <p:nvPr/>
        </p:nvSpPr>
        <p:spPr>
          <a:xfrm>
            <a:off x="3886200" y="2513013"/>
            <a:ext cx="4572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24</a:t>
            </a:r>
          </a:p>
        </p:txBody>
      </p:sp>
      <p:sp>
        <p:nvSpPr>
          <p:cNvPr id="63" name="Rectangle 62"/>
          <p:cNvSpPr/>
          <p:nvPr/>
        </p:nvSpPr>
        <p:spPr>
          <a:xfrm>
            <a:off x="4343400" y="2513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34</a:t>
            </a:r>
          </a:p>
        </p:txBody>
      </p:sp>
      <p:sp>
        <p:nvSpPr>
          <p:cNvPr id="64" name="Rectangle 63"/>
          <p:cNvSpPr/>
          <p:nvPr/>
        </p:nvSpPr>
        <p:spPr>
          <a:xfrm>
            <a:off x="4800600" y="2513013"/>
            <a:ext cx="4572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44</a:t>
            </a:r>
          </a:p>
        </p:txBody>
      </p:sp>
      <p:sp>
        <p:nvSpPr>
          <p:cNvPr id="65" name="Rectangle 64"/>
          <p:cNvSpPr/>
          <p:nvPr/>
        </p:nvSpPr>
        <p:spPr>
          <a:xfrm>
            <a:off x="5257800" y="2513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54</a:t>
            </a:r>
          </a:p>
        </p:txBody>
      </p:sp>
      <p:sp>
        <p:nvSpPr>
          <p:cNvPr id="66" name="Rectangle 65"/>
          <p:cNvSpPr/>
          <p:nvPr/>
        </p:nvSpPr>
        <p:spPr>
          <a:xfrm>
            <a:off x="3429000" y="2894013"/>
            <a:ext cx="457200" cy="381000"/>
          </a:xfrm>
          <a:prstGeom prst="rect">
            <a:avLst/>
          </a:prstGeom>
          <a:solidFill>
            <a:schemeClr val="tx1">
              <a:alpha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15</a:t>
            </a:r>
          </a:p>
        </p:txBody>
      </p:sp>
      <p:sp>
        <p:nvSpPr>
          <p:cNvPr id="67" name="Rectangle 66"/>
          <p:cNvSpPr/>
          <p:nvPr/>
        </p:nvSpPr>
        <p:spPr>
          <a:xfrm>
            <a:off x="3886200" y="2894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25</a:t>
            </a:r>
          </a:p>
        </p:txBody>
      </p:sp>
      <p:sp>
        <p:nvSpPr>
          <p:cNvPr id="68" name="Rectangle 67"/>
          <p:cNvSpPr/>
          <p:nvPr/>
        </p:nvSpPr>
        <p:spPr>
          <a:xfrm>
            <a:off x="4343400" y="2894013"/>
            <a:ext cx="457200" cy="381000"/>
          </a:xfrm>
          <a:prstGeom prst="rect">
            <a:avLst/>
          </a:prstGeom>
          <a:solidFill>
            <a:schemeClr val="tx1">
              <a:alpha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35</a:t>
            </a:r>
          </a:p>
        </p:txBody>
      </p:sp>
      <p:sp>
        <p:nvSpPr>
          <p:cNvPr id="69" name="Rectangle 68"/>
          <p:cNvSpPr/>
          <p:nvPr/>
        </p:nvSpPr>
        <p:spPr>
          <a:xfrm>
            <a:off x="4800600" y="2894013"/>
            <a:ext cx="457200" cy="381000"/>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45</a:t>
            </a:r>
          </a:p>
        </p:txBody>
      </p:sp>
      <p:sp>
        <p:nvSpPr>
          <p:cNvPr id="70" name="Rectangle 69"/>
          <p:cNvSpPr/>
          <p:nvPr/>
        </p:nvSpPr>
        <p:spPr>
          <a:xfrm>
            <a:off x="5257800" y="2894013"/>
            <a:ext cx="457200" cy="381000"/>
          </a:xfrm>
          <a:prstGeom prst="rect">
            <a:avLst/>
          </a:prstGeom>
          <a:solidFill>
            <a:schemeClr val="tx1">
              <a:alpha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55</a:t>
            </a:r>
          </a:p>
        </p:txBody>
      </p:sp>
      <p:cxnSp>
        <p:nvCxnSpPr>
          <p:cNvPr id="71" name="Straight Arrow Connector 70"/>
          <p:cNvCxnSpPr/>
          <p:nvPr/>
        </p:nvCxnSpPr>
        <p:spPr>
          <a:xfrm>
            <a:off x="3429000" y="3275013"/>
            <a:ext cx="2743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flipV="1">
            <a:off x="2247107" y="2094706"/>
            <a:ext cx="2362200" cy="1587"/>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100"/>
          <p:cNvSpPr txBox="1">
            <a:spLocks noChangeArrowheads="1"/>
          </p:cNvSpPr>
          <p:nvPr/>
        </p:nvSpPr>
        <p:spPr bwMode="auto">
          <a:xfrm>
            <a:off x="5735638" y="3276600"/>
            <a:ext cx="284162" cy="369888"/>
          </a:xfrm>
          <a:prstGeom prst="rect">
            <a:avLst/>
          </a:prstGeom>
          <a:noFill/>
          <a:ln w="9525">
            <a:noFill/>
            <a:miter lim="800000"/>
            <a:headEnd/>
            <a:tailEnd/>
          </a:ln>
        </p:spPr>
        <p:txBody>
          <a:bodyPr wrap="none">
            <a:spAutoFit/>
          </a:bodyPr>
          <a:lstStyle/>
          <a:p>
            <a:r>
              <a:rPr lang="en-US"/>
              <a:t>x</a:t>
            </a:r>
          </a:p>
        </p:txBody>
      </p:sp>
      <p:sp>
        <p:nvSpPr>
          <p:cNvPr id="74" name="TextBox 103"/>
          <p:cNvSpPr txBox="1">
            <a:spLocks noChangeArrowheads="1"/>
          </p:cNvSpPr>
          <p:nvPr/>
        </p:nvSpPr>
        <p:spPr bwMode="auto">
          <a:xfrm>
            <a:off x="3144838" y="990600"/>
            <a:ext cx="288925" cy="369888"/>
          </a:xfrm>
          <a:prstGeom prst="rect">
            <a:avLst/>
          </a:prstGeom>
          <a:noFill/>
          <a:ln w="9525">
            <a:noFill/>
            <a:miter lim="800000"/>
            <a:headEnd/>
            <a:tailEnd/>
          </a:ln>
        </p:spPr>
        <p:txBody>
          <a:bodyPr wrap="none">
            <a:spAutoFit/>
          </a:bodyPr>
          <a:lstStyle/>
          <a:p>
            <a:r>
              <a:rPr lang="en-US"/>
              <a:t>y</a:t>
            </a:r>
          </a:p>
        </p:txBody>
      </p:sp>
      <p:cxnSp>
        <p:nvCxnSpPr>
          <p:cNvPr id="75" name="Straight Arrow Connector 74"/>
          <p:cNvCxnSpPr/>
          <p:nvPr/>
        </p:nvCxnSpPr>
        <p:spPr>
          <a:xfrm rot="5400000">
            <a:off x="2743200" y="3276600"/>
            <a:ext cx="685800" cy="685800"/>
          </a:xfrm>
          <a:prstGeom prst="straightConnector1">
            <a:avLst/>
          </a:prstGeom>
          <a:ln w="25527">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6" name="TextBox 107"/>
          <p:cNvSpPr txBox="1">
            <a:spLocks noChangeArrowheads="1"/>
          </p:cNvSpPr>
          <p:nvPr/>
        </p:nvSpPr>
        <p:spPr bwMode="auto">
          <a:xfrm>
            <a:off x="2743200" y="3363913"/>
            <a:ext cx="261938" cy="369887"/>
          </a:xfrm>
          <a:prstGeom prst="rect">
            <a:avLst/>
          </a:prstGeom>
          <a:noFill/>
          <a:ln w="9525">
            <a:noFill/>
            <a:miter lim="800000"/>
            <a:headEnd/>
            <a:tailEnd/>
          </a:ln>
        </p:spPr>
        <p:txBody>
          <a:bodyPr wrap="none">
            <a:spAutoFit/>
          </a:bodyPr>
          <a:lstStyle/>
          <a:p>
            <a:r>
              <a:rPr lang="en-US"/>
              <a:t>t</a:t>
            </a:r>
          </a:p>
        </p:txBody>
      </p:sp>
      <p:sp>
        <p:nvSpPr>
          <p:cNvPr id="77" name="Title 1"/>
          <p:cNvSpPr txBox="1">
            <a:spLocks/>
          </p:cNvSpPr>
          <p:nvPr/>
        </p:nvSpPr>
        <p:spPr>
          <a:xfrm>
            <a:off x="457200" y="274638"/>
            <a:ext cx="8229600"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Simultaneous Space Cut</a:t>
            </a: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
        <p:nvSpPr>
          <p:cNvPr id="78" name="TextBox 108"/>
          <p:cNvSpPr txBox="1">
            <a:spLocks noChangeArrowheads="1"/>
          </p:cNvSpPr>
          <p:nvPr/>
        </p:nvSpPr>
        <p:spPr bwMode="auto">
          <a:xfrm>
            <a:off x="5658008" y="4038600"/>
            <a:ext cx="3181192" cy="2031325"/>
          </a:xfrm>
          <a:prstGeom prst="rect">
            <a:avLst/>
          </a:prstGeom>
          <a:noFill/>
          <a:ln w="9525">
            <a:solidFill>
              <a:schemeClr val="tx1"/>
            </a:solidFill>
            <a:miter lim="800000"/>
            <a:headEnd/>
            <a:tailEnd/>
          </a:ln>
        </p:spPr>
        <p:txBody>
          <a:bodyPr wrap="none">
            <a:spAutoFit/>
          </a:bodyPr>
          <a:lstStyle/>
          <a:p>
            <a:r>
              <a:rPr lang="en-US"/>
              <a:t>Spawn 22, 24, 42, 44</a:t>
            </a:r>
          </a:p>
          <a:p>
            <a:r>
              <a:rPr lang="en-US"/>
              <a:t>Sync</a:t>
            </a:r>
          </a:p>
          <a:p>
            <a:r>
              <a:rPr lang="en-US"/>
              <a:t>Spawn 12, 14, 32, 34, 52, 54</a:t>
            </a:r>
          </a:p>
          <a:p>
            <a:r>
              <a:rPr lang="en-US" smtClean="0"/>
              <a:t>21</a:t>
            </a:r>
            <a:r>
              <a:rPr lang="en-US"/>
              <a:t>, 23, 25, 41, 43, 45</a:t>
            </a:r>
          </a:p>
          <a:p>
            <a:r>
              <a:rPr lang="en-US"/>
              <a:t>Sync</a:t>
            </a:r>
          </a:p>
          <a:p>
            <a:r>
              <a:rPr lang="en-US"/>
              <a:t>Spawn 11, 13, 15, 31, 33, 35,</a:t>
            </a:r>
          </a:p>
          <a:p>
            <a:r>
              <a:rPr lang="en-US"/>
              <a:t>51, 53, 55</a:t>
            </a:r>
          </a:p>
        </p:txBody>
      </p:sp>
      <p:sp>
        <p:nvSpPr>
          <p:cNvPr id="80" name="TextBox 79"/>
          <p:cNvSpPr txBox="1"/>
          <p:nvPr/>
        </p:nvSpPr>
        <p:spPr>
          <a:xfrm>
            <a:off x="3116094" y="1371600"/>
            <a:ext cx="312906" cy="369332"/>
          </a:xfrm>
          <a:prstGeom prst="rect">
            <a:avLst/>
          </a:prstGeom>
          <a:noFill/>
        </p:spPr>
        <p:txBody>
          <a:bodyPr wrap="none" rtlCol="0">
            <a:spAutoFit/>
          </a:bodyPr>
          <a:lstStyle/>
          <a:p>
            <a:r>
              <a:rPr lang="en-US" smtClean="0"/>
              <a:t>g</a:t>
            </a:r>
            <a:endParaRPr lang="en-US"/>
          </a:p>
        </p:txBody>
      </p:sp>
      <p:sp>
        <p:nvSpPr>
          <p:cNvPr id="81" name="TextBox 80"/>
          <p:cNvSpPr txBox="1"/>
          <p:nvPr/>
        </p:nvSpPr>
        <p:spPr>
          <a:xfrm>
            <a:off x="3116094" y="1764268"/>
            <a:ext cx="312906" cy="369332"/>
          </a:xfrm>
          <a:prstGeom prst="rect">
            <a:avLst/>
          </a:prstGeom>
          <a:noFill/>
        </p:spPr>
        <p:txBody>
          <a:bodyPr wrap="none" rtlCol="0">
            <a:spAutoFit/>
          </a:bodyPr>
          <a:lstStyle/>
          <a:p>
            <a:r>
              <a:rPr lang="en-US" smtClean="0"/>
              <a:t>b</a:t>
            </a:r>
            <a:endParaRPr lang="en-US"/>
          </a:p>
        </p:txBody>
      </p:sp>
      <p:sp>
        <p:nvSpPr>
          <p:cNvPr id="82" name="TextBox 81"/>
          <p:cNvSpPr txBox="1"/>
          <p:nvPr/>
        </p:nvSpPr>
        <p:spPr>
          <a:xfrm>
            <a:off x="3116094" y="2145268"/>
            <a:ext cx="312906" cy="369332"/>
          </a:xfrm>
          <a:prstGeom prst="rect">
            <a:avLst/>
          </a:prstGeom>
          <a:noFill/>
        </p:spPr>
        <p:txBody>
          <a:bodyPr wrap="none" rtlCol="0">
            <a:spAutoFit/>
          </a:bodyPr>
          <a:lstStyle/>
          <a:p>
            <a:r>
              <a:rPr lang="en-US" smtClean="0"/>
              <a:t>g</a:t>
            </a:r>
            <a:endParaRPr lang="en-US"/>
          </a:p>
        </p:txBody>
      </p:sp>
      <p:sp>
        <p:nvSpPr>
          <p:cNvPr id="83" name="TextBox 82"/>
          <p:cNvSpPr txBox="1"/>
          <p:nvPr/>
        </p:nvSpPr>
        <p:spPr>
          <a:xfrm>
            <a:off x="3116094" y="2526268"/>
            <a:ext cx="312906" cy="369332"/>
          </a:xfrm>
          <a:prstGeom prst="rect">
            <a:avLst/>
          </a:prstGeom>
          <a:noFill/>
        </p:spPr>
        <p:txBody>
          <a:bodyPr wrap="none" rtlCol="0">
            <a:spAutoFit/>
          </a:bodyPr>
          <a:lstStyle/>
          <a:p>
            <a:r>
              <a:rPr lang="en-US" smtClean="0"/>
              <a:t>b</a:t>
            </a:r>
            <a:endParaRPr lang="en-US"/>
          </a:p>
        </p:txBody>
      </p:sp>
      <p:sp>
        <p:nvSpPr>
          <p:cNvPr id="84" name="TextBox 83"/>
          <p:cNvSpPr txBox="1"/>
          <p:nvPr/>
        </p:nvSpPr>
        <p:spPr>
          <a:xfrm>
            <a:off x="3116094" y="2907268"/>
            <a:ext cx="312906" cy="369332"/>
          </a:xfrm>
          <a:prstGeom prst="rect">
            <a:avLst/>
          </a:prstGeom>
          <a:noFill/>
        </p:spPr>
        <p:txBody>
          <a:bodyPr wrap="none" rtlCol="0">
            <a:spAutoFit/>
          </a:bodyPr>
          <a:lstStyle/>
          <a:p>
            <a:r>
              <a:rPr lang="en-US" smtClean="0"/>
              <a:t>g</a:t>
            </a:r>
            <a:endParaRPr lang="en-US"/>
          </a:p>
        </p:txBody>
      </p:sp>
      <p:sp>
        <p:nvSpPr>
          <p:cNvPr id="85" name="TextBox 84"/>
          <p:cNvSpPr txBox="1"/>
          <p:nvPr/>
        </p:nvSpPr>
        <p:spPr>
          <a:xfrm>
            <a:off x="3497094" y="3288268"/>
            <a:ext cx="312906" cy="369332"/>
          </a:xfrm>
          <a:prstGeom prst="rect">
            <a:avLst/>
          </a:prstGeom>
          <a:noFill/>
        </p:spPr>
        <p:txBody>
          <a:bodyPr wrap="none" rtlCol="0">
            <a:spAutoFit/>
          </a:bodyPr>
          <a:lstStyle/>
          <a:p>
            <a:r>
              <a:rPr lang="en-US" smtClean="0"/>
              <a:t>g</a:t>
            </a:r>
            <a:endParaRPr lang="en-US"/>
          </a:p>
        </p:txBody>
      </p:sp>
      <p:sp>
        <p:nvSpPr>
          <p:cNvPr id="86" name="TextBox 85"/>
          <p:cNvSpPr txBox="1"/>
          <p:nvPr/>
        </p:nvSpPr>
        <p:spPr>
          <a:xfrm>
            <a:off x="3962400" y="3276600"/>
            <a:ext cx="312906" cy="369332"/>
          </a:xfrm>
          <a:prstGeom prst="rect">
            <a:avLst/>
          </a:prstGeom>
          <a:noFill/>
        </p:spPr>
        <p:txBody>
          <a:bodyPr wrap="none" rtlCol="0">
            <a:spAutoFit/>
          </a:bodyPr>
          <a:lstStyle/>
          <a:p>
            <a:r>
              <a:rPr lang="en-US" smtClean="0"/>
              <a:t>b</a:t>
            </a:r>
            <a:endParaRPr lang="en-US"/>
          </a:p>
        </p:txBody>
      </p:sp>
      <p:sp>
        <p:nvSpPr>
          <p:cNvPr id="87" name="TextBox 86"/>
          <p:cNvSpPr txBox="1"/>
          <p:nvPr/>
        </p:nvSpPr>
        <p:spPr>
          <a:xfrm>
            <a:off x="4419600" y="3276600"/>
            <a:ext cx="312906" cy="369332"/>
          </a:xfrm>
          <a:prstGeom prst="rect">
            <a:avLst/>
          </a:prstGeom>
          <a:noFill/>
        </p:spPr>
        <p:txBody>
          <a:bodyPr wrap="none" rtlCol="0">
            <a:spAutoFit/>
          </a:bodyPr>
          <a:lstStyle/>
          <a:p>
            <a:r>
              <a:rPr lang="en-US" smtClean="0"/>
              <a:t>g</a:t>
            </a:r>
            <a:endParaRPr lang="en-US"/>
          </a:p>
        </p:txBody>
      </p:sp>
      <p:sp>
        <p:nvSpPr>
          <p:cNvPr id="88" name="TextBox 87"/>
          <p:cNvSpPr txBox="1"/>
          <p:nvPr/>
        </p:nvSpPr>
        <p:spPr>
          <a:xfrm>
            <a:off x="4868694" y="3276600"/>
            <a:ext cx="312906" cy="369332"/>
          </a:xfrm>
          <a:prstGeom prst="rect">
            <a:avLst/>
          </a:prstGeom>
          <a:noFill/>
        </p:spPr>
        <p:txBody>
          <a:bodyPr wrap="none" rtlCol="0">
            <a:spAutoFit/>
          </a:bodyPr>
          <a:lstStyle/>
          <a:p>
            <a:r>
              <a:rPr lang="en-US" smtClean="0"/>
              <a:t>b</a:t>
            </a:r>
            <a:endParaRPr lang="en-US"/>
          </a:p>
        </p:txBody>
      </p:sp>
      <p:sp>
        <p:nvSpPr>
          <p:cNvPr id="89" name="TextBox 88"/>
          <p:cNvSpPr txBox="1"/>
          <p:nvPr/>
        </p:nvSpPr>
        <p:spPr>
          <a:xfrm>
            <a:off x="5325894" y="3276600"/>
            <a:ext cx="312906" cy="369332"/>
          </a:xfrm>
          <a:prstGeom prst="rect">
            <a:avLst/>
          </a:prstGeom>
          <a:noFill/>
        </p:spPr>
        <p:txBody>
          <a:bodyPr wrap="none" rtlCol="0">
            <a:spAutoFit/>
          </a:bodyPr>
          <a:lstStyle/>
          <a:p>
            <a:r>
              <a:rPr lang="en-US" smtClean="0"/>
              <a:t>g</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Simultaneous Space Cut</a:t>
            </a:r>
            <a:endParaRPr lang="en-US"/>
          </a:p>
        </p:txBody>
      </p:sp>
      <p:sp>
        <p:nvSpPr>
          <p:cNvPr id="4" name="Content Placeholder 3"/>
          <p:cNvSpPr>
            <a:spLocks noGrp="1"/>
          </p:cNvSpPr>
          <p:nvPr>
            <p:ph sz="half" idx="2"/>
          </p:nvPr>
        </p:nvSpPr>
        <p:spPr>
          <a:xfrm>
            <a:off x="4876800" y="1219200"/>
            <a:ext cx="4038600" cy="4525963"/>
          </a:xfrm>
        </p:spPr>
        <p:txBody>
          <a:bodyPr/>
          <a:lstStyle/>
          <a:p>
            <a:r>
              <a:rPr lang="en-US" sz="2400" b="1" smtClean="0"/>
              <a:t>Lemma 1</a:t>
            </a:r>
            <a:r>
              <a:rPr lang="en-US" sz="2400" b="1" smtClean="0"/>
              <a:t>:</a:t>
            </a:r>
            <a:r>
              <a:rPr lang="en-US" smtClean="0"/>
              <a:t> </a:t>
            </a:r>
            <a:r>
              <a:rPr lang="en-US" sz="2000" smtClean="0"/>
              <a:t>All subtrapezoids created by a simultaneous space cut on k&gt;=1 of the d &gt;= k spatial dimensions of a (d+1)-dimensional trapezoids can be evaluated in k+1 parallel steps</a:t>
            </a:r>
            <a:r>
              <a:rPr lang="en-US" sz="2000" smtClean="0"/>
              <a:t>.</a:t>
            </a:r>
          </a:p>
          <a:p>
            <a:endParaRPr lang="en-US" sz="2400" smtClean="0"/>
          </a:p>
        </p:txBody>
      </p:sp>
      <p:sp>
        <p:nvSpPr>
          <p:cNvPr id="5" name="Slide Number Placeholder 4"/>
          <p:cNvSpPr>
            <a:spLocks noGrp="1"/>
          </p:cNvSpPr>
          <p:nvPr>
            <p:ph type="sldNum" sz="quarter" idx="12"/>
          </p:nvPr>
        </p:nvSpPr>
        <p:spPr/>
        <p:txBody>
          <a:bodyPr/>
          <a:lstStyle/>
          <a:p>
            <a:pPr>
              <a:defRPr/>
            </a:pPr>
            <a:fld id="{5F8D102A-5B79-405D-8AA0-0836BE3DDA4F}" type="slidenum">
              <a:rPr lang="en-US" smtClean="0"/>
              <a:pPr>
                <a:defRPr/>
              </a:pPr>
              <a:t>49</a:t>
            </a:fld>
            <a:endParaRPr lang="en-US"/>
          </a:p>
        </p:txBody>
      </p:sp>
      <p:pic>
        <p:nvPicPr>
          <p:cNvPr id="6" name="Picture 5" descr="dep-graph.eps"/>
          <p:cNvPicPr>
            <a:picLocks noChangeAspect="1"/>
          </p:cNvPicPr>
          <p:nvPr/>
        </p:nvPicPr>
        <p:blipFill>
          <a:blip r:embed="rId3"/>
          <a:stretch>
            <a:fillRect/>
          </a:stretch>
        </p:blipFill>
        <p:spPr>
          <a:xfrm>
            <a:off x="304801" y="1256920"/>
            <a:ext cx="4495800" cy="3848480"/>
          </a:xfrm>
          <a:prstGeom prst="rect">
            <a:avLst/>
          </a:prstGeom>
        </p:spPr>
      </p:pic>
      <p:graphicFrame>
        <p:nvGraphicFramePr>
          <p:cNvPr id="7" name="Object 6"/>
          <p:cNvGraphicFramePr>
            <a:graphicFrameLocks noChangeAspect="1"/>
          </p:cNvGraphicFramePr>
          <p:nvPr/>
        </p:nvGraphicFramePr>
        <p:xfrm>
          <a:off x="6553199" y="4876800"/>
          <a:ext cx="316089" cy="304800"/>
        </p:xfrm>
        <a:graphic>
          <a:graphicData uri="http://schemas.openxmlformats.org/presentationml/2006/ole">
            <p:oleObj spid="_x0000_s139265" name="Equation" r:id="rId4" imgW="177480" imgH="190440" progId="Equation.DSMT4">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Title 1"/>
          <p:cNvSpPr>
            <a:spLocks noGrp="1"/>
          </p:cNvSpPr>
          <p:nvPr>
            <p:ph type="title"/>
          </p:nvPr>
        </p:nvSpPr>
        <p:spPr/>
        <p:txBody>
          <a:bodyPr/>
          <a:lstStyle/>
          <a:p>
            <a:pPr eaLnBrk="1" hangingPunct="1"/>
            <a:r>
              <a:rPr lang="en-US" smtClean="0"/>
              <a:t>Cache-Oblivious Algorithms</a:t>
            </a:r>
          </a:p>
        </p:txBody>
      </p:sp>
      <p:grpSp>
        <p:nvGrpSpPr>
          <p:cNvPr id="1037" name="Group 2"/>
          <p:cNvGrpSpPr>
            <a:grpSpLocks/>
          </p:cNvGrpSpPr>
          <p:nvPr/>
        </p:nvGrpSpPr>
        <p:grpSpPr bwMode="auto">
          <a:xfrm>
            <a:off x="152400" y="1371600"/>
            <a:ext cx="4495800" cy="3048000"/>
            <a:chOff x="4437063" y="1078468"/>
            <a:chExt cx="4554537" cy="2883932"/>
          </a:xfrm>
        </p:grpSpPr>
        <p:cxnSp>
          <p:nvCxnSpPr>
            <p:cNvPr id="4" name="Straight Arrow Connector 3"/>
            <p:cNvCxnSpPr/>
            <p:nvPr/>
          </p:nvCxnSpPr>
          <p:spPr>
            <a:xfrm>
              <a:off x="4800525" y="3504276"/>
              <a:ext cx="4038292" cy="1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flipH="1" flipV="1">
              <a:off x="3695290" y="2476071"/>
              <a:ext cx="2514428" cy="1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106091"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6"/>
            <p:cNvSpPr/>
            <p:nvPr/>
          </p:nvSpPr>
          <p:spPr>
            <a:xfrm>
              <a:off x="4953309"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5106091"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8"/>
            <p:cNvSpPr/>
            <p:nvPr/>
          </p:nvSpPr>
          <p:spPr>
            <a:xfrm>
              <a:off x="4953309"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5410049"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10"/>
            <p:cNvSpPr/>
            <p:nvPr/>
          </p:nvSpPr>
          <p:spPr>
            <a:xfrm>
              <a:off x="5257266"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5410049"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5257266"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5715615"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5562831"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p:cNvSpPr/>
            <p:nvPr/>
          </p:nvSpPr>
          <p:spPr>
            <a:xfrm>
              <a:off x="5715615"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5562831"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601957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p:cNvSpPr/>
            <p:nvPr/>
          </p:nvSpPr>
          <p:spPr>
            <a:xfrm>
              <a:off x="5866789"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601957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5866789"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Oval 21"/>
            <p:cNvSpPr/>
            <p:nvPr/>
          </p:nvSpPr>
          <p:spPr>
            <a:xfrm>
              <a:off x="6325137"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6172355"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6325137"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6172355"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6629095"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647631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6629095"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647631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6934661"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6781878"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6934661"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6781878"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7238618"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7085836"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7238618"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7085836"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7544184"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Oval 38"/>
            <p:cNvSpPr/>
            <p:nvPr/>
          </p:nvSpPr>
          <p:spPr>
            <a:xfrm>
              <a:off x="7391401"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7544184"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Oval 40"/>
            <p:cNvSpPr/>
            <p:nvPr/>
          </p:nvSpPr>
          <p:spPr>
            <a:xfrm>
              <a:off x="7391401"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784814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7696967"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Oval 43"/>
            <p:cNvSpPr/>
            <p:nvPr/>
          </p:nvSpPr>
          <p:spPr>
            <a:xfrm>
              <a:off x="784814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7696967"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8153707"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8000924"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8153707"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48"/>
            <p:cNvSpPr/>
            <p:nvPr/>
          </p:nvSpPr>
          <p:spPr>
            <a:xfrm>
              <a:off x="8000924"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Oval 49"/>
            <p:cNvSpPr/>
            <p:nvPr/>
          </p:nvSpPr>
          <p:spPr>
            <a:xfrm>
              <a:off x="8457664"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Oval 50"/>
            <p:cNvSpPr/>
            <p:nvPr/>
          </p:nvSpPr>
          <p:spPr>
            <a:xfrm>
              <a:off x="8306490"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Oval 51"/>
            <p:cNvSpPr/>
            <p:nvPr/>
          </p:nvSpPr>
          <p:spPr>
            <a:xfrm>
              <a:off x="8457664"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Oval 52"/>
            <p:cNvSpPr/>
            <p:nvPr/>
          </p:nvSpPr>
          <p:spPr>
            <a:xfrm>
              <a:off x="8306490"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Oval 53"/>
            <p:cNvSpPr/>
            <p:nvPr/>
          </p:nvSpPr>
          <p:spPr>
            <a:xfrm>
              <a:off x="5106091"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 name="Oval 54"/>
            <p:cNvSpPr/>
            <p:nvPr/>
          </p:nvSpPr>
          <p:spPr>
            <a:xfrm>
              <a:off x="4953309"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Oval 55"/>
            <p:cNvSpPr/>
            <p:nvPr/>
          </p:nvSpPr>
          <p:spPr>
            <a:xfrm>
              <a:off x="5106091"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Oval 56"/>
            <p:cNvSpPr/>
            <p:nvPr/>
          </p:nvSpPr>
          <p:spPr>
            <a:xfrm>
              <a:off x="4953309"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Oval 57"/>
            <p:cNvSpPr/>
            <p:nvPr/>
          </p:nvSpPr>
          <p:spPr>
            <a:xfrm>
              <a:off x="5410049"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Oval 58"/>
            <p:cNvSpPr/>
            <p:nvPr/>
          </p:nvSpPr>
          <p:spPr>
            <a:xfrm>
              <a:off x="5257266"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Oval 59"/>
            <p:cNvSpPr/>
            <p:nvPr/>
          </p:nvSpPr>
          <p:spPr>
            <a:xfrm>
              <a:off x="5410049"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 name="Oval 60"/>
            <p:cNvSpPr/>
            <p:nvPr/>
          </p:nvSpPr>
          <p:spPr>
            <a:xfrm>
              <a:off x="5257266"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Oval 61"/>
            <p:cNvSpPr/>
            <p:nvPr/>
          </p:nvSpPr>
          <p:spPr>
            <a:xfrm>
              <a:off x="5715615"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Oval 62"/>
            <p:cNvSpPr/>
            <p:nvPr/>
          </p:nvSpPr>
          <p:spPr>
            <a:xfrm>
              <a:off x="5562831"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 name="Oval 63"/>
            <p:cNvSpPr/>
            <p:nvPr/>
          </p:nvSpPr>
          <p:spPr>
            <a:xfrm>
              <a:off x="5715615"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 name="Oval 64"/>
            <p:cNvSpPr/>
            <p:nvPr/>
          </p:nvSpPr>
          <p:spPr>
            <a:xfrm>
              <a:off x="5562831"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 name="Oval 65"/>
            <p:cNvSpPr/>
            <p:nvPr/>
          </p:nvSpPr>
          <p:spPr>
            <a:xfrm>
              <a:off x="601957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Oval 66"/>
            <p:cNvSpPr/>
            <p:nvPr/>
          </p:nvSpPr>
          <p:spPr>
            <a:xfrm>
              <a:off x="5866789"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 name="Oval 67"/>
            <p:cNvSpPr/>
            <p:nvPr/>
          </p:nvSpPr>
          <p:spPr>
            <a:xfrm>
              <a:off x="601957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Oval 68"/>
            <p:cNvSpPr/>
            <p:nvPr/>
          </p:nvSpPr>
          <p:spPr>
            <a:xfrm>
              <a:off x="5866789"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Oval 69"/>
            <p:cNvSpPr/>
            <p:nvPr/>
          </p:nvSpPr>
          <p:spPr>
            <a:xfrm>
              <a:off x="6325137"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Oval 70"/>
            <p:cNvSpPr/>
            <p:nvPr/>
          </p:nvSpPr>
          <p:spPr>
            <a:xfrm>
              <a:off x="6172355"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2" name="Oval 71"/>
            <p:cNvSpPr/>
            <p:nvPr/>
          </p:nvSpPr>
          <p:spPr>
            <a:xfrm>
              <a:off x="6325137"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Oval 72"/>
            <p:cNvSpPr/>
            <p:nvPr/>
          </p:nvSpPr>
          <p:spPr>
            <a:xfrm>
              <a:off x="6172355"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4" name="Oval 73"/>
            <p:cNvSpPr/>
            <p:nvPr/>
          </p:nvSpPr>
          <p:spPr>
            <a:xfrm>
              <a:off x="6629095"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 name="Oval 74"/>
            <p:cNvSpPr/>
            <p:nvPr/>
          </p:nvSpPr>
          <p:spPr>
            <a:xfrm>
              <a:off x="647631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 name="Oval 75"/>
            <p:cNvSpPr/>
            <p:nvPr/>
          </p:nvSpPr>
          <p:spPr>
            <a:xfrm>
              <a:off x="6629095"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7" name="Oval 76"/>
            <p:cNvSpPr/>
            <p:nvPr/>
          </p:nvSpPr>
          <p:spPr>
            <a:xfrm>
              <a:off x="647631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8" name="Oval 77"/>
            <p:cNvSpPr/>
            <p:nvPr/>
          </p:nvSpPr>
          <p:spPr>
            <a:xfrm>
              <a:off x="6934661"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9" name="Oval 78"/>
            <p:cNvSpPr/>
            <p:nvPr/>
          </p:nvSpPr>
          <p:spPr>
            <a:xfrm>
              <a:off x="6781878"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0" name="Oval 79"/>
            <p:cNvSpPr/>
            <p:nvPr/>
          </p:nvSpPr>
          <p:spPr>
            <a:xfrm>
              <a:off x="6934661"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 name="Oval 80"/>
            <p:cNvSpPr/>
            <p:nvPr/>
          </p:nvSpPr>
          <p:spPr>
            <a:xfrm>
              <a:off x="6781878"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Oval 81"/>
            <p:cNvSpPr/>
            <p:nvPr/>
          </p:nvSpPr>
          <p:spPr>
            <a:xfrm>
              <a:off x="7238618"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 name="Oval 82"/>
            <p:cNvSpPr/>
            <p:nvPr/>
          </p:nvSpPr>
          <p:spPr>
            <a:xfrm>
              <a:off x="7085836"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 name="Oval 83"/>
            <p:cNvSpPr/>
            <p:nvPr/>
          </p:nvSpPr>
          <p:spPr>
            <a:xfrm>
              <a:off x="7238618"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Oval 84"/>
            <p:cNvSpPr/>
            <p:nvPr/>
          </p:nvSpPr>
          <p:spPr>
            <a:xfrm>
              <a:off x="7085836"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6" name="Oval 85"/>
            <p:cNvSpPr/>
            <p:nvPr/>
          </p:nvSpPr>
          <p:spPr>
            <a:xfrm>
              <a:off x="7544184"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7" name="Oval 86"/>
            <p:cNvSpPr/>
            <p:nvPr/>
          </p:nvSpPr>
          <p:spPr>
            <a:xfrm>
              <a:off x="7391401"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 name="Oval 87"/>
            <p:cNvSpPr/>
            <p:nvPr/>
          </p:nvSpPr>
          <p:spPr>
            <a:xfrm>
              <a:off x="7544184"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 name="Oval 88"/>
            <p:cNvSpPr/>
            <p:nvPr/>
          </p:nvSpPr>
          <p:spPr>
            <a:xfrm>
              <a:off x="7391401"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 name="Oval 89"/>
            <p:cNvSpPr/>
            <p:nvPr/>
          </p:nvSpPr>
          <p:spPr>
            <a:xfrm>
              <a:off x="784814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 name="Oval 90"/>
            <p:cNvSpPr/>
            <p:nvPr/>
          </p:nvSpPr>
          <p:spPr>
            <a:xfrm>
              <a:off x="7696967"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 name="Oval 91"/>
            <p:cNvSpPr/>
            <p:nvPr/>
          </p:nvSpPr>
          <p:spPr>
            <a:xfrm>
              <a:off x="784814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3" name="Oval 92"/>
            <p:cNvSpPr/>
            <p:nvPr/>
          </p:nvSpPr>
          <p:spPr>
            <a:xfrm>
              <a:off x="7696967"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 name="Oval 93"/>
            <p:cNvSpPr/>
            <p:nvPr/>
          </p:nvSpPr>
          <p:spPr>
            <a:xfrm>
              <a:off x="8153707"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 name="Oval 94"/>
            <p:cNvSpPr/>
            <p:nvPr/>
          </p:nvSpPr>
          <p:spPr>
            <a:xfrm>
              <a:off x="8000924"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6" name="Oval 95"/>
            <p:cNvSpPr/>
            <p:nvPr/>
          </p:nvSpPr>
          <p:spPr>
            <a:xfrm>
              <a:off x="8153707"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7" name="Oval 96"/>
            <p:cNvSpPr/>
            <p:nvPr/>
          </p:nvSpPr>
          <p:spPr>
            <a:xfrm>
              <a:off x="8000924"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8" name="Oval 97"/>
            <p:cNvSpPr/>
            <p:nvPr/>
          </p:nvSpPr>
          <p:spPr>
            <a:xfrm>
              <a:off x="8457664"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Oval 98"/>
            <p:cNvSpPr/>
            <p:nvPr/>
          </p:nvSpPr>
          <p:spPr>
            <a:xfrm>
              <a:off x="8306490"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0" name="Oval 99"/>
            <p:cNvSpPr/>
            <p:nvPr/>
          </p:nvSpPr>
          <p:spPr>
            <a:xfrm>
              <a:off x="8457664"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1" name="Oval 100"/>
            <p:cNvSpPr/>
            <p:nvPr/>
          </p:nvSpPr>
          <p:spPr>
            <a:xfrm>
              <a:off x="8306490"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 name="Oval 101"/>
            <p:cNvSpPr/>
            <p:nvPr/>
          </p:nvSpPr>
          <p:spPr>
            <a:xfrm>
              <a:off x="5106091"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 name="Oval 102"/>
            <p:cNvSpPr/>
            <p:nvPr/>
          </p:nvSpPr>
          <p:spPr>
            <a:xfrm>
              <a:off x="4953309"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4" name="Oval 103"/>
            <p:cNvSpPr/>
            <p:nvPr/>
          </p:nvSpPr>
          <p:spPr>
            <a:xfrm>
              <a:off x="5106091"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5" name="Oval 104"/>
            <p:cNvSpPr/>
            <p:nvPr/>
          </p:nvSpPr>
          <p:spPr>
            <a:xfrm>
              <a:off x="4953309"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 name="Oval 105"/>
            <p:cNvSpPr/>
            <p:nvPr/>
          </p:nvSpPr>
          <p:spPr>
            <a:xfrm>
              <a:off x="5410049"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 name="Oval 106"/>
            <p:cNvSpPr/>
            <p:nvPr/>
          </p:nvSpPr>
          <p:spPr>
            <a:xfrm>
              <a:off x="5257266"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Oval 107"/>
            <p:cNvSpPr/>
            <p:nvPr/>
          </p:nvSpPr>
          <p:spPr>
            <a:xfrm>
              <a:off x="5410049"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9" name="Oval 108"/>
            <p:cNvSpPr/>
            <p:nvPr/>
          </p:nvSpPr>
          <p:spPr>
            <a:xfrm>
              <a:off x="5257266"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Oval 109"/>
            <p:cNvSpPr/>
            <p:nvPr/>
          </p:nvSpPr>
          <p:spPr>
            <a:xfrm>
              <a:off x="5715615"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1" name="Oval 110"/>
            <p:cNvSpPr/>
            <p:nvPr/>
          </p:nvSpPr>
          <p:spPr>
            <a:xfrm>
              <a:off x="5562831"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 name="Oval 111"/>
            <p:cNvSpPr/>
            <p:nvPr/>
          </p:nvSpPr>
          <p:spPr>
            <a:xfrm>
              <a:off x="5715615"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3" name="Oval 112"/>
            <p:cNvSpPr/>
            <p:nvPr/>
          </p:nvSpPr>
          <p:spPr>
            <a:xfrm>
              <a:off x="5562831"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 name="Oval 113"/>
            <p:cNvSpPr/>
            <p:nvPr/>
          </p:nvSpPr>
          <p:spPr>
            <a:xfrm>
              <a:off x="601957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5" name="Oval 114"/>
            <p:cNvSpPr/>
            <p:nvPr/>
          </p:nvSpPr>
          <p:spPr>
            <a:xfrm>
              <a:off x="5866789"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6" name="Oval 115"/>
            <p:cNvSpPr/>
            <p:nvPr/>
          </p:nvSpPr>
          <p:spPr>
            <a:xfrm>
              <a:off x="601957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 name="Oval 116"/>
            <p:cNvSpPr/>
            <p:nvPr/>
          </p:nvSpPr>
          <p:spPr>
            <a:xfrm>
              <a:off x="5866789"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8" name="Oval 117"/>
            <p:cNvSpPr/>
            <p:nvPr/>
          </p:nvSpPr>
          <p:spPr>
            <a:xfrm>
              <a:off x="6325137"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9" name="Oval 118"/>
            <p:cNvSpPr/>
            <p:nvPr/>
          </p:nvSpPr>
          <p:spPr>
            <a:xfrm>
              <a:off x="6172355"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0" name="Oval 119"/>
            <p:cNvSpPr/>
            <p:nvPr/>
          </p:nvSpPr>
          <p:spPr>
            <a:xfrm>
              <a:off x="6325137"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1" name="Oval 120"/>
            <p:cNvSpPr/>
            <p:nvPr/>
          </p:nvSpPr>
          <p:spPr>
            <a:xfrm>
              <a:off x="6172355"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 name="Oval 121"/>
            <p:cNvSpPr/>
            <p:nvPr/>
          </p:nvSpPr>
          <p:spPr>
            <a:xfrm>
              <a:off x="6629095"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 name="Oval 122"/>
            <p:cNvSpPr/>
            <p:nvPr/>
          </p:nvSpPr>
          <p:spPr>
            <a:xfrm>
              <a:off x="647631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4" name="Oval 123"/>
            <p:cNvSpPr/>
            <p:nvPr/>
          </p:nvSpPr>
          <p:spPr>
            <a:xfrm>
              <a:off x="6629095"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 name="Oval 124"/>
            <p:cNvSpPr/>
            <p:nvPr/>
          </p:nvSpPr>
          <p:spPr>
            <a:xfrm>
              <a:off x="647631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6" name="Oval 125"/>
            <p:cNvSpPr/>
            <p:nvPr/>
          </p:nvSpPr>
          <p:spPr>
            <a:xfrm>
              <a:off x="6934661"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7" name="Oval 126"/>
            <p:cNvSpPr/>
            <p:nvPr/>
          </p:nvSpPr>
          <p:spPr>
            <a:xfrm>
              <a:off x="6781878"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 name="Oval 127"/>
            <p:cNvSpPr/>
            <p:nvPr/>
          </p:nvSpPr>
          <p:spPr>
            <a:xfrm>
              <a:off x="6934661"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9" name="Oval 128"/>
            <p:cNvSpPr/>
            <p:nvPr/>
          </p:nvSpPr>
          <p:spPr>
            <a:xfrm>
              <a:off x="6781878"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0" name="Oval 129"/>
            <p:cNvSpPr/>
            <p:nvPr/>
          </p:nvSpPr>
          <p:spPr>
            <a:xfrm>
              <a:off x="7238618"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1" name="Oval 130"/>
            <p:cNvSpPr/>
            <p:nvPr/>
          </p:nvSpPr>
          <p:spPr>
            <a:xfrm>
              <a:off x="7085836"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2" name="Oval 131"/>
            <p:cNvSpPr/>
            <p:nvPr/>
          </p:nvSpPr>
          <p:spPr>
            <a:xfrm>
              <a:off x="7238618"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3" name="Oval 132"/>
            <p:cNvSpPr/>
            <p:nvPr/>
          </p:nvSpPr>
          <p:spPr>
            <a:xfrm>
              <a:off x="7085836"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4" name="Oval 133"/>
            <p:cNvSpPr/>
            <p:nvPr/>
          </p:nvSpPr>
          <p:spPr>
            <a:xfrm>
              <a:off x="7544184"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5" name="Oval 134"/>
            <p:cNvSpPr/>
            <p:nvPr/>
          </p:nvSpPr>
          <p:spPr>
            <a:xfrm>
              <a:off x="7391401"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6" name="Oval 135"/>
            <p:cNvSpPr/>
            <p:nvPr/>
          </p:nvSpPr>
          <p:spPr>
            <a:xfrm>
              <a:off x="7544184"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7" name="Oval 136"/>
            <p:cNvSpPr/>
            <p:nvPr/>
          </p:nvSpPr>
          <p:spPr>
            <a:xfrm>
              <a:off x="7391401"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8" name="Oval 137"/>
            <p:cNvSpPr/>
            <p:nvPr/>
          </p:nvSpPr>
          <p:spPr>
            <a:xfrm>
              <a:off x="784814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 name="Oval 138"/>
            <p:cNvSpPr/>
            <p:nvPr/>
          </p:nvSpPr>
          <p:spPr>
            <a:xfrm>
              <a:off x="7696967"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0" name="Oval 139"/>
            <p:cNvSpPr/>
            <p:nvPr/>
          </p:nvSpPr>
          <p:spPr>
            <a:xfrm>
              <a:off x="784814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 name="Oval 140"/>
            <p:cNvSpPr/>
            <p:nvPr/>
          </p:nvSpPr>
          <p:spPr>
            <a:xfrm>
              <a:off x="7696967"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 name="Oval 141"/>
            <p:cNvSpPr/>
            <p:nvPr/>
          </p:nvSpPr>
          <p:spPr>
            <a:xfrm>
              <a:off x="8153707"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 name="Oval 142"/>
            <p:cNvSpPr/>
            <p:nvPr/>
          </p:nvSpPr>
          <p:spPr>
            <a:xfrm>
              <a:off x="8000924"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 name="Oval 143"/>
            <p:cNvSpPr/>
            <p:nvPr/>
          </p:nvSpPr>
          <p:spPr>
            <a:xfrm>
              <a:off x="8153707"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 name="Oval 144"/>
            <p:cNvSpPr/>
            <p:nvPr/>
          </p:nvSpPr>
          <p:spPr>
            <a:xfrm>
              <a:off x="8000924"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 name="Oval 145"/>
            <p:cNvSpPr/>
            <p:nvPr/>
          </p:nvSpPr>
          <p:spPr>
            <a:xfrm>
              <a:off x="8457664"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 name="Oval 146"/>
            <p:cNvSpPr/>
            <p:nvPr/>
          </p:nvSpPr>
          <p:spPr>
            <a:xfrm>
              <a:off x="8306490"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 name="Oval 147"/>
            <p:cNvSpPr/>
            <p:nvPr/>
          </p:nvSpPr>
          <p:spPr>
            <a:xfrm>
              <a:off x="8457664"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9" name="Oval 148"/>
            <p:cNvSpPr/>
            <p:nvPr/>
          </p:nvSpPr>
          <p:spPr>
            <a:xfrm>
              <a:off x="8306490"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 name="Oval 149"/>
            <p:cNvSpPr/>
            <p:nvPr/>
          </p:nvSpPr>
          <p:spPr>
            <a:xfrm>
              <a:off x="5106091"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 name="Oval 150"/>
            <p:cNvSpPr/>
            <p:nvPr/>
          </p:nvSpPr>
          <p:spPr>
            <a:xfrm>
              <a:off x="4953309"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2" name="Oval 151"/>
            <p:cNvSpPr/>
            <p:nvPr/>
          </p:nvSpPr>
          <p:spPr>
            <a:xfrm>
              <a:off x="5106091"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 name="Oval 152"/>
            <p:cNvSpPr/>
            <p:nvPr/>
          </p:nvSpPr>
          <p:spPr>
            <a:xfrm>
              <a:off x="4953309"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 name="Oval 153"/>
            <p:cNvSpPr/>
            <p:nvPr/>
          </p:nvSpPr>
          <p:spPr>
            <a:xfrm>
              <a:off x="5410049"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5" name="Oval 154"/>
            <p:cNvSpPr/>
            <p:nvPr/>
          </p:nvSpPr>
          <p:spPr>
            <a:xfrm>
              <a:off x="5257266"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6" name="Oval 155"/>
            <p:cNvSpPr/>
            <p:nvPr/>
          </p:nvSpPr>
          <p:spPr>
            <a:xfrm>
              <a:off x="5410049"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 name="Oval 156"/>
            <p:cNvSpPr/>
            <p:nvPr/>
          </p:nvSpPr>
          <p:spPr>
            <a:xfrm>
              <a:off x="5257266"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 name="Oval 157"/>
            <p:cNvSpPr/>
            <p:nvPr/>
          </p:nvSpPr>
          <p:spPr>
            <a:xfrm>
              <a:off x="5715615"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 name="Oval 158"/>
            <p:cNvSpPr/>
            <p:nvPr/>
          </p:nvSpPr>
          <p:spPr>
            <a:xfrm>
              <a:off x="5562831"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0" name="Oval 159"/>
            <p:cNvSpPr/>
            <p:nvPr/>
          </p:nvSpPr>
          <p:spPr>
            <a:xfrm>
              <a:off x="5715615"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1" name="Oval 160"/>
            <p:cNvSpPr/>
            <p:nvPr/>
          </p:nvSpPr>
          <p:spPr>
            <a:xfrm>
              <a:off x="5562831"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2" name="Oval 161"/>
            <p:cNvSpPr/>
            <p:nvPr/>
          </p:nvSpPr>
          <p:spPr>
            <a:xfrm>
              <a:off x="601957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 name="Oval 162"/>
            <p:cNvSpPr/>
            <p:nvPr/>
          </p:nvSpPr>
          <p:spPr>
            <a:xfrm>
              <a:off x="5866789"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 name="Oval 163"/>
            <p:cNvSpPr/>
            <p:nvPr/>
          </p:nvSpPr>
          <p:spPr>
            <a:xfrm>
              <a:off x="601957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5" name="Oval 164"/>
            <p:cNvSpPr/>
            <p:nvPr/>
          </p:nvSpPr>
          <p:spPr>
            <a:xfrm>
              <a:off x="5866789"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 name="Oval 165"/>
            <p:cNvSpPr/>
            <p:nvPr/>
          </p:nvSpPr>
          <p:spPr>
            <a:xfrm>
              <a:off x="6325137"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7" name="Oval 166"/>
            <p:cNvSpPr/>
            <p:nvPr/>
          </p:nvSpPr>
          <p:spPr>
            <a:xfrm>
              <a:off x="6172355"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 name="Oval 167"/>
            <p:cNvSpPr/>
            <p:nvPr/>
          </p:nvSpPr>
          <p:spPr>
            <a:xfrm>
              <a:off x="6325137"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9" name="Oval 168"/>
            <p:cNvSpPr/>
            <p:nvPr/>
          </p:nvSpPr>
          <p:spPr>
            <a:xfrm>
              <a:off x="6172355"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0" name="Oval 169"/>
            <p:cNvSpPr/>
            <p:nvPr/>
          </p:nvSpPr>
          <p:spPr>
            <a:xfrm>
              <a:off x="6629095"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1" name="Oval 170"/>
            <p:cNvSpPr/>
            <p:nvPr/>
          </p:nvSpPr>
          <p:spPr>
            <a:xfrm>
              <a:off x="647631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2" name="Oval 171"/>
            <p:cNvSpPr/>
            <p:nvPr/>
          </p:nvSpPr>
          <p:spPr>
            <a:xfrm>
              <a:off x="6629095"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3" name="Oval 172"/>
            <p:cNvSpPr/>
            <p:nvPr/>
          </p:nvSpPr>
          <p:spPr>
            <a:xfrm>
              <a:off x="647631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 name="Oval 173"/>
            <p:cNvSpPr/>
            <p:nvPr/>
          </p:nvSpPr>
          <p:spPr>
            <a:xfrm>
              <a:off x="6934661"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5" name="Oval 174"/>
            <p:cNvSpPr/>
            <p:nvPr/>
          </p:nvSpPr>
          <p:spPr>
            <a:xfrm>
              <a:off x="6781878"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6" name="Oval 175"/>
            <p:cNvSpPr/>
            <p:nvPr/>
          </p:nvSpPr>
          <p:spPr>
            <a:xfrm>
              <a:off x="6934661"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7" name="Oval 176"/>
            <p:cNvSpPr/>
            <p:nvPr/>
          </p:nvSpPr>
          <p:spPr>
            <a:xfrm>
              <a:off x="6781878"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8" name="Oval 177"/>
            <p:cNvSpPr/>
            <p:nvPr/>
          </p:nvSpPr>
          <p:spPr>
            <a:xfrm>
              <a:off x="7238618"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9" name="Oval 178"/>
            <p:cNvSpPr/>
            <p:nvPr/>
          </p:nvSpPr>
          <p:spPr>
            <a:xfrm>
              <a:off x="7085836"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 name="Oval 179"/>
            <p:cNvSpPr/>
            <p:nvPr/>
          </p:nvSpPr>
          <p:spPr>
            <a:xfrm>
              <a:off x="7238618"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1" name="Oval 180"/>
            <p:cNvSpPr/>
            <p:nvPr/>
          </p:nvSpPr>
          <p:spPr>
            <a:xfrm>
              <a:off x="7085836"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2" name="Oval 181"/>
            <p:cNvSpPr/>
            <p:nvPr/>
          </p:nvSpPr>
          <p:spPr>
            <a:xfrm>
              <a:off x="7544184"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3" name="Oval 182"/>
            <p:cNvSpPr/>
            <p:nvPr/>
          </p:nvSpPr>
          <p:spPr>
            <a:xfrm>
              <a:off x="7391401"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 name="Oval 183"/>
            <p:cNvSpPr/>
            <p:nvPr/>
          </p:nvSpPr>
          <p:spPr>
            <a:xfrm>
              <a:off x="7544184"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5" name="Oval 184"/>
            <p:cNvSpPr/>
            <p:nvPr/>
          </p:nvSpPr>
          <p:spPr>
            <a:xfrm>
              <a:off x="7391401"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 name="Oval 185"/>
            <p:cNvSpPr/>
            <p:nvPr/>
          </p:nvSpPr>
          <p:spPr>
            <a:xfrm>
              <a:off x="784814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7" name="Oval 186"/>
            <p:cNvSpPr/>
            <p:nvPr/>
          </p:nvSpPr>
          <p:spPr>
            <a:xfrm>
              <a:off x="7696967"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8" name="Oval 187"/>
            <p:cNvSpPr/>
            <p:nvPr/>
          </p:nvSpPr>
          <p:spPr>
            <a:xfrm>
              <a:off x="784814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9" name="Oval 188"/>
            <p:cNvSpPr/>
            <p:nvPr/>
          </p:nvSpPr>
          <p:spPr>
            <a:xfrm>
              <a:off x="7696967"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 name="Oval 189"/>
            <p:cNvSpPr/>
            <p:nvPr/>
          </p:nvSpPr>
          <p:spPr>
            <a:xfrm>
              <a:off x="8153707"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1" name="Oval 190"/>
            <p:cNvSpPr/>
            <p:nvPr/>
          </p:nvSpPr>
          <p:spPr>
            <a:xfrm>
              <a:off x="8000924"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2" name="Oval 191"/>
            <p:cNvSpPr/>
            <p:nvPr/>
          </p:nvSpPr>
          <p:spPr>
            <a:xfrm>
              <a:off x="8153707"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3" name="Oval 192"/>
            <p:cNvSpPr/>
            <p:nvPr/>
          </p:nvSpPr>
          <p:spPr>
            <a:xfrm>
              <a:off x="8000924"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 name="Oval 193"/>
            <p:cNvSpPr/>
            <p:nvPr/>
          </p:nvSpPr>
          <p:spPr>
            <a:xfrm>
              <a:off x="8457664"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5" name="Oval 194"/>
            <p:cNvSpPr/>
            <p:nvPr/>
          </p:nvSpPr>
          <p:spPr>
            <a:xfrm>
              <a:off x="8306490"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6" name="Oval 195"/>
            <p:cNvSpPr/>
            <p:nvPr/>
          </p:nvSpPr>
          <p:spPr>
            <a:xfrm>
              <a:off x="8457664"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7" name="Oval 196"/>
            <p:cNvSpPr/>
            <p:nvPr/>
          </p:nvSpPr>
          <p:spPr>
            <a:xfrm>
              <a:off x="8306490"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8" name="Oval 197"/>
            <p:cNvSpPr/>
            <p:nvPr/>
          </p:nvSpPr>
          <p:spPr>
            <a:xfrm>
              <a:off x="5106091"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9" name="Oval 198"/>
            <p:cNvSpPr/>
            <p:nvPr/>
          </p:nvSpPr>
          <p:spPr>
            <a:xfrm>
              <a:off x="4953309"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0" name="Oval 199"/>
            <p:cNvSpPr/>
            <p:nvPr/>
          </p:nvSpPr>
          <p:spPr>
            <a:xfrm>
              <a:off x="5106091"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1" name="Oval 200"/>
            <p:cNvSpPr/>
            <p:nvPr/>
          </p:nvSpPr>
          <p:spPr>
            <a:xfrm>
              <a:off x="4953309"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2" name="Oval 201"/>
            <p:cNvSpPr/>
            <p:nvPr/>
          </p:nvSpPr>
          <p:spPr>
            <a:xfrm>
              <a:off x="5410049"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3" name="Oval 202"/>
            <p:cNvSpPr/>
            <p:nvPr/>
          </p:nvSpPr>
          <p:spPr>
            <a:xfrm>
              <a:off x="5257266"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 name="Oval 203"/>
            <p:cNvSpPr/>
            <p:nvPr/>
          </p:nvSpPr>
          <p:spPr>
            <a:xfrm>
              <a:off x="5410049"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 name="Oval 204"/>
            <p:cNvSpPr/>
            <p:nvPr/>
          </p:nvSpPr>
          <p:spPr>
            <a:xfrm>
              <a:off x="5257266"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6" name="Oval 205"/>
            <p:cNvSpPr/>
            <p:nvPr/>
          </p:nvSpPr>
          <p:spPr>
            <a:xfrm>
              <a:off x="5715615"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7" name="Oval 206"/>
            <p:cNvSpPr/>
            <p:nvPr/>
          </p:nvSpPr>
          <p:spPr>
            <a:xfrm>
              <a:off x="5562831"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8" name="Oval 207"/>
            <p:cNvSpPr/>
            <p:nvPr/>
          </p:nvSpPr>
          <p:spPr>
            <a:xfrm>
              <a:off x="5715615"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9" name="Oval 208"/>
            <p:cNvSpPr/>
            <p:nvPr/>
          </p:nvSpPr>
          <p:spPr>
            <a:xfrm>
              <a:off x="5562831"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0" name="Oval 209"/>
            <p:cNvSpPr/>
            <p:nvPr/>
          </p:nvSpPr>
          <p:spPr>
            <a:xfrm>
              <a:off x="601957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1" name="Oval 210"/>
            <p:cNvSpPr/>
            <p:nvPr/>
          </p:nvSpPr>
          <p:spPr>
            <a:xfrm>
              <a:off x="5866789"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2" name="Oval 211"/>
            <p:cNvSpPr/>
            <p:nvPr/>
          </p:nvSpPr>
          <p:spPr>
            <a:xfrm>
              <a:off x="601957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3" name="Oval 212"/>
            <p:cNvSpPr/>
            <p:nvPr/>
          </p:nvSpPr>
          <p:spPr>
            <a:xfrm>
              <a:off x="5866789"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4" name="Oval 213"/>
            <p:cNvSpPr/>
            <p:nvPr/>
          </p:nvSpPr>
          <p:spPr>
            <a:xfrm>
              <a:off x="6325137"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 name="Oval 214"/>
            <p:cNvSpPr/>
            <p:nvPr/>
          </p:nvSpPr>
          <p:spPr>
            <a:xfrm>
              <a:off x="6172355"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6" name="Oval 215"/>
            <p:cNvSpPr/>
            <p:nvPr/>
          </p:nvSpPr>
          <p:spPr>
            <a:xfrm>
              <a:off x="6325137"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7" name="Oval 216"/>
            <p:cNvSpPr/>
            <p:nvPr/>
          </p:nvSpPr>
          <p:spPr>
            <a:xfrm>
              <a:off x="6172355"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8" name="Oval 217"/>
            <p:cNvSpPr/>
            <p:nvPr/>
          </p:nvSpPr>
          <p:spPr>
            <a:xfrm>
              <a:off x="6629095"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9" name="Oval 218"/>
            <p:cNvSpPr/>
            <p:nvPr/>
          </p:nvSpPr>
          <p:spPr>
            <a:xfrm>
              <a:off x="647631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0" name="Oval 219"/>
            <p:cNvSpPr/>
            <p:nvPr/>
          </p:nvSpPr>
          <p:spPr>
            <a:xfrm>
              <a:off x="6629095"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1" name="Oval 220"/>
            <p:cNvSpPr/>
            <p:nvPr/>
          </p:nvSpPr>
          <p:spPr>
            <a:xfrm>
              <a:off x="647631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2" name="Oval 221"/>
            <p:cNvSpPr/>
            <p:nvPr/>
          </p:nvSpPr>
          <p:spPr>
            <a:xfrm>
              <a:off x="6934661"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3" name="Oval 222"/>
            <p:cNvSpPr/>
            <p:nvPr/>
          </p:nvSpPr>
          <p:spPr>
            <a:xfrm>
              <a:off x="6781878"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4" name="Oval 223"/>
            <p:cNvSpPr/>
            <p:nvPr/>
          </p:nvSpPr>
          <p:spPr>
            <a:xfrm>
              <a:off x="6934661"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 name="Oval 224"/>
            <p:cNvSpPr/>
            <p:nvPr/>
          </p:nvSpPr>
          <p:spPr>
            <a:xfrm>
              <a:off x="6781878"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6" name="Oval 225"/>
            <p:cNvSpPr/>
            <p:nvPr/>
          </p:nvSpPr>
          <p:spPr>
            <a:xfrm>
              <a:off x="7238618"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7" name="Oval 226"/>
            <p:cNvSpPr/>
            <p:nvPr/>
          </p:nvSpPr>
          <p:spPr>
            <a:xfrm>
              <a:off x="7085836"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8" name="Oval 227"/>
            <p:cNvSpPr/>
            <p:nvPr/>
          </p:nvSpPr>
          <p:spPr>
            <a:xfrm>
              <a:off x="7238618"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9" name="Oval 228"/>
            <p:cNvSpPr/>
            <p:nvPr/>
          </p:nvSpPr>
          <p:spPr>
            <a:xfrm>
              <a:off x="7085836"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0" name="Oval 229"/>
            <p:cNvSpPr/>
            <p:nvPr/>
          </p:nvSpPr>
          <p:spPr>
            <a:xfrm>
              <a:off x="7544184"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1" name="Oval 230"/>
            <p:cNvSpPr/>
            <p:nvPr/>
          </p:nvSpPr>
          <p:spPr>
            <a:xfrm>
              <a:off x="7391401"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2" name="Oval 231"/>
            <p:cNvSpPr/>
            <p:nvPr/>
          </p:nvSpPr>
          <p:spPr>
            <a:xfrm>
              <a:off x="7544184"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3" name="Oval 232"/>
            <p:cNvSpPr/>
            <p:nvPr/>
          </p:nvSpPr>
          <p:spPr>
            <a:xfrm>
              <a:off x="7391401"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4" name="Oval 233"/>
            <p:cNvSpPr/>
            <p:nvPr/>
          </p:nvSpPr>
          <p:spPr>
            <a:xfrm>
              <a:off x="784814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 name="Oval 234"/>
            <p:cNvSpPr/>
            <p:nvPr/>
          </p:nvSpPr>
          <p:spPr>
            <a:xfrm>
              <a:off x="7696967"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6" name="Oval 235"/>
            <p:cNvSpPr/>
            <p:nvPr/>
          </p:nvSpPr>
          <p:spPr>
            <a:xfrm>
              <a:off x="784814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7" name="Oval 236"/>
            <p:cNvSpPr/>
            <p:nvPr/>
          </p:nvSpPr>
          <p:spPr>
            <a:xfrm>
              <a:off x="7696967"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8" name="Oval 237"/>
            <p:cNvSpPr/>
            <p:nvPr/>
          </p:nvSpPr>
          <p:spPr>
            <a:xfrm>
              <a:off x="8153707"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9" name="Oval 238"/>
            <p:cNvSpPr/>
            <p:nvPr/>
          </p:nvSpPr>
          <p:spPr>
            <a:xfrm>
              <a:off x="8000924"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0" name="Oval 239"/>
            <p:cNvSpPr/>
            <p:nvPr/>
          </p:nvSpPr>
          <p:spPr>
            <a:xfrm>
              <a:off x="8153707"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1" name="Oval 240"/>
            <p:cNvSpPr/>
            <p:nvPr/>
          </p:nvSpPr>
          <p:spPr>
            <a:xfrm>
              <a:off x="8000924"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2" name="Oval 241"/>
            <p:cNvSpPr/>
            <p:nvPr/>
          </p:nvSpPr>
          <p:spPr>
            <a:xfrm>
              <a:off x="8457664"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3" name="Oval 242"/>
            <p:cNvSpPr/>
            <p:nvPr/>
          </p:nvSpPr>
          <p:spPr>
            <a:xfrm>
              <a:off x="8306490"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4" name="Oval 243"/>
            <p:cNvSpPr/>
            <p:nvPr/>
          </p:nvSpPr>
          <p:spPr>
            <a:xfrm>
              <a:off x="8457664"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 name="Oval 244"/>
            <p:cNvSpPr/>
            <p:nvPr/>
          </p:nvSpPr>
          <p:spPr>
            <a:xfrm>
              <a:off x="8306490"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 name="Oval 245"/>
            <p:cNvSpPr/>
            <p:nvPr/>
          </p:nvSpPr>
          <p:spPr>
            <a:xfrm>
              <a:off x="5106091"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7" name="Oval 246"/>
            <p:cNvSpPr/>
            <p:nvPr/>
          </p:nvSpPr>
          <p:spPr>
            <a:xfrm>
              <a:off x="4953309"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8" name="Oval 247"/>
            <p:cNvSpPr/>
            <p:nvPr/>
          </p:nvSpPr>
          <p:spPr>
            <a:xfrm>
              <a:off x="5106091"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9" name="Oval 248"/>
            <p:cNvSpPr/>
            <p:nvPr/>
          </p:nvSpPr>
          <p:spPr>
            <a:xfrm>
              <a:off x="4953309"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0" name="Oval 249"/>
            <p:cNvSpPr/>
            <p:nvPr/>
          </p:nvSpPr>
          <p:spPr>
            <a:xfrm>
              <a:off x="5410049"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1" name="Oval 250"/>
            <p:cNvSpPr/>
            <p:nvPr/>
          </p:nvSpPr>
          <p:spPr>
            <a:xfrm>
              <a:off x="5257266"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2" name="Oval 251"/>
            <p:cNvSpPr/>
            <p:nvPr/>
          </p:nvSpPr>
          <p:spPr>
            <a:xfrm>
              <a:off x="5410049"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3" name="Oval 252"/>
            <p:cNvSpPr/>
            <p:nvPr/>
          </p:nvSpPr>
          <p:spPr>
            <a:xfrm>
              <a:off x="5257266"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4" name="Oval 253"/>
            <p:cNvSpPr/>
            <p:nvPr/>
          </p:nvSpPr>
          <p:spPr>
            <a:xfrm>
              <a:off x="5715615"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5" name="Oval 254"/>
            <p:cNvSpPr/>
            <p:nvPr/>
          </p:nvSpPr>
          <p:spPr>
            <a:xfrm>
              <a:off x="5562831"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 name="Oval 255"/>
            <p:cNvSpPr/>
            <p:nvPr/>
          </p:nvSpPr>
          <p:spPr>
            <a:xfrm>
              <a:off x="5715615"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7" name="Oval 256"/>
            <p:cNvSpPr/>
            <p:nvPr/>
          </p:nvSpPr>
          <p:spPr>
            <a:xfrm>
              <a:off x="5562831"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8" name="Oval 257"/>
            <p:cNvSpPr/>
            <p:nvPr/>
          </p:nvSpPr>
          <p:spPr>
            <a:xfrm>
              <a:off x="601957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9" name="Oval 258"/>
            <p:cNvSpPr/>
            <p:nvPr/>
          </p:nvSpPr>
          <p:spPr>
            <a:xfrm>
              <a:off x="5866789"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0" name="Oval 259"/>
            <p:cNvSpPr/>
            <p:nvPr/>
          </p:nvSpPr>
          <p:spPr>
            <a:xfrm>
              <a:off x="601957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1" name="Oval 260"/>
            <p:cNvSpPr/>
            <p:nvPr/>
          </p:nvSpPr>
          <p:spPr>
            <a:xfrm>
              <a:off x="5866789"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2" name="Oval 261"/>
            <p:cNvSpPr/>
            <p:nvPr/>
          </p:nvSpPr>
          <p:spPr>
            <a:xfrm>
              <a:off x="6325137"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3" name="Oval 262"/>
            <p:cNvSpPr/>
            <p:nvPr/>
          </p:nvSpPr>
          <p:spPr>
            <a:xfrm>
              <a:off x="6172355"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4" name="Oval 263"/>
            <p:cNvSpPr/>
            <p:nvPr/>
          </p:nvSpPr>
          <p:spPr>
            <a:xfrm>
              <a:off x="6325137"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5" name="Oval 264"/>
            <p:cNvSpPr/>
            <p:nvPr/>
          </p:nvSpPr>
          <p:spPr>
            <a:xfrm>
              <a:off x="6172355"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6" name="Oval 265"/>
            <p:cNvSpPr/>
            <p:nvPr/>
          </p:nvSpPr>
          <p:spPr>
            <a:xfrm>
              <a:off x="6629095"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7" name="Oval 266"/>
            <p:cNvSpPr/>
            <p:nvPr/>
          </p:nvSpPr>
          <p:spPr>
            <a:xfrm>
              <a:off x="647631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8" name="Oval 267"/>
            <p:cNvSpPr/>
            <p:nvPr/>
          </p:nvSpPr>
          <p:spPr>
            <a:xfrm>
              <a:off x="6629095"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9" name="Oval 268"/>
            <p:cNvSpPr/>
            <p:nvPr/>
          </p:nvSpPr>
          <p:spPr>
            <a:xfrm>
              <a:off x="647631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0" name="Oval 269"/>
            <p:cNvSpPr/>
            <p:nvPr/>
          </p:nvSpPr>
          <p:spPr>
            <a:xfrm>
              <a:off x="6934661"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1" name="Oval 270"/>
            <p:cNvSpPr/>
            <p:nvPr/>
          </p:nvSpPr>
          <p:spPr>
            <a:xfrm>
              <a:off x="6781878"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2" name="Oval 271"/>
            <p:cNvSpPr/>
            <p:nvPr/>
          </p:nvSpPr>
          <p:spPr>
            <a:xfrm>
              <a:off x="6934661"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3" name="Oval 272"/>
            <p:cNvSpPr/>
            <p:nvPr/>
          </p:nvSpPr>
          <p:spPr>
            <a:xfrm>
              <a:off x="6781878"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4" name="Oval 273"/>
            <p:cNvSpPr/>
            <p:nvPr/>
          </p:nvSpPr>
          <p:spPr>
            <a:xfrm>
              <a:off x="7238618"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5" name="Oval 274"/>
            <p:cNvSpPr/>
            <p:nvPr/>
          </p:nvSpPr>
          <p:spPr>
            <a:xfrm>
              <a:off x="7085836"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 name="Oval 275"/>
            <p:cNvSpPr/>
            <p:nvPr/>
          </p:nvSpPr>
          <p:spPr>
            <a:xfrm>
              <a:off x="7238618"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7" name="Oval 276"/>
            <p:cNvSpPr/>
            <p:nvPr/>
          </p:nvSpPr>
          <p:spPr>
            <a:xfrm>
              <a:off x="7085836"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8" name="Oval 277"/>
            <p:cNvSpPr/>
            <p:nvPr/>
          </p:nvSpPr>
          <p:spPr>
            <a:xfrm>
              <a:off x="7544184"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9" name="Oval 278"/>
            <p:cNvSpPr/>
            <p:nvPr/>
          </p:nvSpPr>
          <p:spPr>
            <a:xfrm>
              <a:off x="7391401"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0" name="Oval 279"/>
            <p:cNvSpPr/>
            <p:nvPr/>
          </p:nvSpPr>
          <p:spPr>
            <a:xfrm>
              <a:off x="7544184"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1" name="Oval 280"/>
            <p:cNvSpPr/>
            <p:nvPr/>
          </p:nvSpPr>
          <p:spPr>
            <a:xfrm>
              <a:off x="7391401"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2" name="Oval 281"/>
            <p:cNvSpPr/>
            <p:nvPr/>
          </p:nvSpPr>
          <p:spPr>
            <a:xfrm>
              <a:off x="784814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3" name="Oval 282"/>
            <p:cNvSpPr/>
            <p:nvPr/>
          </p:nvSpPr>
          <p:spPr>
            <a:xfrm>
              <a:off x="7696967"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4" name="Oval 283"/>
            <p:cNvSpPr/>
            <p:nvPr/>
          </p:nvSpPr>
          <p:spPr>
            <a:xfrm>
              <a:off x="784814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5" name="Oval 284"/>
            <p:cNvSpPr/>
            <p:nvPr/>
          </p:nvSpPr>
          <p:spPr>
            <a:xfrm>
              <a:off x="7696967"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 name="Oval 285"/>
            <p:cNvSpPr/>
            <p:nvPr/>
          </p:nvSpPr>
          <p:spPr>
            <a:xfrm>
              <a:off x="8153707"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7" name="Oval 286"/>
            <p:cNvSpPr/>
            <p:nvPr/>
          </p:nvSpPr>
          <p:spPr>
            <a:xfrm>
              <a:off x="8000924"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8" name="Oval 287"/>
            <p:cNvSpPr/>
            <p:nvPr/>
          </p:nvSpPr>
          <p:spPr>
            <a:xfrm>
              <a:off x="8153707"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9" name="Oval 288"/>
            <p:cNvSpPr/>
            <p:nvPr/>
          </p:nvSpPr>
          <p:spPr>
            <a:xfrm>
              <a:off x="8000924"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0" name="Oval 289"/>
            <p:cNvSpPr/>
            <p:nvPr/>
          </p:nvSpPr>
          <p:spPr>
            <a:xfrm>
              <a:off x="8457664"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1" name="Oval 290"/>
            <p:cNvSpPr/>
            <p:nvPr/>
          </p:nvSpPr>
          <p:spPr>
            <a:xfrm>
              <a:off x="8306490"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2" name="Oval 291"/>
            <p:cNvSpPr/>
            <p:nvPr/>
          </p:nvSpPr>
          <p:spPr>
            <a:xfrm>
              <a:off x="8457664"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3" name="Oval 292"/>
            <p:cNvSpPr/>
            <p:nvPr/>
          </p:nvSpPr>
          <p:spPr>
            <a:xfrm>
              <a:off x="8306490"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4" name="Oval 293"/>
            <p:cNvSpPr/>
            <p:nvPr/>
          </p:nvSpPr>
          <p:spPr>
            <a:xfrm>
              <a:off x="5106091"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5" name="Oval 294"/>
            <p:cNvSpPr/>
            <p:nvPr/>
          </p:nvSpPr>
          <p:spPr>
            <a:xfrm>
              <a:off x="4953309"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6" name="Oval 295"/>
            <p:cNvSpPr/>
            <p:nvPr/>
          </p:nvSpPr>
          <p:spPr>
            <a:xfrm>
              <a:off x="5106091"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7" name="Oval 296"/>
            <p:cNvSpPr/>
            <p:nvPr/>
          </p:nvSpPr>
          <p:spPr>
            <a:xfrm>
              <a:off x="4953309"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8" name="Oval 297"/>
            <p:cNvSpPr/>
            <p:nvPr/>
          </p:nvSpPr>
          <p:spPr>
            <a:xfrm>
              <a:off x="5410049"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9" name="Oval 298"/>
            <p:cNvSpPr/>
            <p:nvPr/>
          </p:nvSpPr>
          <p:spPr>
            <a:xfrm>
              <a:off x="5257266"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0" name="Oval 299"/>
            <p:cNvSpPr/>
            <p:nvPr/>
          </p:nvSpPr>
          <p:spPr>
            <a:xfrm>
              <a:off x="5410049"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1" name="Oval 300"/>
            <p:cNvSpPr/>
            <p:nvPr/>
          </p:nvSpPr>
          <p:spPr>
            <a:xfrm>
              <a:off x="5257266"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2" name="Oval 301"/>
            <p:cNvSpPr/>
            <p:nvPr/>
          </p:nvSpPr>
          <p:spPr>
            <a:xfrm>
              <a:off x="5715615"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3" name="Oval 302"/>
            <p:cNvSpPr/>
            <p:nvPr/>
          </p:nvSpPr>
          <p:spPr>
            <a:xfrm>
              <a:off x="5562831"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4" name="Oval 303"/>
            <p:cNvSpPr/>
            <p:nvPr/>
          </p:nvSpPr>
          <p:spPr>
            <a:xfrm>
              <a:off x="5715615"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5" name="Oval 304"/>
            <p:cNvSpPr/>
            <p:nvPr/>
          </p:nvSpPr>
          <p:spPr>
            <a:xfrm>
              <a:off x="5562831"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6" name="Oval 305"/>
            <p:cNvSpPr/>
            <p:nvPr/>
          </p:nvSpPr>
          <p:spPr>
            <a:xfrm>
              <a:off x="601957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 name="Oval 306"/>
            <p:cNvSpPr/>
            <p:nvPr/>
          </p:nvSpPr>
          <p:spPr>
            <a:xfrm>
              <a:off x="5866789"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8" name="Oval 307"/>
            <p:cNvSpPr/>
            <p:nvPr/>
          </p:nvSpPr>
          <p:spPr>
            <a:xfrm>
              <a:off x="601957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9" name="Oval 308"/>
            <p:cNvSpPr/>
            <p:nvPr/>
          </p:nvSpPr>
          <p:spPr>
            <a:xfrm>
              <a:off x="5866789"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0" name="Oval 309"/>
            <p:cNvSpPr/>
            <p:nvPr/>
          </p:nvSpPr>
          <p:spPr>
            <a:xfrm>
              <a:off x="6325137"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1" name="Oval 310"/>
            <p:cNvSpPr/>
            <p:nvPr/>
          </p:nvSpPr>
          <p:spPr>
            <a:xfrm>
              <a:off x="6172355"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2" name="Oval 311"/>
            <p:cNvSpPr/>
            <p:nvPr/>
          </p:nvSpPr>
          <p:spPr>
            <a:xfrm>
              <a:off x="6325137"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3" name="Oval 312"/>
            <p:cNvSpPr/>
            <p:nvPr/>
          </p:nvSpPr>
          <p:spPr>
            <a:xfrm>
              <a:off x="6172355"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4" name="Oval 313"/>
            <p:cNvSpPr/>
            <p:nvPr/>
          </p:nvSpPr>
          <p:spPr>
            <a:xfrm>
              <a:off x="6629095"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5" name="Oval 314"/>
            <p:cNvSpPr/>
            <p:nvPr/>
          </p:nvSpPr>
          <p:spPr>
            <a:xfrm>
              <a:off x="647631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6" name="Oval 315"/>
            <p:cNvSpPr/>
            <p:nvPr/>
          </p:nvSpPr>
          <p:spPr>
            <a:xfrm>
              <a:off x="6629095"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 name="Oval 316"/>
            <p:cNvSpPr/>
            <p:nvPr/>
          </p:nvSpPr>
          <p:spPr>
            <a:xfrm>
              <a:off x="647631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8" name="Oval 317"/>
            <p:cNvSpPr/>
            <p:nvPr/>
          </p:nvSpPr>
          <p:spPr>
            <a:xfrm>
              <a:off x="6934661"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9" name="Oval 318"/>
            <p:cNvSpPr/>
            <p:nvPr/>
          </p:nvSpPr>
          <p:spPr>
            <a:xfrm>
              <a:off x="6781878"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0" name="Oval 319"/>
            <p:cNvSpPr/>
            <p:nvPr/>
          </p:nvSpPr>
          <p:spPr>
            <a:xfrm>
              <a:off x="6934661"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1" name="Oval 320"/>
            <p:cNvSpPr/>
            <p:nvPr/>
          </p:nvSpPr>
          <p:spPr>
            <a:xfrm>
              <a:off x="6781878"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2" name="Oval 321"/>
            <p:cNvSpPr/>
            <p:nvPr/>
          </p:nvSpPr>
          <p:spPr>
            <a:xfrm>
              <a:off x="7238618"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3" name="Oval 322"/>
            <p:cNvSpPr/>
            <p:nvPr/>
          </p:nvSpPr>
          <p:spPr>
            <a:xfrm>
              <a:off x="7085836"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4" name="Oval 323"/>
            <p:cNvSpPr/>
            <p:nvPr/>
          </p:nvSpPr>
          <p:spPr>
            <a:xfrm>
              <a:off x="7238618"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5" name="Oval 324"/>
            <p:cNvSpPr/>
            <p:nvPr/>
          </p:nvSpPr>
          <p:spPr>
            <a:xfrm>
              <a:off x="7085836"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6" name="Oval 325"/>
            <p:cNvSpPr/>
            <p:nvPr/>
          </p:nvSpPr>
          <p:spPr>
            <a:xfrm>
              <a:off x="7544184"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7" name="Oval 326"/>
            <p:cNvSpPr/>
            <p:nvPr/>
          </p:nvSpPr>
          <p:spPr>
            <a:xfrm>
              <a:off x="7391401"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8" name="Oval 327"/>
            <p:cNvSpPr/>
            <p:nvPr/>
          </p:nvSpPr>
          <p:spPr>
            <a:xfrm>
              <a:off x="7544184"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9" name="Oval 328"/>
            <p:cNvSpPr/>
            <p:nvPr/>
          </p:nvSpPr>
          <p:spPr>
            <a:xfrm>
              <a:off x="7391401"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0" name="Oval 329"/>
            <p:cNvSpPr/>
            <p:nvPr/>
          </p:nvSpPr>
          <p:spPr>
            <a:xfrm>
              <a:off x="784814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1" name="Oval 330"/>
            <p:cNvSpPr/>
            <p:nvPr/>
          </p:nvSpPr>
          <p:spPr>
            <a:xfrm>
              <a:off x="7696967"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2" name="Oval 331"/>
            <p:cNvSpPr/>
            <p:nvPr/>
          </p:nvSpPr>
          <p:spPr>
            <a:xfrm>
              <a:off x="784814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3" name="Oval 332"/>
            <p:cNvSpPr/>
            <p:nvPr/>
          </p:nvSpPr>
          <p:spPr>
            <a:xfrm>
              <a:off x="7696967"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4" name="Oval 333"/>
            <p:cNvSpPr/>
            <p:nvPr/>
          </p:nvSpPr>
          <p:spPr>
            <a:xfrm>
              <a:off x="8153707"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5" name="Oval 334"/>
            <p:cNvSpPr/>
            <p:nvPr/>
          </p:nvSpPr>
          <p:spPr>
            <a:xfrm>
              <a:off x="8000924"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6" name="Oval 335"/>
            <p:cNvSpPr/>
            <p:nvPr/>
          </p:nvSpPr>
          <p:spPr>
            <a:xfrm>
              <a:off x="8153707"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7" name="Oval 336"/>
            <p:cNvSpPr/>
            <p:nvPr/>
          </p:nvSpPr>
          <p:spPr>
            <a:xfrm>
              <a:off x="8000924"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8" name="Oval 337"/>
            <p:cNvSpPr/>
            <p:nvPr/>
          </p:nvSpPr>
          <p:spPr>
            <a:xfrm>
              <a:off x="8457664"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9" name="Oval 338"/>
            <p:cNvSpPr/>
            <p:nvPr/>
          </p:nvSpPr>
          <p:spPr>
            <a:xfrm>
              <a:off x="8306490"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0" name="Oval 339"/>
            <p:cNvSpPr/>
            <p:nvPr/>
          </p:nvSpPr>
          <p:spPr>
            <a:xfrm>
              <a:off x="8457664"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1" name="Oval 340"/>
            <p:cNvSpPr/>
            <p:nvPr/>
          </p:nvSpPr>
          <p:spPr>
            <a:xfrm>
              <a:off x="8306490"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28" name="TextBox 341"/>
            <p:cNvSpPr txBox="1">
              <a:spLocks noChangeArrowheads="1"/>
            </p:cNvSpPr>
            <p:nvPr/>
          </p:nvSpPr>
          <p:spPr bwMode="auto">
            <a:xfrm>
              <a:off x="8707548" y="3440668"/>
              <a:ext cx="284052" cy="369332"/>
            </a:xfrm>
            <a:prstGeom prst="rect">
              <a:avLst/>
            </a:prstGeom>
            <a:noFill/>
            <a:ln w="9525">
              <a:noFill/>
              <a:miter lim="800000"/>
              <a:headEnd/>
              <a:tailEnd/>
            </a:ln>
          </p:spPr>
          <p:txBody>
            <a:bodyPr wrap="none">
              <a:spAutoFit/>
            </a:bodyPr>
            <a:lstStyle/>
            <a:p>
              <a:r>
                <a:rPr lang="en-US">
                  <a:latin typeface="Calibri" pitchFamily="34" charset="0"/>
                </a:rPr>
                <a:t>x</a:t>
              </a:r>
            </a:p>
          </p:txBody>
        </p:sp>
        <p:sp>
          <p:nvSpPr>
            <p:cNvPr id="1729" name="TextBox 342"/>
            <p:cNvSpPr txBox="1">
              <a:spLocks noChangeArrowheads="1"/>
            </p:cNvSpPr>
            <p:nvPr/>
          </p:nvSpPr>
          <p:spPr bwMode="auto">
            <a:xfrm>
              <a:off x="4724400" y="1078468"/>
              <a:ext cx="261610" cy="369332"/>
            </a:xfrm>
            <a:prstGeom prst="rect">
              <a:avLst/>
            </a:prstGeom>
            <a:noFill/>
            <a:ln w="9525">
              <a:noFill/>
              <a:miter lim="800000"/>
              <a:headEnd/>
              <a:tailEnd/>
            </a:ln>
          </p:spPr>
          <p:txBody>
            <a:bodyPr wrap="none">
              <a:spAutoFit/>
            </a:bodyPr>
            <a:lstStyle/>
            <a:p>
              <a:r>
                <a:rPr lang="en-US">
                  <a:latin typeface="Calibri" pitchFamily="34" charset="0"/>
                </a:rPr>
                <a:t>t</a:t>
              </a:r>
            </a:p>
          </p:txBody>
        </p:sp>
        <p:cxnSp>
          <p:nvCxnSpPr>
            <p:cNvPr id="344" name="Straight Connector 343"/>
            <p:cNvCxnSpPr>
              <a:stCxn id="59" idx="5"/>
            </p:cNvCxnSpPr>
            <p:nvPr/>
          </p:nvCxnSpPr>
          <p:spPr>
            <a:xfrm rot="16200000" flipH="1">
              <a:off x="5094513" y="3417537"/>
              <a:ext cx="468639" cy="11257"/>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rot="16200000" flipH="1">
              <a:off x="8228974" y="3429552"/>
              <a:ext cx="468639" cy="11258"/>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59" idx="5"/>
            </p:cNvCxnSpPr>
            <p:nvPr/>
          </p:nvCxnSpPr>
          <p:spPr>
            <a:xfrm rot="5400000">
              <a:off x="4979465" y="2857123"/>
              <a:ext cx="12016" cy="675461"/>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214" idx="3"/>
            </p:cNvCxnSpPr>
            <p:nvPr/>
          </p:nvCxnSpPr>
          <p:spPr>
            <a:xfrm rot="5400000">
              <a:off x="5486062" y="1284073"/>
              <a:ext cx="12016" cy="168865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8" name="Straight Arrow Connector 347"/>
            <p:cNvCxnSpPr/>
            <p:nvPr/>
          </p:nvCxnSpPr>
          <p:spPr>
            <a:xfrm rot="5400000">
              <a:off x="4266494" y="2666831"/>
              <a:ext cx="1066454" cy="1608"/>
            </a:xfrm>
            <a:prstGeom prst="straightConnector1">
              <a:avLst/>
            </a:prstGeom>
            <a:ln w="2222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026" name="Object 2"/>
            <p:cNvGraphicFramePr>
              <a:graphicFrameLocks noChangeAspect="1"/>
            </p:cNvGraphicFramePr>
            <p:nvPr/>
          </p:nvGraphicFramePr>
          <p:xfrm>
            <a:off x="4437063" y="3048000"/>
            <a:ext cx="233362" cy="381000"/>
          </p:xfrm>
          <a:graphic>
            <a:graphicData uri="http://schemas.openxmlformats.org/presentationml/2006/ole">
              <p:oleObj spid="_x0000_s1026" name="Equation" r:id="rId3" imgW="139680" imgH="228600" progId="Equation.DSMT4">
                <p:embed/>
              </p:oleObj>
            </a:graphicData>
          </a:graphic>
        </p:graphicFrame>
        <p:graphicFrame>
          <p:nvGraphicFramePr>
            <p:cNvPr id="1027" name="Object 3"/>
            <p:cNvGraphicFramePr>
              <a:graphicFrameLocks noChangeAspect="1"/>
            </p:cNvGraphicFramePr>
            <p:nvPr/>
          </p:nvGraphicFramePr>
          <p:xfrm>
            <a:off x="4440238" y="1981200"/>
            <a:ext cx="190500" cy="381000"/>
          </p:xfrm>
          <a:graphic>
            <a:graphicData uri="http://schemas.openxmlformats.org/presentationml/2006/ole">
              <p:oleObj spid="_x0000_s1027" name="Equation" r:id="rId4" imgW="114120" imgH="228600" progId="Equation.DSMT4">
                <p:embed/>
              </p:oleObj>
            </a:graphicData>
          </a:graphic>
        </p:graphicFrame>
        <p:graphicFrame>
          <p:nvGraphicFramePr>
            <p:cNvPr id="1028" name="Object 4"/>
            <p:cNvGraphicFramePr>
              <a:graphicFrameLocks noChangeAspect="1"/>
            </p:cNvGraphicFramePr>
            <p:nvPr/>
          </p:nvGraphicFramePr>
          <p:xfrm>
            <a:off x="4483100" y="2479675"/>
            <a:ext cx="317500" cy="296863"/>
          </p:xfrm>
          <a:graphic>
            <a:graphicData uri="http://schemas.openxmlformats.org/presentationml/2006/ole">
              <p:oleObj spid="_x0000_s1028" name="Equation" r:id="rId5" imgW="190440" imgH="177480" progId="Equation.DSMT4">
                <p:embed/>
              </p:oleObj>
            </a:graphicData>
          </a:graphic>
        </p:graphicFrame>
        <p:graphicFrame>
          <p:nvGraphicFramePr>
            <p:cNvPr id="1029" name="Object 5"/>
            <p:cNvGraphicFramePr>
              <a:graphicFrameLocks noChangeAspect="1"/>
            </p:cNvGraphicFramePr>
            <p:nvPr/>
          </p:nvGraphicFramePr>
          <p:xfrm>
            <a:off x="5232400" y="3581400"/>
            <a:ext cx="274638" cy="381000"/>
          </p:xfrm>
          <a:graphic>
            <a:graphicData uri="http://schemas.openxmlformats.org/presentationml/2006/ole">
              <p:oleObj spid="_x0000_s1029" name="Equation" r:id="rId6" imgW="164880" imgH="228600" progId="Equation.DSMT4">
                <p:embed/>
              </p:oleObj>
            </a:graphicData>
          </a:graphic>
        </p:graphicFrame>
        <p:graphicFrame>
          <p:nvGraphicFramePr>
            <p:cNvPr id="1030" name="Object 6"/>
            <p:cNvGraphicFramePr>
              <a:graphicFrameLocks noChangeAspect="1"/>
            </p:cNvGraphicFramePr>
            <p:nvPr/>
          </p:nvGraphicFramePr>
          <p:xfrm>
            <a:off x="8350250" y="3581400"/>
            <a:ext cx="254000" cy="381000"/>
          </p:xfrm>
          <a:graphic>
            <a:graphicData uri="http://schemas.openxmlformats.org/presentationml/2006/ole">
              <p:oleObj spid="_x0000_s1030" name="Equation" r:id="rId7" imgW="152280" imgH="228600" progId="Equation.DSMT4">
                <p:embed/>
              </p:oleObj>
            </a:graphicData>
          </a:graphic>
        </p:graphicFrame>
        <p:sp>
          <p:nvSpPr>
            <p:cNvPr id="354" name="Freeform 353"/>
            <p:cNvSpPr/>
            <p:nvPr/>
          </p:nvSpPr>
          <p:spPr>
            <a:xfrm>
              <a:off x="5258874" y="2134408"/>
              <a:ext cx="3275985" cy="1066454"/>
            </a:xfrm>
            <a:custGeom>
              <a:avLst/>
              <a:gdLst>
                <a:gd name="connsiteX0" fmla="*/ 0 w 990600"/>
                <a:gd name="connsiteY0" fmla="*/ 1066800 h 1066800"/>
                <a:gd name="connsiteX1" fmla="*/ 247650 w 990600"/>
                <a:gd name="connsiteY1" fmla="*/ 0 h 1066800"/>
                <a:gd name="connsiteX2" fmla="*/ 742950 w 990600"/>
                <a:gd name="connsiteY2" fmla="*/ 0 h 1066800"/>
                <a:gd name="connsiteX3" fmla="*/ 990600 w 990600"/>
                <a:gd name="connsiteY3" fmla="*/ 1066800 h 1066800"/>
                <a:gd name="connsiteX4" fmla="*/ 0 w 990600"/>
                <a:gd name="connsiteY4" fmla="*/ 1066800 h 1066800"/>
                <a:gd name="connsiteX0" fmla="*/ 0 w 1066800"/>
                <a:gd name="connsiteY0" fmla="*/ 990600 h 1066800"/>
                <a:gd name="connsiteX1" fmla="*/ 323850 w 1066800"/>
                <a:gd name="connsiteY1" fmla="*/ 0 h 1066800"/>
                <a:gd name="connsiteX2" fmla="*/ 819150 w 1066800"/>
                <a:gd name="connsiteY2" fmla="*/ 0 h 1066800"/>
                <a:gd name="connsiteX3" fmla="*/ 1066800 w 1066800"/>
                <a:gd name="connsiteY3" fmla="*/ 1066800 h 1066800"/>
                <a:gd name="connsiteX4" fmla="*/ 0 w 1066800"/>
                <a:gd name="connsiteY4" fmla="*/ 990600 h 1066800"/>
                <a:gd name="connsiteX0" fmla="*/ 0 w 1066800"/>
                <a:gd name="connsiteY0" fmla="*/ 990600 h 1066800"/>
                <a:gd name="connsiteX1" fmla="*/ 152400 w 1066800"/>
                <a:gd name="connsiteY1" fmla="*/ 0 h 1066800"/>
                <a:gd name="connsiteX2" fmla="*/ 819150 w 1066800"/>
                <a:gd name="connsiteY2" fmla="*/ 0 h 1066800"/>
                <a:gd name="connsiteX3" fmla="*/ 1066800 w 1066800"/>
                <a:gd name="connsiteY3" fmla="*/ 1066800 h 1066800"/>
                <a:gd name="connsiteX4" fmla="*/ 0 w 1066800"/>
                <a:gd name="connsiteY4" fmla="*/ 990600 h 1066800"/>
                <a:gd name="connsiteX0" fmla="*/ 0 w 2057400"/>
                <a:gd name="connsiteY0" fmla="*/ 1066800 h 1066800"/>
                <a:gd name="connsiteX1" fmla="*/ 1143000 w 2057400"/>
                <a:gd name="connsiteY1" fmla="*/ 0 h 1066800"/>
                <a:gd name="connsiteX2" fmla="*/ 1809750 w 2057400"/>
                <a:gd name="connsiteY2" fmla="*/ 0 h 1066800"/>
                <a:gd name="connsiteX3" fmla="*/ 2057400 w 2057400"/>
                <a:gd name="connsiteY3" fmla="*/ 1066800 h 1066800"/>
                <a:gd name="connsiteX4" fmla="*/ 0 w 2057400"/>
                <a:gd name="connsiteY4" fmla="*/ 1066800 h 1066800"/>
                <a:gd name="connsiteX0" fmla="*/ 0 w 2133600"/>
                <a:gd name="connsiteY0" fmla="*/ 1066800 h 1066800"/>
                <a:gd name="connsiteX1" fmla="*/ 1143000 w 2133600"/>
                <a:gd name="connsiteY1" fmla="*/ 0 h 1066800"/>
                <a:gd name="connsiteX2" fmla="*/ 2133600 w 2133600"/>
                <a:gd name="connsiteY2" fmla="*/ 0 h 1066800"/>
                <a:gd name="connsiteX3" fmla="*/ 2057400 w 2133600"/>
                <a:gd name="connsiteY3" fmla="*/ 1066800 h 1066800"/>
                <a:gd name="connsiteX4" fmla="*/ 0 w 2133600"/>
                <a:gd name="connsiteY4" fmla="*/ 1066800 h 1066800"/>
                <a:gd name="connsiteX0" fmla="*/ 0 w 3200400"/>
                <a:gd name="connsiteY0" fmla="*/ 1066800 h 1066800"/>
                <a:gd name="connsiteX1" fmla="*/ 1143000 w 3200400"/>
                <a:gd name="connsiteY1" fmla="*/ 0 h 1066800"/>
                <a:gd name="connsiteX2" fmla="*/ 21336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1430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1430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0668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76600"/>
                <a:gd name="connsiteY0" fmla="*/ 1066800 h 1066800"/>
                <a:gd name="connsiteX1" fmla="*/ 1066800 w 3276600"/>
                <a:gd name="connsiteY1" fmla="*/ 0 h 1066800"/>
                <a:gd name="connsiteX2" fmla="*/ 2209800 w 3276600"/>
                <a:gd name="connsiteY2" fmla="*/ 0 h 1066800"/>
                <a:gd name="connsiteX3" fmla="*/ 3276600 w 3276600"/>
                <a:gd name="connsiteY3" fmla="*/ 1066800 h 1066800"/>
                <a:gd name="connsiteX4" fmla="*/ 0 w 32766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1066800">
                  <a:moveTo>
                    <a:pt x="0" y="1066800"/>
                  </a:moveTo>
                  <a:lnTo>
                    <a:pt x="1066800" y="0"/>
                  </a:lnTo>
                  <a:lnTo>
                    <a:pt x="2209800" y="0"/>
                  </a:lnTo>
                  <a:lnTo>
                    <a:pt x="3276600" y="1066800"/>
                  </a:lnTo>
                  <a:lnTo>
                    <a:pt x="0" y="1066800"/>
                  </a:lnTo>
                  <a:close/>
                </a:path>
              </a:pathLst>
            </a:cu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038" name="Rectangle 354"/>
          <p:cNvSpPr>
            <a:spLocks noChangeArrowheads="1"/>
          </p:cNvSpPr>
          <p:nvPr/>
        </p:nvSpPr>
        <p:spPr bwMode="auto">
          <a:xfrm>
            <a:off x="914400" y="4387850"/>
            <a:ext cx="7467600" cy="1200329"/>
          </a:xfrm>
          <a:prstGeom prst="rect">
            <a:avLst/>
          </a:prstGeom>
          <a:noFill/>
          <a:ln w="9525">
            <a:noFill/>
            <a:miter lim="800000"/>
            <a:headEnd/>
            <a:tailEnd/>
          </a:ln>
        </p:spPr>
        <p:txBody>
          <a:bodyPr>
            <a:spAutoFit/>
          </a:bodyPr>
          <a:lstStyle/>
          <a:p>
            <a:pPr>
              <a:spcBef>
                <a:spcPct val="20000"/>
              </a:spcBef>
              <a:buFont typeface="Arial" charset="0"/>
              <a:buNone/>
            </a:pPr>
            <a:r>
              <a:rPr lang="en-US" sz="2400">
                <a:latin typeface="Calibri" pitchFamily="34" charset="0"/>
              </a:rPr>
              <a:t>Divide-and-conquer cache-oblivious techniques, based on </a:t>
            </a:r>
            <a:r>
              <a:rPr lang="en-US" sz="2400" i="1">
                <a:solidFill>
                  <a:srgbClr val="0000FF"/>
                </a:solidFill>
                <a:latin typeface="Calibri" pitchFamily="34" charset="0"/>
              </a:rPr>
              <a:t>trapazoidal decompositions</a:t>
            </a:r>
            <a:r>
              <a:rPr lang="en-US" sz="2400">
                <a:latin typeface="Calibri" pitchFamily="34" charset="0"/>
              </a:rPr>
              <a:t>, are known to be effective. </a:t>
            </a:r>
          </a:p>
          <a:p>
            <a:r>
              <a:rPr lang="en-US" sz="2400" b="1" smtClean="0">
                <a:latin typeface="Calibri" pitchFamily="34" charset="0"/>
              </a:rPr>
              <a:t>Problem</a:t>
            </a:r>
            <a:r>
              <a:rPr lang="en-US" sz="2400" b="1">
                <a:latin typeface="Calibri" pitchFamily="34" charset="0"/>
              </a:rPr>
              <a:t>:</a:t>
            </a:r>
            <a:r>
              <a:rPr lang="en-US" sz="2400">
                <a:latin typeface="Calibri" pitchFamily="34" charset="0"/>
              </a:rPr>
              <a:t> These codes are difficult to write.</a:t>
            </a:r>
            <a:endParaRPr lang="en-US" sz="3200">
              <a:latin typeface="Calibri" pitchFamily="34" charset="0"/>
            </a:endParaRPr>
          </a:p>
        </p:txBody>
      </p:sp>
      <p:grpSp>
        <p:nvGrpSpPr>
          <p:cNvPr id="1041" name="Group 2"/>
          <p:cNvGrpSpPr>
            <a:grpSpLocks/>
          </p:cNvGrpSpPr>
          <p:nvPr/>
        </p:nvGrpSpPr>
        <p:grpSpPr bwMode="auto">
          <a:xfrm>
            <a:off x="4419600" y="1371600"/>
            <a:ext cx="4495800" cy="3048000"/>
            <a:chOff x="4437063" y="1078468"/>
            <a:chExt cx="4554537" cy="2883932"/>
          </a:xfrm>
        </p:grpSpPr>
        <p:cxnSp>
          <p:nvCxnSpPr>
            <p:cNvPr id="363" name="Straight Arrow Connector 362"/>
            <p:cNvCxnSpPr/>
            <p:nvPr/>
          </p:nvCxnSpPr>
          <p:spPr>
            <a:xfrm>
              <a:off x="4800525" y="3504276"/>
              <a:ext cx="4038292" cy="1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p:cNvCxnSpPr/>
            <p:nvPr/>
          </p:nvCxnSpPr>
          <p:spPr>
            <a:xfrm rot="5400000" flipH="1" flipV="1">
              <a:off x="3695290" y="2476071"/>
              <a:ext cx="2514428" cy="1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5" name="Oval 364"/>
            <p:cNvSpPr/>
            <p:nvPr/>
          </p:nvSpPr>
          <p:spPr>
            <a:xfrm>
              <a:off x="5106091"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6" name="Oval 365"/>
            <p:cNvSpPr/>
            <p:nvPr/>
          </p:nvSpPr>
          <p:spPr>
            <a:xfrm>
              <a:off x="4953309"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7" name="Oval 366"/>
            <p:cNvSpPr/>
            <p:nvPr/>
          </p:nvSpPr>
          <p:spPr>
            <a:xfrm>
              <a:off x="5106091"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 name="Oval 367"/>
            <p:cNvSpPr/>
            <p:nvPr/>
          </p:nvSpPr>
          <p:spPr>
            <a:xfrm>
              <a:off x="4953309"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9" name="Oval 368"/>
            <p:cNvSpPr/>
            <p:nvPr/>
          </p:nvSpPr>
          <p:spPr>
            <a:xfrm>
              <a:off x="5410049"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0" name="Oval 369"/>
            <p:cNvSpPr/>
            <p:nvPr/>
          </p:nvSpPr>
          <p:spPr>
            <a:xfrm>
              <a:off x="5257266"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1" name="Oval 370"/>
            <p:cNvSpPr/>
            <p:nvPr/>
          </p:nvSpPr>
          <p:spPr>
            <a:xfrm>
              <a:off x="5410049"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2" name="Oval 371"/>
            <p:cNvSpPr/>
            <p:nvPr/>
          </p:nvSpPr>
          <p:spPr>
            <a:xfrm>
              <a:off x="5257266"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3" name="Oval 372"/>
            <p:cNvSpPr/>
            <p:nvPr/>
          </p:nvSpPr>
          <p:spPr>
            <a:xfrm>
              <a:off x="5715615"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4" name="Oval 373"/>
            <p:cNvSpPr/>
            <p:nvPr/>
          </p:nvSpPr>
          <p:spPr>
            <a:xfrm>
              <a:off x="5562831"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5" name="Oval 374"/>
            <p:cNvSpPr/>
            <p:nvPr/>
          </p:nvSpPr>
          <p:spPr>
            <a:xfrm>
              <a:off x="5715615"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6" name="Oval 375"/>
            <p:cNvSpPr/>
            <p:nvPr/>
          </p:nvSpPr>
          <p:spPr>
            <a:xfrm>
              <a:off x="5562831"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7" name="Oval 376"/>
            <p:cNvSpPr/>
            <p:nvPr/>
          </p:nvSpPr>
          <p:spPr>
            <a:xfrm>
              <a:off x="601957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 name="Oval 377"/>
            <p:cNvSpPr/>
            <p:nvPr/>
          </p:nvSpPr>
          <p:spPr>
            <a:xfrm>
              <a:off x="5866789"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9" name="Oval 378"/>
            <p:cNvSpPr/>
            <p:nvPr/>
          </p:nvSpPr>
          <p:spPr>
            <a:xfrm>
              <a:off x="601957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0" name="Oval 379"/>
            <p:cNvSpPr/>
            <p:nvPr/>
          </p:nvSpPr>
          <p:spPr>
            <a:xfrm>
              <a:off x="5866789"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1" name="Oval 380"/>
            <p:cNvSpPr/>
            <p:nvPr/>
          </p:nvSpPr>
          <p:spPr>
            <a:xfrm>
              <a:off x="6325137"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2" name="Oval 381"/>
            <p:cNvSpPr/>
            <p:nvPr/>
          </p:nvSpPr>
          <p:spPr>
            <a:xfrm>
              <a:off x="6172355"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3" name="Oval 382"/>
            <p:cNvSpPr/>
            <p:nvPr/>
          </p:nvSpPr>
          <p:spPr>
            <a:xfrm>
              <a:off x="6325137"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4" name="Oval 383"/>
            <p:cNvSpPr/>
            <p:nvPr/>
          </p:nvSpPr>
          <p:spPr>
            <a:xfrm>
              <a:off x="6172355"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5" name="Oval 384"/>
            <p:cNvSpPr/>
            <p:nvPr/>
          </p:nvSpPr>
          <p:spPr>
            <a:xfrm>
              <a:off x="6629095"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6" name="Oval 385"/>
            <p:cNvSpPr/>
            <p:nvPr/>
          </p:nvSpPr>
          <p:spPr>
            <a:xfrm>
              <a:off x="647631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7" name="Oval 386"/>
            <p:cNvSpPr/>
            <p:nvPr/>
          </p:nvSpPr>
          <p:spPr>
            <a:xfrm>
              <a:off x="6629095"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8" name="Oval 387"/>
            <p:cNvSpPr/>
            <p:nvPr/>
          </p:nvSpPr>
          <p:spPr>
            <a:xfrm>
              <a:off x="647631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9" name="Oval 388"/>
            <p:cNvSpPr/>
            <p:nvPr/>
          </p:nvSpPr>
          <p:spPr>
            <a:xfrm>
              <a:off x="6934661"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0" name="Oval 389"/>
            <p:cNvSpPr/>
            <p:nvPr/>
          </p:nvSpPr>
          <p:spPr>
            <a:xfrm>
              <a:off x="6781878"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1" name="Oval 390"/>
            <p:cNvSpPr/>
            <p:nvPr/>
          </p:nvSpPr>
          <p:spPr>
            <a:xfrm>
              <a:off x="6934661"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2" name="Oval 391"/>
            <p:cNvSpPr/>
            <p:nvPr/>
          </p:nvSpPr>
          <p:spPr>
            <a:xfrm>
              <a:off x="6781878"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3" name="Oval 392"/>
            <p:cNvSpPr/>
            <p:nvPr/>
          </p:nvSpPr>
          <p:spPr>
            <a:xfrm>
              <a:off x="7238618"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4" name="Oval 393"/>
            <p:cNvSpPr/>
            <p:nvPr/>
          </p:nvSpPr>
          <p:spPr>
            <a:xfrm>
              <a:off x="7085836"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5" name="Oval 394"/>
            <p:cNvSpPr/>
            <p:nvPr/>
          </p:nvSpPr>
          <p:spPr>
            <a:xfrm>
              <a:off x="7238618"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6" name="Oval 395"/>
            <p:cNvSpPr/>
            <p:nvPr/>
          </p:nvSpPr>
          <p:spPr>
            <a:xfrm>
              <a:off x="7085836"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7" name="Oval 396"/>
            <p:cNvSpPr/>
            <p:nvPr/>
          </p:nvSpPr>
          <p:spPr>
            <a:xfrm>
              <a:off x="7544184"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8" name="Oval 397"/>
            <p:cNvSpPr/>
            <p:nvPr/>
          </p:nvSpPr>
          <p:spPr>
            <a:xfrm>
              <a:off x="7391401"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 name="Oval 398"/>
            <p:cNvSpPr/>
            <p:nvPr/>
          </p:nvSpPr>
          <p:spPr>
            <a:xfrm>
              <a:off x="7544184"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0" name="Oval 399"/>
            <p:cNvSpPr/>
            <p:nvPr/>
          </p:nvSpPr>
          <p:spPr>
            <a:xfrm>
              <a:off x="7391401"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1" name="Oval 400"/>
            <p:cNvSpPr/>
            <p:nvPr/>
          </p:nvSpPr>
          <p:spPr>
            <a:xfrm>
              <a:off x="7848142"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2" name="Oval 401"/>
            <p:cNvSpPr/>
            <p:nvPr/>
          </p:nvSpPr>
          <p:spPr>
            <a:xfrm>
              <a:off x="7696967"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3" name="Oval 402"/>
            <p:cNvSpPr/>
            <p:nvPr/>
          </p:nvSpPr>
          <p:spPr>
            <a:xfrm>
              <a:off x="7848142"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4" name="Oval 403"/>
            <p:cNvSpPr/>
            <p:nvPr/>
          </p:nvSpPr>
          <p:spPr>
            <a:xfrm>
              <a:off x="7696967"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5" name="Oval 404"/>
            <p:cNvSpPr/>
            <p:nvPr/>
          </p:nvSpPr>
          <p:spPr>
            <a:xfrm>
              <a:off x="8153707" y="3277466"/>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6" name="Oval 405"/>
            <p:cNvSpPr/>
            <p:nvPr/>
          </p:nvSpPr>
          <p:spPr>
            <a:xfrm>
              <a:off x="8000924"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7" name="Oval 406"/>
            <p:cNvSpPr/>
            <p:nvPr/>
          </p:nvSpPr>
          <p:spPr>
            <a:xfrm>
              <a:off x="8153707" y="3429173"/>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8" name="Oval 407"/>
            <p:cNvSpPr/>
            <p:nvPr/>
          </p:nvSpPr>
          <p:spPr>
            <a:xfrm>
              <a:off x="8000924"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9" name="Oval 408"/>
            <p:cNvSpPr/>
            <p:nvPr/>
          </p:nvSpPr>
          <p:spPr>
            <a:xfrm>
              <a:off x="8457664" y="3277466"/>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0" name="Oval 409"/>
            <p:cNvSpPr/>
            <p:nvPr/>
          </p:nvSpPr>
          <p:spPr>
            <a:xfrm>
              <a:off x="8306490" y="3429173"/>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1" name="Oval 410"/>
            <p:cNvSpPr/>
            <p:nvPr/>
          </p:nvSpPr>
          <p:spPr>
            <a:xfrm>
              <a:off x="8457664" y="3429173"/>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2" name="Oval 411"/>
            <p:cNvSpPr/>
            <p:nvPr/>
          </p:nvSpPr>
          <p:spPr>
            <a:xfrm>
              <a:off x="8306490" y="3277466"/>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3" name="Oval 412"/>
            <p:cNvSpPr/>
            <p:nvPr/>
          </p:nvSpPr>
          <p:spPr>
            <a:xfrm>
              <a:off x="5106091"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4" name="Oval 413"/>
            <p:cNvSpPr/>
            <p:nvPr/>
          </p:nvSpPr>
          <p:spPr>
            <a:xfrm>
              <a:off x="4953309"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5" name="Oval 414"/>
            <p:cNvSpPr/>
            <p:nvPr/>
          </p:nvSpPr>
          <p:spPr>
            <a:xfrm>
              <a:off x="5106091"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6" name="Oval 415"/>
            <p:cNvSpPr/>
            <p:nvPr/>
          </p:nvSpPr>
          <p:spPr>
            <a:xfrm>
              <a:off x="4953309"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7" name="Oval 416"/>
            <p:cNvSpPr/>
            <p:nvPr/>
          </p:nvSpPr>
          <p:spPr>
            <a:xfrm>
              <a:off x="5410049"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8" name="Oval 417"/>
            <p:cNvSpPr/>
            <p:nvPr/>
          </p:nvSpPr>
          <p:spPr>
            <a:xfrm>
              <a:off x="5257266"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9" name="Oval 418"/>
            <p:cNvSpPr/>
            <p:nvPr/>
          </p:nvSpPr>
          <p:spPr>
            <a:xfrm>
              <a:off x="5410049"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0" name="Oval 419"/>
            <p:cNvSpPr/>
            <p:nvPr/>
          </p:nvSpPr>
          <p:spPr>
            <a:xfrm>
              <a:off x="5257266"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1" name="Oval 420"/>
            <p:cNvSpPr/>
            <p:nvPr/>
          </p:nvSpPr>
          <p:spPr>
            <a:xfrm>
              <a:off x="5715615"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2" name="Oval 421"/>
            <p:cNvSpPr/>
            <p:nvPr/>
          </p:nvSpPr>
          <p:spPr>
            <a:xfrm>
              <a:off x="5562831"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3" name="Oval 422"/>
            <p:cNvSpPr/>
            <p:nvPr/>
          </p:nvSpPr>
          <p:spPr>
            <a:xfrm>
              <a:off x="5715615"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4" name="Oval 423"/>
            <p:cNvSpPr/>
            <p:nvPr/>
          </p:nvSpPr>
          <p:spPr>
            <a:xfrm>
              <a:off x="5562831"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5" name="Oval 424"/>
            <p:cNvSpPr/>
            <p:nvPr/>
          </p:nvSpPr>
          <p:spPr>
            <a:xfrm>
              <a:off x="601957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6" name="Oval 425"/>
            <p:cNvSpPr/>
            <p:nvPr/>
          </p:nvSpPr>
          <p:spPr>
            <a:xfrm>
              <a:off x="5866789"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7" name="Oval 426"/>
            <p:cNvSpPr/>
            <p:nvPr/>
          </p:nvSpPr>
          <p:spPr>
            <a:xfrm>
              <a:off x="601957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8" name="Oval 427"/>
            <p:cNvSpPr/>
            <p:nvPr/>
          </p:nvSpPr>
          <p:spPr>
            <a:xfrm>
              <a:off x="5866789"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9" name="Oval 428"/>
            <p:cNvSpPr/>
            <p:nvPr/>
          </p:nvSpPr>
          <p:spPr>
            <a:xfrm>
              <a:off x="6325137"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0" name="Oval 429"/>
            <p:cNvSpPr/>
            <p:nvPr/>
          </p:nvSpPr>
          <p:spPr>
            <a:xfrm>
              <a:off x="6172355"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1" name="Oval 430"/>
            <p:cNvSpPr/>
            <p:nvPr/>
          </p:nvSpPr>
          <p:spPr>
            <a:xfrm>
              <a:off x="6325137"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2" name="Oval 431"/>
            <p:cNvSpPr/>
            <p:nvPr/>
          </p:nvSpPr>
          <p:spPr>
            <a:xfrm>
              <a:off x="6172355"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3" name="Oval 432"/>
            <p:cNvSpPr/>
            <p:nvPr/>
          </p:nvSpPr>
          <p:spPr>
            <a:xfrm>
              <a:off x="6629095"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4" name="Oval 433"/>
            <p:cNvSpPr/>
            <p:nvPr/>
          </p:nvSpPr>
          <p:spPr>
            <a:xfrm>
              <a:off x="647631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5" name="Oval 434"/>
            <p:cNvSpPr/>
            <p:nvPr/>
          </p:nvSpPr>
          <p:spPr>
            <a:xfrm>
              <a:off x="6629095"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6" name="Oval 435"/>
            <p:cNvSpPr/>
            <p:nvPr/>
          </p:nvSpPr>
          <p:spPr>
            <a:xfrm>
              <a:off x="647631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7" name="Oval 436"/>
            <p:cNvSpPr/>
            <p:nvPr/>
          </p:nvSpPr>
          <p:spPr>
            <a:xfrm>
              <a:off x="6934661"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8" name="Oval 437"/>
            <p:cNvSpPr/>
            <p:nvPr/>
          </p:nvSpPr>
          <p:spPr>
            <a:xfrm>
              <a:off x="6781878"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9" name="Oval 438"/>
            <p:cNvSpPr/>
            <p:nvPr/>
          </p:nvSpPr>
          <p:spPr>
            <a:xfrm>
              <a:off x="6934661"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0" name="Oval 439"/>
            <p:cNvSpPr/>
            <p:nvPr/>
          </p:nvSpPr>
          <p:spPr>
            <a:xfrm>
              <a:off x="6781878"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1" name="Oval 440"/>
            <p:cNvSpPr/>
            <p:nvPr/>
          </p:nvSpPr>
          <p:spPr>
            <a:xfrm>
              <a:off x="7238618"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2" name="Oval 441"/>
            <p:cNvSpPr/>
            <p:nvPr/>
          </p:nvSpPr>
          <p:spPr>
            <a:xfrm>
              <a:off x="7085836"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3" name="Oval 442"/>
            <p:cNvSpPr/>
            <p:nvPr/>
          </p:nvSpPr>
          <p:spPr>
            <a:xfrm>
              <a:off x="7238618"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4" name="Oval 443"/>
            <p:cNvSpPr/>
            <p:nvPr/>
          </p:nvSpPr>
          <p:spPr>
            <a:xfrm>
              <a:off x="7085836"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5" name="Oval 444"/>
            <p:cNvSpPr/>
            <p:nvPr/>
          </p:nvSpPr>
          <p:spPr>
            <a:xfrm>
              <a:off x="7544184"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6" name="Oval 445"/>
            <p:cNvSpPr/>
            <p:nvPr/>
          </p:nvSpPr>
          <p:spPr>
            <a:xfrm>
              <a:off x="7391401"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7" name="Oval 446"/>
            <p:cNvSpPr/>
            <p:nvPr/>
          </p:nvSpPr>
          <p:spPr>
            <a:xfrm>
              <a:off x="7544184"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8" name="Oval 447"/>
            <p:cNvSpPr/>
            <p:nvPr/>
          </p:nvSpPr>
          <p:spPr>
            <a:xfrm>
              <a:off x="7391401"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9" name="Oval 448"/>
            <p:cNvSpPr/>
            <p:nvPr/>
          </p:nvSpPr>
          <p:spPr>
            <a:xfrm>
              <a:off x="7848142"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 name="Oval 449"/>
            <p:cNvSpPr/>
            <p:nvPr/>
          </p:nvSpPr>
          <p:spPr>
            <a:xfrm>
              <a:off x="7696967"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1" name="Oval 450"/>
            <p:cNvSpPr/>
            <p:nvPr/>
          </p:nvSpPr>
          <p:spPr>
            <a:xfrm>
              <a:off x="7848142"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2" name="Oval 451"/>
            <p:cNvSpPr/>
            <p:nvPr/>
          </p:nvSpPr>
          <p:spPr>
            <a:xfrm>
              <a:off x="7696967"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3" name="Oval 452"/>
            <p:cNvSpPr/>
            <p:nvPr/>
          </p:nvSpPr>
          <p:spPr>
            <a:xfrm>
              <a:off x="8153707" y="297255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4" name="Oval 453"/>
            <p:cNvSpPr/>
            <p:nvPr/>
          </p:nvSpPr>
          <p:spPr>
            <a:xfrm>
              <a:off x="8000924"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5" name="Oval 454"/>
            <p:cNvSpPr/>
            <p:nvPr/>
          </p:nvSpPr>
          <p:spPr>
            <a:xfrm>
              <a:off x="8153707" y="3124257"/>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6" name="Oval 455"/>
            <p:cNvSpPr/>
            <p:nvPr/>
          </p:nvSpPr>
          <p:spPr>
            <a:xfrm>
              <a:off x="8000924"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7" name="Oval 456"/>
            <p:cNvSpPr/>
            <p:nvPr/>
          </p:nvSpPr>
          <p:spPr>
            <a:xfrm>
              <a:off x="8457664" y="297255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8" name="Oval 457"/>
            <p:cNvSpPr/>
            <p:nvPr/>
          </p:nvSpPr>
          <p:spPr>
            <a:xfrm>
              <a:off x="8306490" y="3124257"/>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9" name="Oval 458"/>
            <p:cNvSpPr/>
            <p:nvPr/>
          </p:nvSpPr>
          <p:spPr>
            <a:xfrm>
              <a:off x="8457664" y="3124257"/>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0" name="Oval 459"/>
            <p:cNvSpPr/>
            <p:nvPr/>
          </p:nvSpPr>
          <p:spPr>
            <a:xfrm>
              <a:off x="8306490" y="297255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1" name="Oval 460"/>
            <p:cNvSpPr/>
            <p:nvPr/>
          </p:nvSpPr>
          <p:spPr>
            <a:xfrm>
              <a:off x="5106091"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2" name="Oval 461"/>
            <p:cNvSpPr/>
            <p:nvPr/>
          </p:nvSpPr>
          <p:spPr>
            <a:xfrm>
              <a:off x="4953309"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3" name="Oval 462"/>
            <p:cNvSpPr/>
            <p:nvPr/>
          </p:nvSpPr>
          <p:spPr>
            <a:xfrm>
              <a:off x="5106091"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4" name="Oval 463"/>
            <p:cNvSpPr/>
            <p:nvPr/>
          </p:nvSpPr>
          <p:spPr>
            <a:xfrm>
              <a:off x="4953309"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5" name="Oval 464"/>
            <p:cNvSpPr/>
            <p:nvPr/>
          </p:nvSpPr>
          <p:spPr>
            <a:xfrm>
              <a:off x="5410049"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6" name="Oval 465"/>
            <p:cNvSpPr/>
            <p:nvPr/>
          </p:nvSpPr>
          <p:spPr>
            <a:xfrm>
              <a:off x="5257266"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7" name="Oval 466"/>
            <p:cNvSpPr/>
            <p:nvPr/>
          </p:nvSpPr>
          <p:spPr>
            <a:xfrm>
              <a:off x="5410049"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8" name="Oval 467"/>
            <p:cNvSpPr/>
            <p:nvPr/>
          </p:nvSpPr>
          <p:spPr>
            <a:xfrm>
              <a:off x="5257266"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9" name="Oval 468"/>
            <p:cNvSpPr/>
            <p:nvPr/>
          </p:nvSpPr>
          <p:spPr>
            <a:xfrm>
              <a:off x="5715615"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0" name="Oval 469"/>
            <p:cNvSpPr/>
            <p:nvPr/>
          </p:nvSpPr>
          <p:spPr>
            <a:xfrm>
              <a:off x="5562831"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1" name="Oval 470"/>
            <p:cNvSpPr/>
            <p:nvPr/>
          </p:nvSpPr>
          <p:spPr>
            <a:xfrm>
              <a:off x="5715615"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2" name="Oval 471"/>
            <p:cNvSpPr/>
            <p:nvPr/>
          </p:nvSpPr>
          <p:spPr>
            <a:xfrm>
              <a:off x="5562831"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3" name="Oval 472"/>
            <p:cNvSpPr/>
            <p:nvPr/>
          </p:nvSpPr>
          <p:spPr>
            <a:xfrm>
              <a:off x="601957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4" name="Oval 473"/>
            <p:cNvSpPr/>
            <p:nvPr/>
          </p:nvSpPr>
          <p:spPr>
            <a:xfrm>
              <a:off x="5866789"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5" name="Oval 474"/>
            <p:cNvSpPr/>
            <p:nvPr/>
          </p:nvSpPr>
          <p:spPr>
            <a:xfrm>
              <a:off x="601957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6" name="Oval 475"/>
            <p:cNvSpPr/>
            <p:nvPr/>
          </p:nvSpPr>
          <p:spPr>
            <a:xfrm>
              <a:off x="5866789"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7" name="Oval 476"/>
            <p:cNvSpPr/>
            <p:nvPr/>
          </p:nvSpPr>
          <p:spPr>
            <a:xfrm>
              <a:off x="6325137"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8" name="Oval 477"/>
            <p:cNvSpPr/>
            <p:nvPr/>
          </p:nvSpPr>
          <p:spPr>
            <a:xfrm>
              <a:off x="6172355"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9" name="Oval 478"/>
            <p:cNvSpPr/>
            <p:nvPr/>
          </p:nvSpPr>
          <p:spPr>
            <a:xfrm>
              <a:off x="6325137"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0" name="Oval 479"/>
            <p:cNvSpPr/>
            <p:nvPr/>
          </p:nvSpPr>
          <p:spPr>
            <a:xfrm>
              <a:off x="6172355"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1" name="Oval 480"/>
            <p:cNvSpPr/>
            <p:nvPr/>
          </p:nvSpPr>
          <p:spPr>
            <a:xfrm>
              <a:off x="6629095"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2" name="Oval 481"/>
            <p:cNvSpPr/>
            <p:nvPr/>
          </p:nvSpPr>
          <p:spPr>
            <a:xfrm>
              <a:off x="647631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3" name="Oval 482"/>
            <p:cNvSpPr/>
            <p:nvPr/>
          </p:nvSpPr>
          <p:spPr>
            <a:xfrm>
              <a:off x="6629095"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4" name="Oval 483"/>
            <p:cNvSpPr/>
            <p:nvPr/>
          </p:nvSpPr>
          <p:spPr>
            <a:xfrm>
              <a:off x="647631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5" name="Oval 484"/>
            <p:cNvSpPr/>
            <p:nvPr/>
          </p:nvSpPr>
          <p:spPr>
            <a:xfrm>
              <a:off x="6934661"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6" name="Oval 485"/>
            <p:cNvSpPr/>
            <p:nvPr/>
          </p:nvSpPr>
          <p:spPr>
            <a:xfrm>
              <a:off x="6781878"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7" name="Oval 486"/>
            <p:cNvSpPr/>
            <p:nvPr/>
          </p:nvSpPr>
          <p:spPr>
            <a:xfrm>
              <a:off x="6934661"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8" name="Oval 487"/>
            <p:cNvSpPr/>
            <p:nvPr/>
          </p:nvSpPr>
          <p:spPr>
            <a:xfrm>
              <a:off x="6781878"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9" name="Oval 488"/>
            <p:cNvSpPr/>
            <p:nvPr/>
          </p:nvSpPr>
          <p:spPr>
            <a:xfrm>
              <a:off x="7238618"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0" name="Oval 489"/>
            <p:cNvSpPr/>
            <p:nvPr/>
          </p:nvSpPr>
          <p:spPr>
            <a:xfrm>
              <a:off x="7085836"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1" name="Oval 490"/>
            <p:cNvSpPr/>
            <p:nvPr/>
          </p:nvSpPr>
          <p:spPr>
            <a:xfrm>
              <a:off x="7238618"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2" name="Oval 491"/>
            <p:cNvSpPr/>
            <p:nvPr/>
          </p:nvSpPr>
          <p:spPr>
            <a:xfrm>
              <a:off x="7085836"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3" name="Oval 492"/>
            <p:cNvSpPr/>
            <p:nvPr/>
          </p:nvSpPr>
          <p:spPr>
            <a:xfrm>
              <a:off x="7544184"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4" name="Oval 493"/>
            <p:cNvSpPr/>
            <p:nvPr/>
          </p:nvSpPr>
          <p:spPr>
            <a:xfrm>
              <a:off x="7391401"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5" name="Oval 494"/>
            <p:cNvSpPr/>
            <p:nvPr/>
          </p:nvSpPr>
          <p:spPr>
            <a:xfrm>
              <a:off x="7544184"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6" name="Oval 495"/>
            <p:cNvSpPr/>
            <p:nvPr/>
          </p:nvSpPr>
          <p:spPr>
            <a:xfrm>
              <a:off x="7391401"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7" name="Oval 496"/>
            <p:cNvSpPr/>
            <p:nvPr/>
          </p:nvSpPr>
          <p:spPr>
            <a:xfrm>
              <a:off x="7848142"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8" name="Oval 497"/>
            <p:cNvSpPr/>
            <p:nvPr/>
          </p:nvSpPr>
          <p:spPr>
            <a:xfrm>
              <a:off x="7696967"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9" name="Oval 498"/>
            <p:cNvSpPr/>
            <p:nvPr/>
          </p:nvSpPr>
          <p:spPr>
            <a:xfrm>
              <a:off x="7848142"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0" name="Oval 499"/>
            <p:cNvSpPr/>
            <p:nvPr/>
          </p:nvSpPr>
          <p:spPr>
            <a:xfrm>
              <a:off x="7696967"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1" name="Oval 500"/>
            <p:cNvSpPr/>
            <p:nvPr/>
          </p:nvSpPr>
          <p:spPr>
            <a:xfrm>
              <a:off x="8153707" y="2667635"/>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2" name="Oval 501"/>
            <p:cNvSpPr/>
            <p:nvPr/>
          </p:nvSpPr>
          <p:spPr>
            <a:xfrm>
              <a:off x="8000924"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3" name="Oval 502"/>
            <p:cNvSpPr/>
            <p:nvPr/>
          </p:nvSpPr>
          <p:spPr>
            <a:xfrm>
              <a:off x="8153707" y="2819342"/>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4" name="Oval 503"/>
            <p:cNvSpPr/>
            <p:nvPr/>
          </p:nvSpPr>
          <p:spPr>
            <a:xfrm>
              <a:off x="8000924"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5" name="Oval 504"/>
            <p:cNvSpPr/>
            <p:nvPr/>
          </p:nvSpPr>
          <p:spPr>
            <a:xfrm>
              <a:off x="8457664" y="2667635"/>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6" name="Oval 505"/>
            <p:cNvSpPr/>
            <p:nvPr/>
          </p:nvSpPr>
          <p:spPr>
            <a:xfrm>
              <a:off x="8306490" y="2819342"/>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7" name="Oval 506"/>
            <p:cNvSpPr/>
            <p:nvPr/>
          </p:nvSpPr>
          <p:spPr>
            <a:xfrm>
              <a:off x="8457664" y="2819342"/>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8" name="Oval 507"/>
            <p:cNvSpPr/>
            <p:nvPr/>
          </p:nvSpPr>
          <p:spPr>
            <a:xfrm>
              <a:off x="8306490" y="2667635"/>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9" name="Oval 508"/>
            <p:cNvSpPr/>
            <p:nvPr/>
          </p:nvSpPr>
          <p:spPr>
            <a:xfrm>
              <a:off x="5106091"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0" name="Oval 509"/>
            <p:cNvSpPr/>
            <p:nvPr/>
          </p:nvSpPr>
          <p:spPr>
            <a:xfrm>
              <a:off x="4953309"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1" name="Oval 510"/>
            <p:cNvSpPr/>
            <p:nvPr/>
          </p:nvSpPr>
          <p:spPr>
            <a:xfrm>
              <a:off x="5106091"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2" name="Oval 511"/>
            <p:cNvSpPr/>
            <p:nvPr/>
          </p:nvSpPr>
          <p:spPr>
            <a:xfrm>
              <a:off x="4953309"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3" name="Oval 512"/>
            <p:cNvSpPr/>
            <p:nvPr/>
          </p:nvSpPr>
          <p:spPr>
            <a:xfrm>
              <a:off x="5410049"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4" name="Oval 513"/>
            <p:cNvSpPr/>
            <p:nvPr/>
          </p:nvSpPr>
          <p:spPr>
            <a:xfrm>
              <a:off x="5257266"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5" name="Oval 514"/>
            <p:cNvSpPr/>
            <p:nvPr/>
          </p:nvSpPr>
          <p:spPr>
            <a:xfrm>
              <a:off x="5410049"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6" name="Oval 515"/>
            <p:cNvSpPr/>
            <p:nvPr/>
          </p:nvSpPr>
          <p:spPr>
            <a:xfrm>
              <a:off x="5257266"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7" name="Oval 516"/>
            <p:cNvSpPr/>
            <p:nvPr/>
          </p:nvSpPr>
          <p:spPr>
            <a:xfrm>
              <a:off x="5715615"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8" name="Oval 517"/>
            <p:cNvSpPr/>
            <p:nvPr/>
          </p:nvSpPr>
          <p:spPr>
            <a:xfrm>
              <a:off x="5562831"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9" name="Oval 518"/>
            <p:cNvSpPr/>
            <p:nvPr/>
          </p:nvSpPr>
          <p:spPr>
            <a:xfrm>
              <a:off x="5715615"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0" name="Oval 519"/>
            <p:cNvSpPr/>
            <p:nvPr/>
          </p:nvSpPr>
          <p:spPr>
            <a:xfrm>
              <a:off x="5562831"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1" name="Oval 520"/>
            <p:cNvSpPr/>
            <p:nvPr/>
          </p:nvSpPr>
          <p:spPr>
            <a:xfrm>
              <a:off x="601957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2" name="Oval 521"/>
            <p:cNvSpPr/>
            <p:nvPr/>
          </p:nvSpPr>
          <p:spPr>
            <a:xfrm>
              <a:off x="5866789"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3" name="Oval 522"/>
            <p:cNvSpPr/>
            <p:nvPr/>
          </p:nvSpPr>
          <p:spPr>
            <a:xfrm>
              <a:off x="601957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4" name="Oval 523"/>
            <p:cNvSpPr/>
            <p:nvPr/>
          </p:nvSpPr>
          <p:spPr>
            <a:xfrm>
              <a:off x="5866789"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5" name="Oval 524"/>
            <p:cNvSpPr/>
            <p:nvPr/>
          </p:nvSpPr>
          <p:spPr>
            <a:xfrm>
              <a:off x="6325137"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6" name="Oval 525"/>
            <p:cNvSpPr/>
            <p:nvPr/>
          </p:nvSpPr>
          <p:spPr>
            <a:xfrm>
              <a:off x="6172355"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7" name="Oval 526"/>
            <p:cNvSpPr/>
            <p:nvPr/>
          </p:nvSpPr>
          <p:spPr>
            <a:xfrm>
              <a:off x="6325137"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8" name="Oval 527"/>
            <p:cNvSpPr/>
            <p:nvPr/>
          </p:nvSpPr>
          <p:spPr>
            <a:xfrm>
              <a:off x="6172355"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9" name="Oval 528"/>
            <p:cNvSpPr/>
            <p:nvPr/>
          </p:nvSpPr>
          <p:spPr>
            <a:xfrm>
              <a:off x="6629095"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0" name="Oval 529"/>
            <p:cNvSpPr/>
            <p:nvPr/>
          </p:nvSpPr>
          <p:spPr>
            <a:xfrm>
              <a:off x="647631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1" name="Oval 530"/>
            <p:cNvSpPr/>
            <p:nvPr/>
          </p:nvSpPr>
          <p:spPr>
            <a:xfrm>
              <a:off x="6629095"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 name="Oval 531"/>
            <p:cNvSpPr/>
            <p:nvPr/>
          </p:nvSpPr>
          <p:spPr>
            <a:xfrm>
              <a:off x="647631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3" name="Oval 532"/>
            <p:cNvSpPr/>
            <p:nvPr/>
          </p:nvSpPr>
          <p:spPr>
            <a:xfrm>
              <a:off x="6934661"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4" name="Oval 533"/>
            <p:cNvSpPr/>
            <p:nvPr/>
          </p:nvSpPr>
          <p:spPr>
            <a:xfrm>
              <a:off x="6781878"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5" name="Oval 534"/>
            <p:cNvSpPr/>
            <p:nvPr/>
          </p:nvSpPr>
          <p:spPr>
            <a:xfrm>
              <a:off x="6934661"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6" name="Oval 535"/>
            <p:cNvSpPr/>
            <p:nvPr/>
          </p:nvSpPr>
          <p:spPr>
            <a:xfrm>
              <a:off x="6781878"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7" name="Oval 536"/>
            <p:cNvSpPr/>
            <p:nvPr/>
          </p:nvSpPr>
          <p:spPr>
            <a:xfrm>
              <a:off x="7238618"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8" name="Oval 537"/>
            <p:cNvSpPr/>
            <p:nvPr/>
          </p:nvSpPr>
          <p:spPr>
            <a:xfrm>
              <a:off x="7085836"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9" name="Oval 538"/>
            <p:cNvSpPr/>
            <p:nvPr/>
          </p:nvSpPr>
          <p:spPr>
            <a:xfrm>
              <a:off x="7238618"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0" name="Oval 539"/>
            <p:cNvSpPr/>
            <p:nvPr/>
          </p:nvSpPr>
          <p:spPr>
            <a:xfrm>
              <a:off x="7085836"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1" name="Oval 540"/>
            <p:cNvSpPr/>
            <p:nvPr/>
          </p:nvSpPr>
          <p:spPr>
            <a:xfrm>
              <a:off x="7544184"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2" name="Oval 541"/>
            <p:cNvSpPr/>
            <p:nvPr/>
          </p:nvSpPr>
          <p:spPr>
            <a:xfrm>
              <a:off x="7391401"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3" name="Oval 542"/>
            <p:cNvSpPr/>
            <p:nvPr/>
          </p:nvSpPr>
          <p:spPr>
            <a:xfrm>
              <a:off x="7544184"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4" name="Oval 543"/>
            <p:cNvSpPr/>
            <p:nvPr/>
          </p:nvSpPr>
          <p:spPr>
            <a:xfrm>
              <a:off x="7391401"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5" name="Oval 544"/>
            <p:cNvSpPr/>
            <p:nvPr/>
          </p:nvSpPr>
          <p:spPr>
            <a:xfrm>
              <a:off x="7848142"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6" name="Oval 545"/>
            <p:cNvSpPr/>
            <p:nvPr/>
          </p:nvSpPr>
          <p:spPr>
            <a:xfrm>
              <a:off x="7696967"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7" name="Oval 546"/>
            <p:cNvSpPr/>
            <p:nvPr/>
          </p:nvSpPr>
          <p:spPr>
            <a:xfrm>
              <a:off x="7848142"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8" name="Oval 547"/>
            <p:cNvSpPr/>
            <p:nvPr/>
          </p:nvSpPr>
          <p:spPr>
            <a:xfrm>
              <a:off x="7696967"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9" name="Oval 548"/>
            <p:cNvSpPr/>
            <p:nvPr/>
          </p:nvSpPr>
          <p:spPr>
            <a:xfrm>
              <a:off x="8153707" y="2362719"/>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0" name="Oval 549"/>
            <p:cNvSpPr/>
            <p:nvPr/>
          </p:nvSpPr>
          <p:spPr>
            <a:xfrm>
              <a:off x="8000924"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1" name="Oval 550"/>
            <p:cNvSpPr/>
            <p:nvPr/>
          </p:nvSpPr>
          <p:spPr>
            <a:xfrm>
              <a:off x="8153707" y="2514426"/>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2" name="Oval 551"/>
            <p:cNvSpPr/>
            <p:nvPr/>
          </p:nvSpPr>
          <p:spPr>
            <a:xfrm>
              <a:off x="8000924"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 name="Oval 552"/>
            <p:cNvSpPr/>
            <p:nvPr/>
          </p:nvSpPr>
          <p:spPr>
            <a:xfrm>
              <a:off x="8457664" y="2362719"/>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4" name="Oval 553"/>
            <p:cNvSpPr/>
            <p:nvPr/>
          </p:nvSpPr>
          <p:spPr>
            <a:xfrm>
              <a:off x="8306490" y="2514426"/>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5" name="Oval 554"/>
            <p:cNvSpPr/>
            <p:nvPr/>
          </p:nvSpPr>
          <p:spPr>
            <a:xfrm>
              <a:off x="8457664" y="2514426"/>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6" name="Oval 555"/>
            <p:cNvSpPr/>
            <p:nvPr/>
          </p:nvSpPr>
          <p:spPr>
            <a:xfrm>
              <a:off x="8306490" y="2362719"/>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7" name="Oval 556"/>
            <p:cNvSpPr/>
            <p:nvPr/>
          </p:nvSpPr>
          <p:spPr>
            <a:xfrm>
              <a:off x="5106091"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8" name="Oval 557"/>
            <p:cNvSpPr/>
            <p:nvPr/>
          </p:nvSpPr>
          <p:spPr>
            <a:xfrm>
              <a:off x="4953309"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9" name="Oval 558"/>
            <p:cNvSpPr/>
            <p:nvPr/>
          </p:nvSpPr>
          <p:spPr>
            <a:xfrm>
              <a:off x="5106091"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0" name="Oval 559"/>
            <p:cNvSpPr/>
            <p:nvPr/>
          </p:nvSpPr>
          <p:spPr>
            <a:xfrm>
              <a:off x="4953309"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1" name="Oval 560"/>
            <p:cNvSpPr/>
            <p:nvPr/>
          </p:nvSpPr>
          <p:spPr>
            <a:xfrm>
              <a:off x="5410049"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2" name="Oval 561"/>
            <p:cNvSpPr/>
            <p:nvPr/>
          </p:nvSpPr>
          <p:spPr>
            <a:xfrm>
              <a:off x="5257266"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 name="Oval 562"/>
            <p:cNvSpPr/>
            <p:nvPr/>
          </p:nvSpPr>
          <p:spPr>
            <a:xfrm>
              <a:off x="5410049"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4" name="Oval 563"/>
            <p:cNvSpPr/>
            <p:nvPr/>
          </p:nvSpPr>
          <p:spPr>
            <a:xfrm>
              <a:off x="5257266"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5" name="Oval 564"/>
            <p:cNvSpPr/>
            <p:nvPr/>
          </p:nvSpPr>
          <p:spPr>
            <a:xfrm>
              <a:off x="5715615"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6" name="Oval 565"/>
            <p:cNvSpPr/>
            <p:nvPr/>
          </p:nvSpPr>
          <p:spPr>
            <a:xfrm>
              <a:off x="5562831"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7" name="Oval 566"/>
            <p:cNvSpPr/>
            <p:nvPr/>
          </p:nvSpPr>
          <p:spPr>
            <a:xfrm>
              <a:off x="5715615"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8" name="Oval 567"/>
            <p:cNvSpPr/>
            <p:nvPr/>
          </p:nvSpPr>
          <p:spPr>
            <a:xfrm>
              <a:off x="5562831"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9" name="Oval 568"/>
            <p:cNvSpPr/>
            <p:nvPr/>
          </p:nvSpPr>
          <p:spPr>
            <a:xfrm>
              <a:off x="601957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0" name="Oval 569"/>
            <p:cNvSpPr/>
            <p:nvPr/>
          </p:nvSpPr>
          <p:spPr>
            <a:xfrm>
              <a:off x="5866789"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1" name="Oval 570"/>
            <p:cNvSpPr/>
            <p:nvPr/>
          </p:nvSpPr>
          <p:spPr>
            <a:xfrm>
              <a:off x="601957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2" name="Oval 571"/>
            <p:cNvSpPr/>
            <p:nvPr/>
          </p:nvSpPr>
          <p:spPr>
            <a:xfrm>
              <a:off x="5866789"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3" name="Oval 572"/>
            <p:cNvSpPr/>
            <p:nvPr/>
          </p:nvSpPr>
          <p:spPr>
            <a:xfrm>
              <a:off x="6325137"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4" name="Oval 573"/>
            <p:cNvSpPr/>
            <p:nvPr/>
          </p:nvSpPr>
          <p:spPr>
            <a:xfrm>
              <a:off x="6172355"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5" name="Oval 574"/>
            <p:cNvSpPr/>
            <p:nvPr/>
          </p:nvSpPr>
          <p:spPr>
            <a:xfrm>
              <a:off x="6325137"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6" name="Oval 575"/>
            <p:cNvSpPr/>
            <p:nvPr/>
          </p:nvSpPr>
          <p:spPr>
            <a:xfrm>
              <a:off x="6172355"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7" name="Oval 576"/>
            <p:cNvSpPr/>
            <p:nvPr/>
          </p:nvSpPr>
          <p:spPr>
            <a:xfrm>
              <a:off x="6629095"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8" name="Oval 577"/>
            <p:cNvSpPr/>
            <p:nvPr/>
          </p:nvSpPr>
          <p:spPr>
            <a:xfrm>
              <a:off x="647631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9" name="Oval 578"/>
            <p:cNvSpPr/>
            <p:nvPr/>
          </p:nvSpPr>
          <p:spPr>
            <a:xfrm>
              <a:off x="6629095"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0" name="Oval 579"/>
            <p:cNvSpPr/>
            <p:nvPr/>
          </p:nvSpPr>
          <p:spPr>
            <a:xfrm>
              <a:off x="647631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1" name="Oval 580"/>
            <p:cNvSpPr/>
            <p:nvPr/>
          </p:nvSpPr>
          <p:spPr>
            <a:xfrm>
              <a:off x="6934661"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2" name="Oval 581"/>
            <p:cNvSpPr/>
            <p:nvPr/>
          </p:nvSpPr>
          <p:spPr>
            <a:xfrm>
              <a:off x="6781878"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3" name="Oval 582"/>
            <p:cNvSpPr/>
            <p:nvPr/>
          </p:nvSpPr>
          <p:spPr>
            <a:xfrm>
              <a:off x="6934661"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4" name="Oval 583"/>
            <p:cNvSpPr/>
            <p:nvPr/>
          </p:nvSpPr>
          <p:spPr>
            <a:xfrm>
              <a:off x="6781878"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5" name="Oval 584"/>
            <p:cNvSpPr/>
            <p:nvPr/>
          </p:nvSpPr>
          <p:spPr>
            <a:xfrm>
              <a:off x="7238618"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6" name="Oval 585"/>
            <p:cNvSpPr/>
            <p:nvPr/>
          </p:nvSpPr>
          <p:spPr>
            <a:xfrm>
              <a:off x="7085836"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7" name="Oval 586"/>
            <p:cNvSpPr/>
            <p:nvPr/>
          </p:nvSpPr>
          <p:spPr>
            <a:xfrm>
              <a:off x="7238618"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8" name="Oval 587"/>
            <p:cNvSpPr/>
            <p:nvPr/>
          </p:nvSpPr>
          <p:spPr>
            <a:xfrm>
              <a:off x="7085836"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9" name="Oval 588"/>
            <p:cNvSpPr/>
            <p:nvPr/>
          </p:nvSpPr>
          <p:spPr>
            <a:xfrm>
              <a:off x="7544184"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0" name="Oval 589"/>
            <p:cNvSpPr/>
            <p:nvPr/>
          </p:nvSpPr>
          <p:spPr>
            <a:xfrm>
              <a:off x="7391401"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1" name="Oval 590"/>
            <p:cNvSpPr/>
            <p:nvPr/>
          </p:nvSpPr>
          <p:spPr>
            <a:xfrm>
              <a:off x="7544184"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2" name="Oval 591"/>
            <p:cNvSpPr/>
            <p:nvPr/>
          </p:nvSpPr>
          <p:spPr>
            <a:xfrm>
              <a:off x="7391401"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3" name="Oval 592"/>
            <p:cNvSpPr/>
            <p:nvPr/>
          </p:nvSpPr>
          <p:spPr>
            <a:xfrm>
              <a:off x="7848142"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4" name="Oval 593"/>
            <p:cNvSpPr/>
            <p:nvPr/>
          </p:nvSpPr>
          <p:spPr>
            <a:xfrm>
              <a:off x="7696967"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5" name="Oval 594"/>
            <p:cNvSpPr/>
            <p:nvPr/>
          </p:nvSpPr>
          <p:spPr>
            <a:xfrm>
              <a:off x="7848142"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6" name="Oval 595"/>
            <p:cNvSpPr/>
            <p:nvPr/>
          </p:nvSpPr>
          <p:spPr>
            <a:xfrm>
              <a:off x="7696967"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7" name="Oval 596"/>
            <p:cNvSpPr/>
            <p:nvPr/>
          </p:nvSpPr>
          <p:spPr>
            <a:xfrm>
              <a:off x="8153707" y="2057803"/>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8" name="Oval 597"/>
            <p:cNvSpPr/>
            <p:nvPr/>
          </p:nvSpPr>
          <p:spPr>
            <a:xfrm>
              <a:off x="8000924"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9" name="Oval 598"/>
            <p:cNvSpPr/>
            <p:nvPr/>
          </p:nvSpPr>
          <p:spPr>
            <a:xfrm>
              <a:off x="8153707" y="2209511"/>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0" name="Oval 599"/>
            <p:cNvSpPr/>
            <p:nvPr/>
          </p:nvSpPr>
          <p:spPr>
            <a:xfrm>
              <a:off x="8000924"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1" name="Oval 600"/>
            <p:cNvSpPr/>
            <p:nvPr/>
          </p:nvSpPr>
          <p:spPr>
            <a:xfrm>
              <a:off x="8457664" y="2057803"/>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2" name="Oval 601"/>
            <p:cNvSpPr/>
            <p:nvPr/>
          </p:nvSpPr>
          <p:spPr>
            <a:xfrm>
              <a:off x="8306490" y="2209511"/>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3" name="Oval 602"/>
            <p:cNvSpPr/>
            <p:nvPr/>
          </p:nvSpPr>
          <p:spPr>
            <a:xfrm>
              <a:off x="8457664" y="2209511"/>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4" name="Oval 603"/>
            <p:cNvSpPr/>
            <p:nvPr/>
          </p:nvSpPr>
          <p:spPr>
            <a:xfrm>
              <a:off x="8306490" y="2057803"/>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5" name="Oval 604"/>
            <p:cNvSpPr/>
            <p:nvPr/>
          </p:nvSpPr>
          <p:spPr>
            <a:xfrm>
              <a:off x="5106091"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6" name="Oval 605"/>
            <p:cNvSpPr/>
            <p:nvPr/>
          </p:nvSpPr>
          <p:spPr>
            <a:xfrm>
              <a:off x="4953309"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7" name="Oval 606"/>
            <p:cNvSpPr/>
            <p:nvPr/>
          </p:nvSpPr>
          <p:spPr>
            <a:xfrm>
              <a:off x="5106091"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8" name="Oval 607"/>
            <p:cNvSpPr/>
            <p:nvPr/>
          </p:nvSpPr>
          <p:spPr>
            <a:xfrm>
              <a:off x="4953309"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9" name="Oval 608"/>
            <p:cNvSpPr/>
            <p:nvPr/>
          </p:nvSpPr>
          <p:spPr>
            <a:xfrm>
              <a:off x="5410049"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0" name="Oval 609"/>
            <p:cNvSpPr/>
            <p:nvPr/>
          </p:nvSpPr>
          <p:spPr>
            <a:xfrm>
              <a:off x="5257266"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1" name="Oval 610"/>
            <p:cNvSpPr/>
            <p:nvPr/>
          </p:nvSpPr>
          <p:spPr>
            <a:xfrm>
              <a:off x="5410049"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2" name="Oval 611"/>
            <p:cNvSpPr/>
            <p:nvPr/>
          </p:nvSpPr>
          <p:spPr>
            <a:xfrm>
              <a:off x="5257266"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3" name="Oval 612"/>
            <p:cNvSpPr/>
            <p:nvPr/>
          </p:nvSpPr>
          <p:spPr>
            <a:xfrm>
              <a:off x="5715615"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4" name="Oval 613"/>
            <p:cNvSpPr/>
            <p:nvPr/>
          </p:nvSpPr>
          <p:spPr>
            <a:xfrm>
              <a:off x="5562831"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5" name="Oval 614"/>
            <p:cNvSpPr/>
            <p:nvPr/>
          </p:nvSpPr>
          <p:spPr>
            <a:xfrm>
              <a:off x="5715615"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6" name="Oval 615"/>
            <p:cNvSpPr/>
            <p:nvPr/>
          </p:nvSpPr>
          <p:spPr>
            <a:xfrm>
              <a:off x="5562831"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7" name="Oval 616"/>
            <p:cNvSpPr/>
            <p:nvPr/>
          </p:nvSpPr>
          <p:spPr>
            <a:xfrm>
              <a:off x="601957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8" name="Oval 617"/>
            <p:cNvSpPr/>
            <p:nvPr/>
          </p:nvSpPr>
          <p:spPr>
            <a:xfrm>
              <a:off x="5866789"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9" name="Oval 618"/>
            <p:cNvSpPr/>
            <p:nvPr/>
          </p:nvSpPr>
          <p:spPr>
            <a:xfrm>
              <a:off x="601957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0" name="Oval 619"/>
            <p:cNvSpPr/>
            <p:nvPr/>
          </p:nvSpPr>
          <p:spPr>
            <a:xfrm>
              <a:off x="5866789"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1" name="Oval 620"/>
            <p:cNvSpPr/>
            <p:nvPr/>
          </p:nvSpPr>
          <p:spPr>
            <a:xfrm>
              <a:off x="6325137"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2" name="Oval 621"/>
            <p:cNvSpPr/>
            <p:nvPr/>
          </p:nvSpPr>
          <p:spPr>
            <a:xfrm>
              <a:off x="6172355"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3" name="Oval 622"/>
            <p:cNvSpPr/>
            <p:nvPr/>
          </p:nvSpPr>
          <p:spPr>
            <a:xfrm>
              <a:off x="6325137"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4" name="Oval 623"/>
            <p:cNvSpPr/>
            <p:nvPr/>
          </p:nvSpPr>
          <p:spPr>
            <a:xfrm>
              <a:off x="6172355"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5" name="Oval 624"/>
            <p:cNvSpPr/>
            <p:nvPr/>
          </p:nvSpPr>
          <p:spPr>
            <a:xfrm>
              <a:off x="6629095"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6" name="Oval 625"/>
            <p:cNvSpPr/>
            <p:nvPr/>
          </p:nvSpPr>
          <p:spPr>
            <a:xfrm>
              <a:off x="647631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7" name="Oval 626"/>
            <p:cNvSpPr/>
            <p:nvPr/>
          </p:nvSpPr>
          <p:spPr>
            <a:xfrm>
              <a:off x="6629095"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8" name="Oval 627"/>
            <p:cNvSpPr/>
            <p:nvPr/>
          </p:nvSpPr>
          <p:spPr>
            <a:xfrm>
              <a:off x="647631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9" name="Oval 628"/>
            <p:cNvSpPr/>
            <p:nvPr/>
          </p:nvSpPr>
          <p:spPr>
            <a:xfrm>
              <a:off x="6934661"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0" name="Oval 629"/>
            <p:cNvSpPr/>
            <p:nvPr/>
          </p:nvSpPr>
          <p:spPr>
            <a:xfrm>
              <a:off x="6781878"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1" name="Oval 630"/>
            <p:cNvSpPr/>
            <p:nvPr/>
          </p:nvSpPr>
          <p:spPr>
            <a:xfrm>
              <a:off x="6934661"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2" name="Oval 631"/>
            <p:cNvSpPr/>
            <p:nvPr/>
          </p:nvSpPr>
          <p:spPr>
            <a:xfrm>
              <a:off x="6781878"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3" name="Oval 632"/>
            <p:cNvSpPr/>
            <p:nvPr/>
          </p:nvSpPr>
          <p:spPr>
            <a:xfrm>
              <a:off x="7238618"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4" name="Oval 633"/>
            <p:cNvSpPr/>
            <p:nvPr/>
          </p:nvSpPr>
          <p:spPr>
            <a:xfrm>
              <a:off x="7085836"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5" name="Oval 634"/>
            <p:cNvSpPr/>
            <p:nvPr/>
          </p:nvSpPr>
          <p:spPr>
            <a:xfrm>
              <a:off x="7238618"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6" name="Oval 635"/>
            <p:cNvSpPr/>
            <p:nvPr/>
          </p:nvSpPr>
          <p:spPr>
            <a:xfrm>
              <a:off x="7085836"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7" name="Oval 636"/>
            <p:cNvSpPr/>
            <p:nvPr/>
          </p:nvSpPr>
          <p:spPr>
            <a:xfrm>
              <a:off x="7544184"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8" name="Oval 637"/>
            <p:cNvSpPr/>
            <p:nvPr/>
          </p:nvSpPr>
          <p:spPr>
            <a:xfrm>
              <a:off x="7391401"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9" name="Oval 638"/>
            <p:cNvSpPr/>
            <p:nvPr/>
          </p:nvSpPr>
          <p:spPr>
            <a:xfrm>
              <a:off x="7544184"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0" name="Oval 639"/>
            <p:cNvSpPr/>
            <p:nvPr/>
          </p:nvSpPr>
          <p:spPr>
            <a:xfrm>
              <a:off x="7391401"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1" name="Oval 640"/>
            <p:cNvSpPr/>
            <p:nvPr/>
          </p:nvSpPr>
          <p:spPr>
            <a:xfrm>
              <a:off x="7848142"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2" name="Oval 641"/>
            <p:cNvSpPr/>
            <p:nvPr/>
          </p:nvSpPr>
          <p:spPr>
            <a:xfrm>
              <a:off x="7696967"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3" name="Oval 642"/>
            <p:cNvSpPr/>
            <p:nvPr/>
          </p:nvSpPr>
          <p:spPr>
            <a:xfrm>
              <a:off x="7848142"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4" name="Oval 643"/>
            <p:cNvSpPr/>
            <p:nvPr/>
          </p:nvSpPr>
          <p:spPr>
            <a:xfrm>
              <a:off x="7696967"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 name="Oval 644"/>
            <p:cNvSpPr/>
            <p:nvPr/>
          </p:nvSpPr>
          <p:spPr>
            <a:xfrm>
              <a:off x="8153707" y="1752888"/>
              <a:ext cx="75587"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6" name="Oval 645"/>
            <p:cNvSpPr/>
            <p:nvPr/>
          </p:nvSpPr>
          <p:spPr>
            <a:xfrm>
              <a:off x="8000924"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7" name="Oval 646"/>
            <p:cNvSpPr/>
            <p:nvPr/>
          </p:nvSpPr>
          <p:spPr>
            <a:xfrm>
              <a:off x="8153707" y="1906097"/>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8" name="Oval 647"/>
            <p:cNvSpPr/>
            <p:nvPr/>
          </p:nvSpPr>
          <p:spPr>
            <a:xfrm>
              <a:off x="8000924"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9" name="Oval 648"/>
            <p:cNvSpPr/>
            <p:nvPr/>
          </p:nvSpPr>
          <p:spPr>
            <a:xfrm>
              <a:off x="8457664" y="1752888"/>
              <a:ext cx="77196"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0" name="Oval 649"/>
            <p:cNvSpPr/>
            <p:nvPr/>
          </p:nvSpPr>
          <p:spPr>
            <a:xfrm>
              <a:off x="8306490" y="1906097"/>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1" name="Oval 650"/>
            <p:cNvSpPr/>
            <p:nvPr/>
          </p:nvSpPr>
          <p:spPr>
            <a:xfrm>
              <a:off x="8457664" y="1906097"/>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2" name="Oval 651"/>
            <p:cNvSpPr/>
            <p:nvPr/>
          </p:nvSpPr>
          <p:spPr>
            <a:xfrm>
              <a:off x="8306490" y="1752888"/>
              <a:ext cx="75588" cy="766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3" name="Oval 652"/>
            <p:cNvSpPr/>
            <p:nvPr/>
          </p:nvSpPr>
          <p:spPr>
            <a:xfrm>
              <a:off x="5106091"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4" name="Oval 653"/>
            <p:cNvSpPr/>
            <p:nvPr/>
          </p:nvSpPr>
          <p:spPr>
            <a:xfrm>
              <a:off x="4953309"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5" name="Oval 654"/>
            <p:cNvSpPr/>
            <p:nvPr/>
          </p:nvSpPr>
          <p:spPr>
            <a:xfrm>
              <a:off x="5106091"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6" name="Oval 655"/>
            <p:cNvSpPr/>
            <p:nvPr/>
          </p:nvSpPr>
          <p:spPr>
            <a:xfrm>
              <a:off x="4953309"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7" name="Oval 656"/>
            <p:cNvSpPr/>
            <p:nvPr/>
          </p:nvSpPr>
          <p:spPr>
            <a:xfrm>
              <a:off x="5410049"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8" name="Oval 657"/>
            <p:cNvSpPr/>
            <p:nvPr/>
          </p:nvSpPr>
          <p:spPr>
            <a:xfrm>
              <a:off x="5257266"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9" name="Oval 658"/>
            <p:cNvSpPr/>
            <p:nvPr/>
          </p:nvSpPr>
          <p:spPr>
            <a:xfrm>
              <a:off x="5410049"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0" name="Oval 659"/>
            <p:cNvSpPr/>
            <p:nvPr/>
          </p:nvSpPr>
          <p:spPr>
            <a:xfrm>
              <a:off x="5257266"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1" name="Oval 660"/>
            <p:cNvSpPr/>
            <p:nvPr/>
          </p:nvSpPr>
          <p:spPr>
            <a:xfrm>
              <a:off x="5715615"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2" name="Oval 661"/>
            <p:cNvSpPr/>
            <p:nvPr/>
          </p:nvSpPr>
          <p:spPr>
            <a:xfrm>
              <a:off x="5562831"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3" name="Oval 662"/>
            <p:cNvSpPr/>
            <p:nvPr/>
          </p:nvSpPr>
          <p:spPr>
            <a:xfrm>
              <a:off x="5715615"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4" name="Oval 663"/>
            <p:cNvSpPr/>
            <p:nvPr/>
          </p:nvSpPr>
          <p:spPr>
            <a:xfrm>
              <a:off x="5562831"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5" name="Oval 664"/>
            <p:cNvSpPr/>
            <p:nvPr/>
          </p:nvSpPr>
          <p:spPr>
            <a:xfrm>
              <a:off x="601957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6" name="Oval 665"/>
            <p:cNvSpPr/>
            <p:nvPr/>
          </p:nvSpPr>
          <p:spPr>
            <a:xfrm>
              <a:off x="5866789"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7" name="Oval 666"/>
            <p:cNvSpPr/>
            <p:nvPr/>
          </p:nvSpPr>
          <p:spPr>
            <a:xfrm>
              <a:off x="601957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8" name="Oval 667"/>
            <p:cNvSpPr/>
            <p:nvPr/>
          </p:nvSpPr>
          <p:spPr>
            <a:xfrm>
              <a:off x="5866789"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9" name="Oval 668"/>
            <p:cNvSpPr/>
            <p:nvPr/>
          </p:nvSpPr>
          <p:spPr>
            <a:xfrm>
              <a:off x="6325137"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0" name="Oval 669"/>
            <p:cNvSpPr/>
            <p:nvPr/>
          </p:nvSpPr>
          <p:spPr>
            <a:xfrm>
              <a:off x="6172355"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1" name="Oval 670"/>
            <p:cNvSpPr/>
            <p:nvPr/>
          </p:nvSpPr>
          <p:spPr>
            <a:xfrm>
              <a:off x="6325137"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2" name="Oval 671"/>
            <p:cNvSpPr/>
            <p:nvPr/>
          </p:nvSpPr>
          <p:spPr>
            <a:xfrm>
              <a:off x="6172355"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3" name="Oval 672"/>
            <p:cNvSpPr/>
            <p:nvPr/>
          </p:nvSpPr>
          <p:spPr>
            <a:xfrm>
              <a:off x="6629095"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4" name="Oval 673"/>
            <p:cNvSpPr/>
            <p:nvPr/>
          </p:nvSpPr>
          <p:spPr>
            <a:xfrm>
              <a:off x="647631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5" name="Oval 674"/>
            <p:cNvSpPr/>
            <p:nvPr/>
          </p:nvSpPr>
          <p:spPr>
            <a:xfrm>
              <a:off x="6629095"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6" name="Oval 675"/>
            <p:cNvSpPr/>
            <p:nvPr/>
          </p:nvSpPr>
          <p:spPr>
            <a:xfrm>
              <a:off x="647631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7" name="Oval 676"/>
            <p:cNvSpPr/>
            <p:nvPr/>
          </p:nvSpPr>
          <p:spPr>
            <a:xfrm>
              <a:off x="6934661"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8" name="Oval 677"/>
            <p:cNvSpPr/>
            <p:nvPr/>
          </p:nvSpPr>
          <p:spPr>
            <a:xfrm>
              <a:off x="6781878"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9" name="Oval 678"/>
            <p:cNvSpPr/>
            <p:nvPr/>
          </p:nvSpPr>
          <p:spPr>
            <a:xfrm>
              <a:off x="6934661"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0" name="Oval 679"/>
            <p:cNvSpPr/>
            <p:nvPr/>
          </p:nvSpPr>
          <p:spPr>
            <a:xfrm>
              <a:off x="6781878"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1" name="Oval 680"/>
            <p:cNvSpPr/>
            <p:nvPr/>
          </p:nvSpPr>
          <p:spPr>
            <a:xfrm>
              <a:off x="7238618"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2" name="Oval 681"/>
            <p:cNvSpPr/>
            <p:nvPr/>
          </p:nvSpPr>
          <p:spPr>
            <a:xfrm>
              <a:off x="7085836"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3" name="Oval 682"/>
            <p:cNvSpPr/>
            <p:nvPr/>
          </p:nvSpPr>
          <p:spPr>
            <a:xfrm>
              <a:off x="7238618"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4" name="Oval 683"/>
            <p:cNvSpPr/>
            <p:nvPr/>
          </p:nvSpPr>
          <p:spPr>
            <a:xfrm>
              <a:off x="7085836"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5" name="Oval 684"/>
            <p:cNvSpPr/>
            <p:nvPr/>
          </p:nvSpPr>
          <p:spPr>
            <a:xfrm>
              <a:off x="7544184"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6" name="Oval 685"/>
            <p:cNvSpPr/>
            <p:nvPr/>
          </p:nvSpPr>
          <p:spPr>
            <a:xfrm>
              <a:off x="7391401"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7" name="Oval 686"/>
            <p:cNvSpPr/>
            <p:nvPr/>
          </p:nvSpPr>
          <p:spPr>
            <a:xfrm>
              <a:off x="7544184"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8" name="Oval 687"/>
            <p:cNvSpPr/>
            <p:nvPr/>
          </p:nvSpPr>
          <p:spPr>
            <a:xfrm>
              <a:off x="7391401"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9" name="Oval 688"/>
            <p:cNvSpPr/>
            <p:nvPr/>
          </p:nvSpPr>
          <p:spPr>
            <a:xfrm>
              <a:off x="7848142"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0" name="Oval 689"/>
            <p:cNvSpPr/>
            <p:nvPr/>
          </p:nvSpPr>
          <p:spPr>
            <a:xfrm>
              <a:off x="7696967"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1" name="Oval 690"/>
            <p:cNvSpPr/>
            <p:nvPr/>
          </p:nvSpPr>
          <p:spPr>
            <a:xfrm>
              <a:off x="7848142"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2" name="Oval 691"/>
            <p:cNvSpPr/>
            <p:nvPr/>
          </p:nvSpPr>
          <p:spPr>
            <a:xfrm>
              <a:off x="7696967"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3" name="Oval 692"/>
            <p:cNvSpPr/>
            <p:nvPr/>
          </p:nvSpPr>
          <p:spPr>
            <a:xfrm>
              <a:off x="8153707" y="1447972"/>
              <a:ext cx="75587"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4" name="Oval 693"/>
            <p:cNvSpPr/>
            <p:nvPr/>
          </p:nvSpPr>
          <p:spPr>
            <a:xfrm>
              <a:off x="8000924"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5" name="Oval 694"/>
            <p:cNvSpPr/>
            <p:nvPr/>
          </p:nvSpPr>
          <p:spPr>
            <a:xfrm>
              <a:off x="8153707" y="1601181"/>
              <a:ext cx="75587"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6" name="Oval 695"/>
            <p:cNvSpPr/>
            <p:nvPr/>
          </p:nvSpPr>
          <p:spPr>
            <a:xfrm>
              <a:off x="8000924"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7" name="Oval 696"/>
            <p:cNvSpPr/>
            <p:nvPr/>
          </p:nvSpPr>
          <p:spPr>
            <a:xfrm>
              <a:off x="8457664" y="1447972"/>
              <a:ext cx="77196"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8" name="Oval 697"/>
            <p:cNvSpPr/>
            <p:nvPr/>
          </p:nvSpPr>
          <p:spPr>
            <a:xfrm>
              <a:off x="8306490" y="1601181"/>
              <a:ext cx="75588"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9" name="Oval 698"/>
            <p:cNvSpPr/>
            <p:nvPr/>
          </p:nvSpPr>
          <p:spPr>
            <a:xfrm>
              <a:off x="8457664" y="1601181"/>
              <a:ext cx="77196" cy="751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0" name="Oval 699"/>
            <p:cNvSpPr/>
            <p:nvPr/>
          </p:nvSpPr>
          <p:spPr>
            <a:xfrm>
              <a:off x="8306490" y="1447972"/>
              <a:ext cx="75588" cy="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82" name="TextBox 341"/>
            <p:cNvSpPr txBox="1">
              <a:spLocks noChangeArrowheads="1"/>
            </p:cNvSpPr>
            <p:nvPr/>
          </p:nvSpPr>
          <p:spPr bwMode="auto">
            <a:xfrm>
              <a:off x="8707548" y="3440668"/>
              <a:ext cx="284052" cy="369332"/>
            </a:xfrm>
            <a:prstGeom prst="rect">
              <a:avLst/>
            </a:prstGeom>
            <a:noFill/>
            <a:ln w="9525">
              <a:noFill/>
              <a:miter lim="800000"/>
              <a:headEnd/>
              <a:tailEnd/>
            </a:ln>
          </p:spPr>
          <p:txBody>
            <a:bodyPr wrap="none">
              <a:spAutoFit/>
            </a:bodyPr>
            <a:lstStyle/>
            <a:p>
              <a:r>
                <a:rPr lang="en-US">
                  <a:latin typeface="Calibri" pitchFamily="34" charset="0"/>
                </a:rPr>
                <a:t>x</a:t>
              </a:r>
            </a:p>
          </p:txBody>
        </p:sp>
        <p:sp>
          <p:nvSpPr>
            <p:cNvPr id="1383" name="TextBox 342"/>
            <p:cNvSpPr txBox="1">
              <a:spLocks noChangeArrowheads="1"/>
            </p:cNvSpPr>
            <p:nvPr/>
          </p:nvSpPr>
          <p:spPr bwMode="auto">
            <a:xfrm>
              <a:off x="4724400" y="1078468"/>
              <a:ext cx="261610" cy="369332"/>
            </a:xfrm>
            <a:prstGeom prst="rect">
              <a:avLst/>
            </a:prstGeom>
            <a:noFill/>
            <a:ln w="9525">
              <a:noFill/>
              <a:miter lim="800000"/>
              <a:headEnd/>
              <a:tailEnd/>
            </a:ln>
          </p:spPr>
          <p:txBody>
            <a:bodyPr wrap="none">
              <a:spAutoFit/>
            </a:bodyPr>
            <a:lstStyle/>
            <a:p>
              <a:r>
                <a:rPr lang="en-US">
                  <a:latin typeface="Calibri" pitchFamily="34" charset="0"/>
                </a:rPr>
                <a:t>t</a:t>
              </a:r>
            </a:p>
          </p:txBody>
        </p:sp>
        <p:cxnSp>
          <p:nvCxnSpPr>
            <p:cNvPr id="703" name="Straight Connector 702"/>
            <p:cNvCxnSpPr>
              <a:stCxn id="418" idx="5"/>
            </p:cNvCxnSpPr>
            <p:nvPr/>
          </p:nvCxnSpPr>
          <p:spPr>
            <a:xfrm rot="16200000" flipH="1">
              <a:off x="5094513" y="3417537"/>
              <a:ext cx="468639" cy="11257"/>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4" name="Straight Connector 703"/>
            <p:cNvCxnSpPr/>
            <p:nvPr/>
          </p:nvCxnSpPr>
          <p:spPr>
            <a:xfrm rot="16200000" flipH="1">
              <a:off x="8228974" y="3429552"/>
              <a:ext cx="468639" cy="11258"/>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5" name="Straight Connector 704"/>
            <p:cNvCxnSpPr>
              <a:stCxn id="418" idx="5"/>
            </p:cNvCxnSpPr>
            <p:nvPr/>
          </p:nvCxnSpPr>
          <p:spPr>
            <a:xfrm rot="5400000">
              <a:off x="4979465" y="2857123"/>
              <a:ext cx="12016" cy="675461"/>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6" name="Straight Connector 705"/>
            <p:cNvCxnSpPr>
              <a:stCxn id="573" idx="3"/>
            </p:cNvCxnSpPr>
            <p:nvPr/>
          </p:nvCxnSpPr>
          <p:spPr>
            <a:xfrm rot="5400000">
              <a:off x="5486062" y="1284073"/>
              <a:ext cx="12016" cy="168865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7" name="Straight Arrow Connector 706"/>
            <p:cNvCxnSpPr/>
            <p:nvPr/>
          </p:nvCxnSpPr>
          <p:spPr>
            <a:xfrm rot="5400000">
              <a:off x="4266494" y="2666831"/>
              <a:ext cx="1066454" cy="1608"/>
            </a:xfrm>
            <a:prstGeom prst="straightConnector1">
              <a:avLst/>
            </a:prstGeom>
            <a:ln w="2222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031" name="Object 2"/>
            <p:cNvGraphicFramePr>
              <a:graphicFrameLocks noChangeAspect="1"/>
            </p:cNvGraphicFramePr>
            <p:nvPr/>
          </p:nvGraphicFramePr>
          <p:xfrm>
            <a:off x="4437063" y="3048000"/>
            <a:ext cx="233362" cy="381000"/>
          </p:xfrm>
          <a:graphic>
            <a:graphicData uri="http://schemas.openxmlformats.org/presentationml/2006/ole">
              <p:oleObj spid="_x0000_s1031" name="Equation" r:id="rId8" imgW="139680" imgH="228600" progId="Equation.DSMT4">
                <p:embed/>
              </p:oleObj>
            </a:graphicData>
          </a:graphic>
        </p:graphicFrame>
        <p:graphicFrame>
          <p:nvGraphicFramePr>
            <p:cNvPr id="1032" name="Object 3"/>
            <p:cNvGraphicFramePr>
              <a:graphicFrameLocks noChangeAspect="1"/>
            </p:cNvGraphicFramePr>
            <p:nvPr/>
          </p:nvGraphicFramePr>
          <p:xfrm>
            <a:off x="4440238" y="1981200"/>
            <a:ext cx="190500" cy="381000"/>
          </p:xfrm>
          <a:graphic>
            <a:graphicData uri="http://schemas.openxmlformats.org/presentationml/2006/ole">
              <p:oleObj spid="_x0000_s1032" name="Equation" r:id="rId9" imgW="114120" imgH="228600" progId="Equation.DSMT4">
                <p:embed/>
              </p:oleObj>
            </a:graphicData>
          </a:graphic>
        </p:graphicFrame>
        <p:graphicFrame>
          <p:nvGraphicFramePr>
            <p:cNvPr id="1033" name="Object 4"/>
            <p:cNvGraphicFramePr>
              <a:graphicFrameLocks noChangeAspect="1"/>
            </p:cNvGraphicFramePr>
            <p:nvPr/>
          </p:nvGraphicFramePr>
          <p:xfrm>
            <a:off x="4483100" y="2479675"/>
            <a:ext cx="317500" cy="296863"/>
          </p:xfrm>
          <a:graphic>
            <a:graphicData uri="http://schemas.openxmlformats.org/presentationml/2006/ole">
              <p:oleObj spid="_x0000_s1033" name="Equation" r:id="rId10" imgW="190440" imgH="177480" progId="Equation.DSMT4">
                <p:embed/>
              </p:oleObj>
            </a:graphicData>
          </a:graphic>
        </p:graphicFrame>
        <p:graphicFrame>
          <p:nvGraphicFramePr>
            <p:cNvPr id="1034" name="Object 5"/>
            <p:cNvGraphicFramePr>
              <a:graphicFrameLocks noChangeAspect="1"/>
            </p:cNvGraphicFramePr>
            <p:nvPr/>
          </p:nvGraphicFramePr>
          <p:xfrm>
            <a:off x="5232400" y="3581400"/>
            <a:ext cx="274638" cy="381000"/>
          </p:xfrm>
          <a:graphic>
            <a:graphicData uri="http://schemas.openxmlformats.org/presentationml/2006/ole">
              <p:oleObj spid="_x0000_s1034" name="Equation" r:id="rId11" imgW="164880" imgH="228600" progId="Equation.DSMT4">
                <p:embed/>
              </p:oleObj>
            </a:graphicData>
          </a:graphic>
        </p:graphicFrame>
        <p:graphicFrame>
          <p:nvGraphicFramePr>
            <p:cNvPr id="1035" name="Object 6"/>
            <p:cNvGraphicFramePr>
              <a:graphicFrameLocks noChangeAspect="1"/>
            </p:cNvGraphicFramePr>
            <p:nvPr/>
          </p:nvGraphicFramePr>
          <p:xfrm>
            <a:off x="8350250" y="3581400"/>
            <a:ext cx="254000" cy="381000"/>
          </p:xfrm>
          <a:graphic>
            <a:graphicData uri="http://schemas.openxmlformats.org/presentationml/2006/ole">
              <p:oleObj spid="_x0000_s1035" name="Equation" r:id="rId12" imgW="152280" imgH="228600" progId="Equation.DSMT4">
                <p:embed/>
              </p:oleObj>
            </a:graphicData>
          </a:graphic>
        </p:graphicFrame>
        <p:sp>
          <p:nvSpPr>
            <p:cNvPr id="713" name="Freeform 712"/>
            <p:cNvSpPr/>
            <p:nvPr/>
          </p:nvSpPr>
          <p:spPr>
            <a:xfrm>
              <a:off x="5258874" y="2134408"/>
              <a:ext cx="3275985" cy="1066454"/>
            </a:xfrm>
            <a:custGeom>
              <a:avLst/>
              <a:gdLst>
                <a:gd name="connsiteX0" fmla="*/ 0 w 990600"/>
                <a:gd name="connsiteY0" fmla="*/ 1066800 h 1066800"/>
                <a:gd name="connsiteX1" fmla="*/ 247650 w 990600"/>
                <a:gd name="connsiteY1" fmla="*/ 0 h 1066800"/>
                <a:gd name="connsiteX2" fmla="*/ 742950 w 990600"/>
                <a:gd name="connsiteY2" fmla="*/ 0 h 1066800"/>
                <a:gd name="connsiteX3" fmla="*/ 990600 w 990600"/>
                <a:gd name="connsiteY3" fmla="*/ 1066800 h 1066800"/>
                <a:gd name="connsiteX4" fmla="*/ 0 w 990600"/>
                <a:gd name="connsiteY4" fmla="*/ 1066800 h 1066800"/>
                <a:gd name="connsiteX0" fmla="*/ 0 w 1066800"/>
                <a:gd name="connsiteY0" fmla="*/ 990600 h 1066800"/>
                <a:gd name="connsiteX1" fmla="*/ 323850 w 1066800"/>
                <a:gd name="connsiteY1" fmla="*/ 0 h 1066800"/>
                <a:gd name="connsiteX2" fmla="*/ 819150 w 1066800"/>
                <a:gd name="connsiteY2" fmla="*/ 0 h 1066800"/>
                <a:gd name="connsiteX3" fmla="*/ 1066800 w 1066800"/>
                <a:gd name="connsiteY3" fmla="*/ 1066800 h 1066800"/>
                <a:gd name="connsiteX4" fmla="*/ 0 w 1066800"/>
                <a:gd name="connsiteY4" fmla="*/ 990600 h 1066800"/>
                <a:gd name="connsiteX0" fmla="*/ 0 w 1066800"/>
                <a:gd name="connsiteY0" fmla="*/ 990600 h 1066800"/>
                <a:gd name="connsiteX1" fmla="*/ 152400 w 1066800"/>
                <a:gd name="connsiteY1" fmla="*/ 0 h 1066800"/>
                <a:gd name="connsiteX2" fmla="*/ 819150 w 1066800"/>
                <a:gd name="connsiteY2" fmla="*/ 0 h 1066800"/>
                <a:gd name="connsiteX3" fmla="*/ 1066800 w 1066800"/>
                <a:gd name="connsiteY3" fmla="*/ 1066800 h 1066800"/>
                <a:gd name="connsiteX4" fmla="*/ 0 w 1066800"/>
                <a:gd name="connsiteY4" fmla="*/ 990600 h 1066800"/>
                <a:gd name="connsiteX0" fmla="*/ 0 w 2057400"/>
                <a:gd name="connsiteY0" fmla="*/ 1066800 h 1066800"/>
                <a:gd name="connsiteX1" fmla="*/ 1143000 w 2057400"/>
                <a:gd name="connsiteY1" fmla="*/ 0 h 1066800"/>
                <a:gd name="connsiteX2" fmla="*/ 1809750 w 2057400"/>
                <a:gd name="connsiteY2" fmla="*/ 0 h 1066800"/>
                <a:gd name="connsiteX3" fmla="*/ 2057400 w 2057400"/>
                <a:gd name="connsiteY3" fmla="*/ 1066800 h 1066800"/>
                <a:gd name="connsiteX4" fmla="*/ 0 w 2057400"/>
                <a:gd name="connsiteY4" fmla="*/ 1066800 h 1066800"/>
                <a:gd name="connsiteX0" fmla="*/ 0 w 2133600"/>
                <a:gd name="connsiteY0" fmla="*/ 1066800 h 1066800"/>
                <a:gd name="connsiteX1" fmla="*/ 1143000 w 2133600"/>
                <a:gd name="connsiteY1" fmla="*/ 0 h 1066800"/>
                <a:gd name="connsiteX2" fmla="*/ 2133600 w 2133600"/>
                <a:gd name="connsiteY2" fmla="*/ 0 h 1066800"/>
                <a:gd name="connsiteX3" fmla="*/ 2057400 w 2133600"/>
                <a:gd name="connsiteY3" fmla="*/ 1066800 h 1066800"/>
                <a:gd name="connsiteX4" fmla="*/ 0 w 2133600"/>
                <a:gd name="connsiteY4" fmla="*/ 1066800 h 1066800"/>
                <a:gd name="connsiteX0" fmla="*/ 0 w 3200400"/>
                <a:gd name="connsiteY0" fmla="*/ 1066800 h 1066800"/>
                <a:gd name="connsiteX1" fmla="*/ 1143000 w 3200400"/>
                <a:gd name="connsiteY1" fmla="*/ 0 h 1066800"/>
                <a:gd name="connsiteX2" fmla="*/ 21336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1430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1430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00400"/>
                <a:gd name="connsiteY0" fmla="*/ 1066800 h 1066800"/>
                <a:gd name="connsiteX1" fmla="*/ 1066800 w 3200400"/>
                <a:gd name="connsiteY1" fmla="*/ 0 h 1066800"/>
                <a:gd name="connsiteX2" fmla="*/ 2209800 w 3200400"/>
                <a:gd name="connsiteY2" fmla="*/ 0 h 1066800"/>
                <a:gd name="connsiteX3" fmla="*/ 3200400 w 3200400"/>
                <a:gd name="connsiteY3" fmla="*/ 1066800 h 1066800"/>
                <a:gd name="connsiteX4" fmla="*/ 0 w 3200400"/>
                <a:gd name="connsiteY4" fmla="*/ 1066800 h 1066800"/>
                <a:gd name="connsiteX0" fmla="*/ 0 w 3276600"/>
                <a:gd name="connsiteY0" fmla="*/ 1066800 h 1066800"/>
                <a:gd name="connsiteX1" fmla="*/ 1066800 w 3276600"/>
                <a:gd name="connsiteY1" fmla="*/ 0 h 1066800"/>
                <a:gd name="connsiteX2" fmla="*/ 2209800 w 3276600"/>
                <a:gd name="connsiteY2" fmla="*/ 0 h 1066800"/>
                <a:gd name="connsiteX3" fmla="*/ 3276600 w 3276600"/>
                <a:gd name="connsiteY3" fmla="*/ 1066800 h 1066800"/>
                <a:gd name="connsiteX4" fmla="*/ 0 w 32766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1066800">
                  <a:moveTo>
                    <a:pt x="0" y="1066800"/>
                  </a:moveTo>
                  <a:lnTo>
                    <a:pt x="1066800" y="0"/>
                  </a:lnTo>
                  <a:lnTo>
                    <a:pt x="2209800" y="0"/>
                  </a:lnTo>
                  <a:lnTo>
                    <a:pt x="3276600" y="1066800"/>
                  </a:lnTo>
                  <a:lnTo>
                    <a:pt x="0" y="1066800"/>
                  </a:lnTo>
                  <a:close/>
                </a:path>
              </a:pathLst>
            </a:cu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715" name="Straight Connector 714"/>
          <p:cNvCxnSpPr>
            <a:stCxn id="263" idx="1"/>
            <a:endCxn id="43" idx="5"/>
          </p:cNvCxnSpPr>
          <p:nvPr/>
        </p:nvCxnSpPr>
        <p:spPr>
          <a:xfrm rot="16200000" flipH="1">
            <a:off x="1821656" y="2312194"/>
            <a:ext cx="1666875" cy="155733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a:stCxn id="468" idx="2"/>
            <a:endCxn id="505" idx="6"/>
          </p:cNvCxnSpPr>
          <p:nvPr/>
        </p:nvCxnSpPr>
        <p:spPr>
          <a:xfrm rot="10800000" flipH="1">
            <a:off x="5229225" y="3090863"/>
            <a:ext cx="3235325" cy="158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712" name="Slide Number Placeholder 711"/>
          <p:cNvSpPr>
            <a:spLocks noGrp="1"/>
          </p:cNvSpPr>
          <p:nvPr>
            <p:ph type="sldNum" sz="quarter" idx="12"/>
          </p:nvPr>
        </p:nvSpPr>
        <p:spPr/>
        <p:txBody>
          <a:bodyPr/>
          <a:lstStyle/>
          <a:p>
            <a:pPr>
              <a:defRPr/>
            </a:pPr>
            <a:fld id="{BE244715-0AA2-410C-88ED-DC51ED64205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Simultaneous Space Cut</a:t>
            </a:r>
            <a:endParaRPr lang="en-US"/>
          </a:p>
        </p:txBody>
      </p:sp>
      <p:sp>
        <p:nvSpPr>
          <p:cNvPr id="4" name="Content Placeholder 3"/>
          <p:cNvSpPr>
            <a:spLocks noGrp="1"/>
          </p:cNvSpPr>
          <p:nvPr>
            <p:ph sz="half" idx="2"/>
          </p:nvPr>
        </p:nvSpPr>
        <p:spPr>
          <a:xfrm>
            <a:off x="4876800" y="1219200"/>
            <a:ext cx="4038600" cy="4525963"/>
          </a:xfrm>
        </p:spPr>
        <p:txBody>
          <a:bodyPr/>
          <a:lstStyle/>
          <a:p>
            <a:r>
              <a:rPr lang="en-US" sz="2400" b="1" smtClean="0"/>
              <a:t>Lemma 1</a:t>
            </a:r>
            <a:r>
              <a:rPr lang="en-US" sz="2400" b="1" smtClean="0"/>
              <a:t>:</a:t>
            </a:r>
            <a:r>
              <a:rPr lang="en-US" smtClean="0"/>
              <a:t> </a:t>
            </a:r>
            <a:r>
              <a:rPr lang="en-US" sz="2000" smtClean="0"/>
              <a:t>All subtrapezoids created by a simultaneous space cut on k&gt;=1 of the d &gt;= k spatial dimensions of a (d+1)-dimensional trapezoids can be evaluated in k+1 parallel steps</a:t>
            </a:r>
            <a:r>
              <a:rPr lang="en-US" sz="2000" smtClean="0"/>
              <a:t>.</a:t>
            </a:r>
          </a:p>
          <a:p>
            <a:r>
              <a:rPr lang="en-US" sz="2400" b="1" smtClean="0"/>
              <a:t>Lemma 2: </a:t>
            </a:r>
            <a:r>
              <a:rPr lang="en-US" sz="2000" smtClean="0"/>
              <a:t>All subtrapezoids created by sequential space cut on </a:t>
            </a:r>
            <a:r>
              <a:rPr lang="en-US" sz="2000" smtClean="0"/>
              <a:t>k&gt;=1 of the d &gt;= k spatial dimensions of a (d+1)-dimensional trapezoids can be evaluated </a:t>
            </a:r>
            <a:r>
              <a:rPr lang="en-US" sz="2000" smtClean="0"/>
              <a:t>in </a:t>
            </a:r>
            <a:r>
              <a:rPr lang="en-US" sz="2000" smtClean="0"/>
              <a:t>    parallel </a:t>
            </a:r>
            <a:r>
              <a:rPr lang="en-US" sz="2000" smtClean="0"/>
              <a:t>steps.</a:t>
            </a:r>
          </a:p>
          <a:p>
            <a:endParaRPr lang="en-US" sz="2400" smtClean="0"/>
          </a:p>
        </p:txBody>
      </p:sp>
      <p:sp>
        <p:nvSpPr>
          <p:cNvPr id="5" name="Slide Number Placeholder 4"/>
          <p:cNvSpPr>
            <a:spLocks noGrp="1"/>
          </p:cNvSpPr>
          <p:nvPr>
            <p:ph type="sldNum" sz="quarter" idx="12"/>
          </p:nvPr>
        </p:nvSpPr>
        <p:spPr/>
        <p:txBody>
          <a:bodyPr/>
          <a:lstStyle/>
          <a:p>
            <a:pPr>
              <a:defRPr/>
            </a:pPr>
            <a:fld id="{5F8D102A-5B79-405D-8AA0-0836BE3DDA4F}" type="slidenum">
              <a:rPr lang="en-US" smtClean="0"/>
              <a:pPr>
                <a:defRPr/>
              </a:pPr>
              <a:t>50</a:t>
            </a:fld>
            <a:endParaRPr lang="en-US"/>
          </a:p>
        </p:txBody>
      </p:sp>
      <p:pic>
        <p:nvPicPr>
          <p:cNvPr id="6" name="Picture 5" descr="dep-graph.eps"/>
          <p:cNvPicPr>
            <a:picLocks noChangeAspect="1"/>
          </p:cNvPicPr>
          <p:nvPr/>
        </p:nvPicPr>
        <p:blipFill>
          <a:blip r:embed="rId3"/>
          <a:stretch>
            <a:fillRect/>
          </a:stretch>
        </p:blipFill>
        <p:spPr>
          <a:xfrm>
            <a:off x="304801" y="1256920"/>
            <a:ext cx="4495800" cy="3848480"/>
          </a:xfrm>
          <a:prstGeom prst="rect">
            <a:avLst/>
          </a:prstGeom>
        </p:spPr>
      </p:pic>
      <p:graphicFrame>
        <p:nvGraphicFramePr>
          <p:cNvPr id="7" name="Object 6"/>
          <p:cNvGraphicFramePr>
            <a:graphicFrameLocks noChangeAspect="1"/>
          </p:cNvGraphicFramePr>
          <p:nvPr/>
        </p:nvGraphicFramePr>
        <p:xfrm>
          <a:off x="6553199" y="4876800"/>
          <a:ext cx="316089" cy="304800"/>
        </p:xfrm>
        <a:graphic>
          <a:graphicData uri="http://schemas.openxmlformats.org/presentationml/2006/ole">
            <p:oleObj spid="_x0000_s168962" name="Equation" r:id="rId4" imgW="177480" imgH="190440" progId="Equation.DSMT4">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E244715-0AA2-410C-88ED-DC51ED642053}" type="slidenum">
              <a:rPr lang="en-US" smtClean="0"/>
              <a:pPr>
                <a:defRPr/>
              </a:pPr>
              <a:t>51</a:t>
            </a:fld>
            <a:endParaRPr lang="en-US"/>
          </a:p>
        </p:txBody>
      </p:sp>
      <p:pic>
        <p:nvPicPr>
          <p:cNvPr id="4" name="Picture 3" descr="dfd_span.png"/>
          <p:cNvPicPr>
            <a:picLocks noChangeAspect="1"/>
          </p:cNvPicPr>
          <p:nvPr/>
        </p:nvPicPr>
        <p:blipFill>
          <a:blip r:embed="rId2"/>
          <a:stretch>
            <a:fillRect/>
          </a:stretch>
        </p:blipFill>
        <p:spPr>
          <a:xfrm>
            <a:off x="2438400" y="3212068"/>
            <a:ext cx="4267200" cy="3209925"/>
          </a:xfrm>
          <a:prstGeom prst="rect">
            <a:avLst/>
          </a:prstGeom>
        </p:spPr>
      </p:pic>
      <p:pic>
        <p:nvPicPr>
          <p:cNvPr id="6" name="Picture 5" descr="heat_2D_NP_span.png"/>
          <p:cNvPicPr>
            <a:picLocks noChangeAspect="1"/>
          </p:cNvPicPr>
          <p:nvPr/>
        </p:nvPicPr>
        <p:blipFill>
          <a:blip r:embed="rId3"/>
          <a:stretch>
            <a:fillRect/>
          </a:stretch>
        </p:blipFill>
        <p:spPr>
          <a:xfrm>
            <a:off x="4648200" y="0"/>
            <a:ext cx="4267200" cy="3209925"/>
          </a:xfrm>
          <a:prstGeom prst="rect">
            <a:avLst/>
          </a:prstGeom>
        </p:spPr>
      </p:pic>
      <p:pic>
        <p:nvPicPr>
          <p:cNvPr id="7" name="Picture 6" descr="heat_2D_P_span.png"/>
          <p:cNvPicPr>
            <a:picLocks noChangeAspect="1"/>
          </p:cNvPicPr>
          <p:nvPr/>
        </p:nvPicPr>
        <p:blipFill>
          <a:blip r:embed="rId4"/>
          <a:stretch>
            <a:fillRect/>
          </a:stretch>
        </p:blipFill>
        <p:spPr>
          <a:xfrm>
            <a:off x="0" y="0"/>
            <a:ext cx="4267200" cy="3209925"/>
          </a:xfrm>
          <a:prstGeom prst="rect">
            <a:avLst/>
          </a:prstGeom>
        </p:spPr>
      </p:pic>
      <p:sp>
        <p:nvSpPr>
          <p:cNvPr id="8" name="TextBox 7"/>
          <p:cNvSpPr txBox="1"/>
          <p:nvPr/>
        </p:nvSpPr>
        <p:spPr>
          <a:xfrm>
            <a:off x="3632379" y="6248400"/>
            <a:ext cx="2082621" cy="369332"/>
          </a:xfrm>
          <a:prstGeom prst="rect">
            <a:avLst/>
          </a:prstGeom>
          <a:noFill/>
        </p:spPr>
        <p:txBody>
          <a:bodyPr wrap="none" rtlCol="0">
            <a:spAutoFit/>
          </a:bodyPr>
          <a:lstStyle/>
          <a:p>
            <a:r>
              <a:rPr lang="en-US" smtClean="0"/>
              <a:t>Parallelism of 3dfd</a:t>
            </a:r>
            <a:endParaRPr lang="en-US"/>
          </a:p>
        </p:txBody>
      </p:sp>
      <p:sp>
        <p:nvSpPr>
          <p:cNvPr id="9" name="TextBox 8"/>
          <p:cNvSpPr txBox="1"/>
          <p:nvPr/>
        </p:nvSpPr>
        <p:spPr>
          <a:xfrm>
            <a:off x="5410200" y="3048000"/>
            <a:ext cx="2954655" cy="369332"/>
          </a:xfrm>
          <a:prstGeom prst="rect">
            <a:avLst/>
          </a:prstGeom>
          <a:noFill/>
        </p:spPr>
        <p:txBody>
          <a:bodyPr wrap="none" rtlCol="0">
            <a:spAutoFit/>
          </a:bodyPr>
          <a:lstStyle/>
          <a:p>
            <a:r>
              <a:rPr lang="en-US" smtClean="0"/>
              <a:t>Parallelism of heat_2D_NP</a:t>
            </a:r>
            <a:endParaRPr lang="en-US"/>
          </a:p>
        </p:txBody>
      </p:sp>
      <p:sp>
        <p:nvSpPr>
          <p:cNvPr id="10" name="TextBox 9"/>
          <p:cNvSpPr txBox="1"/>
          <p:nvPr/>
        </p:nvSpPr>
        <p:spPr>
          <a:xfrm>
            <a:off x="793457" y="3059668"/>
            <a:ext cx="2787943" cy="369332"/>
          </a:xfrm>
          <a:prstGeom prst="rect">
            <a:avLst/>
          </a:prstGeom>
          <a:noFill/>
        </p:spPr>
        <p:txBody>
          <a:bodyPr wrap="none" rtlCol="0">
            <a:spAutoFit/>
          </a:bodyPr>
          <a:lstStyle/>
          <a:p>
            <a:r>
              <a:rPr lang="en-US" smtClean="0"/>
              <a:t>Parallelism of heat_2D_P</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8F1159-F40A-47BF-A039-F4709F1542AF}" type="slidenum">
              <a:rPr lang="en-US" smtClean="0"/>
              <a:pPr>
                <a:defRPr/>
              </a:pPr>
              <a:t>52</a:t>
            </a:fld>
            <a:endParaRPr lang="en-US"/>
          </a:p>
        </p:txBody>
      </p:sp>
      <p:pic>
        <p:nvPicPr>
          <p:cNvPr id="3" name="Picture 2" descr="dfd_cache_perf.png"/>
          <p:cNvPicPr>
            <a:picLocks noChangeAspect="1"/>
          </p:cNvPicPr>
          <p:nvPr/>
        </p:nvPicPr>
        <p:blipFill>
          <a:blip r:embed="rId2"/>
          <a:stretch>
            <a:fillRect/>
          </a:stretch>
        </p:blipFill>
        <p:spPr>
          <a:xfrm>
            <a:off x="2590800" y="3440668"/>
            <a:ext cx="4267200" cy="3209925"/>
          </a:xfrm>
          <a:prstGeom prst="rect">
            <a:avLst/>
          </a:prstGeom>
        </p:spPr>
      </p:pic>
      <p:pic>
        <p:nvPicPr>
          <p:cNvPr id="4" name="Picture 3" descr="heat_2D_NP_cache_perf.png"/>
          <p:cNvPicPr>
            <a:picLocks noChangeAspect="1"/>
          </p:cNvPicPr>
          <p:nvPr/>
        </p:nvPicPr>
        <p:blipFill>
          <a:blip r:embed="rId3"/>
          <a:stretch>
            <a:fillRect/>
          </a:stretch>
        </p:blipFill>
        <p:spPr>
          <a:xfrm>
            <a:off x="4876800" y="0"/>
            <a:ext cx="4267200" cy="3209925"/>
          </a:xfrm>
          <a:prstGeom prst="rect">
            <a:avLst/>
          </a:prstGeom>
        </p:spPr>
      </p:pic>
      <p:pic>
        <p:nvPicPr>
          <p:cNvPr id="5" name="Picture 4" descr="heat_2D_P_cache_perf.png"/>
          <p:cNvPicPr>
            <a:picLocks noChangeAspect="1"/>
          </p:cNvPicPr>
          <p:nvPr/>
        </p:nvPicPr>
        <p:blipFill>
          <a:blip r:embed="rId4"/>
          <a:stretch>
            <a:fillRect/>
          </a:stretch>
        </p:blipFill>
        <p:spPr>
          <a:xfrm>
            <a:off x="0" y="0"/>
            <a:ext cx="4267200" cy="3209925"/>
          </a:xfrm>
          <a:prstGeom prst="rect">
            <a:avLst/>
          </a:prstGeom>
        </p:spPr>
      </p:pic>
      <p:sp>
        <p:nvSpPr>
          <p:cNvPr id="6" name="TextBox 5"/>
          <p:cNvSpPr txBox="1"/>
          <p:nvPr/>
        </p:nvSpPr>
        <p:spPr>
          <a:xfrm>
            <a:off x="3409905" y="6488668"/>
            <a:ext cx="2762295" cy="369332"/>
          </a:xfrm>
          <a:prstGeom prst="rect">
            <a:avLst/>
          </a:prstGeom>
          <a:noFill/>
        </p:spPr>
        <p:txBody>
          <a:bodyPr wrap="none" rtlCol="0">
            <a:spAutoFit/>
          </a:bodyPr>
          <a:lstStyle/>
          <a:p>
            <a:r>
              <a:rPr lang="en-US" smtClean="0"/>
              <a:t>Cache Miss Ratio of 3dfd</a:t>
            </a:r>
            <a:endParaRPr lang="en-US"/>
          </a:p>
        </p:txBody>
      </p:sp>
      <p:sp>
        <p:nvSpPr>
          <p:cNvPr id="7" name="TextBox 6"/>
          <p:cNvSpPr txBox="1"/>
          <p:nvPr/>
        </p:nvSpPr>
        <p:spPr>
          <a:xfrm>
            <a:off x="5281072" y="3059668"/>
            <a:ext cx="3634328" cy="369332"/>
          </a:xfrm>
          <a:prstGeom prst="rect">
            <a:avLst/>
          </a:prstGeom>
          <a:noFill/>
        </p:spPr>
        <p:txBody>
          <a:bodyPr wrap="none" rtlCol="0">
            <a:spAutoFit/>
          </a:bodyPr>
          <a:lstStyle/>
          <a:p>
            <a:r>
              <a:rPr lang="en-US" smtClean="0"/>
              <a:t>Cache Miss Ratio of heat_2D_NP</a:t>
            </a:r>
            <a:endParaRPr lang="en-US"/>
          </a:p>
        </p:txBody>
      </p:sp>
      <p:sp>
        <p:nvSpPr>
          <p:cNvPr id="8" name="TextBox 7"/>
          <p:cNvSpPr txBox="1"/>
          <p:nvPr/>
        </p:nvSpPr>
        <p:spPr>
          <a:xfrm>
            <a:off x="494784" y="3069193"/>
            <a:ext cx="3467616" cy="369332"/>
          </a:xfrm>
          <a:prstGeom prst="rect">
            <a:avLst/>
          </a:prstGeom>
          <a:noFill/>
        </p:spPr>
        <p:txBody>
          <a:bodyPr wrap="none" rtlCol="0">
            <a:spAutoFit/>
          </a:bodyPr>
          <a:lstStyle/>
          <a:p>
            <a:r>
              <a:rPr lang="en-US" smtClean="0"/>
              <a:t>Cache Miss Ratio of heat_2D_P</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 of Simultaneous Space Cut Algorithm</a:t>
            </a:r>
            <a:endParaRPr lang="en-US"/>
          </a:p>
        </p:txBody>
      </p:sp>
      <p:sp>
        <p:nvSpPr>
          <p:cNvPr id="3" name="Content Placeholder 2"/>
          <p:cNvSpPr>
            <a:spLocks noGrp="1"/>
          </p:cNvSpPr>
          <p:nvPr>
            <p:ph idx="1"/>
          </p:nvPr>
        </p:nvSpPr>
        <p:spPr/>
        <p:txBody>
          <a:bodyPr/>
          <a:lstStyle/>
          <a:p>
            <a:r>
              <a:rPr lang="en-US" smtClean="0"/>
              <a:t>Solve the data dependency issue on Klein Bottle, Mobius Strip, (hopefully, all geometrically continuous grid)</a:t>
            </a:r>
          </a:p>
          <a:p>
            <a:r>
              <a:rPr lang="en-US" smtClean="0"/>
              <a:t>Improve the parallelism/span asymptotically over sequential space cut algorithm</a:t>
            </a:r>
          </a:p>
          <a:p>
            <a:r>
              <a:rPr lang="en-US" smtClean="0"/>
              <a:t>Without any loss in cache efficiency</a:t>
            </a:r>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we do better?</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365" name="AutoShape 18"/>
          <p:cNvCxnSpPr>
            <a:cxnSpLocks noChangeShapeType="1"/>
          </p:cNvCxnSpPr>
          <p:nvPr/>
        </p:nvCxnSpPr>
        <p:spPr bwMode="auto">
          <a:xfrm>
            <a:off x="465138" y="4191000"/>
            <a:ext cx="3421062" cy="1588"/>
          </a:xfrm>
          <a:prstGeom prst="straightConnector1">
            <a:avLst/>
          </a:prstGeom>
          <a:noFill/>
          <a:ln w="9360">
            <a:solidFill>
              <a:srgbClr val="000000"/>
            </a:solidFill>
            <a:miter lim="800000"/>
            <a:headEnd/>
            <a:tailEnd type="triangle" w="med" len="med"/>
          </a:ln>
        </p:spPr>
      </p:cxnSp>
      <p:sp>
        <p:nvSpPr>
          <p:cNvPr id="15366" name="Text Box 20"/>
          <p:cNvSpPr txBox="1">
            <a:spLocks noChangeArrowheads="1"/>
          </p:cNvSpPr>
          <p:nvPr/>
        </p:nvSpPr>
        <p:spPr bwMode="auto">
          <a:xfrm>
            <a:off x="300038" y="1752600"/>
            <a:ext cx="2714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a:t>
            </a:r>
          </a:p>
        </p:txBody>
      </p:sp>
      <p:cxnSp>
        <p:nvCxnSpPr>
          <p:cNvPr id="9" name="Straight Arrow Connector 8"/>
          <p:cNvCxnSpPr/>
          <p:nvPr/>
        </p:nvCxnSpPr>
        <p:spPr>
          <a:xfrm rot="5400000" flipH="1" flipV="1">
            <a:off x="-770731" y="3051969"/>
            <a:ext cx="260350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68" name="Text Box 19"/>
          <p:cNvSpPr txBox="1">
            <a:spLocks noChangeArrowheads="1"/>
          </p:cNvSpPr>
          <p:nvPr/>
        </p:nvSpPr>
        <p:spPr bwMode="auto">
          <a:xfrm>
            <a:off x="3505200" y="4127500"/>
            <a:ext cx="31591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p>
        </p:txBody>
      </p:sp>
      <p:sp>
        <p:nvSpPr>
          <p:cNvPr id="30" name="Slide Number Placeholder 29"/>
          <p:cNvSpPr>
            <a:spLocks noGrp="1"/>
          </p:cNvSpPr>
          <p:nvPr>
            <p:ph type="sldNum" sz="quarter" idx="12"/>
          </p:nvPr>
        </p:nvSpPr>
        <p:spPr/>
        <p:txBody>
          <a:bodyPr/>
          <a:lstStyle/>
          <a:p>
            <a:pPr>
              <a:defRPr/>
            </a:pPr>
            <a:fld id="{1B8F1159-F40A-47BF-A039-F4709F1542AF}" type="slidenum">
              <a:rPr lang="en-US" smtClean="0"/>
              <a:pPr>
                <a:defRPr/>
              </a:pPr>
              <a:t>55</a:t>
            </a:fld>
            <a:endParaRPr lang="en-US"/>
          </a:p>
        </p:txBody>
      </p:sp>
      <p:sp>
        <p:nvSpPr>
          <p:cNvPr id="32" name="Title 1"/>
          <p:cNvSpPr txBox="1">
            <a:spLocks/>
          </p:cNvSpPr>
          <p:nvPr/>
        </p:nvSpPr>
        <p:spPr>
          <a:xfrm>
            <a:off x="0" y="274638"/>
            <a:ext cx="9144000" cy="6397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Parallel Cache-Oblivious Stencil Algorithms</a:t>
            </a:r>
          </a:p>
        </p:txBody>
      </p:sp>
      <p:sp>
        <p:nvSpPr>
          <p:cNvPr id="33" name="Trapezoid 32"/>
          <p:cNvSpPr/>
          <p:nvPr/>
        </p:nvSpPr>
        <p:spPr>
          <a:xfrm>
            <a:off x="533400" y="1981200"/>
            <a:ext cx="2895600" cy="2209800"/>
          </a:xfrm>
          <a:prstGeom prst="trapezoid">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28600" y="30480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8382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9812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5334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apezoid 47"/>
          <p:cNvSpPr/>
          <p:nvPr/>
        </p:nvSpPr>
        <p:spPr>
          <a:xfrm>
            <a:off x="19812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5" name="AutoShape 18"/>
          <p:cNvCxnSpPr>
            <a:cxnSpLocks noChangeShapeType="1"/>
          </p:cNvCxnSpPr>
          <p:nvPr/>
        </p:nvCxnSpPr>
        <p:spPr bwMode="auto">
          <a:xfrm>
            <a:off x="465138" y="4191000"/>
            <a:ext cx="3421062" cy="1588"/>
          </a:xfrm>
          <a:prstGeom prst="straightConnector1">
            <a:avLst/>
          </a:prstGeom>
          <a:noFill/>
          <a:ln w="9360">
            <a:solidFill>
              <a:srgbClr val="000000"/>
            </a:solidFill>
            <a:miter lim="800000"/>
            <a:headEnd/>
            <a:tailEnd type="triangle" w="med" len="med"/>
          </a:ln>
        </p:spPr>
      </p:cxnSp>
      <p:sp>
        <p:nvSpPr>
          <p:cNvPr id="15366" name="Text Box 20"/>
          <p:cNvSpPr txBox="1">
            <a:spLocks noChangeArrowheads="1"/>
          </p:cNvSpPr>
          <p:nvPr/>
        </p:nvSpPr>
        <p:spPr bwMode="auto">
          <a:xfrm>
            <a:off x="300038" y="1752600"/>
            <a:ext cx="2714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a:t>
            </a:r>
          </a:p>
        </p:txBody>
      </p:sp>
      <p:cxnSp>
        <p:nvCxnSpPr>
          <p:cNvPr id="9" name="Straight Arrow Connector 8"/>
          <p:cNvCxnSpPr/>
          <p:nvPr/>
        </p:nvCxnSpPr>
        <p:spPr>
          <a:xfrm rot="5400000" flipH="1" flipV="1">
            <a:off x="-770731" y="3051969"/>
            <a:ext cx="260350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68" name="Text Box 19"/>
          <p:cNvSpPr txBox="1">
            <a:spLocks noChangeArrowheads="1"/>
          </p:cNvSpPr>
          <p:nvPr/>
        </p:nvSpPr>
        <p:spPr bwMode="auto">
          <a:xfrm>
            <a:off x="3505200" y="4127500"/>
            <a:ext cx="31591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p>
        </p:txBody>
      </p:sp>
      <p:sp>
        <p:nvSpPr>
          <p:cNvPr id="30" name="Slide Number Placeholder 29"/>
          <p:cNvSpPr>
            <a:spLocks noGrp="1"/>
          </p:cNvSpPr>
          <p:nvPr>
            <p:ph type="sldNum" sz="quarter" idx="12"/>
          </p:nvPr>
        </p:nvSpPr>
        <p:spPr/>
        <p:txBody>
          <a:bodyPr/>
          <a:lstStyle/>
          <a:p>
            <a:pPr>
              <a:defRPr/>
            </a:pPr>
            <a:fld id="{1B8F1159-F40A-47BF-A039-F4709F1542AF}" type="slidenum">
              <a:rPr lang="en-US" smtClean="0"/>
              <a:pPr>
                <a:defRPr/>
              </a:pPr>
              <a:t>56</a:t>
            </a:fld>
            <a:endParaRPr lang="en-US"/>
          </a:p>
        </p:txBody>
      </p:sp>
      <p:sp>
        <p:nvSpPr>
          <p:cNvPr id="32" name="Title 1"/>
          <p:cNvSpPr txBox="1">
            <a:spLocks/>
          </p:cNvSpPr>
          <p:nvPr/>
        </p:nvSpPr>
        <p:spPr>
          <a:xfrm>
            <a:off x="0" y="274638"/>
            <a:ext cx="9144000" cy="6397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Parallel Cache-Oblivious Stencil Algorithms</a:t>
            </a:r>
          </a:p>
        </p:txBody>
      </p:sp>
      <p:sp>
        <p:nvSpPr>
          <p:cNvPr id="33" name="Trapezoid 32"/>
          <p:cNvSpPr/>
          <p:nvPr/>
        </p:nvSpPr>
        <p:spPr>
          <a:xfrm>
            <a:off x="533400" y="1981200"/>
            <a:ext cx="2895600" cy="2209800"/>
          </a:xfrm>
          <a:prstGeom prst="trapezoid">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28600" y="30480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8382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9812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5334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apezoid 47"/>
          <p:cNvSpPr/>
          <p:nvPr/>
        </p:nvSpPr>
        <p:spPr>
          <a:xfrm>
            <a:off x="19812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AutoShape 18"/>
          <p:cNvCxnSpPr>
            <a:cxnSpLocks noChangeShapeType="1"/>
          </p:cNvCxnSpPr>
          <p:nvPr/>
        </p:nvCxnSpPr>
        <p:spPr bwMode="auto">
          <a:xfrm>
            <a:off x="5341938" y="4191000"/>
            <a:ext cx="3421062" cy="1588"/>
          </a:xfrm>
          <a:prstGeom prst="straightConnector1">
            <a:avLst/>
          </a:prstGeom>
          <a:noFill/>
          <a:ln w="9360">
            <a:solidFill>
              <a:srgbClr val="000000"/>
            </a:solidFill>
            <a:miter lim="800000"/>
            <a:headEnd/>
            <a:tailEnd type="triangle" w="med" len="med"/>
          </a:ln>
        </p:spPr>
      </p:cxnSp>
      <p:sp>
        <p:nvSpPr>
          <p:cNvPr id="15" name="Text Box 20"/>
          <p:cNvSpPr txBox="1">
            <a:spLocks noChangeArrowheads="1"/>
          </p:cNvSpPr>
          <p:nvPr/>
        </p:nvSpPr>
        <p:spPr bwMode="auto">
          <a:xfrm>
            <a:off x="5176838" y="1752600"/>
            <a:ext cx="2714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a:t>
            </a:r>
          </a:p>
        </p:txBody>
      </p:sp>
      <p:cxnSp>
        <p:nvCxnSpPr>
          <p:cNvPr id="16" name="Straight Arrow Connector 15"/>
          <p:cNvCxnSpPr/>
          <p:nvPr/>
        </p:nvCxnSpPr>
        <p:spPr>
          <a:xfrm rot="5400000" flipH="1" flipV="1">
            <a:off x="4106069" y="3051969"/>
            <a:ext cx="260350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19"/>
          <p:cNvSpPr txBox="1">
            <a:spLocks noChangeArrowheads="1"/>
          </p:cNvSpPr>
          <p:nvPr/>
        </p:nvSpPr>
        <p:spPr bwMode="auto">
          <a:xfrm>
            <a:off x="8370888" y="4127500"/>
            <a:ext cx="31591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p>
        </p:txBody>
      </p:sp>
      <p:sp>
        <p:nvSpPr>
          <p:cNvPr id="18" name="Trapezoid 17"/>
          <p:cNvSpPr/>
          <p:nvPr/>
        </p:nvSpPr>
        <p:spPr>
          <a:xfrm>
            <a:off x="5410200" y="1981200"/>
            <a:ext cx="2895600" cy="2209800"/>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5105400" y="30480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5715000" y="1981200"/>
            <a:ext cx="14478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6553200" y="1981200"/>
            <a:ext cx="14478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p:cNvSpPr/>
          <p:nvPr/>
        </p:nvSpPr>
        <p:spPr>
          <a:xfrm>
            <a:off x="5410200" y="3048000"/>
            <a:ext cx="1752600" cy="1143000"/>
          </a:xfrm>
          <a:prstGeom prst="trapezoid">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p:cNvSpPr/>
          <p:nvPr/>
        </p:nvSpPr>
        <p:spPr>
          <a:xfrm>
            <a:off x="6553200" y="3048000"/>
            <a:ext cx="1752600" cy="1143000"/>
          </a:xfrm>
          <a:prstGeom prst="trapezoid">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4114800" y="28194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410200" y="4486870"/>
            <a:ext cx="3185487" cy="923330"/>
          </a:xfrm>
          <a:prstGeom prst="rect">
            <a:avLst/>
          </a:prstGeom>
          <a:noFill/>
        </p:spPr>
        <p:txBody>
          <a:bodyPr wrap="none" rtlCol="0">
            <a:spAutoFit/>
          </a:bodyPr>
          <a:lstStyle/>
          <a:p>
            <a:r>
              <a:rPr lang="en-US" smtClean="0"/>
              <a:t>Increase the parallelism at</a:t>
            </a:r>
          </a:p>
          <a:p>
            <a:r>
              <a:rPr lang="en-US" smtClean="0"/>
              <a:t>the cost of redundant storage</a:t>
            </a:r>
          </a:p>
          <a:p>
            <a:r>
              <a:rPr lang="en-US" smtClean="0"/>
              <a:t>and computation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animBg="1"/>
      <p:bldP spid="20" grpId="0" animBg="1"/>
      <p:bldP spid="21" grpId="0" animBg="1"/>
      <p:bldP spid="22" grpId="0" animBg="1"/>
      <p:bldP spid="23" grpId="0" animBg="1"/>
      <p:bldP spid="26" grpId="0" animBg="1"/>
      <p:bldP spid="2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5" name="AutoShape 18"/>
          <p:cNvCxnSpPr>
            <a:cxnSpLocks noChangeShapeType="1"/>
          </p:cNvCxnSpPr>
          <p:nvPr/>
        </p:nvCxnSpPr>
        <p:spPr bwMode="auto">
          <a:xfrm>
            <a:off x="465138" y="4191000"/>
            <a:ext cx="3421062" cy="1588"/>
          </a:xfrm>
          <a:prstGeom prst="straightConnector1">
            <a:avLst/>
          </a:prstGeom>
          <a:noFill/>
          <a:ln w="9360">
            <a:solidFill>
              <a:srgbClr val="000000"/>
            </a:solidFill>
            <a:miter lim="800000"/>
            <a:headEnd/>
            <a:tailEnd type="triangle" w="med" len="med"/>
          </a:ln>
        </p:spPr>
      </p:cxnSp>
      <p:sp>
        <p:nvSpPr>
          <p:cNvPr id="15366" name="Text Box 20"/>
          <p:cNvSpPr txBox="1">
            <a:spLocks noChangeArrowheads="1"/>
          </p:cNvSpPr>
          <p:nvPr/>
        </p:nvSpPr>
        <p:spPr bwMode="auto">
          <a:xfrm>
            <a:off x="300038" y="1752600"/>
            <a:ext cx="2714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a:t>
            </a:r>
          </a:p>
        </p:txBody>
      </p:sp>
      <p:cxnSp>
        <p:nvCxnSpPr>
          <p:cNvPr id="9" name="Straight Arrow Connector 8"/>
          <p:cNvCxnSpPr/>
          <p:nvPr/>
        </p:nvCxnSpPr>
        <p:spPr>
          <a:xfrm rot="5400000" flipH="1" flipV="1">
            <a:off x="-770731" y="3051969"/>
            <a:ext cx="260350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68" name="Text Box 19"/>
          <p:cNvSpPr txBox="1">
            <a:spLocks noChangeArrowheads="1"/>
          </p:cNvSpPr>
          <p:nvPr/>
        </p:nvSpPr>
        <p:spPr bwMode="auto">
          <a:xfrm>
            <a:off x="3505200" y="4127500"/>
            <a:ext cx="31591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p>
        </p:txBody>
      </p:sp>
      <p:sp>
        <p:nvSpPr>
          <p:cNvPr id="30" name="Slide Number Placeholder 29"/>
          <p:cNvSpPr>
            <a:spLocks noGrp="1"/>
          </p:cNvSpPr>
          <p:nvPr>
            <p:ph type="sldNum" sz="quarter" idx="12"/>
          </p:nvPr>
        </p:nvSpPr>
        <p:spPr/>
        <p:txBody>
          <a:bodyPr/>
          <a:lstStyle/>
          <a:p>
            <a:pPr>
              <a:defRPr/>
            </a:pPr>
            <a:fld id="{1B8F1159-F40A-47BF-A039-F4709F1542AF}" type="slidenum">
              <a:rPr lang="en-US" smtClean="0"/>
              <a:pPr>
                <a:defRPr/>
              </a:pPr>
              <a:t>57</a:t>
            </a:fld>
            <a:endParaRPr lang="en-US"/>
          </a:p>
        </p:txBody>
      </p:sp>
      <p:sp>
        <p:nvSpPr>
          <p:cNvPr id="32" name="Title 1"/>
          <p:cNvSpPr txBox="1">
            <a:spLocks/>
          </p:cNvSpPr>
          <p:nvPr/>
        </p:nvSpPr>
        <p:spPr>
          <a:xfrm>
            <a:off x="0" y="274638"/>
            <a:ext cx="9144000" cy="6397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Parallel Cache-Oblivious Stencil Algorithms</a:t>
            </a:r>
          </a:p>
        </p:txBody>
      </p:sp>
      <p:sp>
        <p:nvSpPr>
          <p:cNvPr id="33" name="Trapezoid 32"/>
          <p:cNvSpPr/>
          <p:nvPr/>
        </p:nvSpPr>
        <p:spPr>
          <a:xfrm>
            <a:off x="533400" y="1981200"/>
            <a:ext cx="2895600" cy="2209800"/>
          </a:xfrm>
          <a:prstGeom prst="trapezoid">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28600" y="30480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8382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9812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5334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apezoid 47"/>
          <p:cNvSpPr/>
          <p:nvPr/>
        </p:nvSpPr>
        <p:spPr>
          <a:xfrm>
            <a:off x="19812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AutoShape 18"/>
          <p:cNvCxnSpPr>
            <a:cxnSpLocks noChangeShapeType="1"/>
          </p:cNvCxnSpPr>
          <p:nvPr/>
        </p:nvCxnSpPr>
        <p:spPr bwMode="auto">
          <a:xfrm>
            <a:off x="5341938" y="4191000"/>
            <a:ext cx="3421062" cy="1588"/>
          </a:xfrm>
          <a:prstGeom prst="straightConnector1">
            <a:avLst/>
          </a:prstGeom>
          <a:noFill/>
          <a:ln w="9360">
            <a:solidFill>
              <a:srgbClr val="000000"/>
            </a:solidFill>
            <a:miter lim="800000"/>
            <a:headEnd/>
            <a:tailEnd type="triangle" w="med" len="med"/>
          </a:ln>
        </p:spPr>
      </p:cxnSp>
      <p:sp>
        <p:nvSpPr>
          <p:cNvPr id="15" name="Text Box 20"/>
          <p:cNvSpPr txBox="1">
            <a:spLocks noChangeArrowheads="1"/>
          </p:cNvSpPr>
          <p:nvPr/>
        </p:nvSpPr>
        <p:spPr bwMode="auto">
          <a:xfrm>
            <a:off x="5176838" y="1752600"/>
            <a:ext cx="2714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a:t>
            </a:r>
          </a:p>
        </p:txBody>
      </p:sp>
      <p:cxnSp>
        <p:nvCxnSpPr>
          <p:cNvPr id="16" name="Straight Arrow Connector 15"/>
          <p:cNvCxnSpPr/>
          <p:nvPr/>
        </p:nvCxnSpPr>
        <p:spPr>
          <a:xfrm rot="5400000" flipH="1" flipV="1">
            <a:off x="4106069" y="3051969"/>
            <a:ext cx="260350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19"/>
          <p:cNvSpPr txBox="1">
            <a:spLocks noChangeArrowheads="1"/>
          </p:cNvSpPr>
          <p:nvPr/>
        </p:nvSpPr>
        <p:spPr bwMode="auto">
          <a:xfrm>
            <a:off x="8370888" y="4127500"/>
            <a:ext cx="31591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p>
        </p:txBody>
      </p:sp>
      <p:sp>
        <p:nvSpPr>
          <p:cNvPr id="18" name="Trapezoid 17"/>
          <p:cNvSpPr/>
          <p:nvPr/>
        </p:nvSpPr>
        <p:spPr>
          <a:xfrm>
            <a:off x="5410200" y="1981200"/>
            <a:ext cx="2895600" cy="2209800"/>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5105400" y="30480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5715000" y="1981200"/>
            <a:ext cx="14478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6553200" y="1981200"/>
            <a:ext cx="14478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p:cNvSpPr/>
          <p:nvPr/>
        </p:nvSpPr>
        <p:spPr>
          <a:xfrm>
            <a:off x="5410200" y="3048000"/>
            <a:ext cx="1752600" cy="1143000"/>
          </a:xfrm>
          <a:prstGeom prst="trapezoid">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p:cNvSpPr/>
          <p:nvPr/>
        </p:nvSpPr>
        <p:spPr>
          <a:xfrm>
            <a:off x="6553200" y="3048000"/>
            <a:ext cx="1752600" cy="1143000"/>
          </a:xfrm>
          <a:prstGeom prst="trapezoid">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4114800" y="28194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410200" y="4486870"/>
            <a:ext cx="3185487" cy="923330"/>
          </a:xfrm>
          <a:prstGeom prst="rect">
            <a:avLst/>
          </a:prstGeom>
          <a:noFill/>
        </p:spPr>
        <p:txBody>
          <a:bodyPr wrap="none" rtlCol="0">
            <a:spAutoFit/>
          </a:bodyPr>
          <a:lstStyle/>
          <a:p>
            <a:r>
              <a:rPr lang="en-US" smtClean="0"/>
              <a:t>Increase the parallelism at</a:t>
            </a:r>
          </a:p>
          <a:p>
            <a:r>
              <a:rPr lang="en-US" smtClean="0"/>
              <a:t>the cost of redundant storage</a:t>
            </a:r>
          </a:p>
          <a:p>
            <a:r>
              <a:rPr lang="en-US" smtClean="0"/>
              <a:t>and computation</a:t>
            </a:r>
            <a:endParaRPr lang="en-US"/>
          </a:p>
        </p:txBody>
      </p:sp>
      <p:sp>
        <p:nvSpPr>
          <p:cNvPr id="28" name="TextBox 27"/>
          <p:cNvSpPr txBox="1"/>
          <p:nvPr/>
        </p:nvSpPr>
        <p:spPr>
          <a:xfrm>
            <a:off x="6565533" y="5638800"/>
            <a:ext cx="825867" cy="369332"/>
          </a:xfrm>
          <a:prstGeom prst="rect">
            <a:avLst/>
          </a:prstGeom>
          <a:noFill/>
        </p:spPr>
        <p:txBody>
          <a:bodyPr wrap="none" rtlCol="0">
            <a:spAutoFit/>
          </a:bodyPr>
          <a:lstStyle/>
          <a:p>
            <a:r>
              <a:rPr lang="en-US" smtClean="0"/>
              <a:t>Sync?</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5" name="AutoShape 18"/>
          <p:cNvCxnSpPr>
            <a:cxnSpLocks noChangeShapeType="1"/>
          </p:cNvCxnSpPr>
          <p:nvPr/>
        </p:nvCxnSpPr>
        <p:spPr bwMode="auto">
          <a:xfrm>
            <a:off x="465138" y="4191000"/>
            <a:ext cx="3421062" cy="1588"/>
          </a:xfrm>
          <a:prstGeom prst="straightConnector1">
            <a:avLst/>
          </a:prstGeom>
          <a:noFill/>
          <a:ln w="9360">
            <a:solidFill>
              <a:srgbClr val="000000"/>
            </a:solidFill>
            <a:miter lim="800000"/>
            <a:headEnd/>
            <a:tailEnd type="triangle" w="med" len="med"/>
          </a:ln>
        </p:spPr>
      </p:cxnSp>
      <p:sp>
        <p:nvSpPr>
          <p:cNvPr id="15366" name="Text Box 20"/>
          <p:cNvSpPr txBox="1">
            <a:spLocks noChangeArrowheads="1"/>
          </p:cNvSpPr>
          <p:nvPr/>
        </p:nvSpPr>
        <p:spPr bwMode="auto">
          <a:xfrm>
            <a:off x="300038" y="1752600"/>
            <a:ext cx="2714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a:t>
            </a:r>
          </a:p>
        </p:txBody>
      </p:sp>
      <p:cxnSp>
        <p:nvCxnSpPr>
          <p:cNvPr id="9" name="Straight Arrow Connector 8"/>
          <p:cNvCxnSpPr/>
          <p:nvPr/>
        </p:nvCxnSpPr>
        <p:spPr>
          <a:xfrm rot="5400000" flipH="1" flipV="1">
            <a:off x="-770731" y="3051969"/>
            <a:ext cx="260350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68" name="Text Box 19"/>
          <p:cNvSpPr txBox="1">
            <a:spLocks noChangeArrowheads="1"/>
          </p:cNvSpPr>
          <p:nvPr/>
        </p:nvSpPr>
        <p:spPr bwMode="auto">
          <a:xfrm>
            <a:off x="3505200" y="4127500"/>
            <a:ext cx="31591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p>
        </p:txBody>
      </p:sp>
      <p:sp>
        <p:nvSpPr>
          <p:cNvPr id="30" name="Slide Number Placeholder 29"/>
          <p:cNvSpPr>
            <a:spLocks noGrp="1"/>
          </p:cNvSpPr>
          <p:nvPr>
            <p:ph type="sldNum" sz="quarter" idx="12"/>
          </p:nvPr>
        </p:nvSpPr>
        <p:spPr/>
        <p:txBody>
          <a:bodyPr/>
          <a:lstStyle/>
          <a:p>
            <a:pPr>
              <a:defRPr/>
            </a:pPr>
            <a:fld id="{1B8F1159-F40A-47BF-A039-F4709F1542AF}" type="slidenum">
              <a:rPr lang="en-US" smtClean="0"/>
              <a:pPr>
                <a:defRPr/>
              </a:pPr>
              <a:t>58</a:t>
            </a:fld>
            <a:endParaRPr lang="en-US"/>
          </a:p>
        </p:txBody>
      </p:sp>
      <p:sp>
        <p:nvSpPr>
          <p:cNvPr id="32" name="Title 1"/>
          <p:cNvSpPr txBox="1">
            <a:spLocks/>
          </p:cNvSpPr>
          <p:nvPr/>
        </p:nvSpPr>
        <p:spPr>
          <a:xfrm>
            <a:off x="0" y="274638"/>
            <a:ext cx="9144000" cy="6397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Parallel Cache-Oblivious Stencil Algorithms</a:t>
            </a:r>
          </a:p>
        </p:txBody>
      </p:sp>
      <p:sp>
        <p:nvSpPr>
          <p:cNvPr id="33" name="Trapezoid 32"/>
          <p:cNvSpPr/>
          <p:nvPr/>
        </p:nvSpPr>
        <p:spPr>
          <a:xfrm>
            <a:off x="533400" y="1981200"/>
            <a:ext cx="2895600" cy="2209800"/>
          </a:xfrm>
          <a:prstGeom prst="trapezoid">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28600" y="30480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8382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9812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5334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apezoid 47"/>
          <p:cNvSpPr/>
          <p:nvPr/>
        </p:nvSpPr>
        <p:spPr>
          <a:xfrm>
            <a:off x="19812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AutoShape 18"/>
          <p:cNvCxnSpPr>
            <a:cxnSpLocks noChangeShapeType="1"/>
          </p:cNvCxnSpPr>
          <p:nvPr/>
        </p:nvCxnSpPr>
        <p:spPr bwMode="auto">
          <a:xfrm>
            <a:off x="5341938" y="4191000"/>
            <a:ext cx="3421062" cy="1588"/>
          </a:xfrm>
          <a:prstGeom prst="straightConnector1">
            <a:avLst/>
          </a:prstGeom>
          <a:noFill/>
          <a:ln w="9360">
            <a:solidFill>
              <a:srgbClr val="000000"/>
            </a:solidFill>
            <a:miter lim="800000"/>
            <a:headEnd/>
            <a:tailEnd type="triangle" w="med" len="med"/>
          </a:ln>
        </p:spPr>
      </p:cxnSp>
      <p:sp>
        <p:nvSpPr>
          <p:cNvPr id="15" name="Text Box 20"/>
          <p:cNvSpPr txBox="1">
            <a:spLocks noChangeArrowheads="1"/>
          </p:cNvSpPr>
          <p:nvPr/>
        </p:nvSpPr>
        <p:spPr bwMode="auto">
          <a:xfrm>
            <a:off x="5176838" y="1752600"/>
            <a:ext cx="2714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a:t>
            </a:r>
          </a:p>
        </p:txBody>
      </p:sp>
      <p:cxnSp>
        <p:nvCxnSpPr>
          <p:cNvPr id="16" name="Straight Arrow Connector 15"/>
          <p:cNvCxnSpPr/>
          <p:nvPr/>
        </p:nvCxnSpPr>
        <p:spPr>
          <a:xfrm rot="5400000" flipH="1" flipV="1">
            <a:off x="4106069" y="3051969"/>
            <a:ext cx="260350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19"/>
          <p:cNvSpPr txBox="1">
            <a:spLocks noChangeArrowheads="1"/>
          </p:cNvSpPr>
          <p:nvPr/>
        </p:nvSpPr>
        <p:spPr bwMode="auto">
          <a:xfrm>
            <a:off x="8370888" y="4127500"/>
            <a:ext cx="31591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p>
        </p:txBody>
      </p:sp>
      <p:sp>
        <p:nvSpPr>
          <p:cNvPr id="18" name="Trapezoid 17"/>
          <p:cNvSpPr/>
          <p:nvPr/>
        </p:nvSpPr>
        <p:spPr>
          <a:xfrm>
            <a:off x="5410200" y="1981200"/>
            <a:ext cx="2895600" cy="2209800"/>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5105400" y="30480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5715000" y="1981200"/>
            <a:ext cx="14478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6553200" y="1981200"/>
            <a:ext cx="14478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p:cNvSpPr/>
          <p:nvPr/>
        </p:nvSpPr>
        <p:spPr>
          <a:xfrm>
            <a:off x="5410200" y="3048000"/>
            <a:ext cx="1752600" cy="1143000"/>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p:cNvSpPr/>
          <p:nvPr/>
        </p:nvSpPr>
        <p:spPr>
          <a:xfrm>
            <a:off x="6553200" y="3048000"/>
            <a:ext cx="1752600" cy="1143000"/>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4114800" y="28194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1" idx="1"/>
          </p:cNvCxnSpPr>
          <p:nvPr/>
        </p:nvCxnSpPr>
        <p:spPr>
          <a:xfrm>
            <a:off x="6842760" y="1981200"/>
            <a:ext cx="15240" cy="1066800"/>
          </a:xfrm>
          <a:prstGeom prst="line">
            <a:avLst/>
          </a:prstGeom>
          <a:ln w="25527">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6286500" y="3619500"/>
            <a:ext cx="1143000" cy="1588"/>
          </a:xfrm>
          <a:prstGeom prst="line">
            <a:avLst/>
          </a:prstGeom>
          <a:ln w="25527">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438900" y="4304506"/>
            <a:ext cx="228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6742906" y="4304506"/>
            <a:ext cx="228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324600" y="4341812"/>
            <a:ext cx="2286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6858000" y="4343400"/>
            <a:ext cx="2286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77000" y="4191000"/>
            <a:ext cx="441146" cy="369332"/>
          </a:xfrm>
          <a:prstGeom prst="rect">
            <a:avLst/>
          </a:prstGeom>
          <a:noFill/>
        </p:spPr>
        <p:txBody>
          <a:bodyPr wrap="none" rtlCol="0">
            <a:spAutoFit/>
          </a:bodyPr>
          <a:lstStyle/>
          <a:p>
            <a:r>
              <a:rPr lang="en-US" smtClean="0"/>
              <a:t>∆x</a:t>
            </a:r>
            <a:endParaRPr lang="en-US"/>
          </a:p>
        </p:txBody>
      </p:sp>
      <p:cxnSp>
        <p:nvCxnSpPr>
          <p:cNvPr id="49" name="Straight Connector 48"/>
          <p:cNvCxnSpPr/>
          <p:nvPr/>
        </p:nvCxnSpPr>
        <p:spPr>
          <a:xfrm rot="5400000">
            <a:off x="6438900" y="3161506"/>
            <a:ext cx="228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6742906" y="3161506"/>
            <a:ext cx="228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324600" y="3198812"/>
            <a:ext cx="2286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6858000" y="3200400"/>
            <a:ext cx="2286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477000" y="3048000"/>
            <a:ext cx="441146" cy="369332"/>
          </a:xfrm>
          <a:prstGeom prst="rect">
            <a:avLst/>
          </a:prstGeom>
          <a:noFill/>
        </p:spPr>
        <p:txBody>
          <a:bodyPr wrap="none" rtlCol="0">
            <a:spAutoFit/>
          </a:bodyPr>
          <a:lstStyle/>
          <a:p>
            <a:r>
              <a:rPr lang="en-US" smtClean="0"/>
              <a:t>∆x</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5" name="AutoShape 18"/>
          <p:cNvCxnSpPr>
            <a:cxnSpLocks noChangeShapeType="1"/>
          </p:cNvCxnSpPr>
          <p:nvPr/>
        </p:nvCxnSpPr>
        <p:spPr bwMode="auto">
          <a:xfrm>
            <a:off x="465138" y="4191000"/>
            <a:ext cx="3421062" cy="1588"/>
          </a:xfrm>
          <a:prstGeom prst="straightConnector1">
            <a:avLst/>
          </a:prstGeom>
          <a:noFill/>
          <a:ln w="9360">
            <a:solidFill>
              <a:srgbClr val="000000"/>
            </a:solidFill>
            <a:miter lim="800000"/>
            <a:headEnd/>
            <a:tailEnd type="triangle" w="med" len="med"/>
          </a:ln>
        </p:spPr>
      </p:cxnSp>
      <p:sp>
        <p:nvSpPr>
          <p:cNvPr id="15366" name="Text Box 20"/>
          <p:cNvSpPr txBox="1">
            <a:spLocks noChangeArrowheads="1"/>
          </p:cNvSpPr>
          <p:nvPr/>
        </p:nvSpPr>
        <p:spPr bwMode="auto">
          <a:xfrm>
            <a:off x="300038" y="1752600"/>
            <a:ext cx="2714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a:t>
            </a:r>
          </a:p>
        </p:txBody>
      </p:sp>
      <p:cxnSp>
        <p:nvCxnSpPr>
          <p:cNvPr id="9" name="Straight Arrow Connector 8"/>
          <p:cNvCxnSpPr/>
          <p:nvPr/>
        </p:nvCxnSpPr>
        <p:spPr>
          <a:xfrm rot="5400000" flipH="1" flipV="1">
            <a:off x="-770731" y="3051969"/>
            <a:ext cx="260350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68" name="Text Box 19"/>
          <p:cNvSpPr txBox="1">
            <a:spLocks noChangeArrowheads="1"/>
          </p:cNvSpPr>
          <p:nvPr/>
        </p:nvSpPr>
        <p:spPr bwMode="auto">
          <a:xfrm>
            <a:off x="3505200" y="4127500"/>
            <a:ext cx="31591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p>
        </p:txBody>
      </p:sp>
      <p:sp>
        <p:nvSpPr>
          <p:cNvPr id="30" name="Slide Number Placeholder 29"/>
          <p:cNvSpPr>
            <a:spLocks noGrp="1"/>
          </p:cNvSpPr>
          <p:nvPr>
            <p:ph type="sldNum" sz="quarter" idx="12"/>
          </p:nvPr>
        </p:nvSpPr>
        <p:spPr/>
        <p:txBody>
          <a:bodyPr/>
          <a:lstStyle/>
          <a:p>
            <a:pPr>
              <a:defRPr/>
            </a:pPr>
            <a:fld id="{1B8F1159-F40A-47BF-A039-F4709F1542AF}" type="slidenum">
              <a:rPr lang="en-US" smtClean="0"/>
              <a:pPr>
                <a:defRPr/>
              </a:pPr>
              <a:t>59</a:t>
            </a:fld>
            <a:endParaRPr lang="en-US"/>
          </a:p>
        </p:txBody>
      </p:sp>
      <p:sp>
        <p:nvSpPr>
          <p:cNvPr id="32" name="Title 1"/>
          <p:cNvSpPr txBox="1">
            <a:spLocks/>
          </p:cNvSpPr>
          <p:nvPr/>
        </p:nvSpPr>
        <p:spPr>
          <a:xfrm>
            <a:off x="0" y="274638"/>
            <a:ext cx="9144000" cy="6397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Parallel Cache-Oblivious Stencil Algorithms</a:t>
            </a:r>
          </a:p>
        </p:txBody>
      </p:sp>
      <p:sp>
        <p:nvSpPr>
          <p:cNvPr id="33" name="Trapezoid 32"/>
          <p:cNvSpPr/>
          <p:nvPr/>
        </p:nvSpPr>
        <p:spPr>
          <a:xfrm>
            <a:off x="533400" y="1981200"/>
            <a:ext cx="2895600" cy="2209800"/>
          </a:xfrm>
          <a:prstGeom prst="trapezoid">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28600" y="30480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8382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981200" y="1981200"/>
            <a:ext cx="11430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5334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apezoid 47"/>
          <p:cNvSpPr/>
          <p:nvPr/>
        </p:nvSpPr>
        <p:spPr>
          <a:xfrm>
            <a:off x="1981200" y="3048000"/>
            <a:ext cx="1447800" cy="114300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AutoShape 18"/>
          <p:cNvCxnSpPr>
            <a:cxnSpLocks noChangeShapeType="1"/>
          </p:cNvCxnSpPr>
          <p:nvPr/>
        </p:nvCxnSpPr>
        <p:spPr bwMode="auto">
          <a:xfrm>
            <a:off x="5341938" y="4191000"/>
            <a:ext cx="3421062" cy="1588"/>
          </a:xfrm>
          <a:prstGeom prst="straightConnector1">
            <a:avLst/>
          </a:prstGeom>
          <a:noFill/>
          <a:ln w="9360">
            <a:solidFill>
              <a:srgbClr val="000000"/>
            </a:solidFill>
            <a:miter lim="800000"/>
            <a:headEnd/>
            <a:tailEnd type="triangle" w="med" len="med"/>
          </a:ln>
        </p:spPr>
      </p:cxnSp>
      <p:sp>
        <p:nvSpPr>
          <p:cNvPr id="15" name="Text Box 20"/>
          <p:cNvSpPr txBox="1">
            <a:spLocks noChangeArrowheads="1"/>
          </p:cNvSpPr>
          <p:nvPr/>
        </p:nvSpPr>
        <p:spPr bwMode="auto">
          <a:xfrm>
            <a:off x="5176838" y="1752600"/>
            <a:ext cx="2714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a:t>
            </a:r>
          </a:p>
        </p:txBody>
      </p:sp>
      <p:cxnSp>
        <p:nvCxnSpPr>
          <p:cNvPr id="16" name="Straight Arrow Connector 15"/>
          <p:cNvCxnSpPr/>
          <p:nvPr/>
        </p:nvCxnSpPr>
        <p:spPr>
          <a:xfrm rot="5400000" flipH="1" flipV="1">
            <a:off x="4106069" y="3051969"/>
            <a:ext cx="260350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19"/>
          <p:cNvSpPr txBox="1">
            <a:spLocks noChangeArrowheads="1"/>
          </p:cNvSpPr>
          <p:nvPr/>
        </p:nvSpPr>
        <p:spPr bwMode="auto">
          <a:xfrm>
            <a:off x="8370888" y="4127500"/>
            <a:ext cx="31591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p>
        </p:txBody>
      </p:sp>
      <p:sp>
        <p:nvSpPr>
          <p:cNvPr id="18" name="Trapezoid 17"/>
          <p:cNvSpPr/>
          <p:nvPr/>
        </p:nvSpPr>
        <p:spPr>
          <a:xfrm>
            <a:off x="5410200" y="1981200"/>
            <a:ext cx="2895600" cy="2209800"/>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5105400" y="30480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5715000" y="1981200"/>
            <a:ext cx="14478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6553200" y="1981200"/>
            <a:ext cx="1447800" cy="1066800"/>
          </a:xfrm>
          <a:custGeom>
            <a:avLst/>
            <a:gdLst>
              <a:gd name="connsiteX0" fmla="*/ 0 w 914400"/>
              <a:gd name="connsiteY0" fmla="*/ 1066800 h 1066800"/>
              <a:gd name="connsiteX1" fmla="*/ 2286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914400"/>
              <a:gd name="connsiteY0" fmla="*/ 1066800 h 1066800"/>
              <a:gd name="connsiteX1" fmla="*/ 76200 w 914400"/>
              <a:gd name="connsiteY1" fmla="*/ 0 h 1066800"/>
              <a:gd name="connsiteX2" fmla="*/ 685800 w 914400"/>
              <a:gd name="connsiteY2" fmla="*/ 0 h 1066800"/>
              <a:gd name="connsiteX3" fmla="*/ 914400 w 914400"/>
              <a:gd name="connsiteY3" fmla="*/ 1066800 h 1066800"/>
              <a:gd name="connsiteX4" fmla="*/ 0 w 9144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3048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 name="connsiteX0" fmla="*/ 0 w 1143000"/>
              <a:gd name="connsiteY0" fmla="*/ 1066800 h 1066800"/>
              <a:gd name="connsiteX1" fmla="*/ 228600 w 1143000"/>
              <a:gd name="connsiteY1" fmla="*/ 0 h 1066800"/>
              <a:gd name="connsiteX2" fmla="*/ 914400 w 1143000"/>
              <a:gd name="connsiteY2" fmla="*/ 0 h 1066800"/>
              <a:gd name="connsiteX3" fmla="*/ 1143000 w 1143000"/>
              <a:gd name="connsiteY3" fmla="*/ 1066800 h 1066800"/>
              <a:gd name="connsiteX4" fmla="*/ 0 w 1143000"/>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66800">
                <a:moveTo>
                  <a:pt x="0" y="1066800"/>
                </a:moveTo>
                <a:lnTo>
                  <a:pt x="228600" y="0"/>
                </a:lnTo>
                <a:lnTo>
                  <a:pt x="914400" y="0"/>
                </a:lnTo>
                <a:lnTo>
                  <a:pt x="1143000" y="1066800"/>
                </a:lnTo>
                <a:lnTo>
                  <a:pt x="0" y="106680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p:cNvSpPr/>
          <p:nvPr/>
        </p:nvSpPr>
        <p:spPr>
          <a:xfrm>
            <a:off x="5410200" y="3048000"/>
            <a:ext cx="1752600" cy="1143000"/>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p:cNvSpPr/>
          <p:nvPr/>
        </p:nvSpPr>
        <p:spPr>
          <a:xfrm>
            <a:off x="6553200" y="3048000"/>
            <a:ext cx="1752600" cy="1143000"/>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4114800" y="28194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1" idx="1"/>
          </p:cNvCxnSpPr>
          <p:nvPr/>
        </p:nvCxnSpPr>
        <p:spPr>
          <a:xfrm>
            <a:off x="6842760" y="1981200"/>
            <a:ext cx="15240" cy="1066800"/>
          </a:xfrm>
          <a:prstGeom prst="line">
            <a:avLst/>
          </a:prstGeom>
          <a:ln w="25527">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6286500" y="3619500"/>
            <a:ext cx="1143000" cy="1588"/>
          </a:xfrm>
          <a:prstGeom prst="line">
            <a:avLst/>
          </a:prstGeom>
          <a:ln w="25527">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438900" y="4304506"/>
            <a:ext cx="228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6742906" y="4304506"/>
            <a:ext cx="228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324600" y="4341812"/>
            <a:ext cx="2286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6858000" y="4343400"/>
            <a:ext cx="2286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77000" y="4191000"/>
            <a:ext cx="441146" cy="369332"/>
          </a:xfrm>
          <a:prstGeom prst="rect">
            <a:avLst/>
          </a:prstGeom>
          <a:noFill/>
        </p:spPr>
        <p:txBody>
          <a:bodyPr wrap="none" rtlCol="0">
            <a:spAutoFit/>
          </a:bodyPr>
          <a:lstStyle/>
          <a:p>
            <a:r>
              <a:rPr lang="en-US" smtClean="0"/>
              <a:t>∆x</a:t>
            </a:r>
            <a:endParaRPr lang="en-US"/>
          </a:p>
        </p:txBody>
      </p:sp>
      <p:cxnSp>
        <p:nvCxnSpPr>
          <p:cNvPr id="49" name="Straight Connector 48"/>
          <p:cNvCxnSpPr/>
          <p:nvPr/>
        </p:nvCxnSpPr>
        <p:spPr>
          <a:xfrm rot="5400000">
            <a:off x="6438900" y="3161506"/>
            <a:ext cx="228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6742906" y="3161506"/>
            <a:ext cx="228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324600" y="3198812"/>
            <a:ext cx="2286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6858000" y="3200400"/>
            <a:ext cx="2286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477000" y="3048000"/>
            <a:ext cx="441146" cy="369332"/>
          </a:xfrm>
          <a:prstGeom prst="rect">
            <a:avLst/>
          </a:prstGeom>
          <a:noFill/>
        </p:spPr>
        <p:txBody>
          <a:bodyPr wrap="none" rtlCol="0">
            <a:spAutoFit/>
          </a:bodyPr>
          <a:lstStyle/>
          <a:p>
            <a:r>
              <a:rPr lang="en-US" smtClean="0"/>
              <a:t>∆x</a:t>
            </a:r>
            <a:endParaRPr lang="en-US"/>
          </a:p>
        </p:txBody>
      </p:sp>
      <p:sp>
        <p:nvSpPr>
          <p:cNvPr id="54" name="TextBox 53"/>
          <p:cNvSpPr txBox="1"/>
          <p:nvPr/>
        </p:nvSpPr>
        <p:spPr>
          <a:xfrm>
            <a:off x="5410200" y="4486870"/>
            <a:ext cx="3262496" cy="1477328"/>
          </a:xfrm>
          <a:prstGeom prst="rect">
            <a:avLst/>
          </a:prstGeom>
          <a:noFill/>
        </p:spPr>
        <p:txBody>
          <a:bodyPr wrap="none" rtlCol="0">
            <a:spAutoFit/>
          </a:bodyPr>
          <a:lstStyle/>
          <a:p>
            <a:r>
              <a:rPr lang="en-US" smtClean="0"/>
              <a:t>Increase the parallelism at</a:t>
            </a:r>
          </a:p>
          <a:p>
            <a:r>
              <a:rPr lang="en-US" smtClean="0"/>
              <a:t>the cost of redundant storage</a:t>
            </a:r>
          </a:p>
          <a:p>
            <a:r>
              <a:rPr lang="en-US" smtClean="0"/>
              <a:t>, redundant computation. And </a:t>
            </a:r>
          </a:p>
          <a:p>
            <a:r>
              <a:rPr lang="en-US" smtClean="0"/>
              <a:t>Still have synchronization </a:t>
            </a:r>
          </a:p>
          <a:p>
            <a:r>
              <a:rPr lang="en-US" smtClean="0"/>
              <a:t>overhead</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457200" y="493713"/>
            <a:ext cx="8228013" cy="769937"/>
          </a:xfrm>
        </p:spPr>
        <p:txBody>
          <a:bodyPr>
            <a:spAutoFit/>
          </a:bodyPr>
          <a:lstStyle/>
          <a:p>
            <a:pPr eaLnBrk="1" hangingPunct="1"/>
            <a:r>
              <a:rPr lang="en-US" smtClean="0"/>
              <a:t>Pochoir Stencil </a:t>
            </a:r>
            <a:r>
              <a:rPr lang="en-US" smtClean="0"/>
              <a:t>Compiler</a:t>
            </a:r>
            <a:endParaRPr lang="en-US" smtClean="0"/>
          </a:p>
        </p:txBody>
      </p:sp>
      <p:sp>
        <p:nvSpPr>
          <p:cNvPr id="21507" name="Text Placeholder 2"/>
          <p:cNvSpPr>
            <a:spLocks noGrp="1"/>
          </p:cNvSpPr>
          <p:nvPr>
            <p:ph type="body" idx="4294967295"/>
          </p:nvPr>
        </p:nvSpPr>
        <p:spPr>
          <a:xfrm>
            <a:off x="457200" y="1143000"/>
            <a:ext cx="8228013" cy="4881336"/>
          </a:xfrm>
        </p:spPr>
        <p:txBody>
          <a:bodyPr>
            <a:spAutoFit/>
          </a:bodyPr>
          <a:lstStyle/>
          <a:p>
            <a:pPr eaLnBrk="1"/>
            <a:r>
              <a:rPr lang="en-US" sz="2800" smtClean="0"/>
              <a:t>Pochoir Specification: domain specific functional specification embedded in an imperative language</a:t>
            </a:r>
          </a:p>
          <a:p>
            <a:pPr lvl="1" eaLnBrk="1"/>
            <a:r>
              <a:rPr lang="en-US" sz="2000" smtClean="0"/>
              <a:t>Directly executable and debuggable via any native C++ tool </a:t>
            </a:r>
            <a:r>
              <a:rPr lang="en-US" sz="2000" smtClean="0"/>
              <a:t>chain</a:t>
            </a:r>
          </a:p>
          <a:p>
            <a:pPr lvl="1" eaLnBrk="1"/>
            <a:r>
              <a:rPr lang="en-US" sz="2000" smtClean="0"/>
              <a:t>No manual annotation or special compiler pragma needed</a:t>
            </a:r>
            <a:endParaRPr lang="en-US" sz="2000" smtClean="0"/>
          </a:p>
          <a:p>
            <a:pPr eaLnBrk="1"/>
            <a:r>
              <a:rPr lang="en-US" sz="2800" smtClean="0"/>
              <a:t>Pochoir Template library: C++ template library</a:t>
            </a:r>
          </a:p>
          <a:p>
            <a:pPr lvl="1" eaLnBrk="1"/>
            <a:r>
              <a:rPr lang="en-US" sz="2000" smtClean="0"/>
              <a:t>Collection of different stencil computing algorithm (common across different stencils)</a:t>
            </a:r>
          </a:p>
          <a:p>
            <a:pPr lvl="1" eaLnBrk="1"/>
            <a:r>
              <a:rPr lang="en-US" sz="2000" smtClean="0"/>
              <a:t>C++ template meta-programming for dimensionality, user’s data structure, # toggle array</a:t>
            </a:r>
          </a:p>
          <a:p>
            <a:pPr eaLnBrk="1"/>
            <a:r>
              <a:rPr lang="en-US" sz="2800" smtClean="0"/>
              <a:t>Pochoir Compiler: Domain specific compiler in Haskell</a:t>
            </a:r>
          </a:p>
          <a:p>
            <a:pPr lvl="1" eaLnBrk="1"/>
            <a:r>
              <a:rPr lang="en-US" sz="2000" smtClean="0"/>
              <a:t>Application specific optimization (base case and boundary conditions)</a:t>
            </a:r>
          </a:p>
        </p:txBody>
      </p:sp>
      <p:sp>
        <p:nvSpPr>
          <p:cNvPr id="4" name="Slide Number Placeholder 3"/>
          <p:cNvSpPr>
            <a:spLocks noGrp="1"/>
          </p:cNvSpPr>
          <p:nvPr>
            <p:ph type="sldNum" sz="quarter" idx="12"/>
          </p:nvPr>
        </p:nvSpPr>
        <p:spPr/>
        <p:txBody>
          <a:bodyPr/>
          <a:lstStyle/>
          <a:p>
            <a:pPr>
              <a:defRPr/>
            </a:pPr>
            <a:fld id="{1B8F1159-F40A-47BF-A039-F4709F1542AF}" type="slidenum">
              <a:rPr lang="en-US" smtClean="0"/>
              <a:pPr>
                <a:defRPr/>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Base-case optimization</a:t>
            </a:r>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pPr marL="342900" lvl="1" indent="-342900">
              <a:buFont typeface="Arial" charset="0"/>
              <a:buChar char="•"/>
            </a:pPr>
            <a:r>
              <a:rPr lang="en-US" sz="2400" smtClean="0"/>
              <a:t>Two code clones</a:t>
            </a:r>
          </a:p>
          <a:p>
            <a:pPr marL="342900" lvl="1" indent="-342900">
              <a:buFont typeface="Arial" charset="0"/>
              <a:buChar char="•"/>
            </a:pPr>
            <a:r>
              <a:rPr lang="en-US" sz="2400" smtClean="0"/>
              <a:t>Coarsening of base-case</a:t>
            </a:r>
          </a:p>
          <a:p>
            <a:pPr marL="342900" lvl="1" indent="-342900">
              <a:buFont typeface="Arial" charset="0"/>
              <a:buChar char="•"/>
            </a:pPr>
            <a:r>
              <a:rPr lang="en-US" sz="2400" smtClean="0"/>
              <a:t>-split-macro-shadow, -split-pointer, -split-opt-pointer, etc.</a:t>
            </a:r>
          </a:p>
          <a:p>
            <a:endParaRPr lang="en-US"/>
          </a:p>
        </p:txBody>
      </p:sp>
      <p:sp>
        <p:nvSpPr>
          <p:cNvPr id="5" name="Text Placeholder 4"/>
          <p:cNvSpPr>
            <a:spLocks noGrp="1"/>
          </p:cNvSpPr>
          <p:nvPr>
            <p:ph type="body" sz="quarter" idx="3"/>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FC974B4-64BD-4B5A-A8A2-58BB2253CD8E}" type="slidenum">
              <a:rPr lang="en-US" smtClean="0"/>
              <a:pPr>
                <a:defRPr/>
              </a:pPr>
              <a:t>60</a:t>
            </a:fld>
            <a:endParaRPr lang="en-US"/>
          </a:p>
        </p:txBody>
      </p:sp>
      <p:pic>
        <p:nvPicPr>
          <p:cNvPr id="8" name="Picture 7" descr="optLevelDecisionMaking.jpg"/>
          <p:cNvPicPr>
            <a:picLocks noChangeAspect="1"/>
          </p:cNvPicPr>
          <p:nvPr/>
        </p:nvPicPr>
        <p:blipFill>
          <a:blip r:embed="rId2"/>
          <a:stretch>
            <a:fillRect/>
          </a:stretch>
        </p:blipFill>
        <p:spPr>
          <a:xfrm>
            <a:off x="4572000" y="2362200"/>
            <a:ext cx="4400550" cy="248602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152400"/>
            <a:ext cx="8229600" cy="762000"/>
          </a:xfrm>
        </p:spPr>
        <p:txBody>
          <a:bodyPr/>
          <a:lstStyle/>
          <a:p>
            <a:pPr eaLnBrk="1" hangingPunct="1"/>
            <a:r>
              <a:rPr lang="en-US" smtClean="0"/>
              <a:t>-split-macro-shadow</a:t>
            </a:r>
          </a:p>
        </p:txBody>
      </p:sp>
      <p:sp>
        <p:nvSpPr>
          <p:cNvPr id="50179" name="TextBox 5"/>
          <p:cNvSpPr txBox="1">
            <a:spLocks noChangeArrowheads="1"/>
          </p:cNvSpPr>
          <p:nvPr/>
        </p:nvSpPr>
        <p:spPr bwMode="auto">
          <a:xfrm>
            <a:off x="0" y="920750"/>
            <a:ext cx="4648200" cy="3416300"/>
          </a:xfrm>
          <a:prstGeom prst="rect">
            <a:avLst/>
          </a:prstGeom>
          <a:noFill/>
          <a:ln w="9525">
            <a:noFill/>
            <a:miter lim="800000"/>
            <a:headEnd/>
            <a:tailEnd/>
          </a:ln>
        </p:spPr>
        <p:txBody>
          <a:bodyPr>
            <a:spAutoFit/>
          </a:bodyPr>
          <a:lstStyle/>
          <a:p>
            <a:r>
              <a:rPr lang="en-US" sz="800">
                <a:latin typeface="Calibri" pitchFamily="34" charset="0"/>
              </a:rPr>
              <a:t>Pochoir&lt;2&gt;  heat;</a:t>
            </a:r>
          </a:p>
          <a:p>
            <a:r>
              <a:rPr lang="en-US" sz="800">
                <a:latin typeface="Calibri" pitchFamily="34" charset="0"/>
              </a:rPr>
              <a:t>Pochoir_Shape&lt;2&gt; shape[6] = {{1, 0, 0}, {0, 1, 0}, {0, -1, 0}, {0, 0, 0}, {0, 0, -1}, {0, 0, 1}}; </a:t>
            </a:r>
          </a:p>
          <a:p>
            <a:r>
              <a:rPr lang="en-US" sz="800">
                <a:latin typeface="Calibri" pitchFamily="34" charset="0"/>
              </a:rPr>
              <a:t>Pochoir_Array&lt;double, 2&gt;  a(N, M, shape);</a:t>
            </a:r>
          </a:p>
          <a:p>
            <a:endParaRPr lang="en-US" sz="800">
              <a:latin typeface="Calibri" pitchFamily="34" charset="0"/>
            </a:endParaRPr>
          </a:p>
          <a:p>
            <a:r>
              <a:rPr lang="en-US" sz="800">
                <a:latin typeface="Calibri" pitchFamily="34" charset="0"/>
              </a:rPr>
              <a:t>Pochoir_Boundary_2D(bdry, arr, t, i, j)</a:t>
            </a:r>
          </a:p>
          <a:p>
            <a:r>
              <a:rPr lang="en-US" sz="800">
                <a:latin typeface="Calibri" pitchFamily="34" charset="0"/>
              </a:rPr>
              <a:t>        if (i &lt;= 0 || i &gt;= arr.size(1)-1 || j &lt; =0 || j &gt;= arr.size(0)-1)</a:t>
            </a:r>
          </a:p>
          <a:p>
            <a:r>
              <a:rPr lang="en-US" sz="800">
                <a:latin typeface="Calibri" pitchFamily="34" charset="0"/>
              </a:rPr>
              <a:t>            return 0;</a:t>
            </a:r>
          </a:p>
          <a:p>
            <a:r>
              <a:rPr lang="en-US" sz="800">
                <a:latin typeface="Calibri" pitchFamily="34" charset="0"/>
              </a:rPr>
              <a:t>        else</a:t>
            </a:r>
          </a:p>
          <a:p>
            <a:r>
              <a:rPr lang="en-US" sz="800">
                <a:latin typeface="Calibri" pitchFamily="34" charset="0"/>
              </a:rPr>
              <a:t>            return arr.get(t, i, j);</a:t>
            </a:r>
          </a:p>
          <a:p>
            <a:r>
              <a:rPr lang="en-US" sz="800">
                <a:latin typeface="Calibri" pitchFamily="34" charset="0"/>
              </a:rPr>
              <a:t>Pochoir_Boundary_end</a:t>
            </a: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800">
                <a:latin typeface="Calibri" pitchFamily="34" charset="0"/>
              </a:rPr>
              <a:t>    </a:t>
            </a:r>
          </a:p>
          <a:p>
            <a:r>
              <a:rPr lang="en-US" sz="800">
                <a:latin typeface="Calibri" pitchFamily="34" charset="0"/>
              </a:rPr>
              <a:t>heat.registerBoundaryFn(a, bdry);</a:t>
            </a:r>
          </a:p>
          <a:p>
            <a:r>
              <a:rPr lang="en-US" sz="800">
                <a:latin typeface="Calibri" pitchFamily="34" charset="0"/>
              </a:rPr>
              <a:t>heat.registerArray(a);</a:t>
            </a:r>
          </a:p>
          <a:p>
            <a:r>
              <a:rPr lang="en-US" sz="800">
                <a:latin typeface="Calibri" pitchFamily="34" charset="0"/>
              </a:rPr>
              <a:t>heat.registerShape(shape);</a:t>
            </a:r>
          </a:p>
          <a:p>
            <a:endParaRPr lang="en-US" sz="800">
              <a:latin typeface="Calibri" pitchFamily="34" charset="0"/>
            </a:endParaRPr>
          </a:p>
          <a:p>
            <a:r>
              <a:rPr lang="en-US" sz="1600">
                <a:latin typeface="Calibri" pitchFamily="34" charset="0"/>
              </a:rPr>
              <a:t>heat.run(T, kern);</a:t>
            </a:r>
          </a:p>
        </p:txBody>
      </p:sp>
      <p:sp>
        <p:nvSpPr>
          <p:cNvPr id="50180" name="TextBox 6"/>
          <p:cNvSpPr txBox="1">
            <a:spLocks noChangeArrowheads="1"/>
          </p:cNvSpPr>
          <p:nvPr/>
        </p:nvSpPr>
        <p:spPr bwMode="auto">
          <a:xfrm>
            <a:off x="4495800" y="914400"/>
            <a:ext cx="4648200" cy="5632450"/>
          </a:xfrm>
          <a:prstGeom prst="rect">
            <a:avLst/>
          </a:prstGeom>
          <a:noFill/>
          <a:ln w="9525">
            <a:noFill/>
            <a:miter lim="800000"/>
            <a:headEnd/>
            <a:tailEnd/>
          </a:ln>
        </p:spPr>
        <p:txBody>
          <a:bodyPr>
            <a:spAutoFit/>
          </a:bodyPr>
          <a:lstStyle/>
          <a:p>
            <a:r>
              <a:rPr lang="en-US" sz="800">
                <a:latin typeface="Calibri" pitchFamily="34" charset="0"/>
              </a:rPr>
              <a:t>Pochoir&lt;2&gt;  heat;</a:t>
            </a:r>
          </a:p>
          <a:p>
            <a:r>
              <a:rPr lang="en-US" sz="800">
                <a:latin typeface="Calibri" pitchFamily="34" charset="0"/>
              </a:rPr>
              <a:t>Pochoir_Shape&lt;2&gt; shape[6] = {{0, 0, 0}, {-1, 1, 0}, {-1, 0, 0}, {-1, -1, 0}, {-1, 0, -1}, {-1, 0, 1}}; </a:t>
            </a:r>
          </a:p>
          <a:p>
            <a:r>
              <a:rPr lang="en-US" sz="800">
                <a:latin typeface="Calibri" pitchFamily="34" charset="0"/>
              </a:rPr>
              <a:t>Pochoir_Array&lt;double, 2&gt;  a(N, M, shape);</a:t>
            </a:r>
          </a:p>
          <a:p>
            <a:endParaRPr lang="en-US" sz="800">
              <a:latin typeface="Calibri" pitchFamily="34" charset="0"/>
            </a:endParaRPr>
          </a:p>
          <a:p>
            <a:r>
              <a:rPr lang="en-US" sz="800">
                <a:latin typeface="Calibri" pitchFamily="34" charset="0"/>
              </a:rPr>
              <a:t>Pochoir_Boundary_2D(bdry, arr, t, i, j)</a:t>
            </a:r>
          </a:p>
          <a:p>
            <a:r>
              <a:rPr lang="en-US" sz="800">
                <a:latin typeface="Calibri" pitchFamily="34" charset="0"/>
              </a:rPr>
              <a:t>        if (i &lt;= 0 || i &gt;= arr.size(1)-1 || j &lt; =0 || j &gt;= arr.size(0)-1)</a:t>
            </a:r>
          </a:p>
          <a:p>
            <a:r>
              <a:rPr lang="en-US" sz="800">
                <a:latin typeface="Calibri" pitchFamily="34" charset="0"/>
              </a:rPr>
              <a:t>            return 0;</a:t>
            </a:r>
          </a:p>
          <a:p>
            <a:r>
              <a:rPr lang="en-US" sz="800">
                <a:latin typeface="Calibri" pitchFamily="34" charset="0"/>
              </a:rPr>
              <a:t>        else</a:t>
            </a:r>
          </a:p>
          <a:p>
            <a:r>
              <a:rPr lang="en-US" sz="800">
                <a:latin typeface="Calibri" pitchFamily="34" charset="0"/>
              </a:rPr>
              <a:t>            return arr.get(t, i, j);</a:t>
            </a:r>
          </a:p>
          <a:p>
            <a:r>
              <a:rPr lang="en-US" sz="800">
                <a:latin typeface="Calibri" pitchFamily="34" charset="0"/>
              </a:rPr>
              <a:t>Pochoir_Boundary_end</a:t>
            </a: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800">
                <a:latin typeface="Calibri" pitchFamily="34" charset="0"/>
              </a:rPr>
              <a:t> heat.registerBoundaryFn(a, bdry);</a:t>
            </a:r>
          </a:p>
          <a:p>
            <a:r>
              <a:rPr lang="en-US" sz="800">
                <a:latin typeface="Calibri" pitchFamily="34" charset="0"/>
              </a:rPr>
              <a:t> heat.registerShape(shape);</a:t>
            </a:r>
          </a:p>
          <a:p>
            <a:r>
              <a:rPr lang="en-US" sz="800">
                <a:latin typeface="Calibri" pitchFamily="34" charset="0"/>
              </a:rPr>
              <a:t> </a:t>
            </a:r>
          </a:p>
          <a:p>
            <a:r>
              <a:rPr lang="en-US" sz="1600">
                <a:latin typeface="Calibri" pitchFamily="34" charset="0"/>
              </a:rPr>
              <a:t>{</a:t>
            </a:r>
          </a:p>
          <a:p>
            <a:r>
              <a:rPr lang="en-US" sz="1600">
                <a:latin typeface="Calibri" pitchFamily="34" charset="0"/>
              </a:rPr>
              <a:t>#define a(t, i, j) a.interior(t, i, j)</a:t>
            </a:r>
          </a:p>
          <a:p>
            <a:r>
              <a:rPr lang="en-US" sz="1600">
                <a:latin typeface="Calibri" pitchFamily="34" charset="0"/>
              </a:rPr>
              <a:t>Pochoir_kernel_2D(interior_kern,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1600">
                <a:latin typeface="Calibri" pitchFamily="34" charset="0"/>
              </a:rPr>
              <a:t>#undef a(t, i, j)</a:t>
            </a:r>
          </a:p>
          <a:p>
            <a:endParaRPr lang="en-US" sz="1600">
              <a:latin typeface="Calibri" pitchFamily="34" charset="0"/>
            </a:endParaRPr>
          </a:p>
          <a:p>
            <a:r>
              <a:rPr lang="en-US" sz="1600">
                <a:latin typeface="Calibri" pitchFamily="34" charset="0"/>
              </a:rPr>
              <a:t>heat.run(T, interior_kern, kern);</a:t>
            </a:r>
          </a:p>
          <a:p>
            <a:r>
              <a:rPr lang="en-US" sz="1600">
                <a:latin typeface="Calibri" pitchFamily="34" charset="0"/>
              </a:rPr>
              <a:t>}</a:t>
            </a:r>
          </a:p>
        </p:txBody>
      </p:sp>
      <p:sp>
        <p:nvSpPr>
          <p:cNvPr id="5" name="Slide Number Placeholder 4"/>
          <p:cNvSpPr>
            <a:spLocks noGrp="1"/>
          </p:cNvSpPr>
          <p:nvPr>
            <p:ph type="sldNum" sz="quarter" idx="12"/>
          </p:nvPr>
        </p:nvSpPr>
        <p:spPr/>
        <p:txBody>
          <a:bodyPr/>
          <a:lstStyle/>
          <a:p>
            <a:pPr>
              <a:defRPr/>
            </a:pPr>
            <a:fld id="{40A9CDCE-929E-47FE-9CC1-3988BBA8F594}"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152400"/>
            <a:ext cx="8229600" cy="762000"/>
          </a:xfrm>
        </p:spPr>
        <p:txBody>
          <a:bodyPr/>
          <a:lstStyle/>
          <a:p>
            <a:pPr eaLnBrk="1" hangingPunct="1"/>
            <a:r>
              <a:rPr lang="en-US" smtClean="0"/>
              <a:t>indexing issue</a:t>
            </a:r>
          </a:p>
        </p:txBody>
      </p:sp>
      <p:sp>
        <p:nvSpPr>
          <p:cNvPr id="55299" name="TextBox 3"/>
          <p:cNvSpPr txBox="1">
            <a:spLocks noChangeArrowheads="1"/>
          </p:cNvSpPr>
          <p:nvPr/>
        </p:nvSpPr>
        <p:spPr bwMode="auto">
          <a:xfrm>
            <a:off x="0" y="914400"/>
            <a:ext cx="4648200" cy="5632450"/>
          </a:xfrm>
          <a:prstGeom prst="rect">
            <a:avLst/>
          </a:prstGeom>
          <a:noFill/>
          <a:ln w="9525">
            <a:noFill/>
            <a:miter lim="800000"/>
            <a:headEnd/>
            <a:tailEnd/>
          </a:ln>
        </p:spPr>
        <p:txBody>
          <a:bodyPr>
            <a:spAutoFit/>
          </a:bodyPr>
          <a:lstStyle/>
          <a:p>
            <a:r>
              <a:rPr lang="en-US" sz="800">
                <a:latin typeface="Calibri" pitchFamily="34" charset="0"/>
              </a:rPr>
              <a:t>Pochoir&lt;2&gt;  heat;</a:t>
            </a:r>
          </a:p>
          <a:p>
            <a:r>
              <a:rPr lang="en-US" sz="800">
                <a:latin typeface="Calibri" pitchFamily="34" charset="0"/>
              </a:rPr>
              <a:t>Pochoir_Shape&lt;2&gt; shape[6] = {{0, 0, 0}, {-1, 1, 0}, {-1, 0, 0}, {-1, -1, 0}, {-1, 0, -1}, {-1, 0, 1}}; </a:t>
            </a:r>
          </a:p>
          <a:p>
            <a:r>
              <a:rPr lang="en-US" sz="800">
                <a:latin typeface="Calibri" pitchFamily="34" charset="0"/>
              </a:rPr>
              <a:t>Pochoir_Array&lt;double, 2&gt;  a(N, M, shape);</a:t>
            </a:r>
          </a:p>
          <a:p>
            <a:endParaRPr lang="en-US" sz="800">
              <a:latin typeface="Calibri" pitchFamily="34" charset="0"/>
            </a:endParaRPr>
          </a:p>
          <a:p>
            <a:r>
              <a:rPr lang="en-US" sz="800">
                <a:latin typeface="Calibri" pitchFamily="34" charset="0"/>
              </a:rPr>
              <a:t>Pochoir_Boundary_2D(bdry, arr, t, i, j)</a:t>
            </a:r>
          </a:p>
          <a:p>
            <a:r>
              <a:rPr lang="en-US" sz="800">
                <a:latin typeface="Calibri" pitchFamily="34" charset="0"/>
              </a:rPr>
              <a:t>        if (i &lt;= 0 || i &gt;= arr.size(1)-1 || j &lt; =0 || j &gt;= arr.size(0)-1)</a:t>
            </a:r>
          </a:p>
          <a:p>
            <a:r>
              <a:rPr lang="en-US" sz="800">
                <a:latin typeface="Calibri" pitchFamily="34" charset="0"/>
              </a:rPr>
              <a:t>            return 0;</a:t>
            </a:r>
          </a:p>
          <a:p>
            <a:r>
              <a:rPr lang="en-US" sz="800">
                <a:latin typeface="Calibri" pitchFamily="34" charset="0"/>
              </a:rPr>
              <a:t>        else</a:t>
            </a:r>
          </a:p>
          <a:p>
            <a:r>
              <a:rPr lang="en-US" sz="800">
                <a:latin typeface="Calibri" pitchFamily="34" charset="0"/>
              </a:rPr>
              <a:t>            return arr.get(t, i_dom, j);</a:t>
            </a:r>
          </a:p>
          <a:p>
            <a:r>
              <a:rPr lang="en-US" sz="800">
                <a:latin typeface="Calibri" pitchFamily="34" charset="0"/>
              </a:rPr>
              <a:t>Pochoir_Boundary_end</a:t>
            </a: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800">
                <a:latin typeface="Calibri" pitchFamily="34" charset="0"/>
              </a:rPr>
              <a:t> heat.registerBoundaryFn(a, bdry);</a:t>
            </a:r>
          </a:p>
          <a:p>
            <a:r>
              <a:rPr lang="en-US" sz="800">
                <a:latin typeface="Calibri" pitchFamily="34" charset="0"/>
              </a:rPr>
              <a:t> heat.registerShape(shape);</a:t>
            </a:r>
          </a:p>
          <a:p>
            <a:r>
              <a:rPr lang="en-US" sz="800">
                <a:latin typeface="Calibri" pitchFamily="34" charset="0"/>
              </a:rPr>
              <a:t> </a:t>
            </a:r>
          </a:p>
          <a:p>
            <a:r>
              <a:rPr lang="en-US" sz="1600">
                <a:latin typeface="Calibri" pitchFamily="34" charset="0"/>
              </a:rPr>
              <a:t>{</a:t>
            </a:r>
          </a:p>
          <a:p>
            <a:r>
              <a:rPr lang="en-US" sz="1600">
                <a:latin typeface="Calibri" pitchFamily="34" charset="0"/>
              </a:rPr>
              <a:t>#define a(t, i, j) a.interior(t, i, j)</a:t>
            </a:r>
          </a:p>
          <a:p>
            <a:r>
              <a:rPr lang="en-US" sz="1600">
                <a:latin typeface="Calibri" pitchFamily="34" charset="0"/>
              </a:rPr>
              <a:t>Pochoir_kernel_2D(interior_kern,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1600">
                <a:latin typeface="Calibri" pitchFamily="34" charset="0"/>
              </a:rPr>
              <a:t>#undef a(t, i, j)</a:t>
            </a:r>
          </a:p>
          <a:p>
            <a:endParaRPr lang="en-US" sz="1600">
              <a:latin typeface="Calibri" pitchFamily="34" charset="0"/>
            </a:endParaRPr>
          </a:p>
          <a:p>
            <a:r>
              <a:rPr lang="en-US" sz="1600">
                <a:latin typeface="Calibri" pitchFamily="34" charset="0"/>
              </a:rPr>
              <a:t>heat.run(T, interior_kern, kern);</a:t>
            </a:r>
          </a:p>
          <a:p>
            <a:r>
              <a:rPr lang="en-US" sz="1600">
                <a:latin typeface="Calibri" pitchFamily="34" charset="0"/>
              </a:rPr>
              <a:t>}</a:t>
            </a:r>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152400"/>
            <a:ext cx="8229600" cy="762000"/>
          </a:xfrm>
        </p:spPr>
        <p:txBody>
          <a:bodyPr/>
          <a:lstStyle/>
          <a:p>
            <a:pPr eaLnBrk="1" hangingPunct="1"/>
            <a:r>
              <a:rPr lang="en-US" smtClean="0"/>
              <a:t>indexing issue</a:t>
            </a:r>
          </a:p>
        </p:txBody>
      </p:sp>
      <p:sp>
        <p:nvSpPr>
          <p:cNvPr id="56323" name="TextBox 4"/>
          <p:cNvSpPr txBox="1">
            <a:spLocks noChangeArrowheads="1"/>
          </p:cNvSpPr>
          <p:nvPr/>
        </p:nvSpPr>
        <p:spPr bwMode="auto">
          <a:xfrm>
            <a:off x="4953000" y="990600"/>
            <a:ext cx="3733800" cy="2308225"/>
          </a:xfrm>
          <a:prstGeom prst="rect">
            <a:avLst/>
          </a:prstGeom>
          <a:noFill/>
          <a:ln w="9525">
            <a:noFill/>
            <a:miter lim="800000"/>
            <a:headEnd/>
            <a:tailEnd/>
          </a:ln>
        </p:spPr>
        <p:txBody>
          <a:bodyPr>
            <a:spAutoFit/>
          </a:bodyPr>
          <a:lstStyle/>
          <a:p>
            <a:r>
              <a:rPr lang="en-US">
                <a:latin typeface="Calibri" pitchFamily="34" charset="0"/>
              </a:rPr>
              <a:t>for (int t = 0; t &lt; T_SIZE; ++t) {</a:t>
            </a:r>
          </a:p>
          <a:p>
            <a:r>
              <a:rPr lang="en-US">
                <a:latin typeface="Calibri" pitchFamily="34" charset="0"/>
              </a:rPr>
              <a:t>       for (int i= 0; i &lt; N; ++i) {</a:t>
            </a:r>
          </a:p>
          <a:p>
            <a:r>
              <a:rPr lang="en-US">
                <a:latin typeface="Calibri" pitchFamily="34" charset="0"/>
              </a:rPr>
              <a:t>for (int j = 0; j &lt; N; ++j) {</a:t>
            </a:r>
          </a:p>
          <a:p>
            <a:r>
              <a:rPr lang="en-US">
                <a:latin typeface="Calibri" pitchFamily="34" charset="0"/>
              </a:rPr>
              <a:t>       a[(t&amp;1)*total_size + i * stride_i + </a:t>
            </a:r>
          </a:p>
          <a:p>
            <a:r>
              <a:rPr lang="en-US">
                <a:latin typeface="Calibri" pitchFamily="34" charset="0"/>
              </a:rPr>
              <a:t> j*stride_j] = ….</a:t>
            </a:r>
          </a:p>
          <a:p>
            <a:r>
              <a:rPr lang="en-US">
                <a:latin typeface="Calibri" pitchFamily="34" charset="0"/>
              </a:rPr>
              <a:t>}</a:t>
            </a:r>
          </a:p>
          <a:p>
            <a:r>
              <a:rPr lang="en-US">
                <a:latin typeface="Calibri" pitchFamily="34" charset="0"/>
              </a:rPr>
              <a:t>     }</a:t>
            </a:r>
          </a:p>
          <a:p>
            <a:r>
              <a:rPr lang="en-US">
                <a:latin typeface="Calibri" pitchFamily="34" charset="0"/>
              </a:rPr>
              <a:t>}</a:t>
            </a:r>
          </a:p>
        </p:txBody>
      </p:sp>
      <p:sp>
        <p:nvSpPr>
          <p:cNvPr id="56324" name="TextBox 5"/>
          <p:cNvSpPr txBox="1">
            <a:spLocks noChangeArrowheads="1"/>
          </p:cNvSpPr>
          <p:nvPr/>
        </p:nvSpPr>
        <p:spPr bwMode="auto">
          <a:xfrm>
            <a:off x="0" y="914400"/>
            <a:ext cx="4648200" cy="5632450"/>
          </a:xfrm>
          <a:prstGeom prst="rect">
            <a:avLst/>
          </a:prstGeom>
          <a:noFill/>
          <a:ln w="9525">
            <a:noFill/>
            <a:miter lim="800000"/>
            <a:headEnd/>
            <a:tailEnd/>
          </a:ln>
        </p:spPr>
        <p:txBody>
          <a:bodyPr>
            <a:spAutoFit/>
          </a:bodyPr>
          <a:lstStyle/>
          <a:p>
            <a:r>
              <a:rPr lang="en-US" sz="800">
                <a:latin typeface="Calibri" pitchFamily="34" charset="0"/>
              </a:rPr>
              <a:t>Pochoir&lt;2&gt;  heat;</a:t>
            </a:r>
          </a:p>
          <a:p>
            <a:r>
              <a:rPr lang="en-US" sz="800">
                <a:latin typeface="Calibri" pitchFamily="34" charset="0"/>
              </a:rPr>
              <a:t>Pochoir_Shape&lt;2&gt; shape[6] = {{0, 0, 0}, {-1, 1, 0}, {-1, 0, 0}, {-1, -1, 0}, {-1, 0, -1}, {-1, 0, 1}}; </a:t>
            </a:r>
          </a:p>
          <a:p>
            <a:r>
              <a:rPr lang="en-US" sz="800">
                <a:latin typeface="Calibri" pitchFamily="34" charset="0"/>
              </a:rPr>
              <a:t>Pochoir_Array&lt;double, 2&gt;  a(N, M, shape);</a:t>
            </a:r>
          </a:p>
          <a:p>
            <a:endParaRPr lang="en-US" sz="800">
              <a:latin typeface="Calibri" pitchFamily="34" charset="0"/>
            </a:endParaRPr>
          </a:p>
          <a:p>
            <a:r>
              <a:rPr lang="en-US" sz="800">
                <a:latin typeface="Calibri" pitchFamily="34" charset="0"/>
              </a:rPr>
              <a:t>Pochoir_Boundary_2D(bdry, arr, t, i, j)</a:t>
            </a:r>
          </a:p>
          <a:p>
            <a:r>
              <a:rPr lang="en-US" sz="800">
                <a:latin typeface="Calibri" pitchFamily="34" charset="0"/>
              </a:rPr>
              <a:t>        if (i &lt;= 0 || i &gt;= arr.size(1)-1 || j &lt; =0 || j &gt;= arr.size(0)-1)</a:t>
            </a:r>
          </a:p>
          <a:p>
            <a:r>
              <a:rPr lang="en-US" sz="800">
                <a:latin typeface="Calibri" pitchFamily="34" charset="0"/>
              </a:rPr>
              <a:t>            return 0;</a:t>
            </a:r>
          </a:p>
          <a:p>
            <a:r>
              <a:rPr lang="en-US" sz="800">
                <a:latin typeface="Calibri" pitchFamily="34" charset="0"/>
              </a:rPr>
              <a:t>        else</a:t>
            </a:r>
          </a:p>
          <a:p>
            <a:r>
              <a:rPr lang="en-US" sz="800">
                <a:latin typeface="Calibri" pitchFamily="34" charset="0"/>
              </a:rPr>
              <a:t>            return arr.get(t, i, j);</a:t>
            </a:r>
          </a:p>
          <a:p>
            <a:r>
              <a:rPr lang="en-US" sz="800">
                <a:latin typeface="Calibri" pitchFamily="34" charset="0"/>
              </a:rPr>
              <a:t>Pochoir_Boundary_end</a:t>
            </a: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800">
                <a:latin typeface="Calibri" pitchFamily="34" charset="0"/>
              </a:rPr>
              <a:t> heat.registerBoundaryFn(a, bdry);</a:t>
            </a:r>
          </a:p>
          <a:p>
            <a:r>
              <a:rPr lang="en-US" sz="800">
                <a:latin typeface="Calibri" pitchFamily="34" charset="0"/>
              </a:rPr>
              <a:t> heat.registerShape(shape);</a:t>
            </a:r>
          </a:p>
          <a:p>
            <a:r>
              <a:rPr lang="en-US" sz="800">
                <a:latin typeface="Calibri" pitchFamily="34" charset="0"/>
              </a:rPr>
              <a:t> </a:t>
            </a:r>
          </a:p>
          <a:p>
            <a:r>
              <a:rPr lang="en-US" sz="1600">
                <a:latin typeface="Calibri" pitchFamily="34" charset="0"/>
              </a:rPr>
              <a:t>{</a:t>
            </a:r>
          </a:p>
          <a:p>
            <a:r>
              <a:rPr lang="en-US" sz="1600">
                <a:latin typeface="Calibri" pitchFamily="34" charset="0"/>
              </a:rPr>
              <a:t>#define a(t, i, j) a.interior(t, i, j)</a:t>
            </a:r>
          </a:p>
          <a:p>
            <a:r>
              <a:rPr lang="en-US" sz="1600">
                <a:latin typeface="Calibri" pitchFamily="34" charset="0"/>
              </a:rPr>
              <a:t>Pochoir_kernel_2D(interior_kern,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1600">
                <a:latin typeface="Calibri" pitchFamily="34" charset="0"/>
              </a:rPr>
              <a:t>#undef a(t, i, j)</a:t>
            </a:r>
          </a:p>
          <a:p>
            <a:endParaRPr lang="en-US" sz="1600">
              <a:latin typeface="Calibri" pitchFamily="34" charset="0"/>
            </a:endParaRPr>
          </a:p>
          <a:p>
            <a:r>
              <a:rPr lang="en-US" sz="1600">
                <a:latin typeface="Calibri" pitchFamily="34" charset="0"/>
              </a:rPr>
              <a:t>heat.run(T, interior_kern, kern);</a:t>
            </a:r>
          </a:p>
          <a:p>
            <a:r>
              <a:rPr lang="en-US" sz="1600">
                <a:latin typeface="Calibri" pitchFamily="34" charset="0"/>
              </a:rPr>
              <a:t>}</a:t>
            </a:r>
          </a:p>
        </p:txBody>
      </p:sp>
      <p:sp>
        <p:nvSpPr>
          <p:cNvPr id="5" name="Slide Number Placeholder 4"/>
          <p:cNvSpPr>
            <a:spLocks noGrp="1"/>
          </p:cNvSpPr>
          <p:nvPr>
            <p:ph type="sldNum" sz="quarter" idx="12"/>
          </p:nvPr>
        </p:nvSpPr>
        <p:spPr/>
        <p:txBody>
          <a:bodyPr/>
          <a:lstStyle/>
          <a:p>
            <a:pPr>
              <a:defRPr/>
            </a:pPr>
            <a:fld id="{40A9CDCE-929E-47FE-9CC1-3988BBA8F594}"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152400"/>
            <a:ext cx="8229600" cy="762000"/>
          </a:xfrm>
        </p:spPr>
        <p:txBody>
          <a:bodyPr/>
          <a:lstStyle/>
          <a:p>
            <a:pPr eaLnBrk="1" hangingPunct="1"/>
            <a:r>
              <a:rPr lang="en-US" smtClean="0"/>
              <a:t>indexing issue</a:t>
            </a:r>
          </a:p>
        </p:txBody>
      </p:sp>
      <p:sp>
        <p:nvSpPr>
          <p:cNvPr id="57347" name="TextBox 4"/>
          <p:cNvSpPr txBox="1">
            <a:spLocks noChangeArrowheads="1"/>
          </p:cNvSpPr>
          <p:nvPr/>
        </p:nvSpPr>
        <p:spPr bwMode="auto">
          <a:xfrm>
            <a:off x="4953000" y="990600"/>
            <a:ext cx="3733800" cy="2308225"/>
          </a:xfrm>
          <a:prstGeom prst="rect">
            <a:avLst/>
          </a:prstGeom>
          <a:noFill/>
          <a:ln w="9525">
            <a:noFill/>
            <a:miter lim="800000"/>
            <a:headEnd/>
            <a:tailEnd/>
          </a:ln>
        </p:spPr>
        <p:txBody>
          <a:bodyPr>
            <a:spAutoFit/>
          </a:bodyPr>
          <a:lstStyle/>
          <a:p>
            <a:r>
              <a:rPr lang="en-US">
                <a:latin typeface="Calibri" pitchFamily="34" charset="0"/>
              </a:rPr>
              <a:t>for (int t = 0; t &lt; T_SIZE; ++t) {</a:t>
            </a:r>
          </a:p>
          <a:p>
            <a:r>
              <a:rPr lang="en-US">
                <a:latin typeface="Calibri" pitchFamily="34" charset="0"/>
              </a:rPr>
              <a:t>       for (int i = 0; i &lt; N; ++i) {</a:t>
            </a:r>
          </a:p>
          <a:p>
            <a:r>
              <a:rPr lang="en-US">
                <a:latin typeface="Calibri" pitchFamily="34" charset="0"/>
              </a:rPr>
              <a:t>for (int j = 0; j &lt; N; ++j) {</a:t>
            </a:r>
          </a:p>
          <a:p>
            <a:r>
              <a:rPr lang="en-US">
                <a:latin typeface="Calibri" pitchFamily="34" charset="0"/>
              </a:rPr>
              <a:t>       a[(t&amp;1)*total_size + i * stride_i + </a:t>
            </a:r>
          </a:p>
          <a:p>
            <a:r>
              <a:rPr lang="en-US">
                <a:latin typeface="Calibri" pitchFamily="34" charset="0"/>
              </a:rPr>
              <a:t> j*stride_j] = ….</a:t>
            </a:r>
          </a:p>
          <a:p>
            <a:r>
              <a:rPr lang="en-US">
                <a:latin typeface="Calibri" pitchFamily="34" charset="0"/>
              </a:rPr>
              <a:t>}</a:t>
            </a:r>
          </a:p>
          <a:p>
            <a:r>
              <a:rPr lang="en-US">
                <a:latin typeface="Calibri" pitchFamily="34" charset="0"/>
              </a:rPr>
              <a:t>     }</a:t>
            </a:r>
          </a:p>
          <a:p>
            <a:r>
              <a:rPr lang="en-US">
                <a:latin typeface="Calibri" pitchFamily="34" charset="0"/>
              </a:rPr>
              <a:t>}</a:t>
            </a:r>
          </a:p>
        </p:txBody>
      </p:sp>
      <p:sp>
        <p:nvSpPr>
          <p:cNvPr id="57348" name="TextBox 7"/>
          <p:cNvSpPr txBox="1">
            <a:spLocks noChangeArrowheads="1"/>
          </p:cNvSpPr>
          <p:nvPr/>
        </p:nvSpPr>
        <p:spPr bwMode="auto">
          <a:xfrm>
            <a:off x="4953000" y="3581400"/>
            <a:ext cx="3733800" cy="2862263"/>
          </a:xfrm>
          <a:prstGeom prst="rect">
            <a:avLst/>
          </a:prstGeom>
          <a:noFill/>
          <a:ln w="9525">
            <a:noFill/>
            <a:miter lim="800000"/>
            <a:headEnd/>
            <a:tailEnd/>
          </a:ln>
        </p:spPr>
        <p:txBody>
          <a:bodyPr>
            <a:spAutoFit/>
          </a:bodyPr>
          <a:lstStyle/>
          <a:p>
            <a:r>
              <a:rPr lang="en-US">
                <a:latin typeface="Calibri" pitchFamily="34" charset="0"/>
              </a:rPr>
              <a:t>for (int t = 0; t &lt; T_SIZE; ++t) {</a:t>
            </a:r>
          </a:p>
          <a:p>
            <a:r>
              <a:rPr lang="en-US">
                <a:latin typeface="Calibri" pitchFamily="34" charset="0"/>
              </a:rPr>
              <a:t>     _t = (t&amp;1) * total_size;</a:t>
            </a:r>
          </a:p>
          <a:p>
            <a:r>
              <a:rPr lang="en-US">
                <a:latin typeface="Calibri" pitchFamily="34" charset="0"/>
              </a:rPr>
              <a:t>     for (int i = 0; i &lt; N; ++i) {</a:t>
            </a:r>
          </a:p>
          <a:p>
            <a:r>
              <a:rPr lang="en-US">
                <a:latin typeface="Calibri" pitchFamily="34" charset="0"/>
              </a:rPr>
              <a:t>     _i = i * stride_i;</a:t>
            </a:r>
          </a:p>
          <a:p>
            <a:r>
              <a:rPr lang="en-US">
                <a:latin typeface="Calibri" pitchFamily="34" charset="0"/>
              </a:rPr>
              <a:t>for (int j = 0; j &lt; N; ++j) {</a:t>
            </a:r>
          </a:p>
          <a:p>
            <a:r>
              <a:rPr lang="en-US">
                <a:latin typeface="Calibri" pitchFamily="34" charset="0"/>
              </a:rPr>
              <a:t>     _j = j * stride_j;</a:t>
            </a:r>
          </a:p>
          <a:p>
            <a:r>
              <a:rPr lang="en-US">
                <a:latin typeface="Calibri" pitchFamily="34" charset="0"/>
              </a:rPr>
              <a:t>a[_t + _i + _j] = ….</a:t>
            </a:r>
          </a:p>
          <a:p>
            <a:r>
              <a:rPr lang="en-US">
                <a:latin typeface="Calibri" pitchFamily="34" charset="0"/>
              </a:rPr>
              <a:t>}</a:t>
            </a:r>
          </a:p>
          <a:p>
            <a:r>
              <a:rPr lang="en-US">
                <a:latin typeface="Calibri" pitchFamily="34" charset="0"/>
              </a:rPr>
              <a:t>     }</a:t>
            </a:r>
          </a:p>
          <a:p>
            <a:r>
              <a:rPr lang="en-US">
                <a:latin typeface="Calibri" pitchFamily="34" charset="0"/>
              </a:rPr>
              <a:t>}</a:t>
            </a:r>
          </a:p>
        </p:txBody>
      </p:sp>
      <p:sp>
        <p:nvSpPr>
          <p:cNvPr id="57349" name="TextBox 5"/>
          <p:cNvSpPr txBox="1">
            <a:spLocks noChangeArrowheads="1"/>
          </p:cNvSpPr>
          <p:nvPr/>
        </p:nvSpPr>
        <p:spPr bwMode="auto">
          <a:xfrm>
            <a:off x="0" y="914400"/>
            <a:ext cx="4648200" cy="5632450"/>
          </a:xfrm>
          <a:prstGeom prst="rect">
            <a:avLst/>
          </a:prstGeom>
          <a:noFill/>
          <a:ln w="9525">
            <a:noFill/>
            <a:miter lim="800000"/>
            <a:headEnd/>
            <a:tailEnd/>
          </a:ln>
        </p:spPr>
        <p:txBody>
          <a:bodyPr>
            <a:spAutoFit/>
          </a:bodyPr>
          <a:lstStyle/>
          <a:p>
            <a:r>
              <a:rPr lang="en-US" sz="800">
                <a:latin typeface="Calibri" pitchFamily="34" charset="0"/>
              </a:rPr>
              <a:t>Pochoir&lt;2&gt;  heat;</a:t>
            </a:r>
          </a:p>
          <a:p>
            <a:r>
              <a:rPr lang="en-US" sz="800">
                <a:latin typeface="Calibri" pitchFamily="34" charset="0"/>
              </a:rPr>
              <a:t>Pochoir_Shape&lt;2&gt; shape[6] = {{0, 0, 0}, {-1, 1, 0}, {-1, 0, 0}, {-1, -1, 0}, {-1, 0, -1}, {-1, 0, 1}}; </a:t>
            </a:r>
          </a:p>
          <a:p>
            <a:r>
              <a:rPr lang="en-US" sz="800">
                <a:latin typeface="Calibri" pitchFamily="34" charset="0"/>
              </a:rPr>
              <a:t>Pochoir_Array&lt;double, 2&gt;  a(N, M, shape);</a:t>
            </a:r>
          </a:p>
          <a:p>
            <a:endParaRPr lang="en-US" sz="800">
              <a:latin typeface="Calibri" pitchFamily="34" charset="0"/>
            </a:endParaRPr>
          </a:p>
          <a:p>
            <a:r>
              <a:rPr lang="en-US" sz="800">
                <a:latin typeface="Calibri" pitchFamily="34" charset="0"/>
              </a:rPr>
              <a:t>Pochoir_Boundary_2D(bdry, arr, t, i, j)</a:t>
            </a:r>
          </a:p>
          <a:p>
            <a:r>
              <a:rPr lang="en-US" sz="800">
                <a:latin typeface="Calibri" pitchFamily="34" charset="0"/>
              </a:rPr>
              <a:t>        if (i &lt;= 0 || i &gt;= arr.size(1)-1 || j &lt; =0 || j &gt;= arr.size(0)-1)</a:t>
            </a:r>
          </a:p>
          <a:p>
            <a:r>
              <a:rPr lang="en-US" sz="800">
                <a:latin typeface="Calibri" pitchFamily="34" charset="0"/>
              </a:rPr>
              <a:t>            return 0;</a:t>
            </a:r>
          </a:p>
          <a:p>
            <a:r>
              <a:rPr lang="en-US" sz="800">
                <a:latin typeface="Calibri" pitchFamily="34" charset="0"/>
              </a:rPr>
              <a:t>        else</a:t>
            </a:r>
          </a:p>
          <a:p>
            <a:r>
              <a:rPr lang="en-US" sz="800">
                <a:latin typeface="Calibri" pitchFamily="34" charset="0"/>
              </a:rPr>
              <a:t>            return arr.get(t, i, j);</a:t>
            </a:r>
          </a:p>
          <a:p>
            <a:r>
              <a:rPr lang="en-US" sz="800">
                <a:latin typeface="Calibri" pitchFamily="34" charset="0"/>
              </a:rPr>
              <a:t>Pochoir_Boundary_end</a:t>
            </a: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800">
                <a:latin typeface="Calibri" pitchFamily="34" charset="0"/>
              </a:rPr>
              <a:t> heat.registerBoundaryFn(a, bdry);</a:t>
            </a:r>
          </a:p>
          <a:p>
            <a:r>
              <a:rPr lang="en-US" sz="800">
                <a:latin typeface="Calibri" pitchFamily="34" charset="0"/>
              </a:rPr>
              <a:t> heat.registerShape(shape);</a:t>
            </a:r>
          </a:p>
          <a:p>
            <a:r>
              <a:rPr lang="en-US" sz="800">
                <a:latin typeface="Calibri" pitchFamily="34" charset="0"/>
              </a:rPr>
              <a:t> </a:t>
            </a:r>
          </a:p>
          <a:p>
            <a:r>
              <a:rPr lang="en-US" sz="1600">
                <a:latin typeface="Calibri" pitchFamily="34" charset="0"/>
              </a:rPr>
              <a:t>{</a:t>
            </a:r>
          </a:p>
          <a:p>
            <a:r>
              <a:rPr lang="en-US" sz="1600">
                <a:latin typeface="Calibri" pitchFamily="34" charset="0"/>
              </a:rPr>
              <a:t>#define a(t, i, j) a.interior(t, i, j)</a:t>
            </a:r>
          </a:p>
          <a:p>
            <a:r>
              <a:rPr lang="en-US" sz="1600">
                <a:latin typeface="Calibri" pitchFamily="34" charset="0"/>
              </a:rPr>
              <a:t>Pochoir_kernel_2D(interior_kern,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1600">
                <a:latin typeface="Calibri" pitchFamily="34" charset="0"/>
              </a:rPr>
              <a:t>#undef a(t, i, j)</a:t>
            </a:r>
          </a:p>
          <a:p>
            <a:endParaRPr lang="en-US" sz="1600">
              <a:latin typeface="Calibri" pitchFamily="34" charset="0"/>
            </a:endParaRPr>
          </a:p>
          <a:p>
            <a:r>
              <a:rPr lang="en-US" sz="1600">
                <a:latin typeface="Calibri" pitchFamily="34" charset="0"/>
              </a:rPr>
              <a:t>heat.run(T, interior_kern, kern);</a:t>
            </a:r>
          </a:p>
          <a:p>
            <a:r>
              <a:rPr lang="en-US" sz="1600">
                <a:latin typeface="Calibri" pitchFamily="34" charset="0"/>
              </a:rPr>
              <a:t>}</a:t>
            </a:r>
          </a:p>
        </p:txBody>
      </p:sp>
      <p:sp>
        <p:nvSpPr>
          <p:cNvPr id="6" name="Slide Number Placeholder 5"/>
          <p:cNvSpPr>
            <a:spLocks noGrp="1"/>
          </p:cNvSpPr>
          <p:nvPr>
            <p:ph type="sldNum" sz="quarter" idx="12"/>
          </p:nvPr>
        </p:nvSpPr>
        <p:spPr/>
        <p:txBody>
          <a:bodyPr/>
          <a:lstStyle/>
          <a:p>
            <a:pPr>
              <a:defRPr/>
            </a:pPr>
            <a:fld id="{40A9CDCE-929E-47FE-9CC1-3988BBA8F594}"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rtlCol="0">
            <a:normAutofit fontScale="90000"/>
          </a:bodyPr>
          <a:lstStyle/>
          <a:p>
            <a:pPr eaLnBrk="1" fontAlgn="auto" hangingPunct="1">
              <a:spcAft>
                <a:spcPts val="0"/>
              </a:spcAft>
              <a:defRPr/>
            </a:pPr>
            <a:r>
              <a:rPr lang="en-US" dirty="0" smtClean="0"/>
              <a:t>Using </a:t>
            </a:r>
            <a:r>
              <a:rPr lang="en-US" dirty="0" err="1" smtClean="0"/>
              <a:t>Iterator</a:t>
            </a:r>
            <a:r>
              <a:rPr lang="en-US" dirty="0" smtClean="0"/>
              <a:t> to traverse internal sub-trapezoid</a:t>
            </a:r>
            <a:endParaRPr lang="en-US" dirty="0"/>
          </a:p>
        </p:txBody>
      </p:sp>
      <p:cxnSp>
        <p:nvCxnSpPr>
          <p:cNvPr id="16390" name="AutoShape 18"/>
          <p:cNvCxnSpPr>
            <a:cxnSpLocks noChangeShapeType="1"/>
          </p:cNvCxnSpPr>
          <p:nvPr/>
        </p:nvCxnSpPr>
        <p:spPr bwMode="auto">
          <a:xfrm>
            <a:off x="2374900" y="3657600"/>
            <a:ext cx="4038600" cy="3175"/>
          </a:xfrm>
          <a:prstGeom prst="straightConnector1">
            <a:avLst/>
          </a:prstGeom>
          <a:noFill/>
          <a:ln w="9360">
            <a:solidFill>
              <a:srgbClr val="000000"/>
            </a:solidFill>
            <a:miter lim="800000"/>
            <a:headEnd/>
            <a:tailEnd type="triangle" w="med" len="med"/>
          </a:ln>
        </p:spPr>
      </p:cxnSp>
      <p:sp>
        <p:nvSpPr>
          <p:cNvPr id="16391" name="Text Box 20"/>
          <p:cNvSpPr txBox="1">
            <a:spLocks noChangeArrowheads="1"/>
          </p:cNvSpPr>
          <p:nvPr/>
        </p:nvSpPr>
        <p:spPr bwMode="auto">
          <a:xfrm>
            <a:off x="2209800" y="1765300"/>
            <a:ext cx="2714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t</a:t>
            </a:r>
          </a:p>
        </p:txBody>
      </p:sp>
      <p:graphicFrame>
        <p:nvGraphicFramePr>
          <p:cNvPr id="16386" name="Object 8"/>
          <p:cNvGraphicFramePr>
            <a:graphicFrameLocks noChangeAspect="1"/>
          </p:cNvGraphicFramePr>
          <p:nvPr/>
        </p:nvGraphicFramePr>
        <p:xfrm>
          <a:off x="2057400" y="2916238"/>
          <a:ext cx="317500" cy="296862"/>
        </p:xfrm>
        <a:graphic>
          <a:graphicData uri="http://schemas.openxmlformats.org/presentationml/2006/ole">
            <p:oleObj spid="_x0000_s16386" r:id="rId3" imgW="190440" imgH="177480" progId="Equation.DSMT4">
              <p:embed/>
            </p:oleObj>
          </a:graphicData>
        </a:graphic>
      </p:graphicFrame>
      <p:sp>
        <p:nvSpPr>
          <p:cNvPr id="16392" name="Line 23"/>
          <p:cNvSpPr>
            <a:spLocks noChangeShapeType="1"/>
          </p:cNvSpPr>
          <p:nvPr/>
        </p:nvSpPr>
        <p:spPr bwMode="auto">
          <a:xfrm flipH="1">
            <a:off x="2185988" y="3354388"/>
            <a:ext cx="687387" cy="11112"/>
          </a:xfrm>
          <a:prstGeom prst="line">
            <a:avLst/>
          </a:prstGeom>
          <a:noFill/>
          <a:ln w="22320">
            <a:solidFill>
              <a:srgbClr val="000000"/>
            </a:solidFill>
            <a:prstDash val="dash"/>
            <a:miter lim="800000"/>
            <a:headEnd/>
            <a:tailEnd/>
          </a:ln>
        </p:spPr>
        <p:txBody>
          <a:bodyPr/>
          <a:lstStyle/>
          <a:p>
            <a:endParaRPr lang="en-US"/>
          </a:p>
        </p:txBody>
      </p:sp>
      <p:graphicFrame>
        <p:nvGraphicFramePr>
          <p:cNvPr id="16387" name="Object 9"/>
          <p:cNvGraphicFramePr>
            <a:graphicFrameLocks noChangeAspect="1"/>
          </p:cNvGraphicFramePr>
          <p:nvPr/>
        </p:nvGraphicFramePr>
        <p:xfrm>
          <a:off x="1981200" y="3213100"/>
          <a:ext cx="233363" cy="381000"/>
        </p:xfrm>
        <a:graphic>
          <a:graphicData uri="http://schemas.openxmlformats.org/presentationml/2006/ole">
            <p:oleObj spid="_x0000_s16387" r:id="rId4" imgW="139680" imgH="228600" progId="Equation.DSMT4">
              <p:embed/>
            </p:oleObj>
          </a:graphicData>
        </a:graphic>
      </p:graphicFrame>
      <p:graphicFrame>
        <p:nvGraphicFramePr>
          <p:cNvPr id="16388" name="Object 10"/>
          <p:cNvGraphicFramePr>
            <a:graphicFrameLocks noChangeAspect="1"/>
          </p:cNvGraphicFramePr>
          <p:nvPr/>
        </p:nvGraphicFramePr>
        <p:xfrm>
          <a:off x="1984375" y="2451100"/>
          <a:ext cx="190500" cy="381000"/>
        </p:xfrm>
        <a:graphic>
          <a:graphicData uri="http://schemas.openxmlformats.org/presentationml/2006/ole">
            <p:oleObj spid="_x0000_s16388" r:id="rId5" imgW="114120" imgH="228600" progId="Equation.DSMT4">
              <p:embed/>
            </p:oleObj>
          </a:graphicData>
        </a:graphic>
      </p:graphicFrame>
      <p:cxnSp>
        <p:nvCxnSpPr>
          <p:cNvPr id="59" name="Straight Arrow Connector 58"/>
          <p:cNvCxnSpPr/>
          <p:nvPr/>
        </p:nvCxnSpPr>
        <p:spPr>
          <a:xfrm rot="5400000" flipH="1" flipV="1">
            <a:off x="1410494" y="2793206"/>
            <a:ext cx="2057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94" name="Text Box 19"/>
          <p:cNvSpPr txBox="1">
            <a:spLocks noChangeArrowheads="1"/>
          </p:cNvSpPr>
          <p:nvPr/>
        </p:nvSpPr>
        <p:spPr bwMode="auto">
          <a:xfrm>
            <a:off x="6172200" y="3594100"/>
            <a:ext cx="31591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x</a:t>
            </a:r>
          </a:p>
        </p:txBody>
      </p:sp>
      <p:sp>
        <p:nvSpPr>
          <p:cNvPr id="16395" name="Line 23"/>
          <p:cNvSpPr>
            <a:spLocks noChangeShapeType="1"/>
          </p:cNvSpPr>
          <p:nvPr/>
        </p:nvSpPr>
        <p:spPr bwMode="auto">
          <a:xfrm flipH="1">
            <a:off x="2208213" y="2655888"/>
            <a:ext cx="687387" cy="11112"/>
          </a:xfrm>
          <a:prstGeom prst="line">
            <a:avLst/>
          </a:prstGeom>
          <a:noFill/>
          <a:ln w="22320">
            <a:solidFill>
              <a:srgbClr val="000000"/>
            </a:solidFill>
            <a:prstDash val="dash"/>
            <a:miter lim="800000"/>
            <a:headEnd/>
            <a:tailEnd/>
          </a:ln>
        </p:spPr>
        <p:txBody>
          <a:bodyPr/>
          <a:lstStyle/>
          <a:p>
            <a:endParaRPr lang="en-US"/>
          </a:p>
        </p:txBody>
      </p:sp>
      <p:sp>
        <p:nvSpPr>
          <p:cNvPr id="62" name="Freeform 61"/>
          <p:cNvSpPr/>
          <p:nvPr/>
        </p:nvSpPr>
        <p:spPr>
          <a:xfrm>
            <a:off x="2743200" y="2667000"/>
            <a:ext cx="3352800" cy="685800"/>
          </a:xfrm>
          <a:custGeom>
            <a:avLst/>
            <a:gdLst>
              <a:gd name="connsiteX0" fmla="*/ 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0 w 3657600"/>
              <a:gd name="connsiteY4" fmla="*/ 0 h 685800"/>
              <a:gd name="connsiteX0" fmla="*/ 0 w 3657600"/>
              <a:gd name="connsiteY0" fmla="*/ 0 h 685800"/>
              <a:gd name="connsiteX1" fmla="*/ 3657600 w 3657600"/>
              <a:gd name="connsiteY1" fmla="*/ 0 h 685800"/>
              <a:gd name="connsiteX2" fmla="*/ 3505200 w 3657600"/>
              <a:gd name="connsiteY2" fmla="*/ 685800 h 685800"/>
              <a:gd name="connsiteX3" fmla="*/ 0 w 3657600"/>
              <a:gd name="connsiteY3" fmla="*/ 685800 h 685800"/>
              <a:gd name="connsiteX4" fmla="*/ 0 w 3657600"/>
              <a:gd name="connsiteY4" fmla="*/ 0 h 685800"/>
              <a:gd name="connsiteX0" fmla="*/ 0 w 3505200"/>
              <a:gd name="connsiteY0" fmla="*/ 0 h 685800"/>
              <a:gd name="connsiteX1" fmla="*/ 3124200 w 3505200"/>
              <a:gd name="connsiteY1" fmla="*/ 0 h 685800"/>
              <a:gd name="connsiteX2" fmla="*/ 3505200 w 3505200"/>
              <a:gd name="connsiteY2" fmla="*/ 685800 h 685800"/>
              <a:gd name="connsiteX3" fmla="*/ 0 w 3505200"/>
              <a:gd name="connsiteY3" fmla="*/ 685800 h 685800"/>
              <a:gd name="connsiteX4" fmla="*/ 0 w 3505200"/>
              <a:gd name="connsiteY4" fmla="*/ 0 h 685800"/>
              <a:gd name="connsiteX0" fmla="*/ 0 w 3505200"/>
              <a:gd name="connsiteY0" fmla="*/ 0 h 685800"/>
              <a:gd name="connsiteX1" fmla="*/ 3124200 w 3505200"/>
              <a:gd name="connsiteY1" fmla="*/ 0 h 685800"/>
              <a:gd name="connsiteX2" fmla="*/ 3505200 w 3505200"/>
              <a:gd name="connsiteY2" fmla="*/ 685800 h 685800"/>
              <a:gd name="connsiteX3" fmla="*/ 152400 w 3505200"/>
              <a:gd name="connsiteY3" fmla="*/ 685800 h 685800"/>
              <a:gd name="connsiteX4" fmla="*/ 0 w 3505200"/>
              <a:gd name="connsiteY4" fmla="*/ 0 h 685800"/>
              <a:gd name="connsiteX0" fmla="*/ 381000 w 3352800"/>
              <a:gd name="connsiteY0" fmla="*/ 0 h 685800"/>
              <a:gd name="connsiteX1" fmla="*/ 2971800 w 3352800"/>
              <a:gd name="connsiteY1" fmla="*/ 0 h 685800"/>
              <a:gd name="connsiteX2" fmla="*/ 3352800 w 3352800"/>
              <a:gd name="connsiteY2" fmla="*/ 685800 h 685800"/>
              <a:gd name="connsiteX3" fmla="*/ 0 w 3352800"/>
              <a:gd name="connsiteY3" fmla="*/ 685800 h 685800"/>
              <a:gd name="connsiteX4" fmla="*/ 381000 w 33528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685800">
                <a:moveTo>
                  <a:pt x="381000" y="0"/>
                </a:moveTo>
                <a:lnTo>
                  <a:pt x="2971800" y="0"/>
                </a:lnTo>
                <a:lnTo>
                  <a:pt x="3352800" y="685800"/>
                </a:lnTo>
                <a:lnTo>
                  <a:pt x="0" y="685800"/>
                </a:lnTo>
                <a:lnTo>
                  <a:pt x="381000" y="0"/>
                </a:lnTo>
                <a:close/>
              </a:path>
            </a:pathLst>
          </a:cu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Freeform 62"/>
          <p:cNvSpPr/>
          <p:nvPr/>
        </p:nvSpPr>
        <p:spPr>
          <a:xfrm>
            <a:off x="2743200" y="26670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289214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289214" y="0"/>
                </a:lnTo>
                <a:lnTo>
                  <a:pt x="1006187" y="0"/>
                </a:lnTo>
                <a:lnTo>
                  <a:pt x="1295400" y="685800"/>
                </a:lnTo>
                <a:lnTo>
                  <a:pt x="0" y="685800"/>
                </a:lnTo>
                <a:close/>
              </a:path>
            </a:pathLst>
          </a:custGeom>
          <a:solidFill>
            <a:schemeClr val="tx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 name="Freeform 63"/>
          <p:cNvSpPr/>
          <p:nvPr/>
        </p:nvSpPr>
        <p:spPr>
          <a:xfrm>
            <a:off x="4419600" y="2667000"/>
            <a:ext cx="1676400" cy="685800"/>
          </a:xfrm>
          <a:custGeom>
            <a:avLst/>
            <a:gdLst>
              <a:gd name="connsiteX0" fmla="*/ 0 w 1295400"/>
              <a:gd name="connsiteY0" fmla="*/ 685800 h 685800"/>
              <a:gd name="connsiteX1" fmla="*/ 171450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123950 w 1295400"/>
              <a:gd name="connsiteY2" fmla="*/ 0 h 685800"/>
              <a:gd name="connsiteX3" fmla="*/ 1295400 w 1295400"/>
              <a:gd name="connsiteY3" fmla="*/ 685800 h 685800"/>
              <a:gd name="connsiteX4" fmla="*/ 0 w 1295400"/>
              <a:gd name="connsiteY4" fmla="*/ 685800 h 685800"/>
              <a:gd name="connsiteX0" fmla="*/ 0 w 1295400"/>
              <a:gd name="connsiteY0" fmla="*/ 685800 h 685800"/>
              <a:gd name="connsiteX1" fmla="*/ 348096 w 1295400"/>
              <a:gd name="connsiteY1" fmla="*/ 0 h 685800"/>
              <a:gd name="connsiteX2" fmla="*/ 1006187 w 1295400"/>
              <a:gd name="connsiteY2" fmla="*/ 0 h 685800"/>
              <a:gd name="connsiteX3" fmla="*/ 1295400 w 1295400"/>
              <a:gd name="connsiteY3" fmla="*/ 685800 h 685800"/>
              <a:gd name="connsiteX4" fmla="*/ 0 w 12954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85800">
                <a:moveTo>
                  <a:pt x="0" y="685800"/>
                </a:moveTo>
                <a:lnTo>
                  <a:pt x="348096" y="0"/>
                </a:lnTo>
                <a:lnTo>
                  <a:pt x="1006187" y="0"/>
                </a:lnTo>
                <a:lnTo>
                  <a:pt x="1295400" y="685800"/>
                </a:lnTo>
                <a:lnTo>
                  <a:pt x="0" y="685800"/>
                </a:lnTo>
                <a:close/>
              </a:path>
            </a:pathLst>
          </a:custGeom>
          <a:solidFill>
            <a:schemeClr val="tx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 name="Freeform 64"/>
          <p:cNvSpPr/>
          <p:nvPr/>
        </p:nvSpPr>
        <p:spPr>
          <a:xfrm>
            <a:off x="6248400" y="2667000"/>
            <a:ext cx="533400" cy="685800"/>
          </a:xfrm>
          <a:custGeom>
            <a:avLst/>
            <a:gdLst>
              <a:gd name="connsiteX0" fmla="*/ 0 w 152400"/>
              <a:gd name="connsiteY0" fmla="*/ 0 h 685800"/>
              <a:gd name="connsiteX1" fmla="*/ 152400 w 152400"/>
              <a:gd name="connsiteY1" fmla="*/ 0 h 685800"/>
              <a:gd name="connsiteX2" fmla="*/ 152400 w 152400"/>
              <a:gd name="connsiteY2" fmla="*/ 685800 h 685800"/>
              <a:gd name="connsiteX3" fmla="*/ 0 w 152400"/>
              <a:gd name="connsiteY3" fmla="*/ 685800 h 685800"/>
              <a:gd name="connsiteX4" fmla="*/ 0 w 152400"/>
              <a:gd name="connsiteY4" fmla="*/ 0 h 685800"/>
              <a:gd name="connsiteX0" fmla="*/ 0 w 533400"/>
              <a:gd name="connsiteY0" fmla="*/ 0 h 685800"/>
              <a:gd name="connsiteX1" fmla="*/ 533400 w 533400"/>
              <a:gd name="connsiteY1" fmla="*/ 0 h 685800"/>
              <a:gd name="connsiteX2" fmla="*/ 152400 w 533400"/>
              <a:gd name="connsiteY2" fmla="*/ 685800 h 685800"/>
              <a:gd name="connsiteX3" fmla="*/ 0 w 533400"/>
              <a:gd name="connsiteY3" fmla="*/ 685800 h 685800"/>
              <a:gd name="connsiteX4" fmla="*/ 0 w 5334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685800">
                <a:moveTo>
                  <a:pt x="0" y="0"/>
                </a:moveTo>
                <a:lnTo>
                  <a:pt x="533400" y="0"/>
                </a:lnTo>
                <a:lnTo>
                  <a:pt x="152400" y="685800"/>
                </a:lnTo>
                <a:lnTo>
                  <a:pt x="0" y="685800"/>
                </a:lnTo>
                <a:lnTo>
                  <a:pt x="0" y="0"/>
                </a:lnTo>
                <a:close/>
              </a:path>
            </a:pathLst>
          </a:custGeom>
          <a:solidFill>
            <a:schemeClr val="accent3">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 name="Freeform 65"/>
          <p:cNvSpPr/>
          <p:nvPr/>
        </p:nvSpPr>
        <p:spPr>
          <a:xfrm>
            <a:off x="5715000" y="2667000"/>
            <a:ext cx="533400" cy="685800"/>
          </a:xfrm>
          <a:custGeom>
            <a:avLst/>
            <a:gdLst>
              <a:gd name="connsiteX0" fmla="*/ 0 w 533400"/>
              <a:gd name="connsiteY0" fmla="*/ 0 h 685800"/>
              <a:gd name="connsiteX1" fmla="*/ 533400 w 533400"/>
              <a:gd name="connsiteY1" fmla="*/ 0 h 685800"/>
              <a:gd name="connsiteX2" fmla="*/ 533400 w 533400"/>
              <a:gd name="connsiteY2" fmla="*/ 685800 h 685800"/>
              <a:gd name="connsiteX3" fmla="*/ 0 w 533400"/>
              <a:gd name="connsiteY3" fmla="*/ 685800 h 685800"/>
              <a:gd name="connsiteX4" fmla="*/ 0 w 533400"/>
              <a:gd name="connsiteY4" fmla="*/ 0 h 685800"/>
              <a:gd name="connsiteX0" fmla="*/ 0 w 533400"/>
              <a:gd name="connsiteY0" fmla="*/ 0 h 685800"/>
              <a:gd name="connsiteX1" fmla="*/ 533400 w 533400"/>
              <a:gd name="connsiteY1" fmla="*/ 0 h 685800"/>
              <a:gd name="connsiteX2" fmla="*/ 533400 w 533400"/>
              <a:gd name="connsiteY2" fmla="*/ 685800 h 685800"/>
              <a:gd name="connsiteX3" fmla="*/ 381000 w 533400"/>
              <a:gd name="connsiteY3" fmla="*/ 685800 h 685800"/>
              <a:gd name="connsiteX4" fmla="*/ 0 w 5334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685800">
                <a:moveTo>
                  <a:pt x="0" y="0"/>
                </a:moveTo>
                <a:lnTo>
                  <a:pt x="533400" y="0"/>
                </a:lnTo>
                <a:lnTo>
                  <a:pt x="533400" y="685800"/>
                </a:lnTo>
                <a:lnTo>
                  <a:pt x="381000" y="685800"/>
                </a:lnTo>
                <a:lnTo>
                  <a:pt x="0" y="0"/>
                </a:lnTo>
                <a:close/>
              </a:path>
            </a:pathLst>
          </a:custGeom>
          <a:solidFill>
            <a:schemeClr val="accent3">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7" name="Straight Connector 66"/>
          <p:cNvCxnSpPr/>
          <p:nvPr/>
        </p:nvCxnSpPr>
        <p:spPr>
          <a:xfrm>
            <a:off x="6019800" y="3200400"/>
            <a:ext cx="4572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943600" y="3048000"/>
            <a:ext cx="609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867400" y="2894013"/>
            <a:ext cx="762000" cy="158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5753101" y="2933700"/>
            <a:ext cx="533400" cy="3175"/>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6209507" y="2932906"/>
            <a:ext cx="533400" cy="1587"/>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819400" y="3200400"/>
            <a:ext cx="15240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95600" y="3048000"/>
            <a:ext cx="1371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Cloud Callout 75"/>
          <p:cNvSpPr/>
          <p:nvPr/>
        </p:nvSpPr>
        <p:spPr>
          <a:xfrm>
            <a:off x="5334000" y="1600200"/>
            <a:ext cx="3352800" cy="914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Use STL style </a:t>
            </a:r>
            <a:r>
              <a:rPr lang="en-US" dirty="0" err="1"/>
              <a:t>iterators</a:t>
            </a:r>
            <a:r>
              <a:rPr lang="en-US" dirty="0"/>
              <a:t> to traverse sub-trapezoid</a:t>
            </a:r>
          </a:p>
        </p:txBody>
      </p:sp>
      <p:sp>
        <p:nvSpPr>
          <p:cNvPr id="25" name="Slide Number Placeholder 24"/>
          <p:cNvSpPr>
            <a:spLocks noGrp="1"/>
          </p:cNvSpPr>
          <p:nvPr>
            <p:ph type="sldNum" sz="quarter" idx="12"/>
          </p:nvPr>
        </p:nvSpPr>
        <p:spPr/>
        <p:txBody>
          <a:bodyPr/>
          <a:lstStyle/>
          <a:p>
            <a:pPr>
              <a:defRPr/>
            </a:pPr>
            <a:fld id="{40A9CDCE-929E-47FE-9CC1-3988BBA8F594}" type="slidenum">
              <a:rPr lang="en-US" smtClean="0"/>
              <a:pPr>
                <a:defRPr/>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bg/>
                                          </p:spTgt>
                                        </p:tgtEl>
                                        <p:attrNameLst>
                                          <p:attrName>style.visibility</p:attrName>
                                        </p:attrNameLst>
                                      </p:cBhvr>
                                      <p:to>
                                        <p:strVal val="visible"/>
                                      </p:to>
                                    </p:set>
                                    <p:animEffect transition="in" filter="fade">
                                      <p:cBhvr>
                                        <p:cTn id="7" dur="2000"/>
                                        <p:tgtEl>
                                          <p:spTgt spid="7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xEl>
                                              <p:pRg st="0" end="0"/>
                                            </p:txEl>
                                          </p:spTgt>
                                        </p:tgtEl>
                                        <p:attrNameLst>
                                          <p:attrName>style.visibility</p:attrName>
                                        </p:attrNameLst>
                                      </p:cBhvr>
                                      <p:to>
                                        <p:strVal val="visible"/>
                                      </p:to>
                                    </p:set>
                                    <p:animEffect transition="in" filter="fade">
                                      <p:cBhvr>
                                        <p:cTn id="10" dur="20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152400"/>
            <a:ext cx="8229600" cy="762000"/>
          </a:xfrm>
        </p:spPr>
        <p:txBody>
          <a:bodyPr/>
          <a:lstStyle/>
          <a:p>
            <a:pPr eaLnBrk="1" hangingPunct="1"/>
            <a:r>
              <a:rPr lang="en-US" smtClean="0"/>
              <a:t>-split-pointer</a:t>
            </a:r>
          </a:p>
        </p:txBody>
      </p:sp>
      <p:sp>
        <p:nvSpPr>
          <p:cNvPr id="4" name="TextBox 3"/>
          <p:cNvSpPr txBox="1"/>
          <p:nvPr/>
        </p:nvSpPr>
        <p:spPr>
          <a:xfrm>
            <a:off x="4495800" y="914400"/>
            <a:ext cx="4648200" cy="5747727"/>
          </a:xfrm>
          <a:prstGeom prst="rect">
            <a:avLst/>
          </a:prstGeom>
          <a:noFill/>
        </p:spPr>
        <p:txBody>
          <a:bodyPr>
            <a:spAutoFit/>
          </a:bodyPr>
          <a:lstStyle/>
          <a:p>
            <a:pPr fontAlgn="auto">
              <a:spcBef>
                <a:spcPts val="0"/>
              </a:spcBef>
              <a:spcAft>
                <a:spcPts val="0"/>
              </a:spcAft>
              <a:defRPr/>
            </a:pPr>
            <a:r>
              <a:rPr lang="en-US" sz="1050" dirty="0">
                <a:latin typeface="+mn-lt"/>
                <a:cs typeface="+mn-cs"/>
              </a:rPr>
              <a:t>Pochoir_kernel_2D(</a:t>
            </a:r>
            <a:r>
              <a:rPr lang="en-US" sz="1050" dirty="0" err="1">
                <a:latin typeface="+mn-lt"/>
                <a:cs typeface="+mn-cs"/>
              </a:rPr>
              <a:t>iter_kern</a:t>
            </a:r>
            <a:r>
              <a:rPr lang="en-US" sz="1050" dirty="0">
                <a:latin typeface="+mn-lt"/>
                <a:cs typeface="+mn-cs"/>
              </a:rPr>
              <a:t>, t</a:t>
            </a:r>
            <a:r>
              <a:rPr lang="en-US" sz="1050">
                <a:latin typeface="+mn-lt"/>
                <a:cs typeface="+mn-cs"/>
              </a:rPr>
              <a:t>, </a:t>
            </a:r>
            <a:r>
              <a:rPr lang="en-US" sz="1050" smtClean="0">
                <a:latin typeface="+mn-lt"/>
                <a:cs typeface="+mn-cs"/>
              </a:rPr>
              <a:t>i, </a:t>
            </a:r>
            <a:r>
              <a:rPr lang="en-US" sz="1050" dirty="0">
                <a:latin typeface="+mn-lt"/>
                <a:cs typeface="+mn-cs"/>
              </a:rPr>
              <a:t>j)</a:t>
            </a:r>
          </a:p>
          <a:p>
            <a:r>
              <a:rPr lang="en-US" sz="1050" smtClean="0"/>
              <a:t>grid_info&lt;2&gt; l_grid = grid;</a:t>
            </a:r>
          </a:p>
          <a:p>
            <a:r>
              <a:rPr lang="en-US" sz="1050" smtClean="0"/>
              <a:t>double * iter5, *iter4, *iter3, *iter2, *iter1, *iter0;</a:t>
            </a:r>
          </a:p>
          <a:p>
            <a:r>
              <a:rPr lang="en-US" sz="1050" smtClean="0"/>
              <a:t>double * a_base = a.data();</a:t>
            </a:r>
          </a:p>
          <a:p>
            <a:r>
              <a:rPr lang="en-US" sz="1050" smtClean="0"/>
              <a:t>const int l_a_total_size = a.total_size();</a:t>
            </a:r>
          </a:p>
          <a:p>
            <a:r>
              <a:rPr lang="en-US" sz="1050" smtClean="0"/>
              <a:t>int gap_a_1, gap_a_0;</a:t>
            </a:r>
          </a:p>
          <a:p>
            <a:r>
              <a:rPr lang="en-US" sz="1050" smtClean="0"/>
              <a:t>const int l_stride_a_1 = a.stride(1), l_stride_a_0 = a.stride(0);</a:t>
            </a:r>
          </a:p>
          <a:p>
            <a:endParaRPr lang="en-US" sz="1050" smtClean="0"/>
          </a:p>
          <a:p>
            <a:r>
              <a:rPr lang="en-US" sz="1050" smtClean="0"/>
              <a:t>for (int t = t0; t &lt; t1; ++t) { </a:t>
            </a:r>
          </a:p>
          <a:p>
            <a:r>
              <a:rPr lang="en-US" sz="1050" smtClean="0"/>
              <a:t>      double * baseIter_1, *baseIter_0;</a:t>
            </a:r>
          </a:p>
          <a:p>
            <a:r>
              <a:rPr lang="en-US" sz="1050" smtClean="0"/>
              <a:t>      baseIter_0 = a_base + ((t + 1) &amp; 0x1) * l_a_total_size + (l_grid.x0[1]) * l_stride_a_1 + (l_grid.x0[0]) * l_stride_a_0;</a:t>
            </a:r>
          </a:p>
          <a:p>
            <a:r>
              <a:rPr lang="en-US" sz="1050" smtClean="0"/>
              <a:t>      baseIter_1 = a_base + ((t) &amp; 0x1) * l_a_total_size + (l_grid.x0[1]) * l_stride_a_1 + (l_grid.x0[0]) * l_stride_a_0;</a:t>
            </a:r>
          </a:p>
          <a:p>
            <a:r>
              <a:rPr lang="en-US" sz="1050" smtClean="0"/>
              <a:t>      iter0 = baseIter_0 + (0) * l_stride_a_1 + (0) * l_stride_a_0;</a:t>
            </a:r>
          </a:p>
          <a:p>
            <a:r>
              <a:rPr lang="en-US" sz="1050" smtClean="0"/>
              <a:t>      iter1 = baseIter_1 + (1) * l_stride_a_1 + (0) * l_stride_a_0;</a:t>
            </a:r>
          </a:p>
          <a:p>
            <a:r>
              <a:rPr lang="en-US" sz="1050" smtClean="0"/>
              <a:t>      iter2 = baseIter_1 + (0) * l_stride_a_1 + (0) * l_stride_a_0;</a:t>
            </a:r>
          </a:p>
          <a:p>
            <a:r>
              <a:rPr lang="en-US" sz="1050" smtClean="0"/>
              <a:t>      iter3 = baseIter_1 + (-1) * l_stride_a_1 + (0) * l_stride_a_0;</a:t>
            </a:r>
          </a:p>
          <a:p>
            <a:r>
              <a:rPr lang="en-US" sz="1050" smtClean="0"/>
              <a:t>      iter4 = baseIter_1 + (0) * l_stride_a_1 + (1) * l_stride_a_0;</a:t>
            </a:r>
          </a:p>
          <a:p>
            <a:r>
              <a:rPr lang="en-US" sz="1050" smtClean="0"/>
              <a:t>      iter5 = baseIter_1 + (0) * l_stride_a_1 + (-1) * l_stride_a_0;</a:t>
            </a:r>
          </a:p>
          <a:p>
            <a:r>
              <a:rPr lang="en-US" sz="1050" smtClean="0"/>
              <a:t>      gap_a_1 = l_stride_a_1 + (l_grid.x0[0] - l_grid.x1[0]) * l_stride_a_0;</a:t>
            </a:r>
          </a:p>
          <a:p>
            <a:r>
              <a:rPr lang="nn-NO" sz="1050" smtClean="0"/>
              <a:t>      for (int i = l_grid.x0[1]; i &lt; l_grid.x1[1]; ++i, </a:t>
            </a:r>
            <a:r>
              <a:rPr lang="en-US" sz="1050" smtClean="0"/>
              <a:t>iter0 += gap_a_1, iter1 += gap_a_1, iter2 += gap_a_1, iter3 += gap_a_1, iter4 += gap_a_1, iter5 += gap_a_1) {</a:t>
            </a:r>
          </a:p>
          <a:p>
            <a:r>
              <a:rPr lang="da-DK" sz="1050" smtClean="0"/>
              <a:t>            for (int j = l_grid.x0[0]; j &lt; l_grid.x1[0]; ++j, </a:t>
            </a:r>
            <a:r>
              <a:rPr lang="en-US" sz="1050" smtClean="0"/>
              <a:t>++iter0, ++iter1, ++iter2, ++iter3, ++iter4, ++iter5) {</a:t>
            </a:r>
          </a:p>
          <a:p>
            <a:r>
              <a:rPr lang="en-US" sz="1050" smtClean="0"/>
              <a:t>                  (*iter0) = 0.125 * ((*iter1) - 2.0 * (*iter2) + (*iter3)) + 0.125 * ((*iter4) - 2.0 * (*iter2) + (*iter5)) + (*iter2);</a:t>
            </a:r>
          </a:p>
          <a:p>
            <a:r>
              <a:rPr lang="en-US" sz="1050" smtClean="0"/>
              <a:t>      } } /* end for (sub-trapezoid) */ </a:t>
            </a:r>
          </a:p>
          <a:p>
            <a:r>
              <a:rPr lang="en-US" sz="1050" smtClean="0"/>
              <a:t>       /* Adjust sub-trapezoid! */</a:t>
            </a:r>
          </a:p>
          <a:p>
            <a:r>
              <a:rPr lang="nn-NO" sz="1050" smtClean="0"/>
              <a:t>       for (int i = 0; i &lt; 2; ++i) {</a:t>
            </a:r>
          </a:p>
          <a:p>
            <a:r>
              <a:rPr lang="en-US" sz="1050" smtClean="0"/>
              <a:t>             l_grid.x0[i] += l_grid.dx0[i]; l_grid.x1[i] += l_grid.dx1[i];</a:t>
            </a:r>
          </a:p>
          <a:p>
            <a:r>
              <a:rPr lang="en-US" sz="1050" smtClean="0"/>
              <a:t>       }} /* end for t */</a:t>
            </a:r>
            <a:r>
              <a:rPr lang="en-US" sz="1050" smtClean="0">
                <a:latin typeface="+mn-lt"/>
                <a:cs typeface="+mn-cs"/>
              </a:rPr>
              <a:t>Pochoir_kernel_end</a:t>
            </a:r>
            <a:endParaRPr lang="en-US" sz="1050" dirty="0">
              <a:latin typeface="+mn-lt"/>
              <a:cs typeface="+mn-cs"/>
            </a:endParaRPr>
          </a:p>
          <a:p>
            <a:pPr fontAlgn="auto">
              <a:spcBef>
                <a:spcPts val="0"/>
              </a:spcBef>
              <a:spcAft>
                <a:spcPts val="0"/>
              </a:spcAft>
              <a:defRPr/>
            </a:pPr>
            <a:r>
              <a:rPr lang="en-US" sz="1050" smtClean="0">
                <a:latin typeface="+mn-lt"/>
                <a:cs typeface="+mn-cs"/>
              </a:rPr>
              <a:t>Pochoir_Kernel_End</a:t>
            </a:r>
            <a:endParaRPr lang="en-US" sz="1050" dirty="0">
              <a:latin typeface="+mn-lt"/>
              <a:cs typeface="+mn-cs"/>
            </a:endParaRPr>
          </a:p>
        </p:txBody>
      </p:sp>
      <p:sp>
        <p:nvSpPr>
          <p:cNvPr id="5" name="TextBox 4"/>
          <p:cNvSpPr txBox="1">
            <a:spLocks noChangeArrowheads="1"/>
          </p:cNvSpPr>
          <p:nvPr/>
        </p:nvSpPr>
        <p:spPr bwMode="auto">
          <a:xfrm>
            <a:off x="2559050" y="6400800"/>
            <a:ext cx="3155950" cy="369888"/>
          </a:xfrm>
          <a:prstGeom prst="rect">
            <a:avLst/>
          </a:prstGeom>
          <a:noFill/>
          <a:ln w="9525">
            <a:noFill/>
            <a:miter lim="800000"/>
            <a:headEnd/>
            <a:tailEnd/>
          </a:ln>
        </p:spPr>
        <p:txBody>
          <a:bodyPr wrap="none">
            <a:spAutoFit/>
          </a:bodyPr>
          <a:lstStyle/>
          <a:p>
            <a:r>
              <a:rPr lang="en-US" i="1">
                <a:solidFill>
                  <a:schemeClr val="accent2"/>
                </a:solidFill>
                <a:latin typeface="Calibri" pitchFamily="34" charset="0"/>
              </a:rPr>
              <a:t>One iterator for one shape </a:t>
            </a:r>
            <a:r>
              <a:rPr lang="en-US" i="1" smtClean="0">
                <a:solidFill>
                  <a:schemeClr val="accent2"/>
                </a:solidFill>
                <a:latin typeface="Calibri" pitchFamily="34" charset="0"/>
              </a:rPr>
              <a:t>term</a:t>
            </a:r>
            <a:endParaRPr lang="en-US" i="1">
              <a:solidFill>
                <a:schemeClr val="accent2"/>
              </a:solidFill>
              <a:latin typeface="Calibri" pitchFamily="34" charset="0"/>
            </a:endParaRPr>
          </a:p>
        </p:txBody>
      </p:sp>
      <p:sp>
        <p:nvSpPr>
          <p:cNvPr id="58373" name="TextBox 5"/>
          <p:cNvSpPr txBox="1">
            <a:spLocks noChangeArrowheads="1"/>
          </p:cNvSpPr>
          <p:nvPr/>
        </p:nvSpPr>
        <p:spPr bwMode="auto">
          <a:xfrm>
            <a:off x="0" y="914400"/>
            <a:ext cx="4648200" cy="5632450"/>
          </a:xfrm>
          <a:prstGeom prst="rect">
            <a:avLst/>
          </a:prstGeom>
          <a:noFill/>
          <a:ln w="9525">
            <a:noFill/>
            <a:miter lim="800000"/>
            <a:headEnd/>
            <a:tailEnd/>
          </a:ln>
        </p:spPr>
        <p:txBody>
          <a:bodyPr>
            <a:spAutoFit/>
          </a:bodyPr>
          <a:lstStyle/>
          <a:p>
            <a:r>
              <a:rPr lang="en-US" sz="800">
                <a:latin typeface="Calibri" pitchFamily="34" charset="0"/>
              </a:rPr>
              <a:t>Pochoir&lt;2&gt;  heat;</a:t>
            </a:r>
          </a:p>
          <a:p>
            <a:r>
              <a:rPr lang="en-US" sz="800">
                <a:latin typeface="Calibri" pitchFamily="34" charset="0"/>
              </a:rPr>
              <a:t>Pochoir_Shape&lt;2&gt; shape[6] = {{0, 0, 0}, {-1, 1, 0}, {-1, 0, 0}, {-1, -1, 0}, {-1, 0, -1}, {-1, 0, 1}}; </a:t>
            </a:r>
          </a:p>
          <a:p>
            <a:r>
              <a:rPr lang="en-US" sz="800">
                <a:latin typeface="Calibri" pitchFamily="34" charset="0"/>
              </a:rPr>
              <a:t>Pochoir_Array&lt;double, 2&gt;  a(N, M, shape);</a:t>
            </a:r>
          </a:p>
          <a:p>
            <a:endParaRPr lang="en-US" sz="800">
              <a:latin typeface="Calibri" pitchFamily="34" charset="0"/>
            </a:endParaRPr>
          </a:p>
          <a:p>
            <a:r>
              <a:rPr lang="en-US" sz="800">
                <a:latin typeface="Calibri" pitchFamily="34" charset="0"/>
              </a:rPr>
              <a:t>Pochoir_Boundary_2D(bdry, arr, t, i, j)</a:t>
            </a:r>
          </a:p>
          <a:p>
            <a:r>
              <a:rPr lang="en-US" sz="800">
                <a:latin typeface="Calibri" pitchFamily="34" charset="0"/>
              </a:rPr>
              <a:t>        if (i &lt;= 0 || i &gt;= arr.size(1)-1 || j &lt; =0 || j &gt;= arr.size(0)-1)</a:t>
            </a:r>
          </a:p>
          <a:p>
            <a:r>
              <a:rPr lang="en-US" sz="800">
                <a:latin typeface="Calibri" pitchFamily="34" charset="0"/>
              </a:rPr>
              <a:t>            return 0;</a:t>
            </a:r>
          </a:p>
          <a:p>
            <a:r>
              <a:rPr lang="en-US" sz="800">
                <a:latin typeface="Calibri" pitchFamily="34" charset="0"/>
              </a:rPr>
              <a:t>        else</a:t>
            </a:r>
          </a:p>
          <a:p>
            <a:r>
              <a:rPr lang="en-US" sz="800">
                <a:latin typeface="Calibri" pitchFamily="34" charset="0"/>
              </a:rPr>
              <a:t>            return arr.get(t, i, j);</a:t>
            </a:r>
          </a:p>
          <a:p>
            <a:r>
              <a:rPr lang="en-US" sz="800">
                <a:latin typeface="Calibri" pitchFamily="34" charset="0"/>
              </a:rPr>
              <a:t>Pochoir_Boundary_end</a:t>
            </a:r>
          </a:p>
          <a:p>
            <a:r>
              <a:rPr lang="en-US" sz="1600">
                <a:latin typeface="Calibri" pitchFamily="34" charset="0"/>
              </a:rPr>
              <a:t>Pochoir_kernel_2D(kern,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800">
                <a:latin typeface="Calibri" pitchFamily="34" charset="0"/>
              </a:rPr>
              <a:t> heat.registerBoundaryFn(a, bdry);</a:t>
            </a:r>
          </a:p>
          <a:p>
            <a:r>
              <a:rPr lang="en-US" sz="800">
                <a:latin typeface="Calibri" pitchFamily="34" charset="0"/>
              </a:rPr>
              <a:t> heat.registerShape(shape);</a:t>
            </a:r>
          </a:p>
          <a:p>
            <a:r>
              <a:rPr lang="en-US" sz="800">
                <a:latin typeface="Calibri" pitchFamily="34" charset="0"/>
              </a:rPr>
              <a:t> </a:t>
            </a:r>
          </a:p>
          <a:p>
            <a:r>
              <a:rPr lang="en-US" sz="1600">
                <a:latin typeface="Calibri" pitchFamily="34" charset="0"/>
              </a:rPr>
              <a:t>{</a:t>
            </a:r>
          </a:p>
          <a:p>
            <a:r>
              <a:rPr lang="en-US" sz="1600">
                <a:latin typeface="Calibri" pitchFamily="34" charset="0"/>
              </a:rPr>
              <a:t>#define a(t, i, j) a.interior(t, i, j)</a:t>
            </a:r>
          </a:p>
          <a:p>
            <a:r>
              <a:rPr lang="en-US" sz="1600">
                <a:latin typeface="Calibri" pitchFamily="34" charset="0"/>
              </a:rPr>
              <a:t>Pochoir_kernel_2D(interior_kern, t, i, j)</a:t>
            </a:r>
          </a:p>
          <a:p>
            <a:r>
              <a:rPr lang="en-US" sz="1600">
                <a:latin typeface="Calibri" pitchFamily="34" charset="0"/>
              </a:rPr>
              <a:t>    a(t, i, j) = 0.125 * (a(t-1, i+1, j) - 2.0 * a(t-1, i, j) + a(t-1, i-1, j)) + 0.125 * (a(t-1, i, j+1) - 2.0 * a(t-1, i, j) + a(t-1, i, j-1)) + a(t-1, i, j);</a:t>
            </a:r>
          </a:p>
          <a:p>
            <a:r>
              <a:rPr lang="en-US" sz="1600">
                <a:latin typeface="Calibri" pitchFamily="34" charset="0"/>
              </a:rPr>
              <a:t>Pochoir_kernel_end</a:t>
            </a:r>
          </a:p>
          <a:p>
            <a:r>
              <a:rPr lang="en-US" sz="1600">
                <a:latin typeface="Calibri" pitchFamily="34" charset="0"/>
              </a:rPr>
              <a:t>#undef a(t, i, j)</a:t>
            </a:r>
          </a:p>
          <a:p>
            <a:endParaRPr lang="en-US" sz="1600">
              <a:latin typeface="Calibri" pitchFamily="34" charset="0"/>
            </a:endParaRPr>
          </a:p>
          <a:p>
            <a:r>
              <a:rPr lang="en-US" sz="1600">
                <a:latin typeface="Calibri" pitchFamily="34" charset="0"/>
              </a:rPr>
              <a:t>heat.run(T, interior_kern, kern);</a:t>
            </a:r>
          </a:p>
          <a:p>
            <a:r>
              <a:rPr lang="en-US" sz="1600">
                <a:latin typeface="Calibri" pitchFamily="34" charset="0"/>
              </a:rPr>
              <a:t>}</a:t>
            </a:r>
          </a:p>
        </p:txBody>
      </p:sp>
      <p:sp>
        <p:nvSpPr>
          <p:cNvPr id="6" name="Slide Number Placeholder 5"/>
          <p:cNvSpPr>
            <a:spLocks noGrp="1"/>
          </p:cNvSpPr>
          <p:nvPr>
            <p:ph type="sldNum" sz="quarter" idx="12"/>
          </p:nvPr>
        </p:nvSpPr>
        <p:spPr/>
        <p:txBody>
          <a:bodyPr/>
          <a:lstStyle/>
          <a:p>
            <a:pPr>
              <a:defRPr/>
            </a:pPr>
            <a:fld id="{40A9CDCE-929E-47FE-9CC1-3988BBA8F594}" type="slidenum">
              <a:rPr lang="en-US" smtClean="0"/>
              <a:pPr>
                <a:defRPr/>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152400"/>
            <a:ext cx="8229600" cy="762000"/>
          </a:xfrm>
        </p:spPr>
        <p:txBody>
          <a:bodyPr/>
          <a:lstStyle/>
          <a:p>
            <a:pPr eaLnBrk="1" hangingPunct="1"/>
            <a:r>
              <a:rPr lang="en-US" smtClean="0"/>
              <a:t>-split-opt-pointer</a:t>
            </a:r>
          </a:p>
        </p:txBody>
      </p:sp>
      <p:sp>
        <p:nvSpPr>
          <p:cNvPr id="5" name="TextBox 4"/>
          <p:cNvSpPr txBox="1">
            <a:spLocks noChangeArrowheads="1"/>
          </p:cNvSpPr>
          <p:nvPr/>
        </p:nvSpPr>
        <p:spPr bwMode="auto">
          <a:xfrm>
            <a:off x="2559050" y="6400800"/>
            <a:ext cx="4844018" cy="369332"/>
          </a:xfrm>
          <a:prstGeom prst="rect">
            <a:avLst/>
          </a:prstGeom>
          <a:noFill/>
          <a:ln w="9525">
            <a:noFill/>
            <a:miter lim="800000"/>
            <a:headEnd/>
            <a:tailEnd/>
          </a:ln>
        </p:spPr>
        <p:txBody>
          <a:bodyPr wrap="none">
            <a:spAutoFit/>
          </a:bodyPr>
          <a:lstStyle/>
          <a:p>
            <a:r>
              <a:rPr lang="en-US" i="1" smtClean="0">
                <a:solidFill>
                  <a:schemeClr val="accent2"/>
                </a:solidFill>
                <a:latin typeface="Calibri" pitchFamily="34" charset="0"/>
              </a:rPr>
              <a:t>Reduce the number of iterators in inner-most loop</a:t>
            </a:r>
            <a:endParaRPr lang="en-US" i="1">
              <a:solidFill>
                <a:schemeClr val="accent2"/>
              </a:solidFill>
              <a:latin typeface="Calibri" pitchFamily="34" charset="0"/>
            </a:endParaRPr>
          </a:p>
        </p:txBody>
      </p:sp>
      <p:sp>
        <p:nvSpPr>
          <p:cNvPr id="6" name="Slide Number Placeholder 5"/>
          <p:cNvSpPr>
            <a:spLocks noGrp="1"/>
          </p:cNvSpPr>
          <p:nvPr>
            <p:ph type="sldNum" sz="quarter" idx="12"/>
          </p:nvPr>
        </p:nvSpPr>
        <p:spPr/>
        <p:txBody>
          <a:bodyPr/>
          <a:lstStyle/>
          <a:p>
            <a:pPr>
              <a:defRPr/>
            </a:pPr>
            <a:fld id="{40A9CDCE-929E-47FE-9CC1-3988BBA8F594}" type="slidenum">
              <a:rPr lang="en-US" smtClean="0"/>
              <a:pPr>
                <a:defRPr/>
              </a:pPr>
              <a:t>67</a:t>
            </a:fld>
            <a:endParaRPr lang="en-US"/>
          </a:p>
        </p:txBody>
      </p:sp>
      <p:sp>
        <p:nvSpPr>
          <p:cNvPr id="7" name="TextBox 6"/>
          <p:cNvSpPr txBox="1"/>
          <p:nvPr/>
        </p:nvSpPr>
        <p:spPr>
          <a:xfrm>
            <a:off x="0" y="914400"/>
            <a:ext cx="4648200" cy="5747727"/>
          </a:xfrm>
          <a:prstGeom prst="rect">
            <a:avLst/>
          </a:prstGeom>
          <a:noFill/>
        </p:spPr>
        <p:txBody>
          <a:bodyPr>
            <a:spAutoFit/>
          </a:bodyPr>
          <a:lstStyle/>
          <a:p>
            <a:pPr fontAlgn="auto">
              <a:spcBef>
                <a:spcPts val="0"/>
              </a:spcBef>
              <a:spcAft>
                <a:spcPts val="0"/>
              </a:spcAft>
              <a:defRPr/>
            </a:pPr>
            <a:r>
              <a:rPr lang="en-US" sz="1050" dirty="0">
                <a:latin typeface="+mn-lt"/>
                <a:cs typeface="+mn-cs"/>
              </a:rPr>
              <a:t>Pochoir_kernel_2D(</a:t>
            </a:r>
            <a:r>
              <a:rPr lang="en-US" sz="1050" dirty="0" err="1">
                <a:latin typeface="+mn-lt"/>
                <a:cs typeface="+mn-cs"/>
              </a:rPr>
              <a:t>iter_kern</a:t>
            </a:r>
            <a:r>
              <a:rPr lang="en-US" sz="1050" dirty="0">
                <a:latin typeface="+mn-lt"/>
                <a:cs typeface="+mn-cs"/>
              </a:rPr>
              <a:t>, t</a:t>
            </a:r>
            <a:r>
              <a:rPr lang="en-US" sz="1050">
                <a:latin typeface="+mn-lt"/>
                <a:cs typeface="+mn-cs"/>
              </a:rPr>
              <a:t>, </a:t>
            </a:r>
            <a:r>
              <a:rPr lang="en-US" sz="1050" smtClean="0">
                <a:latin typeface="+mn-lt"/>
                <a:cs typeface="+mn-cs"/>
              </a:rPr>
              <a:t>i, </a:t>
            </a:r>
            <a:r>
              <a:rPr lang="en-US" sz="1050" dirty="0">
                <a:latin typeface="+mn-lt"/>
                <a:cs typeface="+mn-cs"/>
              </a:rPr>
              <a:t>j)</a:t>
            </a:r>
          </a:p>
          <a:p>
            <a:r>
              <a:rPr lang="en-US" sz="1050" smtClean="0"/>
              <a:t>grid_info&lt;2&gt; l_grid = grid;</a:t>
            </a:r>
          </a:p>
          <a:p>
            <a:r>
              <a:rPr lang="en-US" sz="1050" smtClean="0"/>
              <a:t>double * iter5, *iter4, *iter3, *iter2, *iter1, *iter0;</a:t>
            </a:r>
          </a:p>
          <a:p>
            <a:r>
              <a:rPr lang="en-US" sz="1050" smtClean="0"/>
              <a:t>double * a_base = a.data();</a:t>
            </a:r>
          </a:p>
          <a:p>
            <a:r>
              <a:rPr lang="en-US" sz="1050" smtClean="0"/>
              <a:t>const int l_a_total_size = a.total_size();</a:t>
            </a:r>
          </a:p>
          <a:p>
            <a:r>
              <a:rPr lang="en-US" sz="1050" smtClean="0"/>
              <a:t>int gap_a_1, gap_a_0;</a:t>
            </a:r>
          </a:p>
          <a:p>
            <a:r>
              <a:rPr lang="en-US" sz="1050" smtClean="0"/>
              <a:t>const int l_stride_a_1 = a.stride(1), l_stride_a_0 = a.stride(0);</a:t>
            </a:r>
          </a:p>
          <a:p>
            <a:endParaRPr lang="en-US" sz="1050" smtClean="0"/>
          </a:p>
          <a:p>
            <a:r>
              <a:rPr lang="en-US" sz="1050" smtClean="0"/>
              <a:t>for (int t = t0; t &lt; t1; ++t) { </a:t>
            </a:r>
          </a:p>
          <a:p>
            <a:r>
              <a:rPr lang="en-US" sz="1050" smtClean="0"/>
              <a:t>      double * baseIter_1, *baseIter_0;</a:t>
            </a:r>
          </a:p>
          <a:p>
            <a:r>
              <a:rPr lang="en-US" sz="1050" smtClean="0"/>
              <a:t>      baseIter_0 = a_base + ((t + 1) &amp; 0x1) * l_a_total_size + (l_grid.x0[1]) * l_stride_a_1 + (l_grid.x0[0]) * l_stride_a_0;</a:t>
            </a:r>
          </a:p>
          <a:p>
            <a:r>
              <a:rPr lang="en-US" sz="1050" smtClean="0"/>
              <a:t>      baseIter_1 = a_base + ((t) &amp; 0x1) * l_a_total_size + (l_grid.x0[1]) * l_stride_a_1 + (l_grid.x0[0]) * l_stride_a_0;</a:t>
            </a:r>
          </a:p>
          <a:p>
            <a:r>
              <a:rPr lang="en-US" sz="1050" smtClean="0"/>
              <a:t>      iter0 = baseIter_0 + (0) * l_stride_a_1 + (0) * l_stride_a_0;</a:t>
            </a:r>
          </a:p>
          <a:p>
            <a:r>
              <a:rPr lang="en-US" sz="1050" smtClean="0"/>
              <a:t>      iter1 = baseIter_1 + (1) * l_stride_a_1 + (0) * l_stride_a_0;</a:t>
            </a:r>
          </a:p>
          <a:p>
            <a:r>
              <a:rPr lang="en-US" sz="1050" smtClean="0"/>
              <a:t>      iter2 = baseIter_1 + (0) * l_stride_a_1 + (0) * l_stride_a_0;</a:t>
            </a:r>
          </a:p>
          <a:p>
            <a:r>
              <a:rPr lang="en-US" sz="1050" smtClean="0"/>
              <a:t>      iter3 = baseIter_1 + (-1) * l_stride_a_1 + (0) * l_stride_a_0;</a:t>
            </a:r>
          </a:p>
          <a:p>
            <a:r>
              <a:rPr lang="en-US" sz="1050" smtClean="0"/>
              <a:t>      iter4 = baseIter_1 + (0) * l_stride_a_1 + (1) * l_stride_a_0;</a:t>
            </a:r>
          </a:p>
          <a:p>
            <a:r>
              <a:rPr lang="en-US" sz="1050" smtClean="0"/>
              <a:t>      iter5 = baseIter_1 + (0) * l_stride_a_1 + (-1) * l_stride_a_0;</a:t>
            </a:r>
          </a:p>
          <a:p>
            <a:r>
              <a:rPr lang="en-US" sz="1050" smtClean="0"/>
              <a:t>      gap_a_1 = l_stride_a_1 + (l_grid.x0[0] - l_grid.x1[0]) * l_stride_a_0;</a:t>
            </a:r>
          </a:p>
          <a:p>
            <a:r>
              <a:rPr lang="nn-NO" sz="1050" smtClean="0"/>
              <a:t>      for (int i = l_grid.x0[1]; i &lt; l_grid.x1[1]; ++i, </a:t>
            </a:r>
            <a:r>
              <a:rPr lang="en-US" sz="1050" smtClean="0"/>
              <a:t>iter0 += gap_a_1, iter1 += gap_a_1, iter2 += gap_a_1, iter3 += gap_a_1, iter4 += gap_a_1, iter5 += gap_a_1) {</a:t>
            </a:r>
          </a:p>
          <a:p>
            <a:r>
              <a:rPr lang="da-DK" sz="1050" smtClean="0"/>
              <a:t>            for (int j = l_grid.x0[0]; j &lt; l_grid.x1[0]; ++j, </a:t>
            </a:r>
            <a:r>
              <a:rPr lang="en-US" sz="1050" smtClean="0"/>
              <a:t>++iter0, ++iter1, ++iter2, ++iter3, ++iter4, ++iter5) {</a:t>
            </a:r>
          </a:p>
          <a:p>
            <a:r>
              <a:rPr lang="en-US" sz="1050" smtClean="0"/>
              <a:t>                  (*iter0) = 0.125 * ((*iter1) - 2.0 * (*iter2) + (*iter3)) + 0.125 * ((*iter4) - 2.0 * (*iter2) + (*iter5)) + (*iter2);</a:t>
            </a:r>
          </a:p>
          <a:p>
            <a:r>
              <a:rPr lang="en-US" sz="1050" smtClean="0"/>
              <a:t>      } } /* end for (sub-trapezoid) */ </a:t>
            </a:r>
          </a:p>
          <a:p>
            <a:r>
              <a:rPr lang="en-US" sz="1050" smtClean="0"/>
              <a:t>       /* Adjust sub-trapezoid! */</a:t>
            </a:r>
          </a:p>
          <a:p>
            <a:r>
              <a:rPr lang="nn-NO" sz="1050" smtClean="0"/>
              <a:t>       for (int i = 0; i &lt; 2; ++i) {</a:t>
            </a:r>
          </a:p>
          <a:p>
            <a:r>
              <a:rPr lang="en-US" sz="1050" smtClean="0"/>
              <a:t>             l_grid.x0[i] += l_grid.dx0[i]; l_grid.x1[i] += l_grid.dx1[i];</a:t>
            </a:r>
          </a:p>
          <a:p>
            <a:r>
              <a:rPr lang="en-US" sz="1050" smtClean="0"/>
              <a:t>       }} /* end for t */</a:t>
            </a:r>
            <a:r>
              <a:rPr lang="en-US" sz="1050" smtClean="0">
                <a:latin typeface="+mn-lt"/>
                <a:cs typeface="+mn-cs"/>
              </a:rPr>
              <a:t>Pochoir_kernel_end</a:t>
            </a:r>
            <a:endParaRPr lang="en-US" sz="1050" dirty="0">
              <a:latin typeface="+mn-lt"/>
              <a:cs typeface="+mn-cs"/>
            </a:endParaRPr>
          </a:p>
          <a:p>
            <a:pPr fontAlgn="auto">
              <a:spcBef>
                <a:spcPts val="0"/>
              </a:spcBef>
              <a:spcAft>
                <a:spcPts val="0"/>
              </a:spcAft>
              <a:defRPr/>
            </a:pPr>
            <a:r>
              <a:rPr lang="en-US" sz="1050" smtClean="0">
                <a:latin typeface="+mn-lt"/>
                <a:cs typeface="+mn-cs"/>
              </a:rPr>
              <a:t>Pochoir_Kernel_End</a:t>
            </a:r>
            <a:endParaRPr lang="en-US" sz="1050" dirty="0">
              <a:latin typeface="+mn-lt"/>
              <a:cs typeface="+mn-cs"/>
            </a:endParaRPr>
          </a:p>
        </p:txBody>
      </p:sp>
      <p:sp>
        <p:nvSpPr>
          <p:cNvPr id="10" name="Cloud Callout 9"/>
          <p:cNvSpPr/>
          <p:nvPr/>
        </p:nvSpPr>
        <p:spPr>
          <a:xfrm>
            <a:off x="4876800" y="4267200"/>
            <a:ext cx="3733800" cy="990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Too many pointers in inner most loop</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152400"/>
            <a:ext cx="8229600" cy="762000"/>
          </a:xfrm>
        </p:spPr>
        <p:txBody>
          <a:bodyPr/>
          <a:lstStyle/>
          <a:p>
            <a:pPr eaLnBrk="1" hangingPunct="1"/>
            <a:r>
              <a:rPr lang="en-US" smtClean="0"/>
              <a:t>-split-opt-pointer</a:t>
            </a:r>
          </a:p>
        </p:txBody>
      </p:sp>
      <p:sp>
        <p:nvSpPr>
          <p:cNvPr id="4" name="TextBox 3"/>
          <p:cNvSpPr txBox="1"/>
          <p:nvPr/>
        </p:nvSpPr>
        <p:spPr>
          <a:xfrm>
            <a:off x="4495800" y="914400"/>
            <a:ext cx="4648200" cy="4293483"/>
          </a:xfrm>
          <a:prstGeom prst="rect">
            <a:avLst/>
          </a:prstGeom>
          <a:noFill/>
        </p:spPr>
        <p:txBody>
          <a:bodyPr>
            <a:spAutoFit/>
          </a:bodyPr>
          <a:lstStyle/>
          <a:p>
            <a:pPr fontAlgn="auto">
              <a:spcBef>
                <a:spcPts val="0"/>
              </a:spcBef>
              <a:spcAft>
                <a:spcPts val="0"/>
              </a:spcAft>
              <a:defRPr/>
            </a:pPr>
            <a:r>
              <a:rPr lang="en-US" sz="1050" dirty="0">
                <a:latin typeface="+mn-lt"/>
                <a:cs typeface="+mn-cs"/>
              </a:rPr>
              <a:t>Pochoir_kernel_2D(</a:t>
            </a:r>
            <a:r>
              <a:rPr lang="en-US" sz="1050" dirty="0" err="1">
                <a:latin typeface="+mn-lt"/>
                <a:cs typeface="+mn-cs"/>
              </a:rPr>
              <a:t>iter_kern</a:t>
            </a:r>
            <a:r>
              <a:rPr lang="en-US" sz="1050" dirty="0">
                <a:latin typeface="+mn-lt"/>
                <a:cs typeface="+mn-cs"/>
              </a:rPr>
              <a:t>, t</a:t>
            </a:r>
            <a:r>
              <a:rPr lang="en-US" sz="1050">
                <a:latin typeface="+mn-lt"/>
                <a:cs typeface="+mn-cs"/>
              </a:rPr>
              <a:t>, </a:t>
            </a:r>
            <a:r>
              <a:rPr lang="en-US" sz="1050" smtClean="0">
                <a:latin typeface="+mn-lt"/>
                <a:cs typeface="+mn-cs"/>
              </a:rPr>
              <a:t>i, </a:t>
            </a:r>
            <a:r>
              <a:rPr lang="en-US" sz="1050" dirty="0">
                <a:latin typeface="+mn-lt"/>
                <a:cs typeface="+mn-cs"/>
              </a:rPr>
              <a:t>j)</a:t>
            </a:r>
          </a:p>
          <a:p>
            <a:r>
              <a:rPr lang="en-US" sz="1050" smtClean="0"/>
              <a:t>grid_info&lt;2&gt; l_grid = grid;</a:t>
            </a:r>
          </a:p>
          <a:p>
            <a:r>
              <a:rPr lang="en-US" sz="1050" smtClean="0"/>
              <a:t>double * pt_a_1, *pt_a_0;</a:t>
            </a:r>
          </a:p>
          <a:p>
            <a:r>
              <a:rPr lang="en-US" sz="1050" smtClean="0"/>
              <a:t>double * a_base = a.data();</a:t>
            </a:r>
          </a:p>
          <a:p>
            <a:r>
              <a:rPr lang="en-US" sz="1050" smtClean="0"/>
              <a:t>const int l_a_total_size = a.total_size();</a:t>
            </a:r>
          </a:p>
          <a:p>
            <a:r>
              <a:rPr lang="en-US" sz="1050" smtClean="0"/>
              <a:t>int gap_a_1, gap_a_0;</a:t>
            </a:r>
          </a:p>
          <a:p>
            <a:r>
              <a:rPr lang="en-US" sz="1050" smtClean="0"/>
              <a:t>const int l_stride_a_1 = a.stride(1), l_stride_a_0 = a.stride(0);</a:t>
            </a:r>
          </a:p>
          <a:p>
            <a:endParaRPr lang="en-US" sz="1050" smtClean="0"/>
          </a:p>
          <a:p>
            <a:r>
              <a:rPr lang="en-US" sz="1050" smtClean="0"/>
              <a:t>for (int t = t0; t &lt; t1; ++t) { </a:t>
            </a:r>
          </a:p>
          <a:p>
            <a:r>
              <a:rPr lang="en-US" sz="1050" smtClean="0"/>
              <a:t>      pt_a_0 = a_base + ((t + 1) &amp; 0x1) * l_a_total_size + (l_grid.x0[1]) * l_stride_a_1 + (l_grid.x0[0]) * l_stride_a_0;</a:t>
            </a:r>
          </a:p>
          <a:p>
            <a:r>
              <a:rPr lang="en-US" sz="1050" smtClean="0"/>
              <a:t>      pt_a_1 = a_base + ((t) &amp; 0x1) * l_a_total_size + (l_grid.x0[1]) * l_stride_a_1 + (l_grid.x0[0]) * l_stride_a_0;</a:t>
            </a:r>
          </a:p>
          <a:p>
            <a:r>
              <a:rPr lang="en-US" sz="1050" smtClean="0"/>
              <a:t>      gap_a_1 = l_stride_a_1 + (l_grid.x0[0] - l_grid.x1[0]) * l_stride_a_0;</a:t>
            </a:r>
          </a:p>
          <a:p>
            <a:r>
              <a:rPr lang="nn-NO" sz="1050" smtClean="0"/>
              <a:t>      for (int i = l_grid.x0[1]; i &lt; l_grid.x1[1]; ++i, </a:t>
            </a:r>
            <a:r>
              <a:rPr lang="en-US" sz="1050" smtClean="0"/>
              <a:t>pt_a_0 += gap_a_1, pt_a_1 += gap_a_1) {</a:t>
            </a:r>
          </a:p>
          <a:p>
            <a:r>
              <a:rPr lang="da-DK" sz="1050" smtClean="0"/>
              <a:t>            for (int j = l_grid.x0[0]; j &lt; l_grid.x1[0]; ++j, </a:t>
            </a:r>
            <a:r>
              <a:rPr lang="en-US" sz="1050" smtClean="0"/>
              <a:t>++pt_a_0, ++pt_a_1) {</a:t>
            </a:r>
          </a:p>
          <a:p>
            <a:r>
              <a:rPr lang="en-US" sz="1050" smtClean="0"/>
              <a:t>                  pt_a_0[0] = 0.125 * (pt_a_1[l_stride_a_1 * (1)] - 2.0 * pt_a_1[0] + pt_a_1[l_stride_a_1 * (-1)]) + 0.125 * (pt_a_1[l_stride_a_0 * (1)] - 2.0 * pt_a_1[0] + pt_a_1[l_stride_a_0 * (-1)]) + pt_a_1[0];</a:t>
            </a:r>
          </a:p>
          <a:p>
            <a:r>
              <a:rPr lang="en-US" sz="1050" smtClean="0"/>
              <a:t>         } } /* end for (sub-trapezoid) */ </a:t>
            </a:r>
          </a:p>
          <a:p>
            <a:r>
              <a:rPr lang="en-US" sz="1050" smtClean="0"/>
              <a:t>         /* Adjust sub-trapezoid! */</a:t>
            </a:r>
          </a:p>
          <a:p>
            <a:r>
              <a:rPr lang="nn-NO" sz="1050" smtClean="0"/>
              <a:t>         for (int i = 0; i &lt; 2; ++i) {</a:t>
            </a:r>
          </a:p>
          <a:p>
            <a:r>
              <a:rPr lang="en-US" sz="1050" smtClean="0"/>
              <a:t>               l_grid.x0[i] += l_grid.dx0[i]; l_grid.x1[i] += l_grid.dx1[i];</a:t>
            </a:r>
          </a:p>
          <a:p>
            <a:r>
              <a:rPr lang="en-US" sz="1050" smtClean="0"/>
              <a:t>          }} /* end for t */ </a:t>
            </a:r>
            <a:r>
              <a:rPr lang="en-US" sz="1050" smtClean="0">
                <a:latin typeface="+mn-lt"/>
                <a:cs typeface="+mn-cs"/>
              </a:rPr>
              <a:t>Pochoir_Kernel_End</a:t>
            </a:r>
          </a:p>
          <a:p>
            <a:r>
              <a:rPr lang="en-US" sz="1050" smtClean="0">
                <a:latin typeface="+mn-lt"/>
                <a:cs typeface="+mn-cs"/>
              </a:rPr>
              <a:t>Pochoir_Kernel_End</a:t>
            </a:r>
            <a:endParaRPr lang="en-US" sz="1050" dirty="0">
              <a:latin typeface="+mn-lt"/>
              <a:cs typeface="+mn-cs"/>
            </a:endParaRPr>
          </a:p>
        </p:txBody>
      </p:sp>
      <p:sp>
        <p:nvSpPr>
          <p:cNvPr id="5" name="TextBox 4"/>
          <p:cNvSpPr txBox="1">
            <a:spLocks noChangeArrowheads="1"/>
          </p:cNvSpPr>
          <p:nvPr/>
        </p:nvSpPr>
        <p:spPr bwMode="auto">
          <a:xfrm>
            <a:off x="2559050" y="6400800"/>
            <a:ext cx="4844018" cy="369332"/>
          </a:xfrm>
          <a:prstGeom prst="rect">
            <a:avLst/>
          </a:prstGeom>
          <a:noFill/>
          <a:ln w="9525">
            <a:noFill/>
            <a:miter lim="800000"/>
            <a:headEnd/>
            <a:tailEnd/>
          </a:ln>
        </p:spPr>
        <p:txBody>
          <a:bodyPr wrap="none">
            <a:spAutoFit/>
          </a:bodyPr>
          <a:lstStyle/>
          <a:p>
            <a:r>
              <a:rPr lang="en-US" i="1" smtClean="0">
                <a:solidFill>
                  <a:schemeClr val="accent2"/>
                </a:solidFill>
                <a:latin typeface="Calibri" pitchFamily="34" charset="0"/>
              </a:rPr>
              <a:t>Reduce the number of iterators in inner-most loop</a:t>
            </a:r>
            <a:endParaRPr lang="en-US" i="1">
              <a:solidFill>
                <a:schemeClr val="accent2"/>
              </a:solidFill>
              <a:latin typeface="Calibri" pitchFamily="34" charset="0"/>
            </a:endParaRPr>
          </a:p>
        </p:txBody>
      </p:sp>
      <p:sp>
        <p:nvSpPr>
          <p:cNvPr id="6" name="Slide Number Placeholder 5"/>
          <p:cNvSpPr>
            <a:spLocks noGrp="1"/>
          </p:cNvSpPr>
          <p:nvPr>
            <p:ph type="sldNum" sz="quarter" idx="12"/>
          </p:nvPr>
        </p:nvSpPr>
        <p:spPr/>
        <p:txBody>
          <a:bodyPr/>
          <a:lstStyle/>
          <a:p>
            <a:pPr>
              <a:defRPr/>
            </a:pPr>
            <a:fld id="{40A9CDCE-929E-47FE-9CC1-3988BBA8F594}" type="slidenum">
              <a:rPr lang="en-US" smtClean="0"/>
              <a:pPr>
                <a:defRPr/>
              </a:pPr>
              <a:t>68</a:t>
            </a:fld>
            <a:endParaRPr lang="en-US"/>
          </a:p>
        </p:txBody>
      </p:sp>
      <p:sp>
        <p:nvSpPr>
          <p:cNvPr id="7" name="TextBox 6"/>
          <p:cNvSpPr txBox="1"/>
          <p:nvPr/>
        </p:nvSpPr>
        <p:spPr>
          <a:xfrm>
            <a:off x="0" y="914400"/>
            <a:ext cx="4648200" cy="5747727"/>
          </a:xfrm>
          <a:prstGeom prst="rect">
            <a:avLst/>
          </a:prstGeom>
          <a:noFill/>
        </p:spPr>
        <p:txBody>
          <a:bodyPr>
            <a:spAutoFit/>
          </a:bodyPr>
          <a:lstStyle/>
          <a:p>
            <a:pPr fontAlgn="auto">
              <a:spcBef>
                <a:spcPts val="0"/>
              </a:spcBef>
              <a:spcAft>
                <a:spcPts val="0"/>
              </a:spcAft>
              <a:defRPr/>
            </a:pPr>
            <a:r>
              <a:rPr lang="en-US" sz="1050" dirty="0">
                <a:latin typeface="+mn-lt"/>
                <a:cs typeface="+mn-cs"/>
              </a:rPr>
              <a:t>Pochoir_kernel_2D(</a:t>
            </a:r>
            <a:r>
              <a:rPr lang="en-US" sz="1050" dirty="0" err="1">
                <a:latin typeface="+mn-lt"/>
                <a:cs typeface="+mn-cs"/>
              </a:rPr>
              <a:t>iter_kern</a:t>
            </a:r>
            <a:r>
              <a:rPr lang="en-US" sz="1050" dirty="0">
                <a:latin typeface="+mn-lt"/>
                <a:cs typeface="+mn-cs"/>
              </a:rPr>
              <a:t>, t</a:t>
            </a:r>
            <a:r>
              <a:rPr lang="en-US" sz="1050">
                <a:latin typeface="+mn-lt"/>
                <a:cs typeface="+mn-cs"/>
              </a:rPr>
              <a:t>, </a:t>
            </a:r>
            <a:r>
              <a:rPr lang="en-US" sz="1050" smtClean="0">
                <a:latin typeface="+mn-lt"/>
                <a:cs typeface="+mn-cs"/>
              </a:rPr>
              <a:t>i, </a:t>
            </a:r>
            <a:r>
              <a:rPr lang="en-US" sz="1050" dirty="0">
                <a:latin typeface="+mn-lt"/>
                <a:cs typeface="+mn-cs"/>
              </a:rPr>
              <a:t>j)</a:t>
            </a:r>
          </a:p>
          <a:p>
            <a:r>
              <a:rPr lang="en-US" sz="1050" smtClean="0"/>
              <a:t>grid_info&lt;2&gt; l_grid = grid;</a:t>
            </a:r>
          </a:p>
          <a:p>
            <a:r>
              <a:rPr lang="en-US" sz="1050" smtClean="0"/>
              <a:t>double * iter5, *iter4, *iter3, *iter2, *iter1, *iter0;</a:t>
            </a:r>
          </a:p>
          <a:p>
            <a:r>
              <a:rPr lang="en-US" sz="1050" smtClean="0"/>
              <a:t>double * a_base = a.data();</a:t>
            </a:r>
          </a:p>
          <a:p>
            <a:r>
              <a:rPr lang="en-US" sz="1050" smtClean="0"/>
              <a:t>const int l_a_total_size = a.total_size();</a:t>
            </a:r>
          </a:p>
          <a:p>
            <a:r>
              <a:rPr lang="en-US" sz="1050" smtClean="0"/>
              <a:t>int gap_a_1, gap_a_0;</a:t>
            </a:r>
          </a:p>
          <a:p>
            <a:r>
              <a:rPr lang="en-US" sz="1050" smtClean="0"/>
              <a:t>const int l_stride_a_1 = a.stride(1), l_stride_a_0 = a.stride(0);</a:t>
            </a:r>
          </a:p>
          <a:p>
            <a:endParaRPr lang="en-US" sz="1050" smtClean="0"/>
          </a:p>
          <a:p>
            <a:r>
              <a:rPr lang="en-US" sz="1050" smtClean="0"/>
              <a:t>for (int t = t0; t &lt; t1; ++t) { </a:t>
            </a:r>
          </a:p>
          <a:p>
            <a:r>
              <a:rPr lang="en-US" sz="1050" smtClean="0"/>
              <a:t>      double * baseIter_1, *baseIter_0;</a:t>
            </a:r>
          </a:p>
          <a:p>
            <a:r>
              <a:rPr lang="en-US" sz="1050" smtClean="0"/>
              <a:t>      baseIter_0 = a_base + ((t + 1) &amp; 0x1) * l_a_total_size + (l_grid.x0[1]) * l_stride_a_1 + (l_grid.x0[0]) * l_stride_a_0;</a:t>
            </a:r>
          </a:p>
          <a:p>
            <a:r>
              <a:rPr lang="en-US" sz="1050" smtClean="0"/>
              <a:t>      baseIter_1 = a_base + ((t) &amp; 0x1) * l_a_total_size + (l_grid.x0[1]) * l_stride_a_1 + (l_grid.x0[0]) * l_stride_a_0;</a:t>
            </a:r>
          </a:p>
          <a:p>
            <a:r>
              <a:rPr lang="en-US" sz="1050" smtClean="0"/>
              <a:t>      iter0 = baseIter_0 + (0) * l_stride_a_1 + (0) * l_stride_a_0;</a:t>
            </a:r>
          </a:p>
          <a:p>
            <a:r>
              <a:rPr lang="en-US" sz="1050" smtClean="0"/>
              <a:t>      iter1 = baseIter_1 + (1) * l_stride_a_1 + (0) * l_stride_a_0;</a:t>
            </a:r>
          </a:p>
          <a:p>
            <a:r>
              <a:rPr lang="en-US" sz="1050" smtClean="0"/>
              <a:t>      iter2 = baseIter_1 + (0) * l_stride_a_1 + (0) * l_stride_a_0;</a:t>
            </a:r>
          </a:p>
          <a:p>
            <a:r>
              <a:rPr lang="en-US" sz="1050" smtClean="0"/>
              <a:t>      iter3 = baseIter_1 + (-1) * l_stride_a_1 + (0) * l_stride_a_0;</a:t>
            </a:r>
          </a:p>
          <a:p>
            <a:r>
              <a:rPr lang="en-US" sz="1050" smtClean="0"/>
              <a:t>      iter4 = baseIter_1 + (0) * l_stride_a_1 + (1) * l_stride_a_0;</a:t>
            </a:r>
          </a:p>
          <a:p>
            <a:r>
              <a:rPr lang="en-US" sz="1050" smtClean="0"/>
              <a:t>      iter5 = baseIter_1 + (0) * l_stride_a_1 + (-1) * l_stride_a_0;</a:t>
            </a:r>
          </a:p>
          <a:p>
            <a:r>
              <a:rPr lang="en-US" sz="1050" smtClean="0"/>
              <a:t>      gap_a_1 = l_stride_a_1 + (l_grid.x0[0] - l_grid.x1[0]) * l_stride_a_0;</a:t>
            </a:r>
          </a:p>
          <a:p>
            <a:r>
              <a:rPr lang="nn-NO" sz="1050" smtClean="0"/>
              <a:t>      for (int i = l_grid.x0[1]; i &lt; l_grid.x1[1]; ++i, </a:t>
            </a:r>
            <a:r>
              <a:rPr lang="en-US" sz="1050" smtClean="0"/>
              <a:t>iter0 += gap_a_1, iter1 += gap_a_1, iter2 += gap_a_1, iter3 += gap_a_1, iter4 += gap_a_1, iter5 += gap_a_1) {</a:t>
            </a:r>
          </a:p>
          <a:p>
            <a:r>
              <a:rPr lang="da-DK" sz="1050" smtClean="0"/>
              <a:t>            for (int j = l_grid.x0[0]; j &lt; l_grid.x1[0]; ++j, </a:t>
            </a:r>
            <a:r>
              <a:rPr lang="en-US" sz="1050" smtClean="0"/>
              <a:t>++iter0, ++iter1, ++iter2, ++iter3, ++iter4, ++iter5) {</a:t>
            </a:r>
          </a:p>
          <a:p>
            <a:r>
              <a:rPr lang="en-US" sz="1050" smtClean="0"/>
              <a:t>                  (*iter0) = 0.125 * ((*iter1) - 2.0 * (*iter2) + (*iter3)) + 0.125 * ((*iter4) - 2.0 * (*iter2) + (*iter5)) + (*iter2);</a:t>
            </a:r>
          </a:p>
          <a:p>
            <a:r>
              <a:rPr lang="en-US" sz="1050" smtClean="0"/>
              <a:t>      } } /* end for (sub-trapezoid) */ </a:t>
            </a:r>
          </a:p>
          <a:p>
            <a:r>
              <a:rPr lang="en-US" sz="1050" smtClean="0"/>
              <a:t>       /* Adjust sub-trapezoid! */</a:t>
            </a:r>
          </a:p>
          <a:p>
            <a:r>
              <a:rPr lang="nn-NO" sz="1050" smtClean="0"/>
              <a:t>       for (int i = 0; i &lt; 2; ++i) {</a:t>
            </a:r>
          </a:p>
          <a:p>
            <a:r>
              <a:rPr lang="en-US" sz="1050" smtClean="0"/>
              <a:t>             l_grid.x0[i] += l_grid.dx0[i]; l_grid.x1[i] += l_grid.dx1[i];</a:t>
            </a:r>
          </a:p>
          <a:p>
            <a:r>
              <a:rPr lang="en-US" sz="1050" smtClean="0"/>
              <a:t>       }} /* end for t */</a:t>
            </a:r>
            <a:r>
              <a:rPr lang="en-US" sz="1050" smtClean="0">
                <a:latin typeface="+mn-lt"/>
                <a:cs typeface="+mn-cs"/>
              </a:rPr>
              <a:t>Pochoir_kernel_end</a:t>
            </a:r>
            <a:endParaRPr lang="en-US" sz="1050" dirty="0">
              <a:latin typeface="+mn-lt"/>
              <a:cs typeface="+mn-cs"/>
            </a:endParaRPr>
          </a:p>
          <a:p>
            <a:pPr fontAlgn="auto">
              <a:spcBef>
                <a:spcPts val="0"/>
              </a:spcBef>
              <a:spcAft>
                <a:spcPts val="0"/>
              </a:spcAft>
              <a:defRPr/>
            </a:pPr>
            <a:r>
              <a:rPr lang="en-US" sz="1050" smtClean="0">
                <a:latin typeface="+mn-lt"/>
                <a:cs typeface="+mn-cs"/>
              </a:rPr>
              <a:t>Pochoir_Kernel_End</a:t>
            </a:r>
            <a:endParaRPr lang="en-US" sz="1050"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8F1159-F40A-47BF-A039-F4709F1542AF}" type="slidenum">
              <a:rPr lang="en-US" smtClean="0"/>
              <a:pPr>
                <a:defRPr/>
              </a:pPr>
              <a:t>69</a:t>
            </a:fld>
            <a:endParaRPr lang="en-US"/>
          </a:p>
        </p:txBody>
      </p:sp>
      <p:pic>
        <p:nvPicPr>
          <p:cNvPr id="3" name="Picture 2" descr="heat_2D_P_cloud14.png"/>
          <p:cNvPicPr>
            <a:picLocks noChangeAspect="1"/>
          </p:cNvPicPr>
          <p:nvPr/>
        </p:nvPicPr>
        <p:blipFill>
          <a:blip r:embed="rId2"/>
          <a:stretch>
            <a:fillRect/>
          </a:stretch>
        </p:blipFill>
        <p:spPr>
          <a:xfrm>
            <a:off x="2438400" y="1676400"/>
            <a:ext cx="4267200" cy="3209925"/>
          </a:xfrm>
          <a:prstGeom prst="rect">
            <a:avLst/>
          </a:prstGeom>
        </p:spPr>
      </p:pic>
      <p:sp>
        <p:nvSpPr>
          <p:cNvPr id="5" name="Title 1"/>
          <p:cNvSpPr txBox="1">
            <a:spLocks/>
          </p:cNvSpPr>
          <p:nvPr/>
        </p:nvSpPr>
        <p:spPr>
          <a:xfrm>
            <a:off x="457200" y="15240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Comparison of three optimizing options</a:t>
            </a:r>
          </a:p>
        </p:txBody>
      </p:sp>
      <p:sp>
        <p:nvSpPr>
          <p:cNvPr id="6" name="TextBox 5"/>
          <p:cNvSpPr txBox="1"/>
          <p:nvPr/>
        </p:nvSpPr>
        <p:spPr>
          <a:xfrm>
            <a:off x="3276600" y="5029200"/>
            <a:ext cx="2681183" cy="369332"/>
          </a:xfrm>
          <a:prstGeom prst="rect">
            <a:avLst/>
          </a:prstGeom>
          <a:noFill/>
        </p:spPr>
        <p:txBody>
          <a:bodyPr wrap="none" rtlCol="0">
            <a:spAutoFit/>
          </a:bodyPr>
          <a:lstStyle/>
          <a:p>
            <a:r>
              <a:rPr lang="en-US" smtClean="0"/>
              <a:t>Heat_2D_P on Nehalem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57200" y="228600"/>
            <a:ext cx="8228013" cy="769937"/>
          </a:xfrm>
        </p:spPr>
        <p:txBody>
          <a:bodyPr>
            <a:spAutoFit/>
          </a:bodyPr>
          <a:lstStyle/>
          <a:p>
            <a:pPr eaLnBrk="1" hangingPunct="1"/>
            <a:r>
              <a:rPr lang="en-US" smtClean="0"/>
              <a:t>Contributions</a:t>
            </a:r>
          </a:p>
        </p:txBody>
      </p:sp>
      <p:sp>
        <p:nvSpPr>
          <p:cNvPr id="22531" name="Text Placeholder 2"/>
          <p:cNvSpPr>
            <a:spLocks noGrp="1"/>
          </p:cNvSpPr>
          <p:nvPr>
            <p:ph type="body" idx="4294967295"/>
          </p:nvPr>
        </p:nvSpPr>
        <p:spPr>
          <a:xfrm>
            <a:off x="457200" y="990600"/>
            <a:ext cx="8228013" cy="5373779"/>
          </a:xfrm>
        </p:spPr>
        <p:txBody>
          <a:bodyPr>
            <a:spAutoFit/>
          </a:bodyPr>
          <a:lstStyle/>
          <a:p>
            <a:pPr eaLnBrk="1"/>
            <a:r>
              <a:rPr lang="en-US" sz="2800" smtClean="0"/>
              <a:t>Provides a functional specification embedded in an imperative language</a:t>
            </a:r>
          </a:p>
          <a:p>
            <a:pPr eaLnBrk="1"/>
            <a:r>
              <a:rPr lang="en-US" sz="2800" smtClean="0"/>
              <a:t>Novel </a:t>
            </a:r>
            <a:r>
              <a:rPr lang="en-US" sz="2800" smtClean="0"/>
              <a:t>Two-Phase compilation strategy </a:t>
            </a:r>
            <a:endParaRPr lang="en-US" sz="2800" smtClean="0"/>
          </a:p>
          <a:p>
            <a:pPr lvl="1" eaLnBrk="1"/>
            <a:r>
              <a:rPr lang="en-US" sz="2400" smtClean="0"/>
              <a:t>First run: functional correctness, debugging aid</a:t>
            </a:r>
          </a:p>
          <a:p>
            <a:pPr lvl="1" eaLnBrk="1"/>
            <a:r>
              <a:rPr lang="en-US" sz="2400" smtClean="0"/>
              <a:t>Second run: performance</a:t>
            </a:r>
            <a:endParaRPr lang="en-US" sz="2400" smtClean="0"/>
          </a:p>
          <a:p>
            <a:pPr lvl="1" eaLnBrk="1"/>
            <a:r>
              <a:rPr lang="en-US" sz="2400" smtClean="0"/>
              <a:t>Pochoir </a:t>
            </a:r>
            <a:r>
              <a:rPr lang="en-US" sz="2400" smtClean="0"/>
              <a:t>Guarantee</a:t>
            </a:r>
          </a:p>
          <a:p>
            <a:pPr eaLnBrk="1"/>
            <a:r>
              <a:rPr lang="en-US" sz="2800" smtClean="0"/>
              <a:t>A novel way of programming complex numeric library</a:t>
            </a:r>
          </a:p>
          <a:p>
            <a:pPr lvl="1" eaLnBrk="1"/>
            <a:r>
              <a:rPr lang="en-US" sz="2400" smtClean="0"/>
              <a:t>Input kernel and boundary function instead of value parameters (kernel is no longer hard-coded in library)</a:t>
            </a:r>
          </a:p>
          <a:p>
            <a:pPr lvl="1" eaLnBrk="1"/>
            <a:r>
              <a:rPr lang="en-US" sz="2400" smtClean="0"/>
              <a:t>Requires coordination of both compiler and template library to achieve optimal performance</a:t>
            </a:r>
          </a:p>
        </p:txBody>
      </p:sp>
      <p:sp>
        <p:nvSpPr>
          <p:cNvPr id="4" name="Slide Number Placeholder 3"/>
          <p:cNvSpPr>
            <a:spLocks noGrp="1"/>
          </p:cNvSpPr>
          <p:nvPr>
            <p:ph type="sldNum" sz="quarter" idx="12"/>
          </p:nvPr>
        </p:nvSpPr>
        <p:spPr/>
        <p:txBody>
          <a:bodyPr/>
          <a:lstStyle/>
          <a:p>
            <a:pPr>
              <a:defRPr/>
            </a:pPr>
            <a:fld id="{1B8F1159-F40A-47BF-A039-F4709F1542AF}" type="slidenum">
              <a:rPr lang="en-US" smtClean="0"/>
              <a:pPr>
                <a:defRPr/>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we do better?</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we do better?</a:t>
            </a:r>
            <a:endParaRPr lang="en-US"/>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71</a:t>
            </a:fld>
            <a:endParaRPr lang="en-US"/>
          </a:p>
        </p:txBody>
      </p:sp>
      <p:cxnSp>
        <p:nvCxnSpPr>
          <p:cNvPr id="6" name="AutoShape 18"/>
          <p:cNvCxnSpPr>
            <a:cxnSpLocks noChangeShapeType="1"/>
          </p:cNvCxnSpPr>
          <p:nvPr/>
        </p:nvCxnSpPr>
        <p:spPr bwMode="auto">
          <a:xfrm>
            <a:off x="165100" y="4038600"/>
            <a:ext cx="4038600" cy="3175"/>
          </a:xfrm>
          <a:prstGeom prst="straightConnector1">
            <a:avLst/>
          </a:prstGeom>
          <a:noFill/>
          <a:ln w="9360">
            <a:solidFill>
              <a:srgbClr val="000000"/>
            </a:solidFill>
            <a:miter lim="800000"/>
            <a:headEnd/>
            <a:tailEnd type="triangle" w="med" len="med"/>
          </a:ln>
        </p:spPr>
      </p:cxnSp>
      <p:sp>
        <p:nvSpPr>
          <p:cNvPr id="7" name="Text Box 20"/>
          <p:cNvSpPr txBox="1">
            <a:spLocks noChangeArrowheads="1"/>
          </p:cNvSpPr>
          <p:nvPr/>
        </p:nvSpPr>
        <p:spPr bwMode="auto">
          <a:xfrm>
            <a:off x="0" y="2146300"/>
            <a:ext cx="2714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t</a:t>
            </a:r>
          </a:p>
        </p:txBody>
      </p:sp>
      <p:cxnSp>
        <p:nvCxnSpPr>
          <p:cNvPr id="12" name="Straight Arrow Connector 11"/>
          <p:cNvCxnSpPr/>
          <p:nvPr/>
        </p:nvCxnSpPr>
        <p:spPr>
          <a:xfrm rot="5400000" flipH="1" flipV="1">
            <a:off x="-799306" y="3174206"/>
            <a:ext cx="2057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 Box 19"/>
          <p:cNvSpPr txBox="1">
            <a:spLocks noChangeArrowheads="1"/>
          </p:cNvSpPr>
          <p:nvPr/>
        </p:nvSpPr>
        <p:spPr bwMode="auto">
          <a:xfrm>
            <a:off x="3962400" y="3975100"/>
            <a:ext cx="31591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x</a:t>
            </a:r>
          </a:p>
        </p:txBody>
      </p:sp>
      <p:sp>
        <p:nvSpPr>
          <p:cNvPr id="15" name="Freeform 14"/>
          <p:cNvSpPr/>
          <p:nvPr/>
        </p:nvSpPr>
        <p:spPr>
          <a:xfrm>
            <a:off x="533400" y="2590800"/>
            <a:ext cx="3352800" cy="1143000"/>
          </a:xfrm>
          <a:custGeom>
            <a:avLst/>
            <a:gdLst>
              <a:gd name="connsiteX0" fmla="*/ 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0 w 3657600"/>
              <a:gd name="connsiteY4" fmla="*/ 0 h 685800"/>
              <a:gd name="connsiteX0" fmla="*/ 0 w 3657600"/>
              <a:gd name="connsiteY0" fmla="*/ 0 h 685800"/>
              <a:gd name="connsiteX1" fmla="*/ 3657600 w 3657600"/>
              <a:gd name="connsiteY1" fmla="*/ 0 h 685800"/>
              <a:gd name="connsiteX2" fmla="*/ 3505200 w 3657600"/>
              <a:gd name="connsiteY2" fmla="*/ 685800 h 685800"/>
              <a:gd name="connsiteX3" fmla="*/ 0 w 3657600"/>
              <a:gd name="connsiteY3" fmla="*/ 685800 h 685800"/>
              <a:gd name="connsiteX4" fmla="*/ 0 w 3657600"/>
              <a:gd name="connsiteY4" fmla="*/ 0 h 685800"/>
              <a:gd name="connsiteX0" fmla="*/ 0 w 3505200"/>
              <a:gd name="connsiteY0" fmla="*/ 0 h 685800"/>
              <a:gd name="connsiteX1" fmla="*/ 3124200 w 3505200"/>
              <a:gd name="connsiteY1" fmla="*/ 0 h 685800"/>
              <a:gd name="connsiteX2" fmla="*/ 3505200 w 3505200"/>
              <a:gd name="connsiteY2" fmla="*/ 685800 h 685800"/>
              <a:gd name="connsiteX3" fmla="*/ 0 w 3505200"/>
              <a:gd name="connsiteY3" fmla="*/ 685800 h 685800"/>
              <a:gd name="connsiteX4" fmla="*/ 0 w 3505200"/>
              <a:gd name="connsiteY4" fmla="*/ 0 h 685800"/>
              <a:gd name="connsiteX0" fmla="*/ 0 w 3505200"/>
              <a:gd name="connsiteY0" fmla="*/ 0 h 685800"/>
              <a:gd name="connsiteX1" fmla="*/ 3124200 w 3505200"/>
              <a:gd name="connsiteY1" fmla="*/ 0 h 685800"/>
              <a:gd name="connsiteX2" fmla="*/ 3505200 w 3505200"/>
              <a:gd name="connsiteY2" fmla="*/ 685800 h 685800"/>
              <a:gd name="connsiteX3" fmla="*/ 152400 w 3505200"/>
              <a:gd name="connsiteY3" fmla="*/ 685800 h 685800"/>
              <a:gd name="connsiteX4" fmla="*/ 0 w 3505200"/>
              <a:gd name="connsiteY4" fmla="*/ 0 h 685800"/>
              <a:gd name="connsiteX0" fmla="*/ 381000 w 3352800"/>
              <a:gd name="connsiteY0" fmla="*/ 0 h 685800"/>
              <a:gd name="connsiteX1" fmla="*/ 2971800 w 3352800"/>
              <a:gd name="connsiteY1" fmla="*/ 0 h 685800"/>
              <a:gd name="connsiteX2" fmla="*/ 3352800 w 3352800"/>
              <a:gd name="connsiteY2" fmla="*/ 685800 h 685800"/>
              <a:gd name="connsiteX3" fmla="*/ 0 w 3352800"/>
              <a:gd name="connsiteY3" fmla="*/ 685800 h 685800"/>
              <a:gd name="connsiteX4" fmla="*/ 381000 w 3352800"/>
              <a:gd name="connsiteY4" fmla="*/ 0 h 685800"/>
              <a:gd name="connsiteX0" fmla="*/ 762000 w 3352800"/>
              <a:gd name="connsiteY0" fmla="*/ 0 h 685800"/>
              <a:gd name="connsiteX1" fmla="*/ 2971800 w 3352800"/>
              <a:gd name="connsiteY1" fmla="*/ 0 h 685800"/>
              <a:gd name="connsiteX2" fmla="*/ 3352800 w 3352800"/>
              <a:gd name="connsiteY2" fmla="*/ 685800 h 685800"/>
              <a:gd name="connsiteX3" fmla="*/ 0 w 3352800"/>
              <a:gd name="connsiteY3" fmla="*/ 685800 h 685800"/>
              <a:gd name="connsiteX4" fmla="*/ 762000 w 3352800"/>
              <a:gd name="connsiteY4" fmla="*/ 0 h 685800"/>
              <a:gd name="connsiteX0" fmla="*/ 762000 w 3352800"/>
              <a:gd name="connsiteY0" fmla="*/ 0 h 685800"/>
              <a:gd name="connsiteX1" fmla="*/ 2590800 w 3352800"/>
              <a:gd name="connsiteY1" fmla="*/ 0 h 685800"/>
              <a:gd name="connsiteX2" fmla="*/ 3352800 w 3352800"/>
              <a:gd name="connsiteY2" fmla="*/ 685800 h 685800"/>
              <a:gd name="connsiteX3" fmla="*/ 0 w 3352800"/>
              <a:gd name="connsiteY3" fmla="*/ 685800 h 685800"/>
              <a:gd name="connsiteX4" fmla="*/ 762000 w 3352800"/>
              <a:gd name="connsiteY4" fmla="*/ 0 h 685800"/>
              <a:gd name="connsiteX0" fmla="*/ 762000 w 3352800"/>
              <a:gd name="connsiteY0" fmla="*/ 0 h 685800"/>
              <a:gd name="connsiteX1" fmla="*/ 2362200 w 3352800"/>
              <a:gd name="connsiteY1" fmla="*/ 0 h 685800"/>
              <a:gd name="connsiteX2" fmla="*/ 3352800 w 3352800"/>
              <a:gd name="connsiteY2" fmla="*/ 685800 h 685800"/>
              <a:gd name="connsiteX3" fmla="*/ 0 w 3352800"/>
              <a:gd name="connsiteY3" fmla="*/ 685800 h 685800"/>
              <a:gd name="connsiteX4" fmla="*/ 762000 w 3352800"/>
              <a:gd name="connsiteY4" fmla="*/ 0 h 685800"/>
              <a:gd name="connsiteX0" fmla="*/ 990600 w 3352800"/>
              <a:gd name="connsiteY0" fmla="*/ 0 h 685800"/>
              <a:gd name="connsiteX1" fmla="*/ 2362200 w 3352800"/>
              <a:gd name="connsiteY1" fmla="*/ 0 h 685800"/>
              <a:gd name="connsiteX2" fmla="*/ 3352800 w 3352800"/>
              <a:gd name="connsiteY2" fmla="*/ 685800 h 685800"/>
              <a:gd name="connsiteX3" fmla="*/ 0 w 3352800"/>
              <a:gd name="connsiteY3" fmla="*/ 685800 h 685800"/>
              <a:gd name="connsiteX4" fmla="*/ 990600 w 3352800"/>
              <a:gd name="connsiteY4" fmla="*/ 0 h 685800"/>
              <a:gd name="connsiteX0" fmla="*/ 0 w 3352800"/>
              <a:gd name="connsiteY0" fmla="*/ 0 h 685800"/>
              <a:gd name="connsiteX1" fmla="*/ 2362200 w 3352800"/>
              <a:gd name="connsiteY1" fmla="*/ 0 h 685800"/>
              <a:gd name="connsiteX2" fmla="*/ 3352800 w 3352800"/>
              <a:gd name="connsiteY2" fmla="*/ 685800 h 685800"/>
              <a:gd name="connsiteX3" fmla="*/ 0 w 3352800"/>
              <a:gd name="connsiteY3" fmla="*/ 685800 h 685800"/>
              <a:gd name="connsiteX4" fmla="*/ 0 w 3352800"/>
              <a:gd name="connsiteY4" fmla="*/ 0 h 685800"/>
              <a:gd name="connsiteX0" fmla="*/ 0 w 3352800"/>
              <a:gd name="connsiteY0" fmla="*/ 0 h 685800"/>
              <a:gd name="connsiteX1" fmla="*/ 3352800 w 3352800"/>
              <a:gd name="connsiteY1" fmla="*/ 0 h 685800"/>
              <a:gd name="connsiteX2" fmla="*/ 3352800 w 3352800"/>
              <a:gd name="connsiteY2" fmla="*/ 685800 h 685800"/>
              <a:gd name="connsiteX3" fmla="*/ 0 w 3352800"/>
              <a:gd name="connsiteY3" fmla="*/ 685800 h 685800"/>
              <a:gd name="connsiteX4" fmla="*/ 0 w 33528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685800">
                <a:moveTo>
                  <a:pt x="0" y="0"/>
                </a:moveTo>
                <a:lnTo>
                  <a:pt x="3352800" y="0"/>
                </a:lnTo>
                <a:lnTo>
                  <a:pt x="3352800" y="685800"/>
                </a:lnTo>
                <a:lnTo>
                  <a:pt x="0" y="685800"/>
                </a:lnTo>
                <a:lnTo>
                  <a:pt x="0" y="0"/>
                </a:ln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1" name="Straight Connector 30"/>
          <p:cNvCxnSpPr>
            <a:stCxn id="15" idx="3"/>
            <a:endCxn id="15" idx="2"/>
          </p:cNvCxnSpPr>
          <p:nvPr/>
        </p:nvCxnSpPr>
        <p:spPr>
          <a:xfrm>
            <a:off x="533400" y="37338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9313" y="3352800"/>
            <a:ext cx="27432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54113" y="2971800"/>
            <a:ext cx="20574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2"/>
          </p:cNvCxnSpPr>
          <p:nvPr/>
        </p:nvCxnSpPr>
        <p:spPr>
          <a:xfrm flipH="1" flipV="1">
            <a:off x="533400" y="3352800"/>
            <a:ext cx="3352800" cy="38100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533402" y="2971800"/>
            <a:ext cx="3352798" cy="38100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0"/>
            <a:endCxn id="15" idx="1"/>
          </p:cNvCxnSpPr>
          <p:nvPr/>
        </p:nvCxnSpPr>
        <p:spPr>
          <a:xfrm>
            <a:off x="533400" y="25908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5" idx="0"/>
          </p:cNvCxnSpPr>
          <p:nvPr/>
        </p:nvCxnSpPr>
        <p:spPr>
          <a:xfrm rot="10800000">
            <a:off x="533400" y="2590800"/>
            <a:ext cx="3352800" cy="38100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3"/>
            <a:endCxn id="15" idx="2"/>
          </p:cNvCxnSpPr>
          <p:nvPr/>
        </p:nvCxnSpPr>
        <p:spPr>
          <a:xfrm>
            <a:off x="533400" y="3733800"/>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33400" y="3352800"/>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33400" y="2971800"/>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5" idx="0"/>
            <a:endCxn id="15" idx="1"/>
          </p:cNvCxnSpPr>
          <p:nvPr/>
        </p:nvCxnSpPr>
        <p:spPr>
          <a:xfrm>
            <a:off x="533400" y="2590800"/>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8" name="Object 87"/>
          <p:cNvGraphicFramePr>
            <a:graphicFrameLocks noChangeAspect="1"/>
          </p:cNvGraphicFramePr>
          <p:nvPr/>
        </p:nvGraphicFramePr>
        <p:xfrm>
          <a:off x="1524794" y="4648199"/>
          <a:ext cx="990600" cy="344557"/>
        </p:xfrm>
        <a:graphic>
          <a:graphicData uri="http://schemas.openxmlformats.org/presentationml/2006/ole">
            <p:oleObj spid="_x0000_s157701" name="Equation" r:id="rId3" imgW="583920" imgH="203040" progId="Equation.DSMT4">
              <p:embed/>
            </p:oleObj>
          </a:graphicData>
        </a:graphic>
      </p:graphicFrame>
      <p:cxnSp>
        <p:nvCxnSpPr>
          <p:cNvPr id="104" name="Straight Connector 103"/>
          <p:cNvCxnSpPr/>
          <p:nvPr/>
        </p:nvCxnSpPr>
        <p:spPr>
          <a:xfrm rot="5400000">
            <a:off x="-6350" y="3740150"/>
            <a:ext cx="1080294" cy="794"/>
          </a:xfrm>
          <a:prstGeom prst="line">
            <a:avLst/>
          </a:prstGeom>
          <a:ln w="25527">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a:off x="3308350" y="3701256"/>
            <a:ext cx="1155700" cy="1588"/>
          </a:xfrm>
          <a:prstGeom prst="line">
            <a:avLst/>
          </a:prstGeom>
          <a:ln w="25527">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011616" y="4038600"/>
            <a:ext cx="351378" cy="369332"/>
          </a:xfrm>
          <a:prstGeom prst="rect">
            <a:avLst/>
          </a:prstGeom>
          <a:noFill/>
        </p:spPr>
        <p:txBody>
          <a:bodyPr wrap="none" rtlCol="0">
            <a:spAutoFit/>
          </a:bodyPr>
          <a:lstStyle/>
          <a:p>
            <a:r>
              <a:rPr lang="en-US" smtClean="0"/>
              <a:t>N</a:t>
            </a:r>
            <a:endParaRPr lang="en-US"/>
          </a:p>
        </p:txBody>
      </p:sp>
      <p:cxnSp>
        <p:nvCxnSpPr>
          <p:cNvPr id="107" name="Straight Arrow Connector 106"/>
          <p:cNvCxnSpPr/>
          <p:nvPr/>
        </p:nvCxnSpPr>
        <p:spPr>
          <a:xfrm rot="10800000">
            <a:off x="534194" y="4191000"/>
            <a:ext cx="4572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05994" y="4189412"/>
            <a:ext cx="3810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3549022" y="5221069"/>
            <a:ext cx="2230098" cy="1200329"/>
          </a:xfrm>
          <a:prstGeom prst="rect">
            <a:avLst/>
          </a:prstGeom>
          <a:noFill/>
        </p:spPr>
        <p:txBody>
          <a:bodyPr wrap="none" rtlCol="0">
            <a:spAutoFit/>
          </a:bodyPr>
          <a:lstStyle/>
          <a:p>
            <a:r>
              <a:rPr lang="en-US" smtClean="0"/>
              <a:t>Data set size = N;</a:t>
            </a:r>
          </a:p>
          <a:p>
            <a:r>
              <a:rPr lang="en-US" smtClean="0"/>
              <a:t>Cache size = Z;</a:t>
            </a:r>
          </a:p>
          <a:p>
            <a:r>
              <a:rPr lang="en-US" smtClean="0"/>
              <a:t>N &gt;&gt; Z;</a:t>
            </a:r>
          </a:p>
          <a:p>
            <a:r>
              <a:rPr lang="en-US" smtClean="0"/>
              <a:t>Cache line size = B;</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we do better?</a:t>
            </a:r>
            <a:endParaRPr lang="en-US"/>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72</a:t>
            </a:fld>
            <a:endParaRPr lang="en-US"/>
          </a:p>
        </p:txBody>
      </p:sp>
      <p:cxnSp>
        <p:nvCxnSpPr>
          <p:cNvPr id="6" name="AutoShape 18"/>
          <p:cNvCxnSpPr>
            <a:cxnSpLocks noChangeShapeType="1"/>
          </p:cNvCxnSpPr>
          <p:nvPr/>
        </p:nvCxnSpPr>
        <p:spPr bwMode="auto">
          <a:xfrm>
            <a:off x="165100" y="4038600"/>
            <a:ext cx="4038600" cy="3175"/>
          </a:xfrm>
          <a:prstGeom prst="straightConnector1">
            <a:avLst/>
          </a:prstGeom>
          <a:noFill/>
          <a:ln w="9360">
            <a:solidFill>
              <a:srgbClr val="000000"/>
            </a:solidFill>
            <a:miter lim="800000"/>
            <a:headEnd/>
            <a:tailEnd type="triangle" w="med" len="med"/>
          </a:ln>
        </p:spPr>
      </p:cxnSp>
      <p:sp>
        <p:nvSpPr>
          <p:cNvPr id="7" name="Text Box 20"/>
          <p:cNvSpPr txBox="1">
            <a:spLocks noChangeArrowheads="1"/>
          </p:cNvSpPr>
          <p:nvPr/>
        </p:nvSpPr>
        <p:spPr bwMode="auto">
          <a:xfrm>
            <a:off x="0" y="2146300"/>
            <a:ext cx="2714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t</a:t>
            </a:r>
          </a:p>
        </p:txBody>
      </p:sp>
      <p:cxnSp>
        <p:nvCxnSpPr>
          <p:cNvPr id="12" name="Straight Arrow Connector 11"/>
          <p:cNvCxnSpPr/>
          <p:nvPr/>
        </p:nvCxnSpPr>
        <p:spPr>
          <a:xfrm rot="5400000" flipH="1" flipV="1">
            <a:off x="-799306" y="3174206"/>
            <a:ext cx="2057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 Box 19"/>
          <p:cNvSpPr txBox="1">
            <a:spLocks noChangeArrowheads="1"/>
          </p:cNvSpPr>
          <p:nvPr/>
        </p:nvSpPr>
        <p:spPr bwMode="auto">
          <a:xfrm>
            <a:off x="3962400" y="3975100"/>
            <a:ext cx="31591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x</a:t>
            </a:r>
          </a:p>
        </p:txBody>
      </p:sp>
      <p:cxnSp>
        <p:nvCxnSpPr>
          <p:cNvPr id="52" name="AutoShape 18"/>
          <p:cNvCxnSpPr>
            <a:cxnSpLocks noChangeShapeType="1"/>
          </p:cNvCxnSpPr>
          <p:nvPr/>
        </p:nvCxnSpPr>
        <p:spPr bwMode="auto">
          <a:xfrm>
            <a:off x="5030787" y="4025900"/>
            <a:ext cx="4038600" cy="3175"/>
          </a:xfrm>
          <a:prstGeom prst="straightConnector1">
            <a:avLst/>
          </a:prstGeom>
          <a:noFill/>
          <a:ln w="9360">
            <a:solidFill>
              <a:srgbClr val="000000"/>
            </a:solidFill>
            <a:miter lim="800000"/>
            <a:headEnd/>
            <a:tailEnd type="triangle" w="med" len="med"/>
          </a:ln>
        </p:spPr>
      </p:cxnSp>
      <p:sp>
        <p:nvSpPr>
          <p:cNvPr id="53" name="Text Box 20"/>
          <p:cNvSpPr txBox="1">
            <a:spLocks noChangeArrowheads="1"/>
          </p:cNvSpPr>
          <p:nvPr/>
        </p:nvSpPr>
        <p:spPr bwMode="auto">
          <a:xfrm>
            <a:off x="4865687" y="2133600"/>
            <a:ext cx="2714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t</a:t>
            </a:r>
          </a:p>
        </p:txBody>
      </p:sp>
      <p:cxnSp>
        <p:nvCxnSpPr>
          <p:cNvPr id="54" name="Straight Arrow Connector 53"/>
          <p:cNvCxnSpPr/>
          <p:nvPr/>
        </p:nvCxnSpPr>
        <p:spPr>
          <a:xfrm rot="5400000" flipH="1" flipV="1">
            <a:off x="4066381" y="3161506"/>
            <a:ext cx="2057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 Box 19"/>
          <p:cNvSpPr txBox="1">
            <a:spLocks noChangeArrowheads="1"/>
          </p:cNvSpPr>
          <p:nvPr/>
        </p:nvSpPr>
        <p:spPr bwMode="auto">
          <a:xfrm>
            <a:off x="8828087" y="3962400"/>
            <a:ext cx="31591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pitchFamily="34" charset="0"/>
              </a:rPr>
              <a:t>x</a:t>
            </a:r>
          </a:p>
        </p:txBody>
      </p:sp>
      <p:sp>
        <p:nvSpPr>
          <p:cNvPr id="56" name="Freeform 55"/>
          <p:cNvSpPr/>
          <p:nvPr/>
        </p:nvSpPr>
        <p:spPr>
          <a:xfrm>
            <a:off x="5399087" y="2571750"/>
            <a:ext cx="3373438" cy="1149350"/>
          </a:xfrm>
          <a:custGeom>
            <a:avLst/>
            <a:gdLst>
              <a:gd name="connsiteX0" fmla="*/ 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0 w 3657600"/>
              <a:gd name="connsiteY4" fmla="*/ 0 h 685800"/>
              <a:gd name="connsiteX0" fmla="*/ 0 w 3657600"/>
              <a:gd name="connsiteY0" fmla="*/ 0 h 685800"/>
              <a:gd name="connsiteX1" fmla="*/ 3657600 w 3657600"/>
              <a:gd name="connsiteY1" fmla="*/ 0 h 685800"/>
              <a:gd name="connsiteX2" fmla="*/ 3505200 w 3657600"/>
              <a:gd name="connsiteY2" fmla="*/ 685800 h 685800"/>
              <a:gd name="connsiteX3" fmla="*/ 0 w 3657600"/>
              <a:gd name="connsiteY3" fmla="*/ 685800 h 685800"/>
              <a:gd name="connsiteX4" fmla="*/ 0 w 3657600"/>
              <a:gd name="connsiteY4" fmla="*/ 0 h 685800"/>
              <a:gd name="connsiteX0" fmla="*/ 0 w 3505200"/>
              <a:gd name="connsiteY0" fmla="*/ 0 h 685800"/>
              <a:gd name="connsiteX1" fmla="*/ 3124200 w 3505200"/>
              <a:gd name="connsiteY1" fmla="*/ 0 h 685800"/>
              <a:gd name="connsiteX2" fmla="*/ 3505200 w 3505200"/>
              <a:gd name="connsiteY2" fmla="*/ 685800 h 685800"/>
              <a:gd name="connsiteX3" fmla="*/ 0 w 3505200"/>
              <a:gd name="connsiteY3" fmla="*/ 685800 h 685800"/>
              <a:gd name="connsiteX4" fmla="*/ 0 w 3505200"/>
              <a:gd name="connsiteY4" fmla="*/ 0 h 685800"/>
              <a:gd name="connsiteX0" fmla="*/ 0 w 3505200"/>
              <a:gd name="connsiteY0" fmla="*/ 0 h 685800"/>
              <a:gd name="connsiteX1" fmla="*/ 3124200 w 3505200"/>
              <a:gd name="connsiteY1" fmla="*/ 0 h 685800"/>
              <a:gd name="connsiteX2" fmla="*/ 3505200 w 3505200"/>
              <a:gd name="connsiteY2" fmla="*/ 685800 h 685800"/>
              <a:gd name="connsiteX3" fmla="*/ 152400 w 3505200"/>
              <a:gd name="connsiteY3" fmla="*/ 685800 h 685800"/>
              <a:gd name="connsiteX4" fmla="*/ 0 w 3505200"/>
              <a:gd name="connsiteY4" fmla="*/ 0 h 685800"/>
              <a:gd name="connsiteX0" fmla="*/ 381000 w 3352800"/>
              <a:gd name="connsiteY0" fmla="*/ 0 h 685800"/>
              <a:gd name="connsiteX1" fmla="*/ 2971800 w 3352800"/>
              <a:gd name="connsiteY1" fmla="*/ 0 h 685800"/>
              <a:gd name="connsiteX2" fmla="*/ 3352800 w 3352800"/>
              <a:gd name="connsiteY2" fmla="*/ 685800 h 685800"/>
              <a:gd name="connsiteX3" fmla="*/ 0 w 3352800"/>
              <a:gd name="connsiteY3" fmla="*/ 685800 h 685800"/>
              <a:gd name="connsiteX4" fmla="*/ 381000 w 3352800"/>
              <a:gd name="connsiteY4" fmla="*/ 0 h 685800"/>
              <a:gd name="connsiteX0" fmla="*/ 762000 w 3352800"/>
              <a:gd name="connsiteY0" fmla="*/ 0 h 685800"/>
              <a:gd name="connsiteX1" fmla="*/ 2971800 w 3352800"/>
              <a:gd name="connsiteY1" fmla="*/ 0 h 685800"/>
              <a:gd name="connsiteX2" fmla="*/ 3352800 w 3352800"/>
              <a:gd name="connsiteY2" fmla="*/ 685800 h 685800"/>
              <a:gd name="connsiteX3" fmla="*/ 0 w 3352800"/>
              <a:gd name="connsiteY3" fmla="*/ 685800 h 685800"/>
              <a:gd name="connsiteX4" fmla="*/ 762000 w 3352800"/>
              <a:gd name="connsiteY4" fmla="*/ 0 h 685800"/>
              <a:gd name="connsiteX0" fmla="*/ 762000 w 3352800"/>
              <a:gd name="connsiteY0" fmla="*/ 0 h 685800"/>
              <a:gd name="connsiteX1" fmla="*/ 2590800 w 3352800"/>
              <a:gd name="connsiteY1" fmla="*/ 0 h 685800"/>
              <a:gd name="connsiteX2" fmla="*/ 3352800 w 3352800"/>
              <a:gd name="connsiteY2" fmla="*/ 685800 h 685800"/>
              <a:gd name="connsiteX3" fmla="*/ 0 w 3352800"/>
              <a:gd name="connsiteY3" fmla="*/ 685800 h 685800"/>
              <a:gd name="connsiteX4" fmla="*/ 762000 w 3352800"/>
              <a:gd name="connsiteY4" fmla="*/ 0 h 685800"/>
              <a:gd name="connsiteX0" fmla="*/ 762000 w 3352800"/>
              <a:gd name="connsiteY0" fmla="*/ 0 h 685800"/>
              <a:gd name="connsiteX1" fmla="*/ 2362200 w 3352800"/>
              <a:gd name="connsiteY1" fmla="*/ 0 h 685800"/>
              <a:gd name="connsiteX2" fmla="*/ 3352800 w 3352800"/>
              <a:gd name="connsiteY2" fmla="*/ 685800 h 685800"/>
              <a:gd name="connsiteX3" fmla="*/ 0 w 3352800"/>
              <a:gd name="connsiteY3" fmla="*/ 685800 h 685800"/>
              <a:gd name="connsiteX4" fmla="*/ 762000 w 3352800"/>
              <a:gd name="connsiteY4" fmla="*/ 0 h 685800"/>
              <a:gd name="connsiteX0" fmla="*/ 990600 w 3352800"/>
              <a:gd name="connsiteY0" fmla="*/ 0 h 685800"/>
              <a:gd name="connsiteX1" fmla="*/ 2362200 w 3352800"/>
              <a:gd name="connsiteY1" fmla="*/ 0 h 685800"/>
              <a:gd name="connsiteX2" fmla="*/ 3352800 w 3352800"/>
              <a:gd name="connsiteY2" fmla="*/ 685800 h 685800"/>
              <a:gd name="connsiteX3" fmla="*/ 0 w 3352800"/>
              <a:gd name="connsiteY3" fmla="*/ 685800 h 685800"/>
              <a:gd name="connsiteX4" fmla="*/ 990600 w 3352800"/>
              <a:gd name="connsiteY4" fmla="*/ 0 h 685800"/>
              <a:gd name="connsiteX0" fmla="*/ 0 w 3352800"/>
              <a:gd name="connsiteY0" fmla="*/ 0 h 685800"/>
              <a:gd name="connsiteX1" fmla="*/ 2362200 w 3352800"/>
              <a:gd name="connsiteY1" fmla="*/ 0 h 685800"/>
              <a:gd name="connsiteX2" fmla="*/ 3352800 w 3352800"/>
              <a:gd name="connsiteY2" fmla="*/ 685800 h 685800"/>
              <a:gd name="connsiteX3" fmla="*/ 0 w 3352800"/>
              <a:gd name="connsiteY3" fmla="*/ 685800 h 685800"/>
              <a:gd name="connsiteX4" fmla="*/ 0 w 3352800"/>
              <a:gd name="connsiteY4" fmla="*/ 0 h 685800"/>
              <a:gd name="connsiteX0" fmla="*/ 0 w 3373438"/>
              <a:gd name="connsiteY0" fmla="*/ 3810 h 689610"/>
              <a:gd name="connsiteX1" fmla="*/ 2362200 w 3373438"/>
              <a:gd name="connsiteY1" fmla="*/ 3810 h 689610"/>
              <a:gd name="connsiteX2" fmla="*/ 3373438 w 3373438"/>
              <a:gd name="connsiteY2" fmla="*/ 0 h 689610"/>
              <a:gd name="connsiteX3" fmla="*/ 3352800 w 3373438"/>
              <a:gd name="connsiteY3" fmla="*/ 689610 h 689610"/>
              <a:gd name="connsiteX4" fmla="*/ 0 w 3373438"/>
              <a:gd name="connsiteY4" fmla="*/ 689610 h 689610"/>
              <a:gd name="connsiteX5" fmla="*/ 0 w 3373438"/>
              <a:gd name="connsiteY5" fmla="*/ 3810 h 68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3438" h="689610">
                <a:moveTo>
                  <a:pt x="0" y="3810"/>
                </a:moveTo>
                <a:lnTo>
                  <a:pt x="2362200" y="3810"/>
                </a:lnTo>
                <a:lnTo>
                  <a:pt x="3373438" y="0"/>
                </a:lnTo>
                <a:lnTo>
                  <a:pt x="3352800" y="689610"/>
                </a:lnTo>
                <a:lnTo>
                  <a:pt x="0" y="689610"/>
                </a:lnTo>
                <a:lnTo>
                  <a:pt x="0" y="3810"/>
                </a:ln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7" name="Straight Connector 56"/>
          <p:cNvCxnSpPr/>
          <p:nvPr/>
        </p:nvCxnSpPr>
        <p:spPr>
          <a:xfrm>
            <a:off x="5399087" y="40386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410200" y="3352800"/>
            <a:ext cx="32766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399087" y="3732212"/>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410200" y="2971800"/>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6" idx="3"/>
          </p:cNvCxnSpPr>
          <p:nvPr/>
        </p:nvCxnSpPr>
        <p:spPr>
          <a:xfrm flipV="1">
            <a:off x="8751887" y="3276600"/>
            <a:ext cx="11113" cy="44450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5410200" y="3352800"/>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flipH="1" flipV="1">
            <a:off x="5181600" y="3124200"/>
            <a:ext cx="4572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56" idx="2"/>
          </p:cNvCxnSpPr>
          <p:nvPr/>
        </p:nvCxnSpPr>
        <p:spPr>
          <a:xfrm rot="5400000" flipH="1" flipV="1">
            <a:off x="8567737" y="2767013"/>
            <a:ext cx="400050" cy="9525"/>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5399087" y="2590800"/>
            <a:ext cx="3373438" cy="635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Right Arrow 85"/>
          <p:cNvSpPr/>
          <p:nvPr/>
        </p:nvSpPr>
        <p:spPr>
          <a:xfrm>
            <a:off x="4267200" y="28956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8" name="Object 87"/>
          <p:cNvGraphicFramePr>
            <a:graphicFrameLocks noChangeAspect="1"/>
          </p:cNvGraphicFramePr>
          <p:nvPr/>
        </p:nvGraphicFramePr>
        <p:xfrm>
          <a:off x="1524794" y="4648199"/>
          <a:ext cx="990600" cy="344557"/>
        </p:xfrm>
        <a:graphic>
          <a:graphicData uri="http://schemas.openxmlformats.org/presentationml/2006/ole">
            <p:oleObj spid="_x0000_s158722" name="Equation" r:id="rId3" imgW="583920" imgH="203040" progId="Equation.DSMT4">
              <p:embed/>
            </p:oleObj>
          </a:graphicData>
        </a:graphic>
      </p:graphicFrame>
      <p:cxnSp>
        <p:nvCxnSpPr>
          <p:cNvPr id="90" name="Straight Connector 89"/>
          <p:cNvCxnSpPr/>
          <p:nvPr/>
        </p:nvCxnSpPr>
        <p:spPr>
          <a:xfrm rot="5400000">
            <a:off x="5097859" y="4045347"/>
            <a:ext cx="623094" cy="1588"/>
          </a:xfrm>
          <a:prstGeom prst="line">
            <a:avLst/>
          </a:prstGeom>
          <a:ln w="25527">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8452644" y="4044156"/>
            <a:ext cx="622300" cy="1588"/>
          </a:xfrm>
          <a:prstGeom prst="line">
            <a:avLst/>
          </a:prstGeom>
          <a:ln w="25527">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887622" y="4114800"/>
            <a:ext cx="351378" cy="369332"/>
          </a:xfrm>
          <a:prstGeom prst="rect">
            <a:avLst/>
          </a:prstGeom>
          <a:noFill/>
        </p:spPr>
        <p:txBody>
          <a:bodyPr wrap="none" rtlCol="0">
            <a:spAutoFit/>
          </a:bodyPr>
          <a:lstStyle/>
          <a:p>
            <a:r>
              <a:rPr lang="en-US" smtClean="0"/>
              <a:t>N</a:t>
            </a:r>
            <a:endParaRPr lang="en-US"/>
          </a:p>
        </p:txBody>
      </p:sp>
      <p:graphicFrame>
        <p:nvGraphicFramePr>
          <p:cNvPr id="93" name="Object 92"/>
          <p:cNvGraphicFramePr>
            <a:graphicFrameLocks noChangeAspect="1"/>
          </p:cNvGraphicFramePr>
          <p:nvPr/>
        </p:nvGraphicFramePr>
        <p:xfrm>
          <a:off x="6262688" y="4684713"/>
          <a:ext cx="1571625" cy="344487"/>
        </p:xfrm>
        <a:graphic>
          <a:graphicData uri="http://schemas.openxmlformats.org/presentationml/2006/ole">
            <p:oleObj spid="_x0000_s158723" name="Equation" r:id="rId4" imgW="927000" imgH="203040" progId="Equation.DSMT4">
              <p:embed/>
            </p:oleObj>
          </a:graphicData>
        </a:graphic>
      </p:graphicFrame>
      <p:cxnSp>
        <p:nvCxnSpPr>
          <p:cNvPr id="98" name="Straight Arrow Connector 97"/>
          <p:cNvCxnSpPr/>
          <p:nvPr/>
        </p:nvCxnSpPr>
        <p:spPr>
          <a:xfrm rot="10800000">
            <a:off x="5410200" y="4267200"/>
            <a:ext cx="4572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8382000" y="4265612"/>
            <a:ext cx="3810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259159" y="4007247"/>
            <a:ext cx="546894" cy="1588"/>
          </a:xfrm>
          <a:prstGeom prst="line">
            <a:avLst/>
          </a:prstGeom>
          <a:ln w="25527">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a:off x="3613945" y="4006056"/>
            <a:ext cx="546100" cy="1589"/>
          </a:xfrm>
          <a:prstGeom prst="line">
            <a:avLst/>
          </a:prstGeom>
          <a:ln w="25527">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011616" y="4038600"/>
            <a:ext cx="351378" cy="369332"/>
          </a:xfrm>
          <a:prstGeom prst="rect">
            <a:avLst/>
          </a:prstGeom>
          <a:noFill/>
        </p:spPr>
        <p:txBody>
          <a:bodyPr wrap="none" rtlCol="0">
            <a:spAutoFit/>
          </a:bodyPr>
          <a:lstStyle/>
          <a:p>
            <a:r>
              <a:rPr lang="en-US" smtClean="0"/>
              <a:t>N</a:t>
            </a:r>
            <a:endParaRPr lang="en-US"/>
          </a:p>
        </p:txBody>
      </p:sp>
      <p:cxnSp>
        <p:nvCxnSpPr>
          <p:cNvPr id="107" name="Straight Arrow Connector 106"/>
          <p:cNvCxnSpPr/>
          <p:nvPr/>
        </p:nvCxnSpPr>
        <p:spPr>
          <a:xfrm rot="10800000">
            <a:off x="534194" y="4191000"/>
            <a:ext cx="4572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05994" y="4189412"/>
            <a:ext cx="3810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549022" y="5221069"/>
            <a:ext cx="2230098" cy="1200329"/>
          </a:xfrm>
          <a:prstGeom prst="rect">
            <a:avLst/>
          </a:prstGeom>
          <a:noFill/>
        </p:spPr>
        <p:txBody>
          <a:bodyPr wrap="none" rtlCol="0">
            <a:spAutoFit/>
          </a:bodyPr>
          <a:lstStyle/>
          <a:p>
            <a:r>
              <a:rPr lang="en-US" smtClean="0"/>
              <a:t>Data set size = N;</a:t>
            </a:r>
          </a:p>
          <a:p>
            <a:r>
              <a:rPr lang="en-US" smtClean="0"/>
              <a:t>Cache size = Z;</a:t>
            </a:r>
          </a:p>
          <a:p>
            <a:r>
              <a:rPr lang="en-US" smtClean="0"/>
              <a:t>N </a:t>
            </a:r>
            <a:r>
              <a:rPr lang="en-US" smtClean="0"/>
              <a:t>&gt; </a:t>
            </a:r>
            <a:r>
              <a:rPr lang="en-US" smtClean="0"/>
              <a:t>Z;</a:t>
            </a:r>
          </a:p>
          <a:p>
            <a:r>
              <a:rPr lang="en-US" smtClean="0"/>
              <a:t>Cache line size = B;</a:t>
            </a:r>
            <a:endParaRPr lang="en-US"/>
          </a:p>
        </p:txBody>
      </p:sp>
      <p:sp>
        <p:nvSpPr>
          <p:cNvPr id="60" name="Freeform 59"/>
          <p:cNvSpPr/>
          <p:nvPr/>
        </p:nvSpPr>
        <p:spPr>
          <a:xfrm>
            <a:off x="533400" y="2590800"/>
            <a:ext cx="3352800" cy="1143000"/>
          </a:xfrm>
          <a:custGeom>
            <a:avLst/>
            <a:gdLst>
              <a:gd name="connsiteX0" fmla="*/ 0 w 3657600"/>
              <a:gd name="connsiteY0" fmla="*/ 0 h 685800"/>
              <a:gd name="connsiteX1" fmla="*/ 3657600 w 3657600"/>
              <a:gd name="connsiteY1" fmla="*/ 0 h 685800"/>
              <a:gd name="connsiteX2" fmla="*/ 3657600 w 3657600"/>
              <a:gd name="connsiteY2" fmla="*/ 685800 h 685800"/>
              <a:gd name="connsiteX3" fmla="*/ 0 w 3657600"/>
              <a:gd name="connsiteY3" fmla="*/ 685800 h 685800"/>
              <a:gd name="connsiteX4" fmla="*/ 0 w 3657600"/>
              <a:gd name="connsiteY4" fmla="*/ 0 h 685800"/>
              <a:gd name="connsiteX0" fmla="*/ 0 w 3657600"/>
              <a:gd name="connsiteY0" fmla="*/ 0 h 685800"/>
              <a:gd name="connsiteX1" fmla="*/ 3657600 w 3657600"/>
              <a:gd name="connsiteY1" fmla="*/ 0 h 685800"/>
              <a:gd name="connsiteX2" fmla="*/ 3505200 w 3657600"/>
              <a:gd name="connsiteY2" fmla="*/ 685800 h 685800"/>
              <a:gd name="connsiteX3" fmla="*/ 0 w 3657600"/>
              <a:gd name="connsiteY3" fmla="*/ 685800 h 685800"/>
              <a:gd name="connsiteX4" fmla="*/ 0 w 3657600"/>
              <a:gd name="connsiteY4" fmla="*/ 0 h 685800"/>
              <a:gd name="connsiteX0" fmla="*/ 0 w 3505200"/>
              <a:gd name="connsiteY0" fmla="*/ 0 h 685800"/>
              <a:gd name="connsiteX1" fmla="*/ 3124200 w 3505200"/>
              <a:gd name="connsiteY1" fmla="*/ 0 h 685800"/>
              <a:gd name="connsiteX2" fmla="*/ 3505200 w 3505200"/>
              <a:gd name="connsiteY2" fmla="*/ 685800 h 685800"/>
              <a:gd name="connsiteX3" fmla="*/ 0 w 3505200"/>
              <a:gd name="connsiteY3" fmla="*/ 685800 h 685800"/>
              <a:gd name="connsiteX4" fmla="*/ 0 w 3505200"/>
              <a:gd name="connsiteY4" fmla="*/ 0 h 685800"/>
              <a:gd name="connsiteX0" fmla="*/ 0 w 3505200"/>
              <a:gd name="connsiteY0" fmla="*/ 0 h 685800"/>
              <a:gd name="connsiteX1" fmla="*/ 3124200 w 3505200"/>
              <a:gd name="connsiteY1" fmla="*/ 0 h 685800"/>
              <a:gd name="connsiteX2" fmla="*/ 3505200 w 3505200"/>
              <a:gd name="connsiteY2" fmla="*/ 685800 h 685800"/>
              <a:gd name="connsiteX3" fmla="*/ 152400 w 3505200"/>
              <a:gd name="connsiteY3" fmla="*/ 685800 h 685800"/>
              <a:gd name="connsiteX4" fmla="*/ 0 w 3505200"/>
              <a:gd name="connsiteY4" fmla="*/ 0 h 685800"/>
              <a:gd name="connsiteX0" fmla="*/ 381000 w 3352800"/>
              <a:gd name="connsiteY0" fmla="*/ 0 h 685800"/>
              <a:gd name="connsiteX1" fmla="*/ 2971800 w 3352800"/>
              <a:gd name="connsiteY1" fmla="*/ 0 h 685800"/>
              <a:gd name="connsiteX2" fmla="*/ 3352800 w 3352800"/>
              <a:gd name="connsiteY2" fmla="*/ 685800 h 685800"/>
              <a:gd name="connsiteX3" fmla="*/ 0 w 3352800"/>
              <a:gd name="connsiteY3" fmla="*/ 685800 h 685800"/>
              <a:gd name="connsiteX4" fmla="*/ 381000 w 3352800"/>
              <a:gd name="connsiteY4" fmla="*/ 0 h 685800"/>
              <a:gd name="connsiteX0" fmla="*/ 762000 w 3352800"/>
              <a:gd name="connsiteY0" fmla="*/ 0 h 685800"/>
              <a:gd name="connsiteX1" fmla="*/ 2971800 w 3352800"/>
              <a:gd name="connsiteY1" fmla="*/ 0 h 685800"/>
              <a:gd name="connsiteX2" fmla="*/ 3352800 w 3352800"/>
              <a:gd name="connsiteY2" fmla="*/ 685800 h 685800"/>
              <a:gd name="connsiteX3" fmla="*/ 0 w 3352800"/>
              <a:gd name="connsiteY3" fmla="*/ 685800 h 685800"/>
              <a:gd name="connsiteX4" fmla="*/ 762000 w 3352800"/>
              <a:gd name="connsiteY4" fmla="*/ 0 h 685800"/>
              <a:gd name="connsiteX0" fmla="*/ 762000 w 3352800"/>
              <a:gd name="connsiteY0" fmla="*/ 0 h 685800"/>
              <a:gd name="connsiteX1" fmla="*/ 2590800 w 3352800"/>
              <a:gd name="connsiteY1" fmla="*/ 0 h 685800"/>
              <a:gd name="connsiteX2" fmla="*/ 3352800 w 3352800"/>
              <a:gd name="connsiteY2" fmla="*/ 685800 h 685800"/>
              <a:gd name="connsiteX3" fmla="*/ 0 w 3352800"/>
              <a:gd name="connsiteY3" fmla="*/ 685800 h 685800"/>
              <a:gd name="connsiteX4" fmla="*/ 762000 w 3352800"/>
              <a:gd name="connsiteY4" fmla="*/ 0 h 685800"/>
              <a:gd name="connsiteX0" fmla="*/ 762000 w 3352800"/>
              <a:gd name="connsiteY0" fmla="*/ 0 h 685800"/>
              <a:gd name="connsiteX1" fmla="*/ 2362200 w 3352800"/>
              <a:gd name="connsiteY1" fmla="*/ 0 h 685800"/>
              <a:gd name="connsiteX2" fmla="*/ 3352800 w 3352800"/>
              <a:gd name="connsiteY2" fmla="*/ 685800 h 685800"/>
              <a:gd name="connsiteX3" fmla="*/ 0 w 3352800"/>
              <a:gd name="connsiteY3" fmla="*/ 685800 h 685800"/>
              <a:gd name="connsiteX4" fmla="*/ 762000 w 3352800"/>
              <a:gd name="connsiteY4" fmla="*/ 0 h 685800"/>
              <a:gd name="connsiteX0" fmla="*/ 990600 w 3352800"/>
              <a:gd name="connsiteY0" fmla="*/ 0 h 685800"/>
              <a:gd name="connsiteX1" fmla="*/ 2362200 w 3352800"/>
              <a:gd name="connsiteY1" fmla="*/ 0 h 685800"/>
              <a:gd name="connsiteX2" fmla="*/ 3352800 w 3352800"/>
              <a:gd name="connsiteY2" fmla="*/ 685800 h 685800"/>
              <a:gd name="connsiteX3" fmla="*/ 0 w 3352800"/>
              <a:gd name="connsiteY3" fmla="*/ 685800 h 685800"/>
              <a:gd name="connsiteX4" fmla="*/ 990600 w 3352800"/>
              <a:gd name="connsiteY4" fmla="*/ 0 h 685800"/>
              <a:gd name="connsiteX0" fmla="*/ 0 w 3352800"/>
              <a:gd name="connsiteY0" fmla="*/ 0 h 685800"/>
              <a:gd name="connsiteX1" fmla="*/ 2362200 w 3352800"/>
              <a:gd name="connsiteY1" fmla="*/ 0 h 685800"/>
              <a:gd name="connsiteX2" fmla="*/ 3352800 w 3352800"/>
              <a:gd name="connsiteY2" fmla="*/ 685800 h 685800"/>
              <a:gd name="connsiteX3" fmla="*/ 0 w 3352800"/>
              <a:gd name="connsiteY3" fmla="*/ 685800 h 685800"/>
              <a:gd name="connsiteX4" fmla="*/ 0 w 3352800"/>
              <a:gd name="connsiteY4" fmla="*/ 0 h 685800"/>
              <a:gd name="connsiteX0" fmla="*/ 0 w 3352800"/>
              <a:gd name="connsiteY0" fmla="*/ 0 h 685800"/>
              <a:gd name="connsiteX1" fmla="*/ 3352800 w 3352800"/>
              <a:gd name="connsiteY1" fmla="*/ 0 h 685800"/>
              <a:gd name="connsiteX2" fmla="*/ 3352800 w 3352800"/>
              <a:gd name="connsiteY2" fmla="*/ 685800 h 685800"/>
              <a:gd name="connsiteX3" fmla="*/ 0 w 3352800"/>
              <a:gd name="connsiteY3" fmla="*/ 685800 h 685800"/>
              <a:gd name="connsiteX4" fmla="*/ 0 w 3352800"/>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685800">
                <a:moveTo>
                  <a:pt x="0" y="0"/>
                </a:moveTo>
                <a:lnTo>
                  <a:pt x="3352800" y="0"/>
                </a:lnTo>
                <a:lnTo>
                  <a:pt x="3352800" y="685800"/>
                </a:lnTo>
                <a:lnTo>
                  <a:pt x="0" y="685800"/>
                </a:lnTo>
                <a:lnTo>
                  <a:pt x="0" y="0"/>
                </a:ln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1" name="Straight Connector 60"/>
          <p:cNvCxnSpPr>
            <a:stCxn id="60" idx="3"/>
            <a:endCxn id="60" idx="2"/>
          </p:cNvCxnSpPr>
          <p:nvPr/>
        </p:nvCxnSpPr>
        <p:spPr>
          <a:xfrm>
            <a:off x="533400" y="37338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49313" y="3352800"/>
            <a:ext cx="27432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154113" y="2971800"/>
            <a:ext cx="20574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0" idx="2"/>
          </p:cNvCxnSpPr>
          <p:nvPr/>
        </p:nvCxnSpPr>
        <p:spPr>
          <a:xfrm flipH="1" flipV="1">
            <a:off x="533400" y="3352800"/>
            <a:ext cx="3352800" cy="38100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a:off x="533402" y="2971800"/>
            <a:ext cx="3352798" cy="38100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0" idx="0"/>
            <a:endCxn id="60" idx="1"/>
          </p:cNvCxnSpPr>
          <p:nvPr/>
        </p:nvCxnSpPr>
        <p:spPr>
          <a:xfrm>
            <a:off x="533400" y="2590800"/>
            <a:ext cx="3352800" cy="1588"/>
          </a:xfrm>
          <a:prstGeom prst="line">
            <a:avLst/>
          </a:prstGeom>
          <a:ln w="25527">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60" idx="0"/>
          </p:cNvCxnSpPr>
          <p:nvPr/>
        </p:nvCxnSpPr>
        <p:spPr>
          <a:xfrm rot="10800000">
            <a:off x="533400" y="2590800"/>
            <a:ext cx="3352800" cy="381000"/>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0" idx="3"/>
            <a:endCxn id="60" idx="2"/>
          </p:cNvCxnSpPr>
          <p:nvPr/>
        </p:nvCxnSpPr>
        <p:spPr>
          <a:xfrm>
            <a:off x="533400" y="3733800"/>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33400" y="3352800"/>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33400" y="2971800"/>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0" idx="0"/>
            <a:endCxn id="60" idx="1"/>
          </p:cNvCxnSpPr>
          <p:nvPr/>
        </p:nvCxnSpPr>
        <p:spPr>
          <a:xfrm>
            <a:off x="533400" y="2590800"/>
            <a:ext cx="3352800" cy="1588"/>
          </a:xfrm>
          <a:prstGeom prst="straightConnector1">
            <a:avLst/>
          </a:prstGeom>
          <a:ln w="25527">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we do better?</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8F1159-F40A-47BF-A039-F4709F1542AF}" type="slidenum">
              <a:rPr lang="en-US" smtClean="0"/>
              <a:pPr>
                <a:defRPr/>
              </a:pPr>
              <a:t>74</a:t>
            </a:fld>
            <a:endParaRPr lang="en-US"/>
          </a:p>
        </p:txBody>
      </p:sp>
      <p:pic>
        <p:nvPicPr>
          <p:cNvPr id="3" name="Picture 2" descr="dfd_cache_perf.png"/>
          <p:cNvPicPr>
            <a:picLocks noChangeAspect="1"/>
          </p:cNvPicPr>
          <p:nvPr/>
        </p:nvPicPr>
        <p:blipFill>
          <a:blip r:embed="rId2"/>
          <a:stretch>
            <a:fillRect/>
          </a:stretch>
        </p:blipFill>
        <p:spPr>
          <a:xfrm>
            <a:off x="2590800" y="3440668"/>
            <a:ext cx="4267200" cy="3209925"/>
          </a:xfrm>
          <a:prstGeom prst="rect">
            <a:avLst/>
          </a:prstGeom>
        </p:spPr>
      </p:pic>
      <p:pic>
        <p:nvPicPr>
          <p:cNvPr id="4" name="Picture 3" descr="heat_2D_NP_cache_perf.png"/>
          <p:cNvPicPr>
            <a:picLocks noChangeAspect="1"/>
          </p:cNvPicPr>
          <p:nvPr/>
        </p:nvPicPr>
        <p:blipFill>
          <a:blip r:embed="rId3"/>
          <a:stretch>
            <a:fillRect/>
          </a:stretch>
        </p:blipFill>
        <p:spPr>
          <a:xfrm>
            <a:off x="4876800" y="0"/>
            <a:ext cx="4267200" cy="3209925"/>
          </a:xfrm>
          <a:prstGeom prst="rect">
            <a:avLst/>
          </a:prstGeom>
        </p:spPr>
      </p:pic>
      <p:pic>
        <p:nvPicPr>
          <p:cNvPr id="5" name="Picture 4" descr="heat_2D_P_cache_perf.png"/>
          <p:cNvPicPr>
            <a:picLocks noChangeAspect="1"/>
          </p:cNvPicPr>
          <p:nvPr/>
        </p:nvPicPr>
        <p:blipFill>
          <a:blip r:embed="rId4"/>
          <a:stretch>
            <a:fillRect/>
          </a:stretch>
        </p:blipFill>
        <p:spPr>
          <a:xfrm>
            <a:off x="0" y="0"/>
            <a:ext cx="4267200" cy="3209925"/>
          </a:xfrm>
          <a:prstGeom prst="rect">
            <a:avLst/>
          </a:prstGeom>
        </p:spPr>
      </p:pic>
      <p:sp>
        <p:nvSpPr>
          <p:cNvPr id="6" name="TextBox 5"/>
          <p:cNvSpPr txBox="1"/>
          <p:nvPr/>
        </p:nvSpPr>
        <p:spPr>
          <a:xfrm>
            <a:off x="3409905" y="6488668"/>
            <a:ext cx="2762295" cy="369332"/>
          </a:xfrm>
          <a:prstGeom prst="rect">
            <a:avLst/>
          </a:prstGeom>
          <a:noFill/>
        </p:spPr>
        <p:txBody>
          <a:bodyPr wrap="none" rtlCol="0">
            <a:spAutoFit/>
          </a:bodyPr>
          <a:lstStyle/>
          <a:p>
            <a:r>
              <a:rPr lang="en-US" smtClean="0"/>
              <a:t>Cache Miss Ratio of 3dfd</a:t>
            </a:r>
            <a:endParaRPr lang="en-US"/>
          </a:p>
        </p:txBody>
      </p:sp>
      <p:sp>
        <p:nvSpPr>
          <p:cNvPr id="7" name="TextBox 6"/>
          <p:cNvSpPr txBox="1"/>
          <p:nvPr/>
        </p:nvSpPr>
        <p:spPr>
          <a:xfrm>
            <a:off x="5281072" y="3059668"/>
            <a:ext cx="3634328" cy="369332"/>
          </a:xfrm>
          <a:prstGeom prst="rect">
            <a:avLst/>
          </a:prstGeom>
          <a:noFill/>
        </p:spPr>
        <p:txBody>
          <a:bodyPr wrap="none" rtlCol="0">
            <a:spAutoFit/>
          </a:bodyPr>
          <a:lstStyle/>
          <a:p>
            <a:r>
              <a:rPr lang="en-US" smtClean="0"/>
              <a:t>Cache Miss Ratio of heat_2D_NP</a:t>
            </a:r>
            <a:endParaRPr lang="en-US"/>
          </a:p>
        </p:txBody>
      </p:sp>
      <p:sp>
        <p:nvSpPr>
          <p:cNvPr id="8" name="TextBox 7"/>
          <p:cNvSpPr txBox="1"/>
          <p:nvPr/>
        </p:nvSpPr>
        <p:spPr>
          <a:xfrm>
            <a:off x="494784" y="3069193"/>
            <a:ext cx="3467616" cy="369332"/>
          </a:xfrm>
          <a:prstGeom prst="rect">
            <a:avLst/>
          </a:prstGeom>
          <a:noFill/>
        </p:spPr>
        <p:txBody>
          <a:bodyPr wrap="none" rtlCol="0">
            <a:spAutoFit/>
          </a:bodyPr>
          <a:lstStyle/>
          <a:p>
            <a:r>
              <a:rPr lang="en-US" smtClean="0"/>
              <a:t>Cache Miss Ratio of heat_2D_P</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75</a:t>
            </a:fld>
            <a:endParaRPr lang="en-US"/>
          </a:p>
        </p:txBody>
      </p:sp>
      <p:pic>
        <p:nvPicPr>
          <p:cNvPr id="6" name="Picture 5" descr="heat_2D_NP_branch_perf.png"/>
          <p:cNvPicPr>
            <a:picLocks noChangeAspect="1"/>
          </p:cNvPicPr>
          <p:nvPr/>
        </p:nvPicPr>
        <p:blipFill>
          <a:blip r:embed="rId2"/>
          <a:stretch>
            <a:fillRect/>
          </a:stretch>
        </p:blipFill>
        <p:spPr>
          <a:xfrm>
            <a:off x="4876800" y="0"/>
            <a:ext cx="4267200" cy="3209925"/>
          </a:xfrm>
          <a:prstGeom prst="rect">
            <a:avLst/>
          </a:prstGeom>
        </p:spPr>
      </p:pic>
      <p:pic>
        <p:nvPicPr>
          <p:cNvPr id="7" name="Picture 6" descr="heat_2D_P_branch_perf.png"/>
          <p:cNvPicPr>
            <a:picLocks noChangeAspect="1"/>
          </p:cNvPicPr>
          <p:nvPr/>
        </p:nvPicPr>
        <p:blipFill>
          <a:blip r:embed="rId3"/>
          <a:stretch>
            <a:fillRect/>
          </a:stretch>
        </p:blipFill>
        <p:spPr>
          <a:xfrm>
            <a:off x="0" y="0"/>
            <a:ext cx="4267200" cy="3209925"/>
          </a:xfrm>
          <a:prstGeom prst="rect">
            <a:avLst/>
          </a:prstGeom>
        </p:spPr>
      </p:pic>
      <p:pic>
        <p:nvPicPr>
          <p:cNvPr id="8" name="Picture 7" descr="dfd_branch_perf.png"/>
          <p:cNvPicPr>
            <a:picLocks noChangeAspect="1"/>
          </p:cNvPicPr>
          <p:nvPr/>
        </p:nvPicPr>
        <p:blipFill>
          <a:blip r:embed="rId4"/>
          <a:stretch>
            <a:fillRect/>
          </a:stretch>
        </p:blipFill>
        <p:spPr>
          <a:xfrm>
            <a:off x="2438400" y="3276600"/>
            <a:ext cx="4267200" cy="3209925"/>
          </a:xfrm>
          <a:prstGeom prst="rect">
            <a:avLst/>
          </a:prstGeom>
        </p:spPr>
      </p:pic>
      <p:sp>
        <p:nvSpPr>
          <p:cNvPr id="9" name="TextBox 8"/>
          <p:cNvSpPr txBox="1"/>
          <p:nvPr/>
        </p:nvSpPr>
        <p:spPr>
          <a:xfrm>
            <a:off x="520432" y="3059668"/>
            <a:ext cx="3441968" cy="369332"/>
          </a:xfrm>
          <a:prstGeom prst="rect">
            <a:avLst/>
          </a:prstGeom>
          <a:noFill/>
        </p:spPr>
        <p:txBody>
          <a:bodyPr wrap="none" rtlCol="0">
            <a:spAutoFit/>
          </a:bodyPr>
          <a:lstStyle/>
          <a:p>
            <a:r>
              <a:rPr lang="en-US" smtClean="0"/>
              <a:t>Branch miss ratio of heat_2D_P</a:t>
            </a:r>
            <a:endParaRPr lang="en-US"/>
          </a:p>
        </p:txBody>
      </p:sp>
      <p:sp>
        <p:nvSpPr>
          <p:cNvPr id="10" name="TextBox 9"/>
          <p:cNvSpPr txBox="1"/>
          <p:nvPr/>
        </p:nvSpPr>
        <p:spPr>
          <a:xfrm>
            <a:off x="5397232" y="3048000"/>
            <a:ext cx="3608680" cy="369332"/>
          </a:xfrm>
          <a:prstGeom prst="rect">
            <a:avLst/>
          </a:prstGeom>
          <a:noFill/>
        </p:spPr>
        <p:txBody>
          <a:bodyPr wrap="none" rtlCol="0">
            <a:spAutoFit/>
          </a:bodyPr>
          <a:lstStyle/>
          <a:p>
            <a:r>
              <a:rPr lang="en-US" smtClean="0"/>
              <a:t>Branch miss ratio of heat_2D_NP</a:t>
            </a:r>
            <a:endParaRPr lang="en-US"/>
          </a:p>
        </p:txBody>
      </p:sp>
      <p:sp>
        <p:nvSpPr>
          <p:cNvPr id="11" name="TextBox 10"/>
          <p:cNvSpPr txBox="1"/>
          <p:nvPr/>
        </p:nvSpPr>
        <p:spPr>
          <a:xfrm>
            <a:off x="3283153" y="6324600"/>
            <a:ext cx="2736647" cy="369332"/>
          </a:xfrm>
          <a:prstGeom prst="rect">
            <a:avLst/>
          </a:prstGeom>
          <a:noFill/>
        </p:spPr>
        <p:txBody>
          <a:bodyPr wrap="none" rtlCol="0">
            <a:spAutoFit/>
          </a:bodyPr>
          <a:lstStyle/>
          <a:p>
            <a:r>
              <a:rPr lang="en-US" smtClean="0"/>
              <a:t>Branch miss ratio of 3dfd</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8F1159-F40A-47BF-A039-F4709F1542AF}" type="slidenum">
              <a:rPr lang="en-US" smtClean="0"/>
              <a:pPr>
                <a:defRPr/>
              </a:pPr>
              <a:t>76</a:t>
            </a:fld>
            <a:endParaRPr lang="en-US"/>
          </a:p>
        </p:txBody>
      </p:sp>
      <p:graphicFrame>
        <p:nvGraphicFramePr>
          <p:cNvPr id="4" name="Table 3"/>
          <p:cNvGraphicFramePr>
            <a:graphicFrameLocks noGrp="1"/>
          </p:cNvGraphicFramePr>
          <p:nvPr/>
        </p:nvGraphicFramePr>
        <p:xfrm>
          <a:off x="76200" y="362195"/>
          <a:ext cx="9067800" cy="5668875"/>
        </p:xfrm>
        <a:graphic>
          <a:graphicData uri="http://schemas.openxmlformats.org/drawingml/2006/table">
            <a:tbl>
              <a:tblPr firstRow="1" bandRow="1">
                <a:tableStyleId>{5C22544A-7EE6-4342-B048-85BDC9FD1C3A}</a:tableStyleId>
              </a:tblPr>
              <a:tblGrid>
                <a:gridCol w="1454270"/>
                <a:gridCol w="684362"/>
                <a:gridCol w="1026543"/>
                <a:gridCol w="812680"/>
                <a:gridCol w="1017989"/>
                <a:gridCol w="1017989"/>
                <a:gridCol w="1017989"/>
                <a:gridCol w="1017989"/>
                <a:gridCol w="1017989"/>
              </a:tblGrid>
              <a:tr h="909500">
                <a:tc>
                  <a:txBody>
                    <a:bodyPr/>
                    <a:lstStyle/>
                    <a:p>
                      <a:r>
                        <a:rPr lang="en-US" smtClean="0"/>
                        <a:t>Benchmark</a:t>
                      </a:r>
                      <a:endParaRPr lang="en-US"/>
                    </a:p>
                  </a:txBody>
                  <a:tcPr/>
                </a:tc>
                <a:tc>
                  <a:txBody>
                    <a:bodyPr/>
                    <a:lstStyle/>
                    <a:p>
                      <a:r>
                        <a:rPr lang="en-US" smtClean="0"/>
                        <a:t>Dim</a:t>
                      </a:r>
                      <a:endParaRPr lang="en-US"/>
                    </a:p>
                  </a:txBody>
                  <a:tcPr/>
                </a:tc>
                <a:tc>
                  <a:txBody>
                    <a:bodyPr/>
                    <a:lstStyle/>
                    <a:p>
                      <a:r>
                        <a:rPr lang="en-US" smtClean="0"/>
                        <a:t>Grid size</a:t>
                      </a:r>
                      <a:endParaRPr lang="en-US"/>
                    </a:p>
                  </a:txBody>
                  <a:tcPr/>
                </a:tc>
                <a:tc>
                  <a:txBody>
                    <a:bodyPr/>
                    <a:lstStyle/>
                    <a:p>
                      <a:r>
                        <a:rPr lang="en-US" smtClean="0"/>
                        <a:t>Time</a:t>
                      </a:r>
                      <a:r>
                        <a:rPr lang="en-US" baseline="0" smtClean="0"/>
                        <a:t> step</a:t>
                      </a:r>
                      <a:endParaRPr lang="en-US"/>
                    </a:p>
                  </a:txBody>
                  <a:tcPr/>
                </a:tc>
                <a:tc>
                  <a:txBody>
                    <a:bodyPr/>
                    <a:lstStyle/>
                    <a:p>
                      <a:r>
                        <a:rPr lang="en-US" smtClean="0"/>
                        <a:t>Pochoir 1 core</a:t>
                      </a:r>
                      <a:endParaRPr lang="en-US"/>
                    </a:p>
                  </a:txBody>
                  <a:tcPr/>
                </a:tc>
                <a:tc>
                  <a:txBody>
                    <a:bodyPr/>
                    <a:lstStyle/>
                    <a:p>
                      <a:r>
                        <a:rPr lang="en-US" smtClean="0"/>
                        <a:t>Pochoir 12 core</a:t>
                      </a:r>
                      <a:endParaRPr lang="en-US"/>
                    </a:p>
                  </a:txBody>
                  <a:tcPr/>
                </a:tc>
                <a:tc>
                  <a:txBody>
                    <a:bodyPr/>
                    <a:lstStyle/>
                    <a:p>
                      <a:r>
                        <a:rPr lang="en-US" smtClean="0"/>
                        <a:t>Speedup</a:t>
                      </a:r>
                      <a:endParaRPr lang="en-US"/>
                    </a:p>
                  </a:txBody>
                  <a:tcPr/>
                </a:tc>
                <a:tc>
                  <a:txBody>
                    <a:bodyPr/>
                    <a:lstStyle/>
                    <a:p>
                      <a:r>
                        <a:rPr lang="en-US" smtClean="0"/>
                        <a:t>Loops 12 core</a:t>
                      </a:r>
                      <a:endParaRPr lang="en-US"/>
                    </a:p>
                  </a:txBody>
                  <a:tcPr/>
                </a:tc>
                <a:tc>
                  <a:txBody>
                    <a:bodyPr/>
                    <a:lstStyle/>
                    <a:p>
                      <a:r>
                        <a:rPr lang="en-US" smtClean="0"/>
                        <a:t>Loops/Pochoir 12 core</a:t>
                      </a:r>
                      <a:endParaRPr lang="en-US"/>
                    </a:p>
                  </a:txBody>
                  <a:tcPr/>
                </a:tc>
              </a:tr>
              <a:tr h="713151">
                <a:tc>
                  <a:txBody>
                    <a:bodyPr/>
                    <a:lstStyle/>
                    <a:p>
                      <a:r>
                        <a:rPr lang="en-US" smtClean="0"/>
                        <a:t>2D Heat NP</a:t>
                      </a:r>
                      <a:endParaRPr lang="en-US"/>
                    </a:p>
                  </a:txBody>
                  <a:tcPr/>
                </a:tc>
                <a:tc>
                  <a:txBody>
                    <a:bodyPr/>
                    <a:lstStyle/>
                    <a:p>
                      <a:r>
                        <a:rPr lang="en-US" smtClean="0"/>
                        <a:t>2</a:t>
                      </a:r>
                      <a:endParaRPr lang="en-US"/>
                    </a:p>
                  </a:txBody>
                  <a:tcPr/>
                </a:tc>
                <a:tc>
                  <a:txBody>
                    <a:bodyPr/>
                    <a:lstStyle/>
                    <a:p>
                      <a:r>
                        <a:rPr lang="en-US" smtClean="0"/>
                        <a:t>16000^3</a:t>
                      </a:r>
                      <a:endParaRPr lang="en-US"/>
                    </a:p>
                  </a:txBody>
                  <a:tcPr/>
                </a:tc>
                <a:tc>
                  <a:txBody>
                    <a:bodyPr/>
                    <a:lstStyle/>
                    <a:p>
                      <a:r>
                        <a:rPr lang="en-US" smtClean="0"/>
                        <a:t>500</a:t>
                      </a:r>
                      <a:endParaRPr lang="en-US"/>
                    </a:p>
                  </a:txBody>
                  <a:tcPr/>
                </a:tc>
                <a:tc>
                  <a:txBody>
                    <a:bodyPr/>
                    <a:lstStyle/>
                    <a:p>
                      <a:r>
                        <a:rPr lang="en-US" smtClean="0"/>
                        <a:t>277</a:t>
                      </a:r>
                      <a:endParaRPr lang="en-US"/>
                    </a:p>
                  </a:txBody>
                  <a:tcPr/>
                </a:tc>
                <a:tc>
                  <a:txBody>
                    <a:bodyPr/>
                    <a:lstStyle/>
                    <a:p>
                      <a:r>
                        <a:rPr lang="en-US" smtClean="0"/>
                        <a:t>24</a:t>
                      </a:r>
                      <a:endParaRPr lang="en-US"/>
                    </a:p>
                  </a:txBody>
                  <a:tcPr/>
                </a:tc>
                <a:tc>
                  <a:txBody>
                    <a:bodyPr/>
                    <a:lstStyle/>
                    <a:p>
                      <a:r>
                        <a:rPr lang="en-US" smtClean="0"/>
                        <a:t>11.54</a:t>
                      </a:r>
                      <a:endParaRPr lang="en-US"/>
                    </a:p>
                  </a:txBody>
                  <a:tcPr/>
                </a:tc>
                <a:tc>
                  <a:txBody>
                    <a:bodyPr/>
                    <a:lstStyle/>
                    <a:p>
                      <a:r>
                        <a:rPr lang="en-US" smtClean="0"/>
                        <a:t>149</a:t>
                      </a:r>
                      <a:endParaRPr lang="en-US"/>
                    </a:p>
                  </a:txBody>
                  <a:tcPr/>
                </a:tc>
                <a:tc>
                  <a:txBody>
                    <a:bodyPr/>
                    <a:lstStyle/>
                    <a:p>
                      <a:r>
                        <a:rPr lang="en-US" smtClean="0"/>
                        <a:t>6.20</a:t>
                      </a:r>
                      <a:endParaRPr lang="en-US"/>
                    </a:p>
                  </a:txBody>
                  <a:tcPr/>
                </a:tc>
              </a:tr>
              <a:tr h="713151">
                <a:tc>
                  <a:txBody>
                    <a:bodyPr/>
                    <a:lstStyle/>
                    <a:p>
                      <a:r>
                        <a:rPr lang="en-US" smtClean="0"/>
                        <a:t>2D Heat P</a:t>
                      </a:r>
                      <a:endParaRPr lang="en-US"/>
                    </a:p>
                  </a:txBody>
                  <a:tcPr/>
                </a:tc>
                <a:tc>
                  <a:txBody>
                    <a:bodyPr/>
                    <a:lstStyle/>
                    <a:p>
                      <a:r>
                        <a:rPr lang="en-US" smtClean="0"/>
                        <a:t>2</a:t>
                      </a:r>
                      <a:endParaRPr lang="en-US"/>
                    </a:p>
                  </a:txBody>
                  <a:tcPr/>
                </a:tc>
                <a:tc>
                  <a:txBody>
                    <a:bodyPr/>
                    <a:lstStyle/>
                    <a:p>
                      <a:r>
                        <a:rPr lang="en-US" smtClean="0"/>
                        <a:t>16000^3</a:t>
                      </a:r>
                      <a:endParaRPr lang="en-US"/>
                    </a:p>
                  </a:txBody>
                  <a:tcPr/>
                </a:tc>
                <a:tc>
                  <a:txBody>
                    <a:bodyPr/>
                    <a:lstStyle/>
                    <a:p>
                      <a:r>
                        <a:rPr lang="en-US" smtClean="0"/>
                        <a:t>500</a:t>
                      </a:r>
                      <a:endParaRPr lang="en-US"/>
                    </a:p>
                  </a:txBody>
                  <a:tcPr/>
                </a:tc>
                <a:tc>
                  <a:txBody>
                    <a:bodyPr/>
                    <a:lstStyle/>
                    <a:p>
                      <a:r>
                        <a:rPr lang="en-US" smtClean="0"/>
                        <a:t>281</a:t>
                      </a:r>
                      <a:endParaRPr lang="en-US"/>
                    </a:p>
                  </a:txBody>
                  <a:tcPr/>
                </a:tc>
                <a:tc>
                  <a:txBody>
                    <a:bodyPr/>
                    <a:lstStyle/>
                    <a:p>
                      <a:r>
                        <a:rPr lang="en-US" smtClean="0"/>
                        <a:t>24</a:t>
                      </a:r>
                      <a:endParaRPr lang="en-US"/>
                    </a:p>
                  </a:txBody>
                  <a:tcPr/>
                </a:tc>
                <a:tc>
                  <a:txBody>
                    <a:bodyPr/>
                    <a:lstStyle/>
                    <a:p>
                      <a:r>
                        <a:rPr lang="en-US" smtClean="0"/>
                        <a:t>11.70</a:t>
                      </a:r>
                      <a:endParaRPr lang="en-US"/>
                    </a:p>
                  </a:txBody>
                  <a:tcPr/>
                </a:tc>
                <a:tc>
                  <a:txBody>
                    <a:bodyPr/>
                    <a:lstStyle/>
                    <a:p>
                      <a:r>
                        <a:rPr lang="en-US" smtClean="0"/>
                        <a:t>248</a:t>
                      </a:r>
                      <a:endParaRPr lang="en-US"/>
                    </a:p>
                  </a:txBody>
                  <a:tcPr/>
                </a:tc>
                <a:tc>
                  <a:txBody>
                    <a:bodyPr/>
                    <a:lstStyle/>
                    <a:p>
                      <a:r>
                        <a:rPr lang="en-US" smtClean="0"/>
                        <a:t>10.33</a:t>
                      </a:r>
                      <a:endParaRPr lang="en-US"/>
                    </a:p>
                  </a:txBody>
                  <a:tcPr/>
                </a:tc>
              </a:tr>
              <a:tr h="713151">
                <a:tc>
                  <a:txBody>
                    <a:bodyPr/>
                    <a:lstStyle/>
                    <a:p>
                      <a:r>
                        <a:rPr lang="en-US" smtClean="0"/>
                        <a:t>Game of Life P</a:t>
                      </a:r>
                      <a:endParaRPr lang="en-US"/>
                    </a:p>
                  </a:txBody>
                  <a:tcPr/>
                </a:tc>
                <a:tc>
                  <a:txBody>
                    <a:bodyPr/>
                    <a:lstStyle/>
                    <a:p>
                      <a:r>
                        <a:rPr lang="en-US" smtClean="0"/>
                        <a:t>2</a:t>
                      </a:r>
                      <a:endParaRPr lang="en-US"/>
                    </a:p>
                  </a:txBody>
                  <a:tcPr/>
                </a:tc>
                <a:tc>
                  <a:txBody>
                    <a:bodyPr/>
                    <a:lstStyle/>
                    <a:p>
                      <a:r>
                        <a:rPr lang="en-US" smtClean="0"/>
                        <a:t>16000^3</a:t>
                      </a:r>
                      <a:endParaRPr lang="en-US"/>
                    </a:p>
                  </a:txBody>
                  <a:tcPr/>
                </a:tc>
                <a:tc>
                  <a:txBody>
                    <a:bodyPr/>
                    <a:lstStyle/>
                    <a:p>
                      <a:r>
                        <a:rPr lang="en-US" smtClean="0"/>
                        <a:t>500</a:t>
                      </a:r>
                      <a:endParaRPr lang="en-US"/>
                    </a:p>
                  </a:txBody>
                  <a:tcPr/>
                </a:tc>
                <a:tc>
                  <a:txBody>
                    <a:bodyPr/>
                    <a:lstStyle/>
                    <a:p>
                      <a:r>
                        <a:rPr lang="en-US" smtClean="0"/>
                        <a:t>931</a:t>
                      </a:r>
                      <a:endParaRPr lang="en-US"/>
                    </a:p>
                  </a:txBody>
                  <a:tcPr/>
                </a:tc>
                <a:tc>
                  <a:txBody>
                    <a:bodyPr/>
                    <a:lstStyle/>
                    <a:p>
                      <a:r>
                        <a:rPr lang="en-US" smtClean="0"/>
                        <a:t>77</a:t>
                      </a:r>
                      <a:endParaRPr lang="en-US"/>
                    </a:p>
                  </a:txBody>
                  <a:tcPr/>
                </a:tc>
                <a:tc>
                  <a:txBody>
                    <a:bodyPr/>
                    <a:lstStyle/>
                    <a:p>
                      <a:r>
                        <a:rPr lang="en-US" smtClean="0"/>
                        <a:t>12.09</a:t>
                      </a:r>
                      <a:endParaRPr lang="en-US"/>
                    </a:p>
                  </a:txBody>
                  <a:tcPr/>
                </a:tc>
                <a:tc>
                  <a:txBody>
                    <a:bodyPr/>
                    <a:lstStyle/>
                    <a:p>
                      <a:r>
                        <a:rPr lang="en-US" smtClean="0"/>
                        <a:t>410</a:t>
                      </a:r>
                      <a:endParaRPr lang="en-US"/>
                    </a:p>
                  </a:txBody>
                  <a:tcPr/>
                </a:tc>
                <a:tc>
                  <a:txBody>
                    <a:bodyPr/>
                    <a:lstStyle/>
                    <a:p>
                      <a:r>
                        <a:rPr lang="en-US" smtClean="0"/>
                        <a:t>5.32</a:t>
                      </a:r>
                      <a:endParaRPr lang="en-US"/>
                    </a:p>
                  </a:txBody>
                  <a:tcPr/>
                </a:tc>
              </a:tr>
              <a:tr h="713151">
                <a:tc>
                  <a:txBody>
                    <a:bodyPr/>
                    <a:lstStyle/>
                    <a:p>
                      <a:r>
                        <a:rPr lang="en-US" smtClean="0"/>
                        <a:t>3dfd NP</a:t>
                      </a:r>
                      <a:endParaRPr lang="en-US"/>
                    </a:p>
                  </a:txBody>
                  <a:tcPr/>
                </a:tc>
                <a:tc>
                  <a:txBody>
                    <a:bodyPr/>
                    <a:lstStyle/>
                    <a:p>
                      <a:r>
                        <a:rPr lang="en-US" smtClean="0"/>
                        <a:t>3</a:t>
                      </a:r>
                      <a:endParaRPr lang="en-US"/>
                    </a:p>
                  </a:txBody>
                  <a:tcPr/>
                </a:tc>
                <a:tc>
                  <a:txBody>
                    <a:bodyPr/>
                    <a:lstStyle/>
                    <a:p>
                      <a:r>
                        <a:rPr lang="en-US" smtClean="0"/>
                        <a:t>1000^3</a:t>
                      </a:r>
                      <a:endParaRPr lang="en-US"/>
                    </a:p>
                  </a:txBody>
                  <a:tcPr/>
                </a:tc>
                <a:tc>
                  <a:txBody>
                    <a:bodyPr/>
                    <a:lstStyle/>
                    <a:p>
                      <a:r>
                        <a:rPr lang="en-US" smtClean="0"/>
                        <a:t>500</a:t>
                      </a:r>
                      <a:endParaRPr lang="en-US"/>
                    </a:p>
                  </a:txBody>
                  <a:tcPr/>
                </a:tc>
                <a:tc>
                  <a:txBody>
                    <a:bodyPr/>
                    <a:lstStyle/>
                    <a:p>
                      <a:r>
                        <a:rPr lang="en-US" smtClean="0"/>
                        <a:t>3082</a:t>
                      </a:r>
                      <a:endParaRPr lang="en-US"/>
                    </a:p>
                  </a:txBody>
                  <a:tcPr/>
                </a:tc>
                <a:tc>
                  <a:txBody>
                    <a:bodyPr/>
                    <a:lstStyle/>
                    <a:p>
                      <a:r>
                        <a:rPr lang="en-US" smtClean="0"/>
                        <a:t>447</a:t>
                      </a:r>
                      <a:endParaRPr lang="en-US"/>
                    </a:p>
                  </a:txBody>
                  <a:tcPr/>
                </a:tc>
                <a:tc>
                  <a:txBody>
                    <a:bodyPr/>
                    <a:lstStyle/>
                    <a:p>
                      <a:r>
                        <a:rPr lang="en-US" smtClean="0"/>
                        <a:t>6.89</a:t>
                      </a:r>
                      <a:endParaRPr lang="en-US"/>
                    </a:p>
                  </a:txBody>
                  <a:tcPr/>
                </a:tc>
                <a:tc>
                  <a:txBody>
                    <a:bodyPr/>
                    <a:lstStyle/>
                    <a:p>
                      <a:r>
                        <a:rPr lang="en-US" smtClean="0"/>
                        <a:t>1071</a:t>
                      </a:r>
                      <a:endParaRPr lang="en-US"/>
                    </a:p>
                  </a:txBody>
                  <a:tcPr/>
                </a:tc>
                <a:tc>
                  <a:txBody>
                    <a:bodyPr/>
                    <a:lstStyle/>
                    <a:p>
                      <a:r>
                        <a:rPr lang="en-US" smtClean="0"/>
                        <a:t>2.39</a:t>
                      </a:r>
                      <a:endParaRPr lang="en-US"/>
                    </a:p>
                  </a:txBody>
                  <a:tcPr/>
                </a:tc>
              </a:tr>
              <a:tr h="713151">
                <a:tc>
                  <a:txBody>
                    <a:bodyPr/>
                    <a:lstStyle/>
                    <a:p>
                      <a:r>
                        <a:rPr lang="en-US" smtClean="0"/>
                        <a:t>LBM NP</a:t>
                      </a:r>
                      <a:endParaRPr lang="en-US"/>
                    </a:p>
                  </a:txBody>
                  <a:tcPr/>
                </a:tc>
                <a:tc>
                  <a:txBody>
                    <a:bodyPr/>
                    <a:lstStyle/>
                    <a:p>
                      <a:r>
                        <a:rPr lang="en-US" smtClean="0"/>
                        <a:t>3</a:t>
                      </a:r>
                      <a:endParaRPr lang="en-US"/>
                    </a:p>
                  </a:txBody>
                  <a:tcPr/>
                </a:tc>
                <a:tc>
                  <a:txBody>
                    <a:bodyPr/>
                    <a:lstStyle/>
                    <a:p>
                      <a:r>
                        <a:rPr lang="en-US" smtClean="0"/>
                        <a:t>100x100x130</a:t>
                      </a:r>
                      <a:endParaRPr lang="en-US"/>
                    </a:p>
                  </a:txBody>
                  <a:tcPr/>
                </a:tc>
                <a:tc>
                  <a:txBody>
                    <a:bodyPr/>
                    <a:lstStyle/>
                    <a:p>
                      <a:r>
                        <a:rPr lang="en-US" smtClean="0"/>
                        <a:t>3000</a:t>
                      </a:r>
                      <a:endParaRPr lang="en-US"/>
                    </a:p>
                  </a:txBody>
                  <a:tcPr/>
                </a:tc>
                <a:tc>
                  <a:txBody>
                    <a:bodyPr/>
                    <a:lstStyle/>
                    <a:p>
                      <a:r>
                        <a:rPr lang="en-US" smtClean="0"/>
                        <a:t>345</a:t>
                      </a:r>
                      <a:endParaRPr lang="en-US"/>
                    </a:p>
                  </a:txBody>
                  <a:tcPr/>
                </a:tc>
                <a:tc>
                  <a:txBody>
                    <a:bodyPr/>
                    <a:lstStyle/>
                    <a:p>
                      <a:r>
                        <a:rPr lang="en-US" smtClean="0"/>
                        <a:t>68</a:t>
                      </a:r>
                      <a:endParaRPr lang="en-US"/>
                    </a:p>
                  </a:txBody>
                  <a:tcPr/>
                </a:tc>
                <a:tc>
                  <a:txBody>
                    <a:bodyPr/>
                    <a:lstStyle/>
                    <a:p>
                      <a:r>
                        <a:rPr lang="en-US" smtClean="0"/>
                        <a:t>5.07</a:t>
                      </a:r>
                      <a:endParaRPr lang="en-US"/>
                    </a:p>
                  </a:txBody>
                  <a:tcPr/>
                </a:tc>
                <a:tc>
                  <a:txBody>
                    <a:bodyPr/>
                    <a:lstStyle/>
                    <a:p>
                      <a:r>
                        <a:rPr lang="en-US" smtClean="0"/>
                        <a:t>220</a:t>
                      </a:r>
                      <a:endParaRPr lang="en-US"/>
                    </a:p>
                  </a:txBody>
                  <a:tcPr/>
                </a:tc>
                <a:tc>
                  <a:txBody>
                    <a:bodyPr/>
                    <a:lstStyle/>
                    <a:p>
                      <a:r>
                        <a:rPr lang="en-US" smtClean="0"/>
                        <a:t>3.24</a:t>
                      </a:r>
                      <a:endParaRPr lang="en-US"/>
                    </a:p>
                  </a:txBody>
                  <a:tcPr/>
                </a:tc>
              </a:tr>
              <a:tr h="1182350">
                <a:tc>
                  <a:txBody>
                    <a:bodyPr/>
                    <a:lstStyle/>
                    <a:p>
                      <a:r>
                        <a:rPr lang="en-US" smtClean="0"/>
                        <a:t>Longest</a:t>
                      </a:r>
                      <a:r>
                        <a:rPr lang="en-US" baseline="0" smtClean="0"/>
                        <a:t> common subsequence NP</a:t>
                      </a:r>
                      <a:endParaRPr lang="en-US"/>
                    </a:p>
                  </a:txBody>
                  <a:tcPr/>
                </a:tc>
                <a:tc>
                  <a:txBody>
                    <a:bodyPr/>
                    <a:lstStyle/>
                    <a:p>
                      <a:r>
                        <a:rPr lang="en-US" smtClean="0"/>
                        <a:t>1</a:t>
                      </a:r>
                      <a:endParaRPr lang="en-US"/>
                    </a:p>
                  </a:txBody>
                  <a:tcPr/>
                </a:tc>
                <a:tc>
                  <a:txBody>
                    <a:bodyPr/>
                    <a:lstStyle/>
                    <a:p>
                      <a:r>
                        <a:rPr lang="en-US" smtClean="0"/>
                        <a:t>100000</a:t>
                      </a:r>
                      <a:endParaRPr lang="en-US"/>
                    </a:p>
                  </a:txBody>
                  <a:tcPr/>
                </a:tc>
                <a:tc>
                  <a:txBody>
                    <a:bodyPr/>
                    <a:lstStyle/>
                    <a:p>
                      <a:r>
                        <a:rPr lang="en-US" smtClean="0"/>
                        <a:t>200000</a:t>
                      </a:r>
                      <a:endParaRPr lang="en-US"/>
                    </a:p>
                  </a:txBody>
                  <a:tcPr/>
                </a:tc>
                <a:tc>
                  <a:txBody>
                    <a:bodyPr/>
                    <a:lstStyle/>
                    <a:p>
                      <a:r>
                        <a:rPr lang="en-US" smtClean="0"/>
                        <a:t>68</a:t>
                      </a:r>
                      <a:endParaRPr lang="en-US"/>
                    </a:p>
                  </a:txBody>
                  <a:tcPr/>
                </a:tc>
                <a:tc>
                  <a:txBody>
                    <a:bodyPr/>
                    <a:lstStyle/>
                    <a:p>
                      <a:r>
                        <a:rPr lang="en-US" smtClean="0"/>
                        <a:t>9</a:t>
                      </a:r>
                      <a:endParaRPr lang="en-US"/>
                    </a:p>
                  </a:txBody>
                  <a:tcPr/>
                </a:tc>
                <a:tc>
                  <a:txBody>
                    <a:bodyPr/>
                    <a:lstStyle/>
                    <a:p>
                      <a:r>
                        <a:rPr lang="en-US" smtClean="0"/>
                        <a:t>7.55</a:t>
                      </a:r>
                      <a:endParaRPr lang="en-US"/>
                    </a:p>
                  </a:txBody>
                  <a:tcPr/>
                </a:tc>
                <a:tc>
                  <a:txBody>
                    <a:bodyPr/>
                    <a:lstStyle/>
                    <a:p>
                      <a:r>
                        <a:rPr lang="en-US" smtClean="0"/>
                        <a:t>25</a:t>
                      </a:r>
                      <a:endParaRPr lang="en-US"/>
                    </a:p>
                  </a:txBody>
                  <a:tcPr/>
                </a:tc>
                <a:tc>
                  <a:txBody>
                    <a:bodyPr/>
                    <a:lstStyle/>
                    <a:p>
                      <a:r>
                        <a:rPr lang="en-US" smtClean="0"/>
                        <a:t>2.60</a:t>
                      </a:r>
                      <a:endParaRPr lang="en-US"/>
                    </a:p>
                  </a:txBody>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8F1159-F40A-47BF-A039-F4709F1542AF}" type="slidenum">
              <a:rPr lang="en-US" smtClean="0"/>
              <a:pPr>
                <a:defRPr/>
              </a:pPr>
              <a:t>77</a:t>
            </a:fld>
            <a:endParaRPr lang="en-US"/>
          </a:p>
        </p:txBody>
      </p:sp>
      <p:graphicFrame>
        <p:nvGraphicFramePr>
          <p:cNvPr id="4" name="Table 3"/>
          <p:cNvGraphicFramePr>
            <a:graphicFrameLocks noGrp="1"/>
          </p:cNvGraphicFramePr>
          <p:nvPr/>
        </p:nvGraphicFramePr>
        <p:xfrm>
          <a:off x="76200" y="362195"/>
          <a:ext cx="9067800" cy="5662505"/>
        </p:xfrm>
        <a:graphic>
          <a:graphicData uri="http://schemas.openxmlformats.org/drawingml/2006/table">
            <a:tbl>
              <a:tblPr firstRow="1" bandRow="1">
                <a:tableStyleId>{5C22544A-7EE6-4342-B048-85BDC9FD1C3A}</a:tableStyleId>
              </a:tblPr>
              <a:tblGrid>
                <a:gridCol w="1454270"/>
                <a:gridCol w="684362"/>
                <a:gridCol w="1026543"/>
                <a:gridCol w="812680"/>
                <a:gridCol w="1017989"/>
                <a:gridCol w="1017989"/>
                <a:gridCol w="1017989"/>
                <a:gridCol w="1017989"/>
                <a:gridCol w="1017989"/>
              </a:tblGrid>
              <a:tr h="909500">
                <a:tc>
                  <a:txBody>
                    <a:bodyPr/>
                    <a:lstStyle/>
                    <a:p>
                      <a:r>
                        <a:rPr lang="en-US" smtClean="0"/>
                        <a:t>Benchmark</a:t>
                      </a:r>
                      <a:endParaRPr lang="en-US"/>
                    </a:p>
                  </a:txBody>
                  <a:tcPr/>
                </a:tc>
                <a:tc>
                  <a:txBody>
                    <a:bodyPr/>
                    <a:lstStyle/>
                    <a:p>
                      <a:r>
                        <a:rPr lang="en-US" smtClean="0"/>
                        <a:t>Dim</a:t>
                      </a:r>
                      <a:endParaRPr lang="en-US"/>
                    </a:p>
                  </a:txBody>
                  <a:tcPr/>
                </a:tc>
                <a:tc>
                  <a:txBody>
                    <a:bodyPr/>
                    <a:lstStyle/>
                    <a:p>
                      <a:r>
                        <a:rPr lang="en-US" smtClean="0"/>
                        <a:t>Grid size</a:t>
                      </a:r>
                      <a:endParaRPr lang="en-US"/>
                    </a:p>
                  </a:txBody>
                  <a:tcPr/>
                </a:tc>
                <a:tc>
                  <a:txBody>
                    <a:bodyPr/>
                    <a:lstStyle/>
                    <a:p>
                      <a:r>
                        <a:rPr lang="en-US" smtClean="0"/>
                        <a:t>Time</a:t>
                      </a:r>
                      <a:r>
                        <a:rPr lang="en-US" baseline="0" smtClean="0"/>
                        <a:t> step</a:t>
                      </a:r>
                      <a:endParaRPr lang="en-US"/>
                    </a:p>
                  </a:txBody>
                  <a:tcPr/>
                </a:tc>
                <a:tc>
                  <a:txBody>
                    <a:bodyPr/>
                    <a:lstStyle/>
                    <a:p>
                      <a:r>
                        <a:rPr lang="en-US" smtClean="0"/>
                        <a:t>Pochoir 1 core</a:t>
                      </a:r>
                      <a:endParaRPr lang="en-US"/>
                    </a:p>
                  </a:txBody>
                  <a:tcPr/>
                </a:tc>
                <a:tc>
                  <a:txBody>
                    <a:bodyPr/>
                    <a:lstStyle/>
                    <a:p>
                      <a:r>
                        <a:rPr lang="en-US" smtClean="0"/>
                        <a:t>Pochoir 12 core</a:t>
                      </a:r>
                      <a:endParaRPr lang="en-US"/>
                    </a:p>
                  </a:txBody>
                  <a:tcPr/>
                </a:tc>
                <a:tc>
                  <a:txBody>
                    <a:bodyPr/>
                    <a:lstStyle/>
                    <a:p>
                      <a:r>
                        <a:rPr lang="en-US" smtClean="0"/>
                        <a:t>Speedup</a:t>
                      </a:r>
                      <a:endParaRPr lang="en-US"/>
                    </a:p>
                  </a:txBody>
                  <a:tcPr/>
                </a:tc>
                <a:tc>
                  <a:txBody>
                    <a:bodyPr/>
                    <a:lstStyle/>
                    <a:p>
                      <a:r>
                        <a:rPr lang="en-US" smtClean="0"/>
                        <a:t>Loops 12 core</a:t>
                      </a:r>
                      <a:endParaRPr lang="en-US"/>
                    </a:p>
                  </a:txBody>
                  <a:tcPr/>
                </a:tc>
                <a:tc>
                  <a:txBody>
                    <a:bodyPr/>
                    <a:lstStyle/>
                    <a:p>
                      <a:r>
                        <a:rPr lang="en-US" smtClean="0"/>
                        <a:t>Loops/Pochoir 12 core</a:t>
                      </a:r>
                      <a:endParaRPr lang="en-US"/>
                    </a:p>
                  </a:txBody>
                  <a:tcPr/>
                </a:tc>
              </a:tr>
              <a:tr h="713151">
                <a:tc>
                  <a:txBody>
                    <a:bodyPr/>
                    <a:lstStyle/>
                    <a:p>
                      <a:r>
                        <a:rPr lang="en-US" smtClean="0"/>
                        <a:t>2D Heat NP</a:t>
                      </a:r>
                      <a:endParaRPr lang="en-US"/>
                    </a:p>
                  </a:txBody>
                  <a:tcPr/>
                </a:tc>
                <a:tc>
                  <a:txBody>
                    <a:bodyPr/>
                    <a:lstStyle/>
                    <a:p>
                      <a:r>
                        <a:rPr lang="en-US" smtClean="0"/>
                        <a:t>2</a:t>
                      </a:r>
                      <a:endParaRPr lang="en-US"/>
                    </a:p>
                  </a:txBody>
                  <a:tcPr/>
                </a:tc>
                <a:tc>
                  <a:txBody>
                    <a:bodyPr/>
                    <a:lstStyle/>
                    <a:p>
                      <a:r>
                        <a:rPr lang="en-US" smtClean="0"/>
                        <a:t>16000^3</a:t>
                      </a:r>
                      <a:endParaRPr lang="en-US"/>
                    </a:p>
                  </a:txBody>
                  <a:tcPr/>
                </a:tc>
                <a:tc>
                  <a:txBody>
                    <a:bodyPr/>
                    <a:lstStyle/>
                    <a:p>
                      <a:r>
                        <a:rPr lang="en-US" smtClean="0"/>
                        <a:t>500</a:t>
                      </a:r>
                      <a:endParaRPr lang="en-US"/>
                    </a:p>
                  </a:txBody>
                  <a:tcPr/>
                </a:tc>
                <a:tc>
                  <a:txBody>
                    <a:bodyPr/>
                    <a:lstStyle/>
                    <a:p>
                      <a:r>
                        <a:rPr lang="en-US" smtClean="0"/>
                        <a:t>277</a:t>
                      </a:r>
                      <a:endParaRPr lang="en-US"/>
                    </a:p>
                  </a:txBody>
                  <a:tcPr/>
                </a:tc>
                <a:tc>
                  <a:txBody>
                    <a:bodyPr/>
                    <a:lstStyle/>
                    <a:p>
                      <a:r>
                        <a:rPr lang="en-US" smtClean="0"/>
                        <a:t>24</a:t>
                      </a:r>
                      <a:endParaRPr lang="en-US"/>
                    </a:p>
                  </a:txBody>
                  <a:tcPr/>
                </a:tc>
                <a:tc>
                  <a:txBody>
                    <a:bodyPr/>
                    <a:lstStyle/>
                    <a:p>
                      <a:r>
                        <a:rPr lang="en-US" smtClean="0"/>
                        <a:t>11.54</a:t>
                      </a:r>
                      <a:endParaRPr lang="en-US"/>
                    </a:p>
                  </a:txBody>
                  <a:tcPr/>
                </a:tc>
                <a:tc>
                  <a:txBody>
                    <a:bodyPr/>
                    <a:lstStyle/>
                    <a:p>
                      <a:r>
                        <a:rPr lang="en-US" smtClean="0"/>
                        <a:t>149</a:t>
                      </a:r>
                      <a:endParaRPr lang="en-US"/>
                    </a:p>
                  </a:txBody>
                  <a:tcPr/>
                </a:tc>
                <a:tc>
                  <a:txBody>
                    <a:bodyPr/>
                    <a:lstStyle/>
                    <a:p>
                      <a:r>
                        <a:rPr lang="en-US" smtClean="0"/>
                        <a:t>6.20</a:t>
                      </a:r>
                      <a:endParaRPr lang="en-US"/>
                    </a:p>
                  </a:txBody>
                  <a:tcPr/>
                </a:tc>
              </a:tr>
              <a:tr h="713151">
                <a:tc>
                  <a:txBody>
                    <a:bodyPr/>
                    <a:lstStyle/>
                    <a:p>
                      <a:r>
                        <a:rPr lang="en-US" smtClean="0"/>
                        <a:t>2D Heat P</a:t>
                      </a:r>
                      <a:endParaRPr lang="en-US"/>
                    </a:p>
                  </a:txBody>
                  <a:tcPr/>
                </a:tc>
                <a:tc>
                  <a:txBody>
                    <a:bodyPr/>
                    <a:lstStyle/>
                    <a:p>
                      <a:r>
                        <a:rPr lang="en-US" smtClean="0"/>
                        <a:t>2</a:t>
                      </a:r>
                      <a:endParaRPr lang="en-US"/>
                    </a:p>
                  </a:txBody>
                  <a:tcPr/>
                </a:tc>
                <a:tc>
                  <a:txBody>
                    <a:bodyPr/>
                    <a:lstStyle/>
                    <a:p>
                      <a:r>
                        <a:rPr lang="en-US" smtClean="0"/>
                        <a:t>16000^3</a:t>
                      </a:r>
                      <a:endParaRPr lang="en-US"/>
                    </a:p>
                  </a:txBody>
                  <a:tcPr/>
                </a:tc>
                <a:tc>
                  <a:txBody>
                    <a:bodyPr/>
                    <a:lstStyle/>
                    <a:p>
                      <a:r>
                        <a:rPr lang="en-US" smtClean="0"/>
                        <a:t>500</a:t>
                      </a:r>
                      <a:endParaRPr lang="en-US"/>
                    </a:p>
                  </a:txBody>
                  <a:tcPr/>
                </a:tc>
                <a:tc>
                  <a:txBody>
                    <a:bodyPr/>
                    <a:lstStyle/>
                    <a:p>
                      <a:r>
                        <a:rPr lang="en-US" smtClean="0"/>
                        <a:t>281</a:t>
                      </a:r>
                      <a:endParaRPr lang="en-US"/>
                    </a:p>
                  </a:txBody>
                  <a:tcPr/>
                </a:tc>
                <a:tc>
                  <a:txBody>
                    <a:bodyPr/>
                    <a:lstStyle/>
                    <a:p>
                      <a:r>
                        <a:rPr lang="en-US" smtClean="0"/>
                        <a:t>24</a:t>
                      </a:r>
                      <a:endParaRPr lang="en-US"/>
                    </a:p>
                  </a:txBody>
                  <a:tcPr/>
                </a:tc>
                <a:tc>
                  <a:txBody>
                    <a:bodyPr/>
                    <a:lstStyle/>
                    <a:p>
                      <a:r>
                        <a:rPr lang="en-US" smtClean="0"/>
                        <a:t>11.70</a:t>
                      </a:r>
                      <a:endParaRPr lang="en-US"/>
                    </a:p>
                  </a:txBody>
                  <a:tcPr/>
                </a:tc>
                <a:tc>
                  <a:txBody>
                    <a:bodyPr/>
                    <a:lstStyle/>
                    <a:p>
                      <a:r>
                        <a:rPr lang="en-US" smtClean="0"/>
                        <a:t>248</a:t>
                      </a:r>
                      <a:endParaRPr lang="en-US"/>
                    </a:p>
                  </a:txBody>
                  <a:tcPr/>
                </a:tc>
                <a:tc>
                  <a:txBody>
                    <a:bodyPr/>
                    <a:lstStyle/>
                    <a:p>
                      <a:r>
                        <a:rPr lang="en-US" smtClean="0"/>
                        <a:t>10.33</a:t>
                      </a:r>
                      <a:endParaRPr lang="en-US"/>
                    </a:p>
                  </a:txBody>
                  <a:tcPr/>
                </a:tc>
              </a:tr>
              <a:tr h="713151">
                <a:tc>
                  <a:txBody>
                    <a:bodyPr/>
                    <a:lstStyle/>
                    <a:p>
                      <a:r>
                        <a:rPr lang="en-US" smtClean="0"/>
                        <a:t>Game of Life P</a:t>
                      </a:r>
                      <a:endParaRPr lang="en-US"/>
                    </a:p>
                  </a:txBody>
                  <a:tcPr/>
                </a:tc>
                <a:tc>
                  <a:txBody>
                    <a:bodyPr/>
                    <a:lstStyle/>
                    <a:p>
                      <a:r>
                        <a:rPr lang="en-US" smtClean="0"/>
                        <a:t>2</a:t>
                      </a:r>
                      <a:endParaRPr lang="en-US"/>
                    </a:p>
                  </a:txBody>
                  <a:tcPr/>
                </a:tc>
                <a:tc>
                  <a:txBody>
                    <a:bodyPr/>
                    <a:lstStyle/>
                    <a:p>
                      <a:r>
                        <a:rPr lang="en-US" smtClean="0"/>
                        <a:t>16000^3</a:t>
                      </a:r>
                      <a:endParaRPr lang="en-US"/>
                    </a:p>
                  </a:txBody>
                  <a:tcPr/>
                </a:tc>
                <a:tc>
                  <a:txBody>
                    <a:bodyPr/>
                    <a:lstStyle/>
                    <a:p>
                      <a:r>
                        <a:rPr lang="en-US" smtClean="0"/>
                        <a:t>500</a:t>
                      </a:r>
                      <a:endParaRPr lang="en-US"/>
                    </a:p>
                  </a:txBody>
                  <a:tcPr/>
                </a:tc>
                <a:tc>
                  <a:txBody>
                    <a:bodyPr/>
                    <a:lstStyle/>
                    <a:p>
                      <a:r>
                        <a:rPr lang="en-US" smtClean="0"/>
                        <a:t>931</a:t>
                      </a:r>
                      <a:endParaRPr lang="en-US"/>
                    </a:p>
                  </a:txBody>
                  <a:tcPr/>
                </a:tc>
                <a:tc>
                  <a:txBody>
                    <a:bodyPr/>
                    <a:lstStyle/>
                    <a:p>
                      <a:r>
                        <a:rPr lang="en-US" smtClean="0"/>
                        <a:t>77</a:t>
                      </a:r>
                      <a:endParaRPr lang="en-US"/>
                    </a:p>
                  </a:txBody>
                  <a:tcPr/>
                </a:tc>
                <a:tc>
                  <a:txBody>
                    <a:bodyPr/>
                    <a:lstStyle/>
                    <a:p>
                      <a:r>
                        <a:rPr lang="en-US" smtClean="0"/>
                        <a:t>12.09</a:t>
                      </a:r>
                      <a:endParaRPr lang="en-US"/>
                    </a:p>
                  </a:txBody>
                  <a:tcPr/>
                </a:tc>
                <a:tc>
                  <a:txBody>
                    <a:bodyPr/>
                    <a:lstStyle/>
                    <a:p>
                      <a:r>
                        <a:rPr lang="en-US" smtClean="0"/>
                        <a:t>410</a:t>
                      </a:r>
                      <a:endParaRPr lang="en-US"/>
                    </a:p>
                  </a:txBody>
                  <a:tcPr/>
                </a:tc>
                <a:tc>
                  <a:txBody>
                    <a:bodyPr/>
                    <a:lstStyle/>
                    <a:p>
                      <a:r>
                        <a:rPr lang="en-US" smtClean="0"/>
                        <a:t>5.32</a:t>
                      </a:r>
                      <a:endParaRPr lang="en-US"/>
                    </a:p>
                  </a:txBody>
                  <a:tcPr/>
                </a:tc>
              </a:tr>
              <a:tr h="713151">
                <a:tc>
                  <a:txBody>
                    <a:bodyPr/>
                    <a:lstStyle/>
                    <a:p>
                      <a:r>
                        <a:rPr lang="en-US" sz="1000" smtClean="0"/>
                        <a:t>3dfd NP</a:t>
                      </a:r>
                      <a:endParaRPr lang="en-US" sz="1000"/>
                    </a:p>
                  </a:txBody>
                  <a:tcPr/>
                </a:tc>
                <a:tc>
                  <a:txBody>
                    <a:bodyPr/>
                    <a:lstStyle/>
                    <a:p>
                      <a:r>
                        <a:rPr lang="en-US" sz="1000" smtClean="0"/>
                        <a:t>3</a:t>
                      </a:r>
                      <a:endParaRPr lang="en-US" sz="1000"/>
                    </a:p>
                  </a:txBody>
                  <a:tcPr/>
                </a:tc>
                <a:tc>
                  <a:txBody>
                    <a:bodyPr/>
                    <a:lstStyle/>
                    <a:p>
                      <a:r>
                        <a:rPr lang="en-US" sz="1000" smtClean="0"/>
                        <a:t>1000^3</a:t>
                      </a:r>
                      <a:endParaRPr lang="en-US" sz="1000"/>
                    </a:p>
                  </a:txBody>
                  <a:tcPr/>
                </a:tc>
                <a:tc>
                  <a:txBody>
                    <a:bodyPr/>
                    <a:lstStyle/>
                    <a:p>
                      <a:r>
                        <a:rPr lang="en-US" sz="1000" smtClean="0"/>
                        <a:t>500</a:t>
                      </a:r>
                      <a:endParaRPr lang="en-US" sz="1000"/>
                    </a:p>
                  </a:txBody>
                  <a:tcPr/>
                </a:tc>
                <a:tc>
                  <a:txBody>
                    <a:bodyPr/>
                    <a:lstStyle/>
                    <a:p>
                      <a:r>
                        <a:rPr lang="en-US" sz="1000" smtClean="0"/>
                        <a:t>3082</a:t>
                      </a:r>
                      <a:endParaRPr lang="en-US" sz="1000"/>
                    </a:p>
                  </a:txBody>
                  <a:tcPr/>
                </a:tc>
                <a:tc>
                  <a:txBody>
                    <a:bodyPr/>
                    <a:lstStyle/>
                    <a:p>
                      <a:r>
                        <a:rPr lang="en-US" sz="1000" smtClean="0"/>
                        <a:t>447</a:t>
                      </a:r>
                      <a:endParaRPr lang="en-US" sz="1000"/>
                    </a:p>
                  </a:txBody>
                  <a:tcPr/>
                </a:tc>
                <a:tc>
                  <a:txBody>
                    <a:bodyPr/>
                    <a:lstStyle/>
                    <a:p>
                      <a:r>
                        <a:rPr lang="en-US" sz="1000" smtClean="0"/>
                        <a:t>6.89</a:t>
                      </a:r>
                      <a:endParaRPr lang="en-US" sz="1000"/>
                    </a:p>
                  </a:txBody>
                  <a:tcPr/>
                </a:tc>
                <a:tc>
                  <a:txBody>
                    <a:bodyPr/>
                    <a:lstStyle/>
                    <a:p>
                      <a:r>
                        <a:rPr lang="en-US" sz="1000" smtClean="0"/>
                        <a:t>1071</a:t>
                      </a:r>
                      <a:endParaRPr lang="en-US" sz="1000"/>
                    </a:p>
                  </a:txBody>
                  <a:tcPr/>
                </a:tc>
                <a:tc>
                  <a:txBody>
                    <a:bodyPr/>
                    <a:lstStyle/>
                    <a:p>
                      <a:r>
                        <a:rPr lang="en-US" sz="1000" smtClean="0"/>
                        <a:t>2.39</a:t>
                      </a:r>
                      <a:endParaRPr lang="en-US" sz="1000"/>
                    </a:p>
                  </a:txBody>
                  <a:tcPr/>
                </a:tc>
              </a:tr>
              <a:tr h="713151">
                <a:tc>
                  <a:txBody>
                    <a:bodyPr/>
                    <a:lstStyle/>
                    <a:p>
                      <a:r>
                        <a:rPr lang="en-US" sz="1000" smtClean="0"/>
                        <a:t>LBM NP</a:t>
                      </a:r>
                      <a:endParaRPr lang="en-US" sz="1000"/>
                    </a:p>
                  </a:txBody>
                  <a:tcPr/>
                </a:tc>
                <a:tc>
                  <a:txBody>
                    <a:bodyPr/>
                    <a:lstStyle/>
                    <a:p>
                      <a:r>
                        <a:rPr lang="en-US" sz="1000" smtClean="0"/>
                        <a:t>3</a:t>
                      </a:r>
                      <a:endParaRPr lang="en-US" sz="1000"/>
                    </a:p>
                  </a:txBody>
                  <a:tcPr/>
                </a:tc>
                <a:tc>
                  <a:txBody>
                    <a:bodyPr/>
                    <a:lstStyle/>
                    <a:p>
                      <a:r>
                        <a:rPr lang="en-US" sz="1000" smtClean="0"/>
                        <a:t>100x100x130</a:t>
                      </a:r>
                      <a:endParaRPr lang="en-US" sz="1000"/>
                    </a:p>
                  </a:txBody>
                  <a:tcPr/>
                </a:tc>
                <a:tc>
                  <a:txBody>
                    <a:bodyPr/>
                    <a:lstStyle/>
                    <a:p>
                      <a:r>
                        <a:rPr lang="en-US" sz="1000" smtClean="0"/>
                        <a:t>3000</a:t>
                      </a:r>
                      <a:endParaRPr lang="en-US" sz="1000"/>
                    </a:p>
                  </a:txBody>
                  <a:tcPr/>
                </a:tc>
                <a:tc>
                  <a:txBody>
                    <a:bodyPr/>
                    <a:lstStyle/>
                    <a:p>
                      <a:r>
                        <a:rPr lang="en-US" sz="1000" smtClean="0"/>
                        <a:t>345</a:t>
                      </a:r>
                      <a:endParaRPr lang="en-US" sz="1000"/>
                    </a:p>
                  </a:txBody>
                  <a:tcPr/>
                </a:tc>
                <a:tc>
                  <a:txBody>
                    <a:bodyPr/>
                    <a:lstStyle/>
                    <a:p>
                      <a:r>
                        <a:rPr lang="en-US" sz="1000" smtClean="0"/>
                        <a:t>68</a:t>
                      </a:r>
                      <a:endParaRPr lang="en-US" sz="1000"/>
                    </a:p>
                  </a:txBody>
                  <a:tcPr/>
                </a:tc>
                <a:tc>
                  <a:txBody>
                    <a:bodyPr/>
                    <a:lstStyle/>
                    <a:p>
                      <a:r>
                        <a:rPr lang="en-US" sz="1000" smtClean="0"/>
                        <a:t>5.07</a:t>
                      </a:r>
                      <a:endParaRPr lang="en-US" sz="1000"/>
                    </a:p>
                  </a:txBody>
                  <a:tcPr/>
                </a:tc>
                <a:tc>
                  <a:txBody>
                    <a:bodyPr/>
                    <a:lstStyle/>
                    <a:p>
                      <a:r>
                        <a:rPr lang="en-US" sz="1000" smtClean="0"/>
                        <a:t>220</a:t>
                      </a:r>
                      <a:endParaRPr lang="en-US" sz="1000"/>
                    </a:p>
                  </a:txBody>
                  <a:tcPr/>
                </a:tc>
                <a:tc>
                  <a:txBody>
                    <a:bodyPr/>
                    <a:lstStyle/>
                    <a:p>
                      <a:r>
                        <a:rPr lang="en-US" sz="1000" smtClean="0"/>
                        <a:t>3.24</a:t>
                      </a:r>
                      <a:endParaRPr lang="en-US" sz="1000"/>
                    </a:p>
                  </a:txBody>
                  <a:tcPr/>
                </a:tc>
              </a:tr>
              <a:tr h="1182350">
                <a:tc>
                  <a:txBody>
                    <a:bodyPr/>
                    <a:lstStyle/>
                    <a:p>
                      <a:r>
                        <a:rPr lang="en-US" sz="1000" smtClean="0"/>
                        <a:t>Longest</a:t>
                      </a:r>
                      <a:r>
                        <a:rPr lang="en-US" sz="1000" baseline="0" smtClean="0"/>
                        <a:t> common subsequence NP</a:t>
                      </a:r>
                      <a:endParaRPr lang="en-US" sz="1000"/>
                    </a:p>
                  </a:txBody>
                  <a:tcPr/>
                </a:tc>
                <a:tc>
                  <a:txBody>
                    <a:bodyPr/>
                    <a:lstStyle/>
                    <a:p>
                      <a:r>
                        <a:rPr lang="en-US" sz="1000" smtClean="0"/>
                        <a:t>1</a:t>
                      </a:r>
                      <a:endParaRPr lang="en-US" sz="1000"/>
                    </a:p>
                  </a:txBody>
                  <a:tcPr/>
                </a:tc>
                <a:tc>
                  <a:txBody>
                    <a:bodyPr/>
                    <a:lstStyle/>
                    <a:p>
                      <a:r>
                        <a:rPr lang="en-US" sz="1000" smtClean="0"/>
                        <a:t>100000</a:t>
                      </a:r>
                      <a:endParaRPr lang="en-US" sz="1000"/>
                    </a:p>
                  </a:txBody>
                  <a:tcPr/>
                </a:tc>
                <a:tc>
                  <a:txBody>
                    <a:bodyPr/>
                    <a:lstStyle/>
                    <a:p>
                      <a:r>
                        <a:rPr lang="en-US" sz="1000" smtClean="0"/>
                        <a:t>200000</a:t>
                      </a:r>
                      <a:endParaRPr lang="en-US" sz="1000"/>
                    </a:p>
                  </a:txBody>
                  <a:tcPr/>
                </a:tc>
                <a:tc>
                  <a:txBody>
                    <a:bodyPr/>
                    <a:lstStyle/>
                    <a:p>
                      <a:r>
                        <a:rPr lang="en-US" sz="1000" smtClean="0"/>
                        <a:t>68</a:t>
                      </a:r>
                      <a:endParaRPr lang="en-US" sz="1000"/>
                    </a:p>
                  </a:txBody>
                  <a:tcPr/>
                </a:tc>
                <a:tc>
                  <a:txBody>
                    <a:bodyPr/>
                    <a:lstStyle/>
                    <a:p>
                      <a:r>
                        <a:rPr lang="en-US" sz="1000" smtClean="0"/>
                        <a:t>9</a:t>
                      </a:r>
                      <a:endParaRPr lang="en-US" sz="1000"/>
                    </a:p>
                  </a:txBody>
                  <a:tcPr/>
                </a:tc>
                <a:tc>
                  <a:txBody>
                    <a:bodyPr/>
                    <a:lstStyle/>
                    <a:p>
                      <a:r>
                        <a:rPr lang="en-US" sz="1000" smtClean="0"/>
                        <a:t>7.55</a:t>
                      </a:r>
                      <a:endParaRPr lang="en-US" sz="1000"/>
                    </a:p>
                  </a:txBody>
                  <a:tcPr/>
                </a:tc>
                <a:tc>
                  <a:txBody>
                    <a:bodyPr/>
                    <a:lstStyle/>
                    <a:p>
                      <a:r>
                        <a:rPr lang="en-US" sz="1000" smtClean="0"/>
                        <a:t>25</a:t>
                      </a:r>
                      <a:endParaRPr lang="en-US" sz="1000"/>
                    </a:p>
                  </a:txBody>
                  <a:tcPr/>
                </a:tc>
                <a:tc>
                  <a:txBody>
                    <a:bodyPr/>
                    <a:lstStyle/>
                    <a:p>
                      <a:r>
                        <a:rPr lang="en-US" sz="1000" smtClean="0"/>
                        <a:t>2.60</a:t>
                      </a:r>
                      <a:endParaRPr lang="en-US" sz="1000"/>
                    </a:p>
                  </a:txBody>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8F1159-F40A-47BF-A039-F4709F1542AF}" type="slidenum">
              <a:rPr lang="en-US" smtClean="0"/>
              <a:pPr>
                <a:defRPr/>
              </a:pPr>
              <a:t>78</a:t>
            </a:fld>
            <a:endParaRPr lang="en-US"/>
          </a:p>
        </p:txBody>
      </p:sp>
      <p:graphicFrame>
        <p:nvGraphicFramePr>
          <p:cNvPr id="4" name="Table 3"/>
          <p:cNvGraphicFramePr>
            <a:graphicFrameLocks noGrp="1"/>
          </p:cNvGraphicFramePr>
          <p:nvPr/>
        </p:nvGraphicFramePr>
        <p:xfrm>
          <a:off x="76200" y="362195"/>
          <a:ext cx="9067800" cy="6375656"/>
        </p:xfrm>
        <a:graphic>
          <a:graphicData uri="http://schemas.openxmlformats.org/drawingml/2006/table">
            <a:tbl>
              <a:tblPr firstRow="1" bandRow="1">
                <a:tableStyleId>{5C22544A-7EE6-4342-B048-85BDC9FD1C3A}</a:tableStyleId>
              </a:tblPr>
              <a:tblGrid>
                <a:gridCol w="1454270"/>
                <a:gridCol w="684362"/>
                <a:gridCol w="1026543"/>
                <a:gridCol w="812680"/>
                <a:gridCol w="1017989"/>
                <a:gridCol w="1017989"/>
                <a:gridCol w="1017989"/>
                <a:gridCol w="1017989"/>
                <a:gridCol w="1017989"/>
              </a:tblGrid>
              <a:tr h="909500">
                <a:tc>
                  <a:txBody>
                    <a:bodyPr/>
                    <a:lstStyle/>
                    <a:p>
                      <a:r>
                        <a:rPr lang="en-US" smtClean="0"/>
                        <a:t>Benchmark</a:t>
                      </a:r>
                      <a:endParaRPr lang="en-US"/>
                    </a:p>
                  </a:txBody>
                  <a:tcPr/>
                </a:tc>
                <a:tc>
                  <a:txBody>
                    <a:bodyPr/>
                    <a:lstStyle/>
                    <a:p>
                      <a:r>
                        <a:rPr lang="en-US" smtClean="0"/>
                        <a:t>Dim</a:t>
                      </a:r>
                      <a:endParaRPr lang="en-US"/>
                    </a:p>
                  </a:txBody>
                  <a:tcPr/>
                </a:tc>
                <a:tc>
                  <a:txBody>
                    <a:bodyPr/>
                    <a:lstStyle/>
                    <a:p>
                      <a:r>
                        <a:rPr lang="en-US" smtClean="0"/>
                        <a:t>Grid size</a:t>
                      </a:r>
                      <a:endParaRPr lang="en-US"/>
                    </a:p>
                  </a:txBody>
                  <a:tcPr/>
                </a:tc>
                <a:tc>
                  <a:txBody>
                    <a:bodyPr/>
                    <a:lstStyle/>
                    <a:p>
                      <a:r>
                        <a:rPr lang="en-US" smtClean="0"/>
                        <a:t>Time</a:t>
                      </a:r>
                      <a:r>
                        <a:rPr lang="en-US" baseline="0" smtClean="0"/>
                        <a:t> step</a:t>
                      </a:r>
                      <a:endParaRPr lang="en-US"/>
                    </a:p>
                  </a:txBody>
                  <a:tcPr/>
                </a:tc>
                <a:tc>
                  <a:txBody>
                    <a:bodyPr/>
                    <a:lstStyle/>
                    <a:p>
                      <a:r>
                        <a:rPr lang="en-US" smtClean="0"/>
                        <a:t>Pochoir 1 core</a:t>
                      </a:r>
                      <a:endParaRPr lang="en-US"/>
                    </a:p>
                  </a:txBody>
                  <a:tcPr/>
                </a:tc>
                <a:tc>
                  <a:txBody>
                    <a:bodyPr/>
                    <a:lstStyle/>
                    <a:p>
                      <a:r>
                        <a:rPr lang="en-US" smtClean="0"/>
                        <a:t>Pochoir 12 core</a:t>
                      </a:r>
                      <a:endParaRPr lang="en-US"/>
                    </a:p>
                  </a:txBody>
                  <a:tcPr/>
                </a:tc>
                <a:tc>
                  <a:txBody>
                    <a:bodyPr/>
                    <a:lstStyle/>
                    <a:p>
                      <a:r>
                        <a:rPr lang="en-US" smtClean="0"/>
                        <a:t>Speedup</a:t>
                      </a:r>
                      <a:endParaRPr lang="en-US"/>
                    </a:p>
                  </a:txBody>
                  <a:tcPr/>
                </a:tc>
                <a:tc>
                  <a:txBody>
                    <a:bodyPr/>
                    <a:lstStyle/>
                    <a:p>
                      <a:r>
                        <a:rPr lang="en-US" smtClean="0"/>
                        <a:t>Loops 12 core</a:t>
                      </a:r>
                      <a:endParaRPr lang="en-US"/>
                    </a:p>
                  </a:txBody>
                  <a:tcPr/>
                </a:tc>
                <a:tc>
                  <a:txBody>
                    <a:bodyPr/>
                    <a:lstStyle/>
                    <a:p>
                      <a:r>
                        <a:rPr lang="en-US" smtClean="0"/>
                        <a:t>Loops/Pochoir 12 core</a:t>
                      </a:r>
                      <a:endParaRPr lang="en-US"/>
                    </a:p>
                  </a:txBody>
                  <a:tcPr/>
                </a:tc>
              </a:tr>
              <a:tr h="713151">
                <a:tc>
                  <a:txBody>
                    <a:bodyPr/>
                    <a:lstStyle/>
                    <a:p>
                      <a:r>
                        <a:rPr lang="en-US" smtClean="0"/>
                        <a:t>2D Heat NP</a:t>
                      </a:r>
                      <a:endParaRPr lang="en-US"/>
                    </a:p>
                  </a:txBody>
                  <a:tcPr/>
                </a:tc>
                <a:tc>
                  <a:txBody>
                    <a:bodyPr/>
                    <a:lstStyle/>
                    <a:p>
                      <a:r>
                        <a:rPr lang="en-US" smtClean="0"/>
                        <a:t>2</a:t>
                      </a:r>
                      <a:endParaRPr lang="en-US"/>
                    </a:p>
                  </a:txBody>
                  <a:tcPr/>
                </a:tc>
                <a:tc>
                  <a:txBody>
                    <a:bodyPr/>
                    <a:lstStyle/>
                    <a:p>
                      <a:r>
                        <a:rPr lang="en-US" smtClean="0"/>
                        <a:t>16000^3</a:t>
                      </a:r>
                      <a:endParaRPr lang="en-US"/>
                    </a:p>
                  </a:txBody>
                  <a:tcPr/>
                </a:tc>
                <a:tc>
                  <a:txBody>
                    <a:bodyPr/>
                    <a:lstStyle/>
                    <a:p>
                      <a:r>
                        <a:rPr lang="en-US" smtClean="0"/>
                        <a:t>500</a:t>
                      </a:r>
                      <a:endParaRPr lang="en-US"/>
                    </a:p>
                  </a:txBody>
                  <a:tcPr/>
                </a:tc>
                <a:tc>
                  <a:txBody>
                    <a:bodyPr/>
                    <a:lstStyle/>
                    <a:p>
                      <a:r>
                        <a:rPr lang="en-US" smtClean="0"/>
                        <a:t>277</a:t>
                      </a:r>
                      <a:endParaRPr lang="en-US"/>
                    </a:p>
                  </a:txBody>
                  <a:tcPr/>
                </a:tc>
                <a:tc>
                  <a:txBody>
                    <a:bodyPr/>
                    <a:lstStyle/>
                    <a:p>
                      <a:r>
                        <a:rPr lang="en-US" smtClean="0"/>
                        <a:t>24</a:t>
                      </a:r>
                      <a:endParaRPr lang="en-US"/>
                    </a:p>
                  </a:txBody>
                  <a:tcPr/>
                </a:tc>
                <a:tc>
                  <a:txBody>
                    <a:bodyPr/>
                    <a:lstStyle/>
                    <a:p>
                      <a:r>
                        <a:rPr lang="en-US" smtClean="0"/>
                        <a:t>11.54</a:t>
                      </a:r>
                      <a:endParaRPr lang="en-US"/>
                    </a:p>
                  </a:txBody>
                  <a:tcPr/>
                </a:tc>
                <a:tc>
                  <a:txBody>
                    <a:bodyPr/>
                    <a:lstStyle/>
                    <a:p>
                      <a:r>
                        <a:rPr lang="en-US" smtClean="0"/>
                        <a:t>149</a:t>
                      </a:r>
                      <a:endParaRPr lang="en-US"/>
                    </a:p>
                  </a:txBody>
                  <a:tcPr/>
                </a:tc>
                <a:tc>
                  <a:txBody>
                    <a:bodyPr/>
                    <a:lstStyle/>
                    <a:p>
                      <a:r>
                        <a:rPr lang="en-US" smtClean="0"/>
                        <a:t>6.20</a:t>
                      </a:r>
                      <a:endParaRPr lang="en-US"/>
                    </a:p>
                  </a:txBody>
                  <a:tcPr/>
                </a:tc>
              </a:tr>
              <a:tr h="713151">
                <a:tc>
                  <a:txBody>
                    <a:bodyPr/>
                    <a:lstStyle/>
                    <a:p>
                      <a:r>
                        <a:rPr lang="en-US" smtClean="0"/>
                        <a:t>2D Heat P</a:t>
                      </a:r>
                      <a:endParaRPr lang="en-US"/>
                    </a:p>
                  </a:txBody>
                  <a:tcPr/>
                </a:tc>
                <a:tc>
                  <a:txBody>
                    <a:bodyPr/>
                    <a:lstStyle/>
                    <a:p>
                      <a:r>
                        <a:rPr lang="en-US" smtClean="0"/>
                        <a:t>2</a:t>
                      </a:r>
                      <a:endParaRPr lang="en-US"/>
                    </a:p>
                  </a:txBody>
                  <a:tcPr/>
                </a:tc>
                <a:tc>
                  <a:txBody>
                    <a:bodyPr/>
                    <a:lstStyle/>
                    <a:p>
                      <a:r>
                        <a:rPr lang="en-US" smtClean="0"/>
                        <a:t>16000^3</a:t>
                      </a:r>
                      <a:endParaRPr lang="en-US"/>
                    </a:p>
                  </a:txBody>
                  <a:tcPr/>
                </a:tc>
                <a:tc>
                  <a:txBody>
                    <a:bodyPr/>
                    <a:lstStyle/>
                    <a:p>
                      <a:r>
                        <a:rPr lang="en-US" smtClean="0"/>
                        <a:t>500</a:t>
                      </a:r>
                      <a:endParaRPr lang="en-US"/>
                    </a:p>
                  </a:txBody>
                  <a:tcPr/>
                </a:tc>
                <a:tc>
                  <a:txBody>
                    <a:bodyPr/>
                    <a:lstStyle/>
                    <a:p>
                      <a:r>
                        <a:rPr lang="en-US" smtClean="0"/>
                        <a:t>281</a:t>
                      </a:r>
                      <a:endParaRPr lang="en-US"/>
                    </a:p>
                  </a:txBody>
                  <a:tcPr/>
                </a:tc>
                <a:tc>
                  <a:txBody>
                    <a:bodyPr/>
                    <a:lstStyle/>
                    <a:p>
                      <a:r>
                        <a:rPr lang="en-US" smtClean="0"/>
                        <a:t>24</a:t>
                      </a:r>
                      <a:endParaRPr lang="en-US"/>
                    </a:p>
                  </a:txBody>
                  <a:tcPr/>
                </a:tc>
                <a:tc>
                  <a:txBody>
                    <a:bodyPr/>
                    <a:lstStyle/>
                    <a:p>
                      <a:r>
                        <a:rPr lang="en-US" smtClean="0"/>
                        <a:t>11.70</a:t>
                      </a:r>
                      <a:endParaRPr lang="en-US"/>
                    </a:p>
                  </a:txBody>
                  <a:tcPr/>
                </a:tc>
                <a:tc>
                  <a:txBody>
                    <a:bodyPr/>
                    <a:lstStyle/>
                    <a:p>
                      <a:r>
                        <a:rPr lang="en-US" smtClean="0"/>
                        <a:t>248</a:t>
                      </a:r>
                      <a:endParaRPr lang="en-US"/>
                    </a:p>
                  </a:txBody>
                  <a:tcPr/>
                </a:tc>
                <a:tc>
                  <a:txBody>
                    <a:bodyPr/>
                    <a:lstStyle/>
                    <a:p>
                      <a:r>
                        <a:rPr lang="en-US" smtClean="0"/>
                        <a:t>10.33</a:t>
                      </a:r>
                      <a:endParaRPr lang="en-US"/>
                    </a:p>
                  </a:txBody>
                  <a:tcPr/>
                </a:tc>
              </a:tr>
              <a:tr h="713151">
                <a:tc>
                  <a:txBody>
                    <a:bodyPr/>
                    <a:lstStyle/>
                    <a:p>
                      <a:r>
                        <a:rPr lang="en-US" smtClean="0"/>
                        <a:t>Game of Life P</a:t>
                      </a:r>
                      <a:endParaRPr lang="en-US"/>
                    </a:p>
                  </a:txBody>
                  <a:tcPr/>
                </a:tc>
                <a:tc>
                  <a:txBody>
                    <a:bodyPr/>
                    <a:lstStyle/>
                    <a:p>
                      <a:r>
                        <a:rPr lang="en-US" smtClean="0"/>
                        <a:t>2</a:t>
                      </a:r>
                      <a:endParaRPr lang="en-US"/>
                    </a:p>
                  </a:txBody>
                  <a:tcPr/>
                </a:tc>
                <a:tc>
                  <a:txBody>
                    <a:bodyPr/>
                    <a:lstStyle/>
                    <a:p>
                      <a:r>
                        <a:rPr lang="en-US" smtClean="0"/>
                        <a:t>16000^3</a:t>
                      </a:r>
                      <a:endParaRPr lang="en-US"/>
                    </a:p>
                  </a:txBody>
                  <a:tcPr/>
                </a:tc>
                <a:tc>
                  <a:txBody>
                    <a:bodyPr/>
                    <a:lstStyle/>
                    <a:p>
                      <a:r>
                        <a:rPr lang="en-US" smtClean="0"/>
                        <a:t>500</a:t>
                      </a:r>
                      <a:endParaRPr lang="en-US"/>
                    </a:p>
                  </a:txBody>
                  <a:tcPr/>
                </a:tc>
                <a:tc>
                  <a:txBody>
                    <a:bodyPr/>
                    <a:lstStyle/>
                    <a:p>
                      <a:r>
                        <a:rPr lang="en-US" smtClean="0"/>
                        <a:t>931</a:t>
                      </a:r>
                      <a:endParaRPr lang="en-US"/>
                    </a:p>
                  </a:txBody>
                  <a:tcPr/>
                </a:tc>
                <a:tc>
                  <a:txBody>
                    <a:bodyPr/>
                    <a:lstStyle/>
                    <a:p>
                      <a:r>
                        <a:rPr lang="en-US" smtClean="0"/>
                        <a:t>77</a:t>
                      </a:r>
                      <a:endParaRPr lang="en-US"/>
                    </a:p>
                  </a:txBody>
                  <a:tcPr/>
                </a:tc>
                <a:tc>
                  <a:txBody>
                    <a:bodyPr/>
                    <a:lstStyle/>
                    <a:p>
                      <a:r>
                        <a:rPr lang="en-US" smtClean="0"/>
                        <a:t>12.09</a:t>
                      </a:r>
                      <a:endParaRPr lang="en-US"/>
                    </a:p>
                  </a:txBody>
                  <a:tcPr/>
                </a:tc>
                <a:tc>
                  <a:txBody>
                    <a:bodyPr/>
                    <a:lstStyle/>
                    <a:p>
                      <a:r>
                        <a:rPr lang="en-US" smtClean="0"/>
                        <a:t>410</a:t>
                      </a:r>
                      <a:endParaRPr lang="en-US"/>
                    </a:p>
                  </a:txBody>
                  <a:tcPr/>
                </a:tc>
                <a:tc>
                  <a:txBody>
                    <a:bodyPr/>
                    <a:lstStyle/>
                    <a:p>
                      <a:r>
                        <a:rPr lang="en-US" smtClean="0"/>
                        <a:t>5.32</a:t>
                      </a:r>
                      <a:endParaRPr lang="en-US"/>
                    </a:p>
                  </a:txBody>
                  <a:tcPr/>
                </a:tc>
              </a:tr>
              <a:tr h="713151">
                <a:tc>
                  <a:txBody>
                    <a:bodyPr/>
                    <a:lstStyle/>
                    <a:p>
                      <a:r>
                        <a:rPr lang="en-US" smtClean="0"/>
                        <a:t>Game of Life</a:t>
                      </a:r>
                      <a:r>
                        <a:rPr lang="en-US" baseline="0" smtClean="0"/>
                        <a:t> P (bit trick)</a:t>
                      </a:r>
                      <a:endParaRPr lang="en-US"/>
                    </a:p>
                  </a:txBody>
                  <a:tcPr/>
                </a:tc>
                <a:tc>
                  <a:txBody>
                    <a:bodyPr/>
                    <a:lstStyle/>
                    <a:p>
                      <a:r>
                        <a:rPr lang="en-US" smtClean="0"/>
                        <a:t>2</a:t>
                      </a:r>
                      <a:endParaRPr lang="en-US"/>
                    </a:p>
                  </a:txBody>
                  <a:tcPr/>
                </a:tc>
                <a:tc>
                  <a:txBody>
                    <a:bodyPr/>
                    <a:lstStyle/>
                    <a:p>
                      <a:r>
                        <a:rPr lang="en-US" smtClean="0"/>
                        <a:t>16000^3</a:t>
                      </a:r>
                      <a:endParaRPr lang="en-US"/>
                    </a:p>
                  </a:txBody>
                  <a:tcPr/>
                </a:tc>
                <a:tc>
                  <a:txBody>
                    <a:bodyPr/>
                    <a:lstStyle/>
                    <a:p>
                      <a:r>
                        <a:rPr lang="en-US" smtClean="0"/>
                        <a:t>500</a:t>
                      </a:r>
                      <a:endParaRPr lang="en-US"/>
                    </a:p>
                  </a:txBody>
                  <a:tcPr/>
                </a:tc>
                <a:tc>
                  <a:txBody>
                    <a:bodyPr/>
                    <a:lstStyle/>
                    <a:p>
                      <a:r>
                        <a:rPr lang="en-US" smtClean="0"/>
                        <a:t>345</a:t>
                      </a:r>
                      <a:endParaRPr lang="en-US"/>
                    </a:p>
                  </a:txBody>
                  <a:tcPr/>
                </a:tc>
                <a:tc>
                  <a:txBody>
                    <a:bodyPr/>
                    <a:lstStyle/>
                    <a:p>
                      <a:r>
                        <a:rPr lang="en-US" smtClean="0"/>
                        <a:t>28</a:t>
                      </a:r>
                      <a:endParaRPr lang="en-US"/>
                    </a:p>
                  </a:txBody>
                  <a:tcPr/>
                </a:tc>
                <a:tc>
                  <a:txBody>
                    <a:bodyPr/>
                    <a:lstStyle/>
                    <a:p>
                      <a:r>
                        <a:rPr lang="en-US" smtClean="0"/>
                        <a:t>12.32</a:t>
                      </a:r>
                      <a:endParaRPr lang="en-US"/>
                    </a:p>
                  </a:txBody>
                  <a:tcPr/>
                </a:tc>
                <a:tc>
                  <a:txBody>
                    <a:bodyPr/>
                    <a:lstStyle/>
                    <a:p>
                      <a:r>
                        <a:rPr lang="en-US" smtClean="0"/>
                        <a:t>332</a:t>
                      </a:r>
                      <a:endParaRPr lang="en-US"/>
                    </a:p>
                  </a:txBody>
                  <a:tcPr/>
                </a:tc>
                <a:tc>
                  <a:txBody>
                    <a:bodyPr/>
                    <a:lstStyle/>
                    <a:p>
                      <a:r>
                        <a:rPr lang="en-US" smtClean="0"/>
                        <a:t>11.85</a:t>
                      </a:r>
                      <a:endParaRPr lang="en-US"/>
                    </a:p>
                  </a:txBody>
                  <a:tcPr/>
                </a:tc>
              </a:tr>
              <a:tr h="713151">
                <a:tc>
                  <a:txBody>
                    <a:bodyPr/>
                    <a:lstStyle/>
                    <a:p>
                      <a:r>
                        <a:rPr lang="en-US" sz="1000" smtClean="0"/>
                        <a:t>3dfd NP</a:t>
                      </a:r>
                      <a:endParaRPr lang="en-US" sz="1000"/>
                    </a:p>
                  </a:txBody>
                  <a:tcPr/>
                </a:tc>
                <a:tc>
                  <a:txBody>
                    <a:bodyPr/>
                    <a:lstStyle/>
                    <a:p>
                      <a:r>
                        <a:rPr lang="en-US" sz="1000" smtClean="0"/>
                        <a:t>3</a:t>
                      </a:r>
                      <a:endParaRPr lang="en-US" sz="1000"/>
                    </a:p>
                  </a:txBody>
                  <a:tcPr/>
                </a:tc>
                <a:tc>
                  <a:txBody>
                    <a:bodyPr/>
                    <a:lstStyle/>
                    <a:p>
                      <a:r>
                        <a:rPr lang="en-US" sz="1000" smtClean="0"/>
                        <a:t>1000^3</a:t>
                      </a:r>
                      <a:endParaRPr lang="en-US" sz="1000"/>
                    </a:p>
                  </a:txBody>
                  <a:tcPr/>
                </a:tc>
                <a:tc>
                  <a:txBody>
                    <a:bodyPr/>
                    <a:lstStyle/>
                    <a:p>
                      <a:r>
                        <a:rPr lang="en-US" sz="1000" smtClean="0"/>
                        <a:t>500</a:t>
                      </a:r>
                      <a:endParaRPr lang="en-US" sz="1000"/>
                    </a:p>
                  </a:txBody>
                  <a:tcPr/>
                </a:tc>
                <a:tc>
                  <a:txBody>
                    <a:bodyPr/>
                    <a:lstStyle/>
                    <a:p>
                      <a:r>
                        <a:rPr lang="en-US" sz="1000" smtClean="0"/>
                        <a:t>3082</a:t>
                      </a:r>
                      <a:endParaRPr lang="en-US" sz="1000"/>
                    </a:p>
                  </a:txBody>
                  <a:tcPr/>
                </a:tc>
                <a:tc>
                  <a:txBody>
                    <a:bodyPr/>
                    <a:lstStyle/>
                    <a:p>
                      <a:r>
                        <a:rPr lang="en-US" sz="1000" smtClean="0"/>
                        <a:t>447</a:t>
                      </a:r>
                      <a:endParaRPr lang="en-US" sz="1000"/>
                    </a:p>
                  </a:txBody>
                  <a:tcPr/>
                </a:tc>
                <a:tc>
                  <a:txBody>
                    <a:bodyPr/>
                    <a:lstStyle/>
                    <a:p>
                      <a:r>
                        <a:rPr lang="en-US" sz="1000" smtClean="0"/>
                        <a:t>6.89</a:t>
                      </a:r>
                      <a:endParaRPr lang="en-US" sz="1000"/>
                    </a:p>
                  </a:txBody>
                  <a:tcPr/>
                </a:tc>
                <a:tc>
                  <a:txBody>
                    <a:bodyPr/>
                    <a:lstStyle/>
                    <a:p>
                      <a:r>
                        <a:rPr lang="en-US" sz="1000" smtClean="0"/>
                        <a:t>1071</a:t>
                      </a:r>
                      <a:endParaRPr lang="en-US" sz="1000"/>
                    </a:p>
                  </a:txBody>
                  <a:tcPr/>
                </a:tc>
                <a:tc>
                  <a:txBody>
                    <a:bodyPr/>
                    <a:lstStyle/>
                    <a:p>
                      <a:r>
                        <a:rPr lang="en-US" sz="1000" smtClean="0"/>
                        <a:t>2.39</a:t>
                      </a:r>
                      <a:endParaRPr lang="en-US" sz="1000"/>
                    </a:p>
                  </a:txBody>
                  <a:tcPr/>
                </a:tc>
              </a:tr>
              <a:tr h="713151">
                <a:tc>
                  <a:txBody>
                    <a:bodyPr/>
                    <a:lstStyle/>
                    <a:p>
                      <a:r>
                        <a:rPr lang="en-US" sz="1000" smtClean="0"/>
                        <a:t>LBM NP</a:t>
                      </a:r>
                      <a:endParaRPr lang="en-US" sz="1000"/>
                    </a:p>
                  </a:txBody>
                  <a:tcPr/>
                </a:tc>
                <a:tc>
                  <a:txBody>
                    <a:bodyPr/>
                    <a:lstStyle/>
                    <a:p>
                      <a:r>
                        <a:rPr lang="en-US" sz="1000" smtClean="0"/>
                        <a:t>3</a:t>
                      </a:r>
                      <a:endParaRPr lang="en-US" sz="1000"/>
                    </a:p>
                  </a:txBody>
                  <a:tcPr/>
                </a:tc>
                <a:tc>
                  <a:txBody>
                    <a:bodyPr/>
                    <a:lstStyle/>
                    <a:p>
                      <a:r>
                        <a:rPr lang="en-US" sz="1000" smtClean="0"/>
                        <a:t>100x100x130</a:t>
                      </a:r>
                      <a:endParaRPr lang="en-US" sz="1000"/>
                    </a:p>
                  </a:txBody>
                  <a:tcPr/>
                </a:tc>
                <a:tc>
                  <a:txBody>
                    <a:bodyPr/>
                    <a:lstStyle/>
                    <a:p>
                      <a:r>
                        <a:rPr lang="en-US" sz="1000" smtClean="0"/>
                        <a:t>3000</a:t>
                      </a:r>
                      <a:endParaRPr lang="en-US" sz="1000"/>
                    </a:p>
                  </a:txBody>
                  <a:tcPr/>
                </a:tc>
                <a:tc>
                  <a:txBody>
                    <a:bodyPr/>
                    <a:lstStyle/>
                    <a:p>
                      <a:r>
                        <a:rPr lang="en-US" sz="1000" smtClean="0"/>
                        <a:t>345</a:t>
                      </a:r>
                      <a:endParaRPr lang="en-US" sz="1000"/>
                    </a:p>
                  </a:txBody>
                  <a:tcPr/>
                </a:tc>
                <a:tc>
                  <a:txBody>
                    <a:bodyPr/>
                    <a:lstStyle/>
                    <a:p>
                      <a:r>
                        <a:rPr lang="en-US" sz="1000" smtClean="0"/>
                        <a:t>68</a:t>
                      </a:r>
                      <a:endParaRPr lang="en-US" sz="1000"/>
                    </a:p>
                  </a:txBody>
                  <a:tcPr/>
                </a:tc>
                <a:tc>
                  <a:txBody>
                    <a:bodyPr/>
                    <a:lstStyle/>
                    <a:p>
                      <a:r>
                        <a:rPr lang="en-US" sz="1000" smtClean="0"/>
                        <a:t>5.07</a:t>
                      </a:r>
                      <a:endParaRPr lang="en-US" sz="1000"/>
                    </a:p>
                  </a:txBody>
                  <a:tcPr/>
                </a:tc>
                <a:tc>
                  <a:txBody>
                    <a:bodyPr/>
                    <a:lstStyle/>
                    <a:p>
                      <a:r>
                        <a:rPr lang="en-US" sz="1000" smtClean="0"/>
                        <a:t>220</a:t>
                      </a:r>
                      <a:endParaRPr lang="en-US" sz="1000"/>
                    </a:p>
                  </a:txBody>
                  <a:tcPr/>
                </a:tc>
                <a:tc>
                  <a:txBody>
                    <a:bodyPr/>
                    <a:lstStyle/>
                    <a:p>
                      <a:r>
                        <a:rPr lang="en-US" sz="1000" smtClean="0"/>
                        <a:t>3.24</a:t>
                      </a:r>
                      <a:endParaRPr lang="en-US" sz="1000"/>
                    </a:p>
                  </a:txBody>
                  <a:tcPr/>
                </a:tc>
              </a:tr>
              <a:tr h="1182350">
                <a:tc>
                  <a:txBody>
                    <a:bodyPr/>
                    <a:lstStyle/>
                    <a:p>
                      <a:r>
                        <a:rPr lang="en-US" sz="1000" smtClean="0"/>
                        <a:t>Longest</a:t>
                      </a:r>
                      <a:r>
                        <a:rPr lang="en-US" sz="1000" baseline="0" smtClean="0"/>
                        <a:t> common subsequence NP</a:t>
                      </a:r>
                      <a:endParaRPr lang="en-US" sz="1000"/>
                    </a:p>
                  </a:txBody>
                  <a:tcPr/>
                </a:tc>
                <a:tc>
                  <a:txBody>
                    <a:bodyPr/>
                    <a:lstStyle/>
                    <a:p>
                      <a:r>
                        <a:rPr lang="en-US" sz="1000" smtClean="0"/>
                        <a:t>1</a:t>
                      </a:r>
                      <a:endParaRPr lang="en-US" sz="1000"/>
                    </a:p>
                  </a:txBody>
                  <a:tcPr/>
                </a:tc>
                <a:tc>
                  <a:txBody>
                    <a:bodyPr/>
                    <a:lstStyle/>
                    <a:p>
                      <a:r>
                        <a:rPr lang="en-US" sz="1000" smtClean="0"/>
                        <a:t>100000</a:t>
                      </a:r>
                      <a:endParaRPr lang="en-US" sz="1000"/>
                    </a:p>
                  </a:txBody>
                  <a:tcPr/>
                </a:tc>
                <a:tc>
                  <a:txBody>
                    <a:bodyPr/>
                    <a:lstStyle/>
                    <a:p>
                      <a:r>
                        <a:rPr lang="en-US" sz="1000" smtClean="0"/>
                        <a:t>200000</a:t>
                      </a:r>
                      <a:endParaRPr lang="en-US" sz="1000"/>
                    </a:p>
                  </a:txBody>
                  <a:tcPr/>
                </a:tc>
                <a:tc>
                  <a:txBody>
                    <a:bodyPr/>
                    <a:lstStyle/>
                    <a:p>
                      <a:r>
                        <a:rPr lang="en-US" sz="1000" smtClean="0"/>
                        <a:t>68</a:t>
                      </a:r>
                      <a:endParaRPr lang="en-US" sz="1000"/>
                    </a:p>
                  </a:txBody>
                  <a:tcPr/>
                </a:tc>
                <a:tc>
                  <a:txBody>
                    <a:bodyPr/>
                    <a:lstStyle/>
                    <a:p>
                      <a:r>
                        <a:rPr lang="en-US" sz="1000" smtClean="0"/>
                        <a:t>9</a:t>
                      </a:r>
                      <a:endParaRPr lang="en-US" sz="1000"/>
                    </a:p>
                  </a:txBody>
                  <a:tcPr/>
                </a:tc>
                <a:tc>
                  <a:txBody>
                    <a:bodyPr/>
                    <a:lstStyle/>
                    <a:p>
                      <a:r>
                        <a:rPr lang="en-US" sz="1000" smtClean="0"/>
                        <a:t>7.55</a:t>
                      </a:r>
                      <a:endParaRPr lang="en-US" sz="1000"/>
                    </a:p>
                  </a:txBody>
                  <a:tcPr/>
                </a:tc>
                <a:tc>
                  <a:txBody>
                    <a:bodyPr/>
                    <a:lstStyle/>
                    <a:p>
                      <a:r>
                        <a:rPr lang="en-US" sz="1000" smtClean="0"/>
                        <a:t>25</a:t>
                      </a:r>
                      <a:endParaRPr lang="en-US" sz="1000"/>
                    </a:p>
                  </a:txBody>
                  <a:tcPr/>
                </a:tc>
                <a:tc>
                  <a:txBody>
                    <a:bodyPr/>
                    <a:lstStyle/>
                    <a:p>
                      <a:r>
                        <a:rPr lang="en-US" sz="1000" smtClean="0"/>
                        <a:t>2.60</a:t>
                      </a:r>
                      <a:endParaRPr lang="en-US" sz="1000"/>
                    </a:p>
                  </a:txBody>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we do better?</a:t>
            </a:r>
            <a:endParaRPr lang="en-US"/>
          </a:p>
        </p:txBody>
      </p:sp>
      <p:sp>
        <p:nvSpPr>
          <p:cNvPr id="3" name="Content Placeholder 2"/>
          <p:cNvSpPr>
            <a:spLocks noGrp="1"/>
          </p:cNvSpPr>
          <p:nvPr>
            <p:ph idx="1"/>
          </p:nvPr>
        </p:nvSpPr>
        <p:spPr>
          <a:xfrm>
            <a:off x="457200" y="1295400"/>
            <a:ext cx="8229600" cy="4525963"/>
          </a:xfrm>
        </p:spPr>
        <p:txBody>
          <a:bodyPr/>
          <a:lstStyle/>
          <a:p>
            <a:r>
              <a:rPr lang="en-US" smtClean="0"/>
              <a:t>Branchless </a:t>
            </a:r>
            <a:r>
              <a:rPr lang="en-US" smtClean="0"/>
              <a:t>cache-oblivious </a:t>
            </a:r>
            <a:r>
              <a:rPr lang="en-US" smtClean="0"/>
              <a:t>algorithm</a:t>
            </a:r>
            <a:endParaRPr lang="en-US" smtClean="0"/>
          </a:p>
          <a:p>
            <a:pPr lvl="1"/>
            <a:r>
              <a:rPr lang="en-US" smtClean="0"/>
              <a:t>Remove un-predictable branches</a:t>
            </a:r>
          </a:p>
          <a:p>
            <a:pPr lvl="1"/>
            <a:r>
              <a:rPr lang="en-US" smtClean="0"/>
              <a:t>Traverse the points in recursive order without recursion </a:t>
            </a:r>
          </a:p>
          <a:p>
            <a:pPr lvl="2"/>
            <a:r>
              <a:rPr lang="en-US" smtClean="0"/>
              <a:t>Recursion unrolling</a:t>
            </a:r>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57200" y="228600"/>
            <a:ext cx="8228013" cy="769937"/>
          </a:xfrm>
        </p:spPr>
        <p:txBody>
          <a:bodyPr>
            <a:spAutoFit/>
          </a:bodyPr>
          <a:lstStyle/>
          <a:p>
            <a:pPr eaLnBrk="1" hangingPunct="1"/>
            <a:r>
              <a:rPr lang="en-US" smtClean="0"/>
              <a:t>Contributions</a:t>
            </a:r>
          </a:p>
        </p:txBody>
      </p:sp>
      <p:sp>
        <p:nvSpPr>
          <p:cNvPr id="22531" name="Text Placeholder 2"/>
          <p:cNvSpPr>
            <a:spLocks noGrp="1"/>
          </p:cNvSpPr>
          <p:nvPr>
            <p:ph type="body" idx="4294967295"/>
          </p:nvPr>
        </p:nvSpPr>
        <p:spPr>
          <a:xfrm>
            <a:off x="457200" y="1066800"/>
            <a:ext cx="8228013" cy="3317831"/>
          </a:xfrm>
        </p:spPr>
        <p:txBody>
          <a:bodyPr>
            <a:spAutoFit/>
          </a:bodyPr>
          <a:lstStyle/>
          <a:p>
            <a:pPr eaLnBrk="1"/>
            <a:r>
              <a:rPr lang="en-US" sz="2800" smtClean="0"/>
              <a:t>Parallel cache-oblivious stencil computing algorithm for arbitrary d-dimensional grids.</a:t>
            </a:r>
          </a:p>
          <a:p>
            <a:pPr lvl="1" eaLnBrk="1"/>
            <a:r>
              <a:rPr lang="en-US" sz="2400" smtClean="0"/>
              <a:t>Simultaneous </a:t>
            </a:r>
            <a:r>
              <a:rPr lang="en-US" sz="2400" smtClean="0"/>
              <a:t>Space Cut algorithm </a:t>
            </a:r>
            <a:endParaRPr lang="en-US" sz="2400" smtClean="0"/>
          </a:p>
          <a:p>
            <a:pPr eaLnBrk="1"/>
            <a:r>
              <a:rPr lang="en-US" sz="2800" smtClean="0"/>
              <a:t>Base </a:t>
            </a:r>
            <a:r>
              <a:rPr lang="en-US" sz="2800" smtClean="0"/>
              <a:t>case optimizations</a:t>
            </a:r>
          </a:p>
          <a:p>
            <a:pPr lvl="1" eaLnBrk="1"/>
            <a:r>
              <a:rPr lang="en-US" sz="2400" smtClean="0"/>
              <a:t>Two code clones, coarsening of base case, </a:t>
            </a:r>
          </a:p>
          <a:p>
            <a:pPr lvl="1" eaLnBrk="1"/>
            <a:r>
              <a:rPr lang="en-US" sz="2400" smtClean="0"/>
              <a:t>-split-macro-shadow, -split-pointer, -split-opt-pointer, etc.</a:t>
            </a:r>
          </a:p>
          <a:p>
            <a:pPr eaLnBrk="1"/>
            <a:r>
              <a:rPr lang="en-US" sz="2800" smtClean="0"/>
              <a:t>Parallelized via Intel Cilk Plus</a:t>
            </a:r>
          </a:p>
        </p:txBody>
      </p:sp>
      <p:sp>
        <p:nvSpPr>
          <p:cNvPr id="4" name="Slide Number Placeholder 3"/>
          <p:cNvSpPr>
            <a:spLocks noGrp="1"/>
          </p:cNvSpPr>
          <p:nvPr>
            <p:ph type="sldNum" sz="quarter" idx="12"/>
          </p:nvPr>
        </p:nvSpPr>
        <p:spPr/>
        <p:txBody>
          <a:bodyPr/>
          <a:lstStyle/>
          <a:p>
            <a:pPr>
              <a:defRPr/>
            </a:pPr>
            <a:fld id="{1B8F1159-F40A-47BF-A039-F4709F1542AF}" type="slidenum">
              <a:rPr lang="en-US" smtClean="0"/>
              <a:pPr>
                <a:defRPr/>
              </a:pPr>
              <a:t>8</a:t>
            </a:fld>
            <a:endParaRPr 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we do better?</a:t>
            </a:r>
            <a:endParaRPr lang="en-US"/>
          </a:p>
        </p:txBody>
      </p:sp>
      <p:sp>
        <p:nvSpPr>
          <p:cNvPr id="3" name="Content Placeholder 2"/>
          <p:cNvSpPr>
            <a:spLocks noGrp="1"/>
          </p:cNvSpPr>
          <p:nvPr>
            <p:ph idx="1"/>
          </p:nvPr>
        </p:nvSpPr>
        <p:spPr>
          <a:xfrm>
            <a:off x="457200" y="1295400"/>
            <a:ext cx="8229600" cy="4525963"/>
          </a:xfrm>
        </p:spPr>
        <p:txBody>
          <a:bodyPr/>
          <a:lstStyle/>
          <a:p>
            <a:r>
              <a:rPr lang="en-US" smtClean="0"/>
              <a:t>Branchless </a:t>
            </a:r>
            <a:r>
              <a:rPr lang="en-US" smtClean="0"/>
              <a:t>cache-oblivious </a:t>
            </a:r>
            <a:r>
              <a:rPr lang="en-US" smtClean="0"/>
              <a:t>algorithm</a:t>
            </a:r>
            <a:endParaRPr lang="en-US" smtClean="0"/>
          </a:p>
          <a:p>
            <a:pPr lvl="1"/>
            <a:r>
              <a:rPr lang="en-US" smtClean="0"/>
              <a:t>Remove un-predictable branches</a:t>
            </a:r>
          </a:p>
          <a:p>
            <a:pPr lvl="1"/>
            <a:r>
              <a:rPr lang="en-US" smtClean="0"/>
              <a:t>Traverse the points in recursive order without recursion </a:t>
            </a:r>
          </a:p>
          <a:p>
            <a:pPr lvl="2"/>
            <a:r>
              <a:rPr lang="en-US" smtClean="0"/>
              <a:t>Recursion unrolling</a:t>
            </a:r>
          </a:p>
          <a:p>
            <a:pPr lvl="1"/>
            <a:r>
              <a:rPr lang="en-US" smtClean="0"/>
              <a:t>Measuring algorithm’s performance in terms of</a:t>
            </a:r>
          </a:p>
          <a:p>
            <a:pPr lvl="2"/>
            <a:r>
              <a:rPr lang="en-US" smtClean="0"/>
              <a:t>Computation complexity</a:t>
            </a:r>
          </a:p>
          <a:p>
            <a:pPr lvl="2"/>
            <a:r>
              <a:rPr lang="en-US" smtClean="0"/>
              <a:t>Caching complexity</a:t>
            </a:r>
          </a:p>
          <a:p>
            <a:pPr lvl="2"/>
            <a:r>
              <a:rPr lang="en-US" smtClean="0"/>
              <a:t>Branching complexity</a:t>
            </a:r>
          </a:p>
          <a:p>
            <a:pPr lvl="3"/>
            <a:r>
              <a:rPr lang="en-US" smtClean="0"/>
              <a:t># branch? # un-predictable branch? </a:t>
            </a:r>
          </a:p>
          <a:p>
            <a:pPr lvl="3"/>
            <a:r>
              <a:rPr lang="en-US" smtClean="0"/>
              <a:t>Design principle: bit trick, recursion unrolling, …</a:t>
            </a:r>
            <a:endParaRPr lang="en-US"/>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we do better?</a:t>
            </a:r>
            <a:endParaRPr lang="en-US"/>
          </a:p>
        </p:txBody>
      </p:sp>
      <p:sp>
        <p:nvSpPr>
          <p:cNvPr id="3" name="Content Placeholder 2"/>
          <p:cNvSpPr>
            <a:spLocks noGrp="1"/>
          </p:cNvSpPr>
          <p:nvPr>
            <p:ph idx="1"/>
          </p:nvPr>
        </p:nvSpPr>
        <p:spPr>
          <a:xfrm>
            <a:off x="457200" y="1295400"/>
            <a:ext cx="8229600" cy="4525963"/>
          </a:xfrm>
        </p:spPr>
        <p:txBody>
          <a:bodyPr/>
          <a:lstStyle/>
          <a:p>
            <a:r>
              <a:rPr lang="en-US" smtClean="0"/>
              <a:t>Branchless </a:t>
            </a:r>
            <a:r>
              <a:rPr lang="en-US" smtClean="0"/>
              <a:t>cache-oblivious </a:t>
            </a:r>
            <a:r>
              <a:rPr lang="en-US" smtClean="0"/>
              <a:t>algorithm</a:t>
            </a:r>
            <a:endParaRPr lang="en-US" smtClean="0"/>
          </a:p>
          <a:p>
            <a:pPr lvl="1"/>
            <a:r>
              <a:rPr lang="en-US" smtClean="0"/>
              <a:t>Remove un-predictable branches</a:t>
            </a:r>
          </a:p>
          <a:p>
            <a:pPr lvl="1"/>
            <a:r>
              <a:rPr lang="en-US" smtClean="0"/>
              <a:t>Traverse the points in recursive order without recursion </a:t>
            </a:r>
          </a:p>
          <a:p>
            <a:pPr lvl="2"/>
            <a:r>
              <a:rPr lang="en-US" smtClean="0"/>
              <a:t>Recursion unrolling</a:t>
            </a:r>
          </a:p>
          <a:p>
            <a:pPr lvl="1"/>
            <a:r>
              <a:rPr lang="en-US" smtClean="0"/>
              <a:t>Measuring algorithm’s performance in terms of</a:t>
            </a:r>
          </a:p>
          <a:p>
            <a:pPr lvl="2"/>
            <a:r>
              <a:rPr lang="en-US" smtClean="0"/>
              <a:t>Computing complexity</a:t>
            </a:r>
          </a:p>
          <a:p>
            <a:pPr lvl="2"/>
            <a:r>
              <a:rPr lang="en-US" smtClean="0"/>
              <a:t>Caching complexity</a:t>
            </a:r>
          </a:p>
          <a:p>
            <a:pPr lvl="2"/>
            <a:r>
              <a:rPr lang="en-US" smtClean="0"/>
              <a:t>Branching complexity</a:t>
            </a:r>
          </a:p>
          <a:p>
            <a:pPr lvl="3"/>
            <a:r>
              <a:rPr lang="en-US" smtClean="0"/>
              <a:t># un-predictable branch (conditional branches, recursive function calls)? </a:t>
            </a:r>
          </a:p>
          <a:p>
            <a:pPr lvl="3"/>
            <a:r>
              <a:rPr lang="en-US" smtClean="0"/>
              <a:t>Design principle: bit trick, recursion unrolling, …</a:t>
            </a:r>
            <a:endParaRPr lang="en-US"/>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8F1159-F40A-47BF-A039-F4709F1542AF}" type="slidenum">
              <a:rPr lang="en-US" smtClean="0"/>
              <a:pPr>
                <a:defRPr/>
              </a:pPr>
              <a:t>82</a:t>
            </a:fld>
            <a:endParaRPr lang="en-US"/>
          </a:p>
        </p:txBody>
      </p:sp>
      <p:pic>
        <p:nvPicPr>
          <p:cNvPr id="3" name="Picture 2" descr="dfd_logy_hotPar_grid.png"/>
          <p:cNvPicPr>
            <a:picLocks noChangeAspect="1"/>
          </p:cNvPicPr>
          <p:nvPr/>
        </p:nvPicPr>
        <p:blipFill>
          <a:blip r:embed="rId2"/>
          <a:stretch>
            <a:fillRect/>
          </a:stretch>
        </p:blipFill>
        <p:spPr>
          <a:xfrm>
            <a:off x="0" y="1535668"/>
            <a:ext cx="4267200" cy="3209925"/>
          </a:xfrm>
          <a:prstGeom prst="rect">
            <a:avLst/>
          </a:prstGeom>
        </p:spPr>
      </p:pic>
      <p:pic>
        <p:nvPicPr>
          <p:cNvPr id="4" name="Picture 3" descr="heat_2D_P_logy_hotPar_grid.png"/>
          <p:cNvPicPr>
            <a:picLocks noChangeAspect="1"/>
          </p:cNvPicPr>
          <p:nvPr/>
        </p:nvPicPr>
        <p:blipFill>
          <a:blip r:embed="rId3"/>
          <a:stretch>
            <a:fillRect/>
          </a:stretch>
        </p:blipFill>
        <p:spPr>
          <a:xfrm>
            <a:off x="4876800" y="1535668"/>
            <a:ext cx="4267200" cy="3209925"/>
          </a:xfrm>
          <a:prstGeom prst="rect">
            <a:avLst/>
          </a:prstGeom>
        </p:spPr>
      </p:pic>
      <p:sp>
        <p:nvSpPr>
          <p:cNvPr id="7" name="TextBox 6"/>
          <p:cNvSpPr txBox="1"/>
          <p:nvPr/>
        </p:nvSpPr>
        <p:spPr>
          <a:xfrm>
            <a:off x="1881093" y="4595336"/>
            <a:ext cx="633507" cy="369332"/>
          </a:xfrm>
          <a:prstGeom prst="rect">
            <a:avLst/>
          </a:prstGeom>
          <a:noFill/>
        </p:spPr>
        <p:txBody>
          <a:bodyPr wrap="none" rtlCol="0">
            <a:spAutoFit/>
          </a:bodyPr>
          <a:lstStyle/>
          <a:p>
            <a:r>
              <a:rPr lang="en-US" smtClean="0"/>
              <a:t>3dfd</a:t>
            </a:r>
            <a:endParaRPr lang="en-US"/>
          </a:p>
        </p:txBody>
      </p:sp>
      <p:sp>
        <p:nvSpPr>
          <p:cNvPr id="8" name="TextBox 7"/>
          <p:cNvSpPr txBox="1"/>
          <p:nvPr/>
        </p:nvSpPr>
        <p:spPr>
          <a:xfrm>
            <a:off x="6471300" y="4659868"/>
            <a:ext cx="1377300" cy="369332"/>
          </a:xfrm>
          <a:prstGeom prst="rect">
            <a:avLst/>
          </a:prstGeom>
          <a:noFill/>
        </p:spPr>
        <p:txBody>
          <a:bodyPr wrap="none" rtlCol="0">
            <a:spAutoFit/>
          </a:bodyPr>
          <a:lstStyle/>
          <a:p>
            <a:r>
              <a:rPr lang="en-US" smtClean="0"/>
              <a:t>Heat_2D_P</a:t>
            </a:r>
            <a:endParaRPr lang="en-US"/>
          </a:p>
        </p:txBody>
      </p:sp>
      <p:sp>
        <p:nvSpPr>
          <p:cNvPr id="11"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Overall Performance</a:t>
            </a: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
        <p:nvSpPr>
          <p:cNvPr id="12" name="TextBox 11"/>
          <p:cNvSpPr txBox="1"/>
          <p:nvPr/>
        </p:nvSpPr>
        <p:spPr>
          <a:xfrm>
            <a:off x="2667000" y="5486400"/>
            <a:ext cx="4198585" cy="369332"/>
          </a:xfrm>
          <a:prstGeom prst="rect">
            <a:avLst/>
          </a:prstGeom>
          <a:noFill/>
        </p:spPr>
        <p:txBody>
          <a:bodyPr wrap="none" rtlCol="0">
            <a:spAutoFit/>
          </a:bodyPr>
          <a:lstStyle/>
          <a:p>
            <a:r>
              <a:rPr lang="en-US" smtClean="0"/>
              <a:t>Pochoir vs Parallel Loop vs Serial Loop</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8F1159-F40A-47BF-A039-F4709F1542AF}" type="slidenum">
              <a:rPr lang="en-US" smtClean="0"/>
              <a:pPr>
                <a:defRPr/>
              </a:pPr>
              <a:t>83</a:t>
            </a:fld>
            <a:endParaRPr lang="en-US"/>
          </a:p>
        </p:txBody>
      </p:sp>
      <p:pic>
        <p:nvPicPr>
          <p:cNvPr id="5" name="Picture 4" descr="lbm_logy_hotPar_grid.png"/>
          <p:cNvPicPr>
            <a:picLocks noChangeAspect="1"/>
          </p:cNvPicPr>
          <p:nvPr/>
        </p:nvPicPr>
        <p:blipFill>
          <a:blip r:embed="rId3"/>
          <a:stretch>
            <a:fillRect/>
          </a:stretch>
        </p:blipFill>
        <p:spPr>
          <a:xfrm>
            <a:off x="0" y="1524000"/>
            <a:ext cx="4267200" cy="3209925"/>
          </a:xfrm>
          <a:prstGeom prst="rect">
            <a:avLst/>
          </a:prstGeom>
        </p:spPr>
      </p:pic>
      <p:pic>
        <p:nvPicPr>
          <p:cNvPr id="6" name="Picture 5" descr="psa_logy_hotPar_grid.png"/>
          <p:cNvPicPr>
            <a:picLocks noChangeAspect="1"/>
          </p:cNvPicPr>
          <p:nvPr/>
        </p:nvPicPr>
        <p:blipFill>
          <a:blip r:embed="rId4"/>
          <a:stretch>
            <a:fillRect/>
          </a:stretch>
        </p:blipFill>
        <p:spPr>
          <a:xfrm>
            <a:off x="4876800" y="1524000"/>
            <a:ext cx="4267200" cy="3209925"/>
          </a:xfrm>
          <a:prstGeom prst="rect">
            <a:avLst/>
          </a:prstGeom>
        </p:spPr>
      </p:pic>
      <p:sp>
        <p:nvSpPr>
          <p:cNvPr id="9" name="TextBox 8"/>
          <p:cNvSpPr txBox="1"/>
          <p:nvPr/>
        </p:nvSpPr>
        <p:spPr>
          <a:xfrm>
            <a:off x="1855445" y="4659868"/>
            <a:ext cx="659155" cy="369332"/>
          </a:xfrm>
          <a:prstGeom prst="rect">
            <a:avLst/>
          </a:prstGeom>
          <a:noFill/>
        </p:spPr>
        <p:txBody>
          <a:bodyPr wrap="none" rtlCol="0">
            <a:spAutoFit/>
          </a:bodyPr>
          <a:lstStyle/>
          <a:p>
            <a:r>
              <a:rPr lang="en-US" smtClean="0"/>
              <a:t>LBM</a:t>
            </a:r>
            <a:endParaRPr lang="en-US"/>
          </a:p>
        </p:txBody>
      </p:sp>
      <p:sp>
        <p:nvSpPr>
          <p:cNvPr id="10" name="TextBox 9"/>
          <p:cNvSpPr txBox="1"/>
          <p:nvPr/>
        </p:nvSpPr>
        <p:spPr>
          <a:xfrm>
            <a:off x="6781800" y="4659868"/>
            <a:ext cx="646331" cy="369332"/>
          </a:xfrm>
          <a:prstGeom prst="rect">
            <a:avLst/>
          </a:prstGeom>
          <a:noFill/>
        </p:spPr>
        <p:txBody>
          <a:bodyPr wrap="none" rtlCol="0">
            <a:spAutoFit/>
          </a:bodyPr>
          <a:lstStyle/>
          <a:p>
            <a:r>
              <a:rPr lang="en-US" smtClean="0"/>
              <a:t>PSA</a:t>
            </a:r>
            <a:endParaRPr lang="en-US"/>
          </a:p>
        </p:txBody>
      </p:sp>
      <p:sp>
        <p:nvSpPr>
          <p:cNvPr id="11"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Overall Performance</a:t>
            </a: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
        <p:nvSpPr>
          <p:cNvPr id="12" name="TextBox 11"/>
          <p:cNvSpPr txBox="1"/>
          <p:nvPr/>
        </p:nvSpPr>
        <p:spPr>
          <a:xfrm>
            <a:off x="2667000" y="5486400"/>
            <a:ext cx="4198585" cy="369332"/>
          </a:xfrm>
          <a:prstGeom prst="rect">
            <a:avLst/>
          </a:prstGeom>
          <a:noFill/>
        </p:spPr>
        <p:txBody>
          <a:bodyPr wrap="none" rtlCol="0">
            <a:spAutoFit/>
          </a:bodyPr>
          <a:lstStyle/>
          <a:p>
            <a:r>
              <a:rPr lang="en-US" smtClean="0"/>
              <a:t>Pochoir vs Parallel Loop vs Serial Loop</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274638"/>
            <a:ext cx="8229600" cy="868362"/>
          </a:xfrm>
        </p:spPr>
        <p:txBody>
          <a:bodyPr/>
          <a:lstStyle/>
          <a:p>
            <a:pPr eaLnBrk="1" hangingPunct="1"/>
            <a:r>
              <a:rPr lang="en-US" smtClean="0"/>
              <a:t>Conclusion</a:t>
            </a:r>
          </a:p>
        </p:txBody>
      </p:sp>
      <p:sp>
        <p:nvSpPr>
          <p:cNvPr id="70659" name="Content Placeholder 2"/>
          <p:cNvSpPr>
            <a:spLocks noGrp="1"/>
          </p:cNvSpPr>
          <p:nvPr>
            <p:ph idx="1"/>
          </p:nvPr>
        </p:nvSpPr>
        <p:spPr>
          <a:xfrm>
            <a:off x="457200" y="1143000"/>
            <a:ext cx="8229600" cy="4983163"/>
          </a:xfrm>
        </p:spPr>
        <p:txBody>
          <a:bodyPr/>
          <a:lstStyle/>
          <a:p>
            <a:pPr eaLnBrk="1" hangingPunct="1"/>
            <a:r>
              <a:rPr lang="en-US" smtClean="0"/>
              <a:t>Pochoir </a:t>
            </a:r>
            <a:r>
              <a:rPr lang="en-US" smtClean="0"/>
              <a:t>version 1.0 ready to go</a:t>
            </a:r>
          </a:p>
          <a:p>
            <a:pPr eaLnBrk="1" hangingPunct="1"/>
            <a:r>
              <a:rPr lang="en-US" smtClean="0"/>
              <a:t>Simultaneous space cut algorithm solve the data dependency of Klein bottle, Mobius strip</a:t>
            </a:r>
          </a:p>
          <a:p>
            <a:pPr eaLnBrk="1" hangingPunct="1"/>
            <a:r>
              <a:rPr lang="en-US" smtClean="0"/>
              <a:t>Simultaneous space cut algorithm improves parallelism over sequential space cut algorithm asymptotically without loss in cache efficiency</a:t>
            </a:r>
          </a:p>
          <a:p>
            <a:pPr eaLnBrk="1" hangingPunct="1"/>
            <a:r>
              <a:rPr lang="en-US" smtClean="0"/>
              <a:t>Different optimization options automatically optimize the user’s stencil specification</a:t>
            </a:r>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Work</a:t>
            </a:r>
            <a:endParaRPr lang="en-US"/>
          </a:p>
        </p:txBody>
      </p:sp>
      <p:sp>
        <p:nvSpPr>
          <p:cNvPr id="3" name="Content Placeholder 2"/>
          <p:cNvSpPr>
            <a:spLocks noGrp="1"/>
          </p:cNvSpPr>
          <p:nvPr>
            <p:ph idx="1"/>
          </p:nvPr>
        </p:nvSpPr>
        <p:spPr>
          <a:xfrm>
            <a:off x="457200" y="1295400"/>
            <a:ext cx="8229600" cy="4830763"/>
          </a:xfrm>
        </p:spPr>
        <p:txBody>
          <a:bodyPr/>
          <a:lstStyle/>
          <a:p>
            <a:r>
              <a:rPr lang="en-US" smtClean="0"/>
              <a:t>Explore more algorithmic variants</a:t>
            </a:r>
          </a:p>
          <a:p>
            <a:pPr lvl="1"/>
            <a:r>
              <a:rPr lang="en-US" smtClean="0"/>
              <a:t>Overlapped trapezoidal decomposition</a:t>
            </a:r>
          </a:p>
          <a:p>
            <a:r>
              <a:rPr lang="en-US" smtClean="0"/>
              <a:t>Automatic zero-padding</a:t>
            </a:r>
          </a:p>
          <a:p>
            <a:r>
              <a:rPr lang="en-US" smtClean="0"/>
              <a:t>Irregular computing domain</a:t>
            </a:r>
          </a:p>
          <a:p>
            <a:r>
              <a:rPr lang="en-US" smtClean="0"/>
              <a:t>Heuristic auto-tuning</a:t>
            </a:r>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work</a:t>
            </a:r>
            <a:endParaRPr lang="en-US"/>
          </a:p>
        </p:txBody>
      </p:sp>
      <p:sp>
        <p:nvSpPr>
          <p:cNvPr id="3" name="Content Placeholder 2"/>
          <p:cNvSpPr>
            <a:spLocks noGrp="1"/>
          </p:cNvSpPr>
          <p:nvPr>
            <p:ph idx="1"/>
          </p:nvPr>
        </p:nvSpPr>
        <p:spPr>
          <a:xfrm>
            <a:off x="457200" y="1219200"/>
            <a:ext cx="8229600" cy="4525963"/>
          </a:xfrm>
        </p:spPr>
        <p:txBody>
          <a:bodyPr/>
          <a:lstStyle/>
          <a:p>
            <a:r>
              <a:rPr lang="en-US" smtClean="0"/>
              <a:t>Branchless cache-oblivious algorithm</a:t>
            </a:r>
          </a:p>
          <a:p>
            <a:pPr lvl="1"/>
            <a:r>
              <a:rPr lang="en-US" smtClean="0"/>
              <a:t>Measuring the algorithm performance in terms of</a:t>
            </a:r>
          </a:p>
          <a:p>
            <a:pPr lvl="2"/>
            <a:r>
              <a:rPr lang="en-US" smtClean="0"/>
              <a:t>Computing </a:t>
            </a:r>
            <a:r>
              <a:rPr lang="en-US" smtClean="0"/>
              <a:t>complexity (# major arithmetic </a:t>
            </a:r>
            <a:r>
              <a:rPr lang="en-US" smtClean="0"/>
              <a:t>ops</a:t>
            </a:r>
            <a:r>
              <a:rPr lang="en-US" smtClean="0"/>
              <a:t>)</a:t>
            </a:r>
          </a:p>
          <a:p>
            <a:pPr lvl="3"/>
            <a:r>
              <a:rPr lang="en-US" smtClean="0"/>
              <a:t>Ideal computing model</a:t>
            </a:r>
            <a:endParaRPr lang="en-US" smtClean="0"/>
          </a:p>
          <a:p>
            <a:pPr lvl="2"/>
            <a:r>
              <a:rPr lang="en-US" smtClean="0"/>
              <a:t>Caching </a:t>
            </a:r>
            <a:r>
              <a:rPr lang="en-US" smtClean="0"/>
              <a:t>complexity </a:t>
            </a:r>
            <a:endParaRPr lang="en-US" smtClean="0"/>
          </a:p>
          <a:p>
            <a:pPr lvl="3"/>
            <a:r>
              <a:rPr lang="en-US" smtClean="0"/>
              <a:t>cache </a:t>
            </a:r>
            <a:r>
              <a:rPr lang="en-US" smtClean="0"/>
              <a:t>miss </a:t>
            </a:r>
            <a:r>
              <a:rPr lang="en-US" smtClean="0"/>
              <a:t>rate? Cache miss ratio?</a:t>
            </a:r>
            <a:endParaRPr lang="en-US" smtClean="0"/>
          </a:p>
          <a:p>
            <a:pPr lvl="3"/>
            <a:r>
              <a:rPr lang="en-US" smtClean="0"/>
              <a:t>Design principle</a:t>
            </a:r>
            <a:r>
              <a:rPr lang="en-US" smtClean="0"/>
              <a:t>: </a:t>
            </a:r>
            <a:r>
              <a:rPr lang="en-US" smtClean="0"/>
              <a:t>Divide-and-Conquer</a:t>
            </a:r>
          </a:p>
          <a:p>
            <a:pPr lvl="3"/>
            <a:r>
              <a:rPr lang="en-US" smtClean="0"/>
              <a:t>Ideal cache model</a:t>
            </a:r>
            <a:endParaRPr lang="en-US" smtClean="0"/>
          </a:p>
          <a:p>
            <a:pPr lvl="2"/>
            <a:r>
              <a:rPr lang="en-US" smtClean="0"/>
              <a:t>Branching </a:t>
            </a:r>
            <a:r>
              <a:rPr lang="en-US" smtClean="0"/>
              <a:t>complexity </a:t>
            </a:r>
            <a:endParaRPr lang="en-US" smtClean="0"/>
          </a:p>
          <a:p>
            <a:pPr lvl="3"/>
            <a:r>
              <a:rPr lang="en-US" smtClean="0"/>
              <a:t># un-predictable branches (conditional branches, recursive function calls)?  </a:t>
            </a:r>
            <a:r>
              <a:rPr lang="en-US" smtClean="0"/>
              <a:t>mis-predicted </a:t>
            </a:r>
            <a:r>
              <a:rPr lang="en-US" smtClean="0"/>
              <a:t>ratio</a:t>
            </a:r>
            <a:r>
              <a:rPr lang="en-US" smtClean="0"/>
              <a:t>?</a:t>
            </a:r>
          </a:p>
          <a:p>
            <a:pPr lvl="3"/>
            <a:r>
              <a:rPr lang="en-US" smtClean="0"/>
              <a:t>Design principle: bit-trick, recursion unrolling</a:t>
            </a:r>
            <a:r>
              <a:rPr lang="en-US" smtClean="0"/>
              <a:t>, </a:t>
            </a:r>
            <a:r>
              <a:rPr lang="en-US" smtClean="0"/>
              <a:t>…</a:t>
            </a:r>
          </a:p>
          <a:p>
            <a:pPr lvl="3"/>
            <a:r>
              <a:rPr lang="en-US" smtClean="0"/>
              <a:t>Ideal branching model </a:t>
            </a:r>
            <a:endParaRPr lang="en-US" smtClean="0"/>
          </a:p>
          <a:p>
            <a:endParaRPr lang="en-US" smtClean="0"/>
          </a:p>
          <a:p>
            <a:pPr lvl="3"/>
            <a:endParaRPr lang="en-US"/>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86</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Functional Specification</a:t>
            </a:r>
          </a:p>
        </p:txBody>
      </p:sp>
      <p:sp>
        <p:nvSpPr>
          <p:cNvPr id="26627" name="Content Placeholder 2"/>
          <p:cNvSpPr>
            <a:spLocks noGrp="1"/>
          </p:cNvSpPr>
          <p:nvPr>
            <p:ph idx="1"/>
          </p:nvPr>
        </p:nvSpPr>
        <p:spPr>
          <a:xfrm>
            <a:off x="304800" y="1219200"/>
            <a:ext cx="8534400" cy="5257800"/>
          </a:xfrm>
        </p:spPr>
        <p:txBody>
          <a:bodyPr/>
          <a:lstStyle/>
          <a:p>
            <a:pPr eaLnBrk="1"/>
            <a:r>
              <a:rPr lang="en-US" smtClean="0"/>
              <a:t>Embedded in C++.</a:t>
            </a:r>
          </a:p>
          <a:p>
            <a:pPr eaLnBrk="1"/>
            <a:r>
              <a:rPr lang="en-US" smtClean="0"/>
              <a:t>Directly executable and debuggable via any native C++ tool chain.</a:t>
            </a:r>
          </a:p>
          <a:p>
            <a:pPr eaLnBrk="1"/>
            <a:r>
              <a:rPr lang="en-US" smtClean="0"/>
              <a:t>Supports arbitrary d-dimensional rectangular grids.</a:t>
            </a:r>
          </a:p>
          <a:p>
            <a:pPr eaLnBrk="1"/>
            <a:r>
              <a:rPr lang="en-US" smtClean="0"/>
              <a:t>The stencil shape can be arbitrary.</a:t>
            </a:r>
          </a:p>
          <a:p>
            <a:pPr eaLnBrk="1"/>
            <a:r>
              <a:rPr lang="en-US" smtClean="0"/>
              <a:t>A point at time t can depend on points at time t–1, t–2, …, t–k.</a:t>
            </a:r>
          </a:p>
          <a:p>
            <a:pPr eaLnBrk="1"/>
            <a:r>
              <a:rPr lang="en-US" smtClean="0"/>
              <a:t>Both periodic and nonperiodic boundary conditions are supported.</a:t>
            </a:r>
          </a:p>
        </p:txBody>
      </p:sp>
      <p:sp>
        <p:nvSpPr>
          <p:cNvPr id="4" name="Slide Number Placeholder 3"/>
          <p:cNvSpPr>
            <a:spLocks noGrp="1"/>
          </p:cNvSpPr>
          <p:nvPr>
            <p:ph type="sldNum" sz="quarter" idx="12"/>
          </p:nvPr>
        </p:nvSpPr>
        <p:spPr/>
        <p:txBody>
          <a:bodyPr/>
          <a:lstStyle/>
          <a:p>
            <a:pPr>
              <a:defRPr/>
            </a:pPr>
            <a:fld id="{40A9CDCE-929E-47FE-9CC1-3988BBA8F594}"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527">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33195</TotalTime>
  <Words>11020</Words>
  <Application>Microsoft Office PowerPoint</Application>
  <PresentationFormat>On-screen Show (4:3)</PresentationFormat>
  <Paragraphs>1995</Paragraphs>
  <Slides>86</Slides>
  <Notes>29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86</vt:i4>
      </vt:variant>
    </vt:vector>
  </HeadingPairs>
  <TitlesOfParts>
    <vt:vector size="89" baseType="lpstr">
      <vt:lpstr>Office Theme</vt:lpstr>
      <vt:lpstr>Equation</vt:lpstr>
      <vt:lpstr>MathType 5.0 Equation</vt:lpstr>
      <vt:lpstr>The Pochoir Stencil Compiler</vt:lpstr>
      <vt:lpstr>Background</vt:lpstr>
      <vt:lpstr>Looping Implementation</vt:lpstr>
      <vt:lpstr>Issues in looping Implementation</vt:lpstr>
      <vt:lpstr>Cache-Oblivious Algorithms</vt:lpstr>
      <vt:lpstr>Pochoir Stencil Compiler</vt:lpstr>
      <vt:lpstr>Contributions</vt:lpstr>
      <vt:lpstr>Contributions</vt:lpstr>
      <vt:lpstr>Functional Specification</vt:lpstr>
      <vt:lpstr>2D Heat Equation in Ideal Specification</vt:lpstr>
      <vt:lpstr>Declare a Stencil Computation</vt:lpstr>
      <vt:lpstr>Stencil Declaration</vt:lpstr>
      <vt:lpstr>Array Declaration</vt:lpstr>
      <vt:lpstr>Declaration of Boundary Function</vt:lpstr>
      <vt:lpstr>Declaration of Stencil Function</vt:lpstr>
      <vt:lpstr>Initialization of Pochoir_Array</vt:lpstr>
      <vt:lpstr>Register Boundary Function</vt:lpstr>
      <vt:lpstr>Register Array</vt:lpstr>
      <vt:lpstr>Register Shape</vt:lpstr>
      <vt:lpstr>Run the Stencil</vt:lpstr>
      <vt:lpstr>Periodic/Non-Periodic 2D Heat Equation</vt:lpstr>
      <vt:lpstr>Periodic/Non-Periodic 2D Heat Equation</vt:lpstr>
      <vt:lpstr>Slide 23</vt:lpstr>
      <vt:lpstr>Slide 24</vt:lpstr>
      <vt:lpstr>Pochior Guarantee</vt:lpstr>
      <vt:lpstr>Cache-Oblivious Stencil Algorithms</vt:lpstr>
      <vt:lpstr>Slide 27</vt:lpstr>
      <vt:lpstr>Parallel cache-oblivious stencil algorithm for multi-dimensional grids</vt:lpstr>
      <vt:lpstr>Game of Life on Klein Bottle</vt:lpstr>
      <vt:lpstr>Game of Life on Klein Bottle</vt:lpstr>
      <vt:lpstr>Game of Life on Klein Bottle</vt:lpstr>
      <vt:lpstr>Basics of Cache-oblivious stencil algorithm – 1D</vt:lpstr>
      <vt:lpstr>Basics of Cache-oblivious stencil algorithm – 1D</vt:lpstr>
      <vt:lpstr>Basics of cache-oblivious stencil algorithm – 2D</vt:lpstr>
      <vt:lpstr>Basics of cache-oblivious stencil algorithm – 2D</vt:lpstr>
      <vt:lpstr>Basics of cache-oblivious stencil algorithm – 2D</vt:lpstr>
      <vt:lpstr>Basics of cache-oblivious stencil algorithm – 2D</vt:lpstr>
      <vt:lpstr>Basics of cache-oblivious stencil algorithm – 2D</vt:lpstr>
      <vt:lpstr>Basics of cache-oblivious stencil algorithm – 2D</vt:lpstr>
      <vt:lpstr>Basics of cache-oblivious stencil algorithm – 2D</vt:lpstr>
      <vt:lpstr>Basics of cache-oblivious stencil algorithm – 2D</vt:lpstr>
      <vt:lpstr>Basics of cache-oblivious stencil algorithm – 2D</vt:lpstr>
      <vt:lpstr>Parallelism of cache-oblivious stencil algorithm – 2D</vt:lpstr>
      <vt:lpstr>Parallelism of cache-oblivious stencil algorithm – 2D</vt:lpstr>
      <vt:lpstr>Parallelism of cache-oblivious stencil algorithm – 2D</vt:lpstr>
      <vt:lpstr>Parallelism of cache-oblivious stencil algorithm – 2D</vt:lpstr>
      <vt:lpstr>Simultaneous Space Cut</vt:lpstr>
      <vt:lpstr>Slide 48</vt:lpstr>
      <vt:lpstr>Simultaneous Space Cut</vt:lpstr>
      <vt:lpstr>Simultaneous Space Cut</vt:lpstr>
      <vt:lpstr>Slide 51</vt:lpstr>
      <vt:lpstr>Slide 52</vt:lpstr>
      <vt:lpstr>Conclusion of Simultaneous Space Cut Algorithm</vt:lpstr>
      <vt:lpstr>Can we do better?</vt:lpstr>
      <vt:lpstr>Slide 55</vt:lpstr>
      <vt:lpstr>Slide 56</vt:lpstr>
      <vt:lpstr>Slide 57</vt:lpstr>
      <vt:lpstr>Slide 58</vt:lpstr>
      <vt:lpstr>Slide 59</vt:lpstr>
      <vt:lpstr>Base-case optimization</vt:lpstr>
      <vt:lpstr>-split-macro-shadow</vt:lpstr>
      <vt:lpstr>indexing issue</vt:lpstr>
      <vt:lpstr>indexing issue</vt:lpstr>
      <vt:lpstr>indexing issue</vt:lpstr>
      <vt:lpstr>Using Iterator to traverse internal sub-trapezoid</vt:lpstr>
      <vt:lpstr>-split-pointer</vt:lpstr>
      <vt:lpstr>-split-opt-pointer</vt:lpstr>
      <vt:lpstr>-split-opt-pointer</vt:lpstr>
      <vt:lpstr>Slide 69</vt:lpstr>
      <vt:lpstr>Can we do better?</vt:lpstr>
      <vt:lpstr>Can we do better?</vt:lpstr>
      <vt:lpstr>Can we do better?</vt:lpstr>
      <vt:lpstr>Can we do better?</vt:lpstr>
      <vt:lpstr>Slide 74</vt:lpstr>
      <vt:lpstr>Slide 75</vt:lpstr>
      <vt:lpstr>Slide 76</vt:lpstr>
      <vt:lpstr>Slide 77</vt:lpstr>
      <vt:lpstr>Slide 78</vt:lpstr>
      <vt:lpstr>Can we do better?</vt:lpstr>
      <vt:lpstr>Can we do better?</vt:lpstr>
      <vt:lpstr>Can we do better?</vt:lpstr>
      <vt:lpstr>Slide 82</vt:lpstr>
      <vt:lpstr>Slide 83</vt:lpstr>
      <vt:lpstr>Conclusion</vt:lpstr>
      <vt:lpstr>Future Work</vt:lpstr>
      <vt:lpstr>Future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P=NP Executable Spec. and Performance</dc:title>
  <dc:creator>Yuan Tang</dc:creator>
  <cp:lastModifiedBy>Yuan Tang</cp:lastModifiedBy>
  <cp:revision>1028</cp:revision>
  <dcterms:created xsi:type="dcterms:W3CDTF">2010-10-02T01:13:36Z</dcterms:created>
  <dcterms:modified xsi:type="dcterms:W3CDTF">2011-03-12T05:14:19Z</dcterms:modified>
</cp:coreProperties>
</file>