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F2B8-FF27-43F5-9051-F86085FEDC7A}" type="datetimeFigureOut">
              <a:rPr lang="en-US" smtClean="0"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00AD-6AA5-4C5F-A265-6E7FEE80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F2B8-FF27-43F5-9051-F86085FEDC7A}" type="datetimeFigureOut">
              <a:rPr lang="en-US" smtClean="0"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00AD-6AA5-4C5F-A265-6E7FEE80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F2B8-FF27-43F5-9051-F86085FEDC7A}" type="datetimeFigureOut">
              <a:rPr lang="en-US" smtClean="0"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00AD-6AA5-4C5F-A265-6E7FEE80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F2B8-FF27-43F5-9051-F86085FEDC7A}" type="datetimeFigureOut">
              <a:rPr lang="en-US" smtClean="0"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00AD-6AA5-4C5F-A265-6E7FEE80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F2B8-FF27-43F5-9051-F86085FEDC7A}" type="datetimeFigureOut">
              <a:rPr lang="en-US" smtClean="0"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00AD-6AA5-4C5F-A265-6E7FEE80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F2B8-FF27-43F5-9051-F86085FEDC7A}" type="datetimeFigureOut">
              <a:rPr lang="en-US" smtClean="0"/>
              <a:t>7/11/2010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00AD-6AA5-4C5F-A265-6E7FEE80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F2B8-FF27-43F5-9051-F86085FEDC7A}" type="datetimeFigureOut">
              <a:rPr lang="en-US" smtClean="0"/>
              <a:t>7/11/2010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00AD-6AA5-4C5F-A265-6E7FEE80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F2B8-FF27-43F5-9051-F86085FEDC7A}" type="datetimeFigureOut">
              <a:rPr lang="en-US" smtClean="0"/>
              <a:t>7/11/2010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00AD-6AA5-4C5F-A265-6E7FEE80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F2B8-FF27-43F5-9051-F86085FEDC7A}" type="datetimeFigureOut">
              <a:rPr lang="en-US" smtClean="0"/>
              <a:t>7/11/2010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00AD-6AA5-4C5F-A265-6E7FEE80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F2B8-FF27-43F5-9051-F86085FEDC7A}" type="datetimeFigureOut">
              <a:rPr lang="en-US" smtClean="0"/>
              <a:t>7/11/2010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00AD-6AA5-4C5F-A265-6E7FEE80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F2B8-FF27-43F5-9051-F86085FEDC7A}" type="datetimeFigureOut">
              <a:rPr lang="en-US" smtClean="0"/>
              <a:t>7/11/2010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00AD-6AA5-4C5F-A265-6E7FEE80A8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1F2B8-FF27-43F5-9051-F86085FEDC7A}" type="datetimeFigureOut">
              <a:rPr lang="en-US" smtClean="0"/>
              <a:t>7/11/2010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500AD-6AA5-4C5F-A265-6E7FEE80A8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Progress on Arbitrary N-Dimensional Stencil Compiler (</a:t>
            </a:r>
            <a:r>
              <a:rPr lang="en-US" dirty="0" err="1" smtClean="0"/>
              <a:t>Pochoir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E. </a:t>
            </a:r>
            <a:r>
              <a:rPr lang="en-US" dirty="0" err="1" smtClean="0"/>
              <a:t>Leiserson</a:t>
            </a:r>
            <a:r>
              <a:rPr lang="en-US" dirty="0" smtClean="0"/>
              <a:t>, Yuan Tang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Fix the Performance Bug in current Expression Templates</a:t>
            </a:r>
          </a:p>
          <a:p>
            <a:r>
              <a:rPr lang="en-US" dirty="0" smtClean="0"/>
              <a:t>Employ cache-oblivious data layout to further improve the cache locality</a:t>
            </a:r>
          </a:p>
          <a:p>
            <a:r>
              <a:rPr lang="en-US" dirty="0" smtClean="0"/>
              <a:t>Make the cut of sub-trapezoid aligned to the size of cache line rather than the size of element</a:t>
            </a:r>
          </a:p>
          <a:p>
            <a:r>
              <a:rPr lang="en-US" dirty="0" smtClean="0"/>
              <a:t>Compare ‘</a:t>
            </a:r>
            <a:r>
              <a:rPr lang="en-US" dirty="0" err="1" smtClean="0"/>
              <a:t>Gflops</a:t>
            </a:r>
            <a:r>
              <a:rPr lang="en-US" dirty="0" smtClean="0"/>
              <a:t>’ with </a:t>
            </a:r>
            <a:r>
              <a:rPr lang="en-US" dirty="0" err="1" smtClean="0"/>
              <a:t>Linpack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 Intel </a:t>
            </a:r>
            <a:r>
              <a:rPr lang="en-US" dirty="0" err="1" smtClean="0"/>
              <a:t>Vtune</a:t>
            </a:r>
            <a:r>
              <a:rPr lang="en-US" dirty="0" smtClean="0"/>
              <a:t> to fine-tune the performance</a:t>
            </a:r>
          </a:p>
          <a:p>
            <a:r>
              <a:rPr lang="en-US" dirty="0" smtClean="0"/>
              <a:t>Extend the framework to Lattice Boltzmann Stencils</a:t>
            </a:r>
          </a:p>
          <a:p>
            <a:r>
              <a:rPr lang="en-US" dirty="0" smtClean="0"/>
              <a:t>Further investigate the stencils on irregular domain (may limited to stencils that have different size and different slope on different dimension)</a:t>
            </a:r>
          </a:p>
          <a:p>
            <a:r>
              <a:rPr lang="en-US" dirty="0" smtClean="0"/>
              <a:t>Establish a home page for </a:t>
            </a:r>
            <a:r>
              <a:rPr lang="en-US" dirty="0" err="1" smtClean="0"/>
              <a:t>Pochoir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Boundary Conditions</a:t>
            </a:r>
          </a:p>
          <a:p>
            <a:r>
              <a:rPr lang="en-US" dirty="0" smtClean="0"/>
              <a:t>Processor Affinity-aware Cutting Strategy</a:t>
            </a:r>
          </a:p>
          <a:p>
            <a:r>
              <a:rPr lang="en-US" dirty="0" smtClean="0"/>
              <a:t>Meta-programming (Some defect in </a:t>
            </a:r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cilk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Expression templates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Motivation: in periodic stencil, we originally apply ‘modulo’ operation on every elements, which incurs too much overhead.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Solution: Distinguish boundary region from internal region and employ different kernel to minimize the region(elements) that needs special treatment.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Algorithm: recursively cut a large trapezoid into couple of sub-trapezoids. As soon as we determine that a region belongs to internal, we invoke the kernel of zero-padding (no overhead) to that region and all its successive cuts; if a region touches the boundary, we call a special kernel (with special treatment) to that region (but may not necessary to its successive sub-trapezoid).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Discrimination occurs at region level instead of element level, which is much coarser.</a:t>
            </a:r>
            <a:endParaRPr lang="en-US" dirty="0" smtClean="0"/>
          </a:p>
          <a:p>
            <a:r>
              <a:rPr lang="en-US" sz="2800" dirty="0"/>
              <a:t>Especially useful for periodic boundary conditions</a:t>
            </a:r>
          </a:p>
          <a:p>
            <a:r>
              <a:rPr lang="en-US" sz="2800" dirty="0"/>
              <a:t>Performance can be further improved by cut coarser in internal, but finer in boundary.</a:t>
            </a:r>
          </a:p>
          <a:p>
            <a:r>
              <a:rPr lang="en-US" sz="2800" dirty="0"/>
              <a:t>For non-periodic boundary conditions, the preliminary results show that the performance overhead is within 1% of the entire runtime of zero-padding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Processor Affinity-aware Cutting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Original cache-oblivious algorithm make each cut as many pieces as possible. </a:t>
            </a:r>
            <a:endParaRPr lang="en-US" dirty="0"/>
          </a:p>
          <a:p>
            <a:pPr lvl="1"/>
            <a:r>
              <a:rPr lang="en-US" dirty="0" smtClean="0"/>
              <a:t>Good for large-scale grids.</a:t>
            </a:r>
          </a:p>
          <a:p>
            <a:r>
              <a:rPr lang="en-US" dirty="0" smtClean="0"/>
              <a:t>Experiments show that loop-based algorithm will suck at large-scale or on small-cache machine</a:t>
            </a:r>
          </a:p>
          <a:p>
            <a:r>
              <a:rPr lang="en-US" dirty="0" smtClean="0"/>
              <a:t>Experiments show that for small to medium scale grids, a affinity-aware cut strategy wins a lot over the original cache-oblivious algorithm.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the 1</a:t>
            </a:r>
            <a:r>
              <a:rPr lang="en-US" baseline="30000" dirty="0" smtClean="0"/>
              <a:t>st</a:t>
            </a:r>
            <a:r>
              <a:rPr lang="en-US" dirty="0" smtClean="0"/>
              <a:t> cut on each dimension, cut into as many as available processor number; for the rest cut on this dimension, cut into as many as we can. </a:t>
            </a:r>
            <a:r>
              <a:rPr lang="en-US" dirty="0" smtClean="0">
                <a:sym typeface="Wingdings" pitchFamily="2" charset="2"/>
              </a:rPr>
              <a:t> We win on all the scales.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C++ template was proved to be a Turing-Complete Functional Sub-language of C++, which works at compile-time.</a:t>
            </a:r>
          </a:p>
          <a:p>
            <a:r>
              <a:rPr lang="en-US" dirty="0" smtClean="0"/>
              <a:t>Use some information known at compile time to do some meta-programming is known to prove the performance</a:t>
            </a:r>
          </a:p>
          <a:p>
            <a:r>
              <a:rPr lang="en-US" dirty="0" smtClean="0"/>
              <a:t>Templates also compute </a:t>
            </a:r>
            <a:r>
              <a:rPr lang="en-US" i="1" dirty="0" smtClean="0"/>
              <a:t>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Strictly speaking, expression templates also is a technique belongs to C++ template meta-programming.</a:t>
            </a:r>
          </a:p>
          <a:p>
            <a:r>
              <a:rPr lang="en-US" dirty="0" smtClean="0"/>
              <a:t>We distinguish these two terms for ease of discussion:</a:t>
            </a:r>
          </a:p>
          <a:p>
            <a:pPr lvl="1"/>
            <a:r>
              <a:rPr lang="en-US" dirty="0" smtClean="0"/>
              <a:t>Meta-programming: use some information to do some program optimization, such as expanding arbitrary N-nested loops, unrolling small scale single-nested loops, optimizing the base case computation</a:t>
            </a:r>
          </a:p>
          <a:p>
            <a:pPr lvl="1"/>
            <a:r>
              <a:rPr lang="en-US" dirty="0" smtClean="0"/>
              <a:t>Expression Templates: Mainly for easy specification of different types of stencils, for easy readability and programmability (for the user of our library, NOT for the library developer).</a:t>
            </a:r>
          </a:p>
          <a:p>
            <a:r>
              <a:rPr lang="en-US" dirty="0" smtClean="0"/>
              <a:t>Preliminary results show that meta-programming boost the performance by another 50% (Because of the original naïve traversal of an arbitrary N-dimensional array).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Meta-programming to expand arbitrary N-nested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6001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i1=head[N-1]; i1 &lt; tail[N-1]; ++i1) {</a:t>
            </a:r>
          </a:p>
          <a:p>
            <a:r>
              <a:rPr lang="en-US" dirty="0"/>
              <a:t> </a:t>
            </a:r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i2=head[N-2]; i2 &lt; tail[N-2]; ++i2) {</a:t>
            </a:r>
          </a:p>
          <a:p>
            <a:r>
              <a:rPr lang="en-US" dirty="0"/>
              <a:t> </a:t>
            </a:r>
            <a:r>
              <a:rPr lang="en-US" dirty="0" smtClean="0"/>
              <a:t>  ….</a:t>
            </a:r>
          </a:p>
          <a:p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in = head[0]; in &lt; tail[0]; ++in) {</a:t>
            </a:r>
          </a:p>
          <a:p>
            <a:r>
              <a:rPr lang="en-US" dirty="0"/>
              <a:t> </a:t>
            </a:r>
            <a:r>
              <a:rPr lang="en-US" dirty="0" smtClean="0"/>
              <a:t>   /* compute the kernel */</a:t>
            </a:r>
          </a:p>
          <a:p>
            <a:r>
              <a:rPr lang="en-US" dirty="0" smtClean="0"/>
              <a:t>}}}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Template &lt;</a:t>
            </a:r>
            <a:r>
              <a:rPr lang="en-US" dirty="0" err="1" smtClean="0"/>
              <a:t>int</a:t>
            </a:r>
            <a:r>
              <a:rPr lang="en-US" dirty="0" smtClean="0"/>
              <a:t> N&gt;</a:t>
            </a:r>
          </a:p>
          <a:p>
            <a:r>
              <a:rPr lang="en-US" dirty="0" smtClean="0"/>
              <a:t>Inline void </a:t>
            </a:r>
            <a:r>
              <a:rPr lang="en-US" dirty="0" err="1" smtClean="0"/>
              <a:t>unroll_kernel</a:t>
            </a:r>
            <a:r>
              <a:rPr lang="en-US" dirty="0" smtClean="0"/>
              <a:t>(head, tail, 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I = head[N]; I &lt; tail[N];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unroll_kernel</a:t>
            </a:r>
            <a:r>
              <a:rPr lang="en-US" dirty="0" smtClean="0"/>
              <a:t>&lt;N-1&gt;(head, tail, </a:t>
            </a:r>
            <a:r>
              <a:rPr lang="en-US" dirty="0" err="1" smtClean="0"/>
              <a:t>idx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}}</a:t>
            </a:r>
          </a:p>
          <a:p>
            <a:r>
              <a:rPr lang="en-US" dirty="0" smtClean="0"/>
              <a:t>Template&lt;&gt;</a:t>
            </a:r>
          </a:p>
          <a:p>
            <a:r>
              <a:rPr lang="en-US" dirty="0" smtClean="0"/>
              <a:t>Inline void </a:t>
            </a:r>
            <a:r>
              <a:rPr lang="en-US" dirty="0" err="1" smtClean="0"/>
              <a:t>unroll_kernel</a:t>
            </a:r>
            <a:r>
              <a:rPr lang="en-US" dirty="0" smtClean="0"/>
              <a:t>&lt;0&gt;(head, tail, </a:t>
            </a:r>
            <a:r>
              <a:rPr lang="en-US" dirty="0" err="1" smtClean="0"/>
              <a:t>idx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I = head[0]; I &lt; tail[0]; ++</a:t>
            </a:r>
            <a:r>
              <a:rPr lang="en-US" dirty="0" err="1" smtClean="0"/>
              <a:t>i</a:t>
            </a:r>
            <a:r>
              <a:rPr lang="en-US" dirty="0" smtClean="0"/>
              <a:t>) {</a:t>
            </a:r>
          </a:p>
          <a:p>
            <a:r>
              <a:rPr lang="en-US" dirty="0"/>
              <a:t> </a:t>
            </a:r>
            <a:r>
              <a:rPr lang="en-US" dirty="0" smtClean="0"/>
              <a:t>     /* compute the kernel */</a:t>
            </a:r>
          </a:p>
          <a:p>
            <a:r>
              <a:rPr lang="en-US" dirty="0" smtClean="0"/>
              <a:t>}}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275380"/>
            <a:ext cx="4191000" cy="34624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/>
              <a:t>While (!done)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/>
              <a:t>    kernel(Q, t, </a:t>
            </a:r>
            <a:r>
              <a:rPr lang="en-US" sz="1500" dirty="0" err="1"/>
              <a:t>idx</a:t>
            </a:r>
            <a:r>
              <a:rPr lang="en-US" sz="1500" dirty="0"/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/>
              <a:t>    done = </a:t>
            </a:r>
            <a:r>
              <a:rPr lang="en-US" sz="1500" dirty="0" err="1"/>
              <a:t>update_index</a:t>
            </a:r>
            <a:r>
              <a:rPr lang="en-US" sz="1500" dirty="0"/>
              <a:t>(</a:t>
            </a:r>
            <a:r>
              <a:rPr lang="en-US" sz="1500" dirty="0" err="1"/>
              <a:t>idx</a:t>
            </a:r>
            <a:r>
              <a:rPr lang="en-US" sz="1500" dirty="0"/>
              <a:t>, head, tail);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/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 err="1"/>
              <a:t>Update_index</a:t>
            </a:r>
            <a:r>
              <a:rPr lang="en-US" sz="1500" dirty="0"/>
              <a:t>(</a:t>
            </a:r>
            <a:r>
              <a:rPr lang="en-US" sz="1500" dirty="0" err="1"/>
              <a:t>idx</a:t>
            </a:r>
            <a:r>
              <a:rPr lang="en-US" sz="1500" dirty="0"/>
              <a:t>, head, tail)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/>
              <a:t>   </a:t>
            </a:r>
            <a:r>
              <a:rPr lang="en-US" sz="1500" dirty="0" err="1"/>
              <a:t>int</a:t>
            </a:r>
            <a:r>
              <a:rPr lang="en-US" sz="1500" dirty="0"/>
              <a:t> I = 0; </a:t>
            </a:r>
            <a:r>
              <a:rPr lang="en-US" sz="1500" dirty="0" err="1"/>
              <a:t>bool</a:t>
            </a:r>
            <a:r>
              <a:rPr lang="en-US" sz="1500" dirty="0"/>
              <a:t> done = false, </a:t>
            </a:r>
            <a:r>
              <a:rPr lang="en-US" sz="1500" dirty="0" err="1"/>
              <a:t>whole_done</a:t>
            </a:r>
            <a:r>
              <a:rPr lang="en-US" sz="1500" dirty="0"/>
              <a:t> = false</a:t>
            </a:r>
            <a:r>
              <a:rPr lang="en-US" sz="1500" dirty="0" smtClean="0"/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/>
              <a:t> </a:t>
            </a:r>
            <a:r>
              <a:rPr lang="en-US" sz="1500" dirty="0" smtClean="0"/>
              <a:t> while (!done &amp;&amp; I &lt; N) {</a:t>
            </a:r>
            <a:endParaRPr lang="en-US" sz="15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/>
              <a:t>   if (</a:t>
            </a:r>
            <a:r>
              <a:rPr lang="en-US" sz="1500" dirty="0" err="1"/>
              <a:t>idx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 == (tail[</a:t>
            </a:r>
            <a:r>
              <a:rPr lang="en-US" sz="1500" dirty="0" err="1"/>
              <a:t>i</a:t>
            </a:r>
            <a:r>
              <a:rPr lang="en-US" sz="1500" dirty="0"/>
              <a:t>]-1))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/>
              <a:t>      </a:t>
            </a:r>
            <a:r>
              <a:rPr lang="en-US" sz="1500" dirty="0" err="1"/>
              <a:t>idx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 = head[</a:t>
            </a:r>
            <a:r>
              <a:rPr lang="en-US" sz="1500" dirty="0" err="1"/>
              <a:t>i</a:t>
            </a:r>
            <a:r>
              <a:rPr lang="en-US" sz="1500" dirty="0"/>
              <a:t>];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/>
              <a:t>      if (</a:t>
            </a:r>
            <a:r>
              <a:rPr lang="en-US" sz="1500" dirty="0" err="1"/>
              <a:t>i</a:t>
            </a:r>
            <a:r>
              <a:rPr lang="en-US" sz="1500" dirty="0"/>
              <a:t> == N-1) </a:t>
            </a:r>
            <a:r>
              <a:rPr lang="en-US" sz="1500" dirty="0" err="1"/>
              <a:t>whole_done</a:t>
            </a:r>
            <a:r>
              <a:rPr lang="en-US" sz="1500" dirty="0"/>
              <a:t> = true;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/>
              <a:t>      ++I;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/>
              <a:t>   } else {++</a:t>
            </a:r>
            <a:r>
              <a:rPr lang="en-US" sz="1500" dirty="0" err="1"/>
              <a:t>idx</a:t>
            </a:r>
            <a:r>
              <a:rPr lang="en-US" sz="1500" dirty="0"/>
              <a:t>[</a:t>
            </a:r>
            <a:r>
              <a:rPr lang="en-US" sz="1500" dirty="0" err="1"/>
              <a:t>i</a:t>
            </a:r>
            <a:r>
              <a:rPr lang="en-US" sz="1500" dirty="0"/>
              <a:t>]; done=true</a:t>
            </a:r>
            <a:r>
              <a:rPr lang="en-US" sz="1500" dirty="0" smtClean="0"/>
              <a:t>;}} /*end while */</a:t>
            </a:r>
            <a:endParaRPr lang="en-US" sz="15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/>
              <a:t>   return </a:t>
            </a:r>
            <a:r>
              <a:rPr lang="en-US" sz="1500" dirty="0" err="1"/>
              <a:t>whole_done</a:t>
            </a:r>
            <a:r>
              <a:rPr lang="en-US" sz="1500" dirty="0"/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5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Bug (Defect) in latest </a:t>
            </a:r>
            <a:r>
              <a:rPr lang="en-US" dirty="0" err="1" smtClean="0"/>
              <a:t>icc</a:t>
            </a:r>
            <a:r>
              <a:rPr lang="en-US" dirty="0" smtClean="0"/>
              <a:t> (beta)/ </a:t>
            </a:r>
            <a:r>
              <a:rPr lang="en-US" dirty="0" err="1" smtClean="0"/>
              <a:t>cilk</a:t>
            </a:r>
            <a:r>
              <a:rPr lang="en-US" dirty="0" smtClean="0"/>
              <a:t>++ (based on </a:t>
            </a:r>
            <a:r>
              <a:rPr lang="en-US" dirty="0" err="1" smtClean="0"/>
              <a:t>gcc</a:t>
            </a:r>
            <a:r>
              <a:rPr lang="en-US" dirty="0" smtClean="0"/>
              <a:t> 4.2.4)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Explicit template specialization cannot have a storage class</a:t>
            </a:r>
          </a:p>
          <a:p>
            <a:pPr lvl="1"/>
            <a:r>
              <a:rPr lang="en-US" dirty="0" smtClean="0"/>
              <a:t>This is a change from previous behavior, based on feedback and commentary as part of the ISO C++ Core Defect Report 605 (proposed solution in March, 2010)</a:t>
            </a:r>
          </a:p>
          <a:p>
            <a:pPr lvl="1"/>
            <a:r>
              <a:rPr lang="en-US" dirty="0" smtClean="0"/>
              <a:t>Integrated in </a:t>
            </a:r>
            <a:r>
              <a:rPr lang="en-US" dirty="0" err="1" smtClean="0"/>
              <a:t>gcc</a:t>
            </a:r>
            <a:r>
              <a:rPr lang="en-US" dirty="0" smtClean="0"/>
              <a:t>/g++ 4.4.3</a:t>
            </a:r>
          </a:p>
          <a:p>
            <a:r>
              <a:rPr lang="en-US" dirty="0" err="1" smtClean="0"/>
              <a:t>Cilk</a:t>
            </a:r>
            <a:r>
              <a:rPr lang="en-US" dirty="0" smtClean="0"/>
              <a:t>++ compiler adds significant overhead to </a:t>
            </a:r>
            <a:r>
              <a:rPr lang="en-US" dirty="0" err="1" smtClean="0"/>
              <a:t>templated</a:t>
            </a:r>
            <a:r>
              <a:rPr lang="en-US" dirty="0" smtClean="0"/>
              <a:t> portion of the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1600200"/>
            <a:ext cx="358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Template &lt;</a:t>
            </a:r>
            <a:r>
              <a:rPr lang="en-US" dirty="0" err="1" smtClean="0"/>
              <a:t>int</a:t>
            </a:r>
            <a:r>
              <a:rPr lang="en-US" dirty="0" smtClean="0"/>
              <a:t> DIM&gt;</a:t>
            </a:r>
          </a:p>
          <a:p>
            <a:r>
              <a:rPr lang="en-US" dirty="0" smtClean="0"/>
              <a:t>Static inline float </a:t>
            </a:r>
            <a:r>
              <a:rPr lang="en-US" dirty="0" err="1" smtClean="0"/>
              <a:t>dot_product</a:t>
            </a:r>
            <a:r>
              <a:rPr lang="en-US" dirty="0" smtClean="0"/>
              <a:t>(*a, *b) {</a:t>
            </a:r>
          </a:p>
          <a:p>
            <a:r>
              <a:rPr lang="en-US" dirty="0" smtClean="0"/>
              <a:t>    return (*a) * (*b) + </a:t>
            </a:r>
            <a:r>
              <a:rPr lang="en-US" dirty="0" err="1" smtClean="0"/>
              <a:t>dot_product</a:t>
            </a:r>
            <a:r>
              <a:rPr lang="en-US" dirty="0" smtClean="0"/>
              <a:t>&lt;DIM-1&gt;(a+1, b+1);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Template&lt;&gt;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Static</a:t>
            </a:r>
            <a:r>
              <a:rPr lang="en-US" dirty="0" smtClean="0"/>
              <a:t> inline float </a:t>
            </a:r>
            <a:r>
              <a:rPr lang="en-US" dirty="0" err="1" smtClean="0"/>
              <a:t>dot_product</a:t>
            </a:r>
            <a:r>
              <a:rPr lang="en-US" dirty="0" smtClean="0"/>
              <a:t> &lt;1&gt;(*a, *b) {</a:t>
            </a:r>
          </a:p>
          <a:p>
            <a:r>
              <a:rPr lang="en-US" dirty="0"/>
              <a:t> </a:t>
            </a:r>
            <a:r>
              <a:rPr lang="en-US" dirty="0" smtClean="0"/>
              <a:t>   return (*a) * (*b);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/* Solution: remove the keyword ‘static’ in specialized templates */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Expression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Problem: How to specify different types of stencils? (Heat equations, wave equations, lax </a:t>
            </a:r>
            <a:r>
              <a:rPr lang="en-US" sz="1800" dirty="0" err="1" smtClean="0"/>
              <a:t>wendroff</a:t>
            </a:r>
            <a:r>
              <a:rPr lang="en-US" sz="1800" dirty="0" smtClean="0"/>
              <a:t>, lattice </a:t>
            </a:r>
            <a:r>
              <a:rPr lang="en-US" sz="1800" dirty="0" err="1" smtClean="0"/>
              <a:t>boltzmann</a:t>
            </a:r>
            <a:r>
              <a:rPr lang="en-US" sz="1800" dirty="0" smtClean="0"/>
              <a:t>, etc.) </a:t>
            </a:r>
            <a:r>
              <a:rPr lang="en-US" sz="1800" dirty="0" smtClean="0">
                <a:sym typeface="Wingdings" pitchFamily="2" charset="2"/>
              </a:rPr>
              <a:t>Domain Specific Language?</a:t>
            </a:r>
            <a:endParaRPr lang="en-US" sz="1800" dirty="0" smtClean="0"/>
          </a:p>
          <a:p>
            <a:r>
              <a:rPr lang="en-US" sz="1800" dirty="0" smtClean="0"/>
              <a:t>Embedded Domain Specific Language in C++</a:t>
            </a:r>
          </a:p>
          <a:p>
            <a:pPr lvl="1"/>
            <a:r>
              <a:rPr lang="en-US" sz="1400" dirty="0" smtClean="0"/>
              <a:t>Adopted and implemented in Blitz++ (1</a:t>
            </a:r>
            <a:r>
              <a:rPr lang="en-US" sz="1400" baseline="30000" dirty="0" smtClean="0"/>
              <a:t>st</a:t>
            </a:r>
            <a:r>
              <a:rPr lang="en-US" sz="1400" dirty="0" smtClean="0"/>
              <a:t> high performance numeric library implemented heavily with C++ templates meta-programming technique and expression templates. The author is the inventor of Expression Template and lots of meta-programming techniques. Serial)</a:t>
            </a:r>
          </a:p>
          <a:p>
            <a:pPr lvl="1"/>
            <a:r>
              <a:rPr lang="en-US" sz="1400" dirty="0" smtClean="0"/>
              <a:t>Adopted and implemented in </a:t>
            </a:r>
            <a:r>
              <a:rPr lang="en-US" sz="1400" dirty="0" err="1" smtClean="0"/>
              <a:t>freepooma</a:t>
            </a:r>
            <a:r>
              <a:rPr lang="en-US" sz="1400" dirty="0" smtClean="0"/>
              <a:t> (LANL, both serial and parallel in Cheetah, </a:t>
            </a:r>
            <a:r>
              <a:rPr lang="en-US" sz="1400" dirty="0" err="1" smtClean="0"/>
              <a:t>OpenMP</a:t>
            </a:r>
            <a:r>
              <a:rPr lang="en-US" sz="1400" dirty="0" smtClean="0"/>
              <a:t> and MPI)</a:t>
            </a:r>
          </a:p>
          <a:p>
            <a:r>
              <a:rPr lang="en-US" sz="1800" dirty="0" smtClean="0"/>
              <a:t>Compilation of the user specified stencil be one pass instead of two.</a:t>
            </a:r>
          </a:p>
          <a:p>
            <a:r>
              <a:rPr lang="en-US" sz="1800" dirty="0" smtClean="0"/>
              <a:t>Key point: Manually construct a syntax tree, which encode all the user specified stencil information.</a:t>
            </a:r>
          </a:p>
          <a:p>
            <a:pPr lvl="1"/>
            <a:r>
              <a:rPr lang="en-US" sz="1400" dirty="0" smtClean="0"/>
              <a:t>Construct the syntax tree at compile-time</a:t>
            </a:r>
          </a:p>
          <a:p>
            <a:pPr lvl="1"/>
            <a:r>
              <a:rPr lang="en-US" sz="1400" dirty="0" smtClean="0"/>
              <a:t>lazy evaluation: the value is not really computed until it’s needed.</a:t>
            </a:r>
          </a:p>
          <a:p>
            <a:pPr lvl="1"/>
            <a:r>
              <a:rPr lang="en-US" sz="1400" dirty="0" smtClean="0"/>
              <a:t>Provide the possibility of manipulate the syntax tree (potentially some optimization) before we do real computation out of it.</a:t>
            </a:r>
          </a:p>
          <a:p>
            <a:r>
              <a:rPr lang="en-US" sz="1800" dirty="0" smtClean="0"/>
              <a:t>Serial, Arbitrary N-dimensional version is done</a:t>
            </a:r>
          </a:p>
          <a:p>
            <a:pPr lvl="1"/>
            <a:r>
              <a:rPr lang="en-US" sz="1400" dirty="0" smtClean="0"/>
              <a:t>Currently, has some performance bugs.</a:t>
            </a:r>
          </a:p>
          <a:p>
            <a:pPr lvl="1"/>
            <a:r>
              <a:rPr lang="en-US" sz="1400" dirty="0" err="1" smtClean="0"/>
              <a:t>Icc</a:t>
            </a:r>
            <a:r>
              <a:rPr lang="en-US" sz="1400" dirty="0" smtClean="0"/>
              <a:t> and </a:t>
            </a:r>
            <a:r>
              <a:rPr lang="en-US" sz="1400" dirty="0" err="1" smtClean="0"/>
              <a:t>cilk</a:t>
            </a:r>
            <a:r>
              <a:rPr lang="en-US" sz="1400" dirty="0" smtClean="0"/>
              <a:t>++(based on </a:t>
            </a:r>
            <a:r>
              <a:rPr lang="en-US" sz="1400" dirty="0" err="1" smtClean="0"/>
              <a:t>gcc</a:t>
            </a:r>
            <a:r>
              <a:rPr lang="en-US" sz="1400" dirty="0" smtClean="0"/>
              <a:t> 4.2.4) don’t support the </a:t>
            </a:r>
            <a:r>
              <a:rPr lang="en-US" sz="1400" dirty="0" err="1" smtClean="0"/>
              <a:t>c++</a:t>
            </a:r>
            <a:r>
              <a:rPr lang="en-US" sz="1400" dirty="0" smtClean="0"/>
              <a:t>0x’s advanced feature – </a:t>
            </a:r>
            <a:r>
              <a:rPr lang="en-US" sz="1400" i="1" dirty="0" err="1" smtClean="0"/>
              <a:t>variadic</a:t>
            </a:r>
            <a:r>
              <a:rPr lang="en-US" sz="1400" i="1" dirty="0" smtClean="0"/>
              <a:t> templates</a:t>
            </a:r>
          </a:p>
          <a:p>
            <a:pPr lvl="1"/>
            <a:r>
              <a:rPr lang="en-US" sz="1400" dirty="0" smtClean="0"/>
              <a:t>Possible solution:</a:t>
            </a:r>
          </a:p>
          <a:p>
            <a:pPr lvl="2"/>
            <a:r>
              <a:rPr lang="en-US" sz="1400" dirty="0" smtClean="0"/>
              <a:t>Wait for the next version of </a:t>
            </a:r>
            <a:r>
              <a:rPr lang="en-US" sz="1400" dirty="0" err="1" smtClean="0"/>
              <a:t>icc</a:t>
            </a:r>
            <a:r>
              <a:rPr lang="en-US" sz="1400" dirty="0" smtClean="0"/>
              <a:t> ? Or </a:t>
            </a:r>
            <a:r>
              <a:rPr lang="en-US" sz="1400" dirty="0" err="1" smtClean="0"/>
              <a:t>cilk</a:t>
            </a:r>
            <a:r>
              <a:rPr lang="en-US" sz="1400" dirty="0" smtClean="0"/>
              <a:t>++ on gcc4.3.x or later?</a:t>
            </a:r>
          </a:p>
          <a:p>
            <a:pPr lvl="2"/>
            <a:r>
              <a:rPr lang="en-US" sz="1400" dirty="0" smtClean="0"/>
              <a:t>Hard-code 1-x dimensions in our code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Power of Expression Templates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191000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#define N_SIZE 1000</a:t>
            </a:r>
          </a:p>
          <a:p>
            <a:r>
              <a:rPr lang="en-US" sz="1400" dirty="0" smtClean="0"/>
              <a:t>#define T_SIZE 500</a:t>
            </a:r>
          </a:p>
          <a:p>
            <a:r>
              <a:rPr lang="en-US" sz="1400" dirty="0" err="1" smtClean="0"/>
              <a:t>Sarray</a:t>
            </a:r>
            <a:r>
              <a:rPr lang="en-US" sz="1400" dirty="0" smtClean="0"/>
              <a:t>&lt;double, 3&gt; a(T_SIZE, N_SIZE, N_SIZE);</a:t>
            </a:r>
          </a:p>
          <a:p>
            <a:r>
              <a:rPr lang="en-US" sz="1400" dirty="0" smtClean="0"/>
              <a:t>Range I(1, N_SIZE-2), J(1, N_SIZE-2), T(0, T_SIZE-1);</a:t>
            </a:r>
          </a:p>
          <a:p>
            <a:r>
              <a:rPr lang="en-US" sz="1400" dirty="0" smtClean="0"/>
              <a:t>A(T+1, I, J) = 0.125 * (a(T, I+1, J) + a(T, I, J) + a(T, I-1, J)) + 0.125 * (a(T, I, J+1) + a(T, I, J) + a(T, I, J-1)) + a(T, I, J); 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4191000"/>
            <a:ext cx="411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#define N_SIZE 1000</a:t>
            </a:r>
          </a:p>
          <a:p>
            <a:r>
              <a:rPr lang="en-US" sz="1400" dirty="0" smtClean="0"/>
              <a:t>#define T_SIZE 500</a:t>
            </a:r>
          </a:p>
          <a:p>
            <a:r>
              <a:rPr lang="en-US" sz="1400" dirty="0" err="1" smtClean="0"/>
              <a:t>Sarray</a:t>
            </a:r>
            <a:r>
              <a:rPr lang="en-US" sz="1400" dirty="0" smtClean="0"/>
              <a:t>&lt;double, 3&gt; a(T_SIZE, N_SIZE, N_SIZE);</a:t>
            </a:r>
          </a:p>
          <a:p>
            <a:r>
              <a:rPr lang="en-US" sz="1400" dirty="0" smtClean="0"/>
              <a:t>Range I(1, N_SIZE-2), J(1, N_SIZE-2), T(0, T_SIZE-1);</a:t>
            </a:r>
          </a:p>
          <a:p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t = 0; t &lt;= T_SIZE; t++) {</a:t>
            </a:r>
          </a:p>
          <a:p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I = 1; I &lt; N_SIZE-2; ++</a:t>
            </a:r>
            <a:r>
              <a:rPr lang="en-US" sz="1400" dirty="0" err="1" smtClean="0"/>
              <a:t>i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 = 1; j &lt; N_SIZE-2; ++j) {</a:t>
            </a:r>
          </a:p>
          <a:p>
            <a:r>
              <a:rPr lang="en-US" sz="1400" dirty="0" smtClean="0"/>
              <a:t>A(t+1,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= 0.125 * (a(t, i+1, j) + a(t, </a:t>
            </a:r>
            <a:r>
              <a:rPr lang="en-US" sz="1400" dirty="0"/>
              <a:t>i</a:t>
            </a:r>
            <a:r>
              <a:rPr lang="en-US" sz="1400" dirty="0" smtClean="0"/>
              <a:t>, j) + a(t, </a:t>
            </a:r>
            <a:r>
              <a:rPr lang="en-US" sz="1400" dirty="0"/>
              <a:t>i</a:t>
            </a:r>
            <a:r>
              <a:rPr lang="en-US" sz="1400" dirty="0" smtClean="0"/>
              <a:t>-1, j)) + 0.125 * (a(t,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j+1)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j-1)) + a(t, </a:t>
            </a:r>
            <a:r>
              <a:rPr lang="en-US" sz="1400" dirty="0" err="1" smtClean="0"/>
              <a:t>i</a:t>
            </a:r>
            <a:r>
              <a:rPr lang="en-US" sz="1400" dirty="0" smtClean="0"/>
              <a:t>, j);</a:t>
            </a:r>
          </a:p>
          <a:p>
            <a:r>
              <a:rPr lang="en-US" sz="1400" dirty="0" smtClean="0"/>
              <a:t>}}}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06680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this specification doesn’t change for either serial or parallel algorithm. Everything (# of dimensions, size of each dimension, how to compute the base case, boundary condition, data layout) can be encoded in the expression templates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1066800"/>
            <a:ext cx="4038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without ET, user may have to supply a function like following for the base case computation </a:t>
            </a:r>
            <a:endParaRPr lang="en-US" dirty="0">
              <a:sym typeface="Wingdings" pitchFamily="2" charset="2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400" b="1" i="1" dirty="0" smtClean="0">
                <a:solidFill>
                  <a:schemeClr val="accent2"/>
                </a:solidFill>
                <a:sym typeface="Wingdings" pitchFamily="2" charset="2"/>
              </a:rPr>
              <a:t>Problem</a:t>
            </a:r>
            <a:r>
              <a:rPr lang="en-US" sz="1400" dirty="0" smtClean="0">
                <a:solidFill>
                  <a:schemeClr val="accent2"/>
                </a:solidFill>
                <a:sym typeface="Wingdings" pitchFamily="2" charset="2"/>
              </a:rPr>
              <a:t>: </a:t>
            </a:r>
            <a:r>
              <a:rPr lang="en-US" sz="1400" dirty="0" smtClean="0">
                <a:sym typeface="Wingdings" pitchFamily="2" charset="2"/>
              </a:rPr>
              <a:t>How to design the interface? How does the library interact with user supplied function?</a:t>
            </a:r>
            <a:endParaRPr lang="en-US" sz="1400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U</a:t>
            </a:r>
            <a:r>
              <a:rPr lang="en-US" dirty="0" smtClean="0"/>
              <a:t>ser also </a:t>
            </a:r>
            <a:r>
              <a:rPr lang="en-US" dirty="0" smtClean="0"/>
              <a:t>have to </a:t>
            </a:r>
            <a:r>
              <a:rPr lang="en-US" dirty="0" smtClean="0"/>
              <a:t>supply grid info (#of dimensions, size of each dimension, slopes of each dimensio</a:t>
            </a:r>
            <a:r>
              <a:rPr lang="en-US" dirty="0" smtClean="0"/>
              <a:t>n, etc.</a:t>
            </a:r>
            <a:r>
              <a:rPr lang="en-US" dirty="0" smtClean="0"/>
              <a:t>) to our library for region-cut</a:t>
            </a:r>
          </a:p>
          <a:p>
            <a:pPr lvl="1">
              <a:buFont typeface="Wingdings" pitchFamily="2" charset="2"/>
              <a:buChar char="Ø"/>
            </a:pPr>
            <a:r>
              <a:rPr lang="en-US" sz="1400" b="1" i="1" dirty="0" smtClean="0">
                <a:solidFill>
                  <a:schemeClr val="accent2"/>
                </a:solidFill>
              </a:rPr>
              <a:t>Problem: </a:t>
            </a:r>
            <a:r>
              <a:rPr lang="en-US" sz="1400" dirty="0" smtClean="0"/>
              <a:t>How to design this domain specific language?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1516</Words>
  <Application>Microsoft Office PowerPoint</Application>
  <PresentationFormat>On-screen Show (4:3)</PresentationFormat>
  <Paragraphs>120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Recent Progress on Arbitrary N-Dimensional Stencil Compiler (Pochoir)</vt:lpstr>
      <vt:lpstr>Done</vt:lpstr>
      <vt:lpstr>Boundary Regions</vt:lpstr>
      <vt:lpstr>Processor Affinity-aware Cutting Strategy</vt:lpstr>
      <vt:lpstr>Meta-programming</vt:lpstr>
      <vt:lpstr>Meta-programming to expand arbitrary N-nested loops</vt:lpstr>
      <vt:lpstr>Some Bug (Defect) in latest icc (beta)/ cilk++ (based on gcc 4.2.4) compiler</vt:lpstr>
      <vt:lpstr>Expression Templates</vt:lpstr>
      <vt:lpstr>The Power of Expression Templates</vt:lpstr>
      <vt:lpstr>TODO: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Progress on Arbitrary N-Dimensional Stencil Compiler (Pochoir)</dc:title>
  <dc:creator>Yuan Tang</dc:creator>
  <cp:lastModifiedBy>Yuan Tang</cp:lastModifiedBy>
  <cp:revision>53</cp:revision>
  <dcterms:created xsi:type="dcterms:W3CDTF">2010-07-12T03:06:21Z</dcterms:created>
  <dcterms:modified xsi:type="dcterms:W3CDTF">2010-07-12T19:37:53Z</dcterms:modified>
</cp:coreProperties>
</file>