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6" r:id="rId4"/>
    <p:sldId id="274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F948D-B89C-4F4D-9A81-AAB9DACB8AAC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317B-362A-4C98-805A-F105A5FAB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D43B-48A7-454A-BE8B-8E20A7C18310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E229-BE96-42CA-8563-717BFC294032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A9D3-3A09-4A7B-99EE-C578C10C1389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5B13-390C-4F5B-861A-F381E6E072DB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2AB6-3AF7-4D05-B7F5-ACD86EB56F19}" type="datetime1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33C5-F2CA-46E2-9A92-297F7F036669}" type="datetime1">
              <a:rPr lang="en-US" smtClean="0"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572-B433-4E41-A2D5-8177BA3AB710}" type="datetime1">
              <a:rPr lang="en-US" smtClean="0"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55D9-8A51-4DBB-A74E-1D9C97A9CF0E}" type="datetime1">
              <a:rPr lang="en-US" smtClean="0"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0E90-B4B1-4031-A266-0D990BB07B5D}" type="datetime1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5713-127F-46F3-ACD4-99D08548FD96}" type="datetime1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47F5-4799-42E7-A39C-BFEA03953895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BBEC-EDE7-42B2-A0A6-75D4FA05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TBD</a:t>
            </a:r>
          </a:p>
          <a:p>
            <a:r>
              <a:rPr lang="en-US" dirty="0" smtClean="0"/>
              <a:t>Inhomogeneity</a:t>
            </a:r>
          </a:p>
          <a:p>
            <a:pPr lvl="1"/>
            <a:r>
              <a:rPr lang="en-US" dirty="0" smtClean="0"/>
              <a:t>Macroscopic Inhomogeneity</a:t>
            </a:r>
          </a:p>
          <a:p>
            <a:pPr lvl="1"/>
            <a:r>
              <a:rPr lang="en-US" dirty="0" smtClean="0"/>
              <a:t>Microscopic Inhomogeneity</a:t>
            </a:r>
          </a:p>
          <a:p>
            <a:r>
              <a:rPr lang="en-US" dirty="0" smtClean="0"/>
              <a:t>Generalized Dependency</a:t>
            </a:r>
          </a:p>
          <a:p>
            <a:pPr lvl="1"/>
            <a:r>
              <a:rPr lang="en-US" dirty="0" smtClean="0"/>
              <a:t>Both PUSH and PULL</a:t>
            </a:r>
          </a:p>
          <a:p>
            <a:pPr lvl="1"/>
            <a:r>
              <a:rPr lang="en-US" dirty="0" smtClean="0"/>
              <a:t>Slope 0 cut </a:t>
            </a:r>
          </a:p>
          <a:p>
            <a:pPr lvl="2"/>
            <a:r>
              <a:rPr lang="en-US" dirty="0" smtClean="0"/>
              <a:t>from orthogonal grid to general graph</a:t>
            </a:r>
          </a:p>
          <a:p>
            <a:r>
              <a:rPr lang="en-US" dirty="0" smtClean="0"/>
              <a:t>Beyond Multicore</a:t>
            </a:r>
          </a:p>
          <a:p>
            <a:pPr lvl="1"/>
            <a:r>
              <a:rPr lang="en-US" dirty="0" smtClean="0"/>
              <a:t>Distributed memory clusters</a:t>
            </a:r>
          </a:p>
          <a:p>
            <a:pPr lvl="1"/>
            <a:r>
              <a:rPr lang="en-US" dirty="0"/>
              <a:t>MIC</a:t>
            </a:r>
          </a:p>
          <a:p>
            <a:pPr lvl="1"/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FPGA</a:t>
            </a:r>
          </a:p>
          <a:p>
            <a:pPr lvl="1"/>
            <a:r>
              <a:rPr lang="en-US" dirty="0" err="1" smtClean="0"/>
              <a:t>Exascale</a:t>
            </a:r>
            <a:r>
              <a:rPr lang="en-US" dirty="0" smtClean="0"/>
              <a:t>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8ED0-F267-43DF-BCAE-B2271049C25B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Inhomogeneity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0" y="1358999"/>
            <a:ext cx="7458075" cy="408622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1A6F-34B9-4DDD-9D9F-9F4417EAD126}" type="datetime1">
              <a:rPr lang="en-US" smtClean="0"/>
              <a:t>6/6/2012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specify the stencil</a:t>
            </a:r>
          </a:p>
          <a:p>
            <a:pPr lvl="1"/>
            <a:r>
              <a:rPr lang="en-US" dirty="0" smtClean="0"/>
              <a:t>Macroscopic specification:</a:t>
            </a:r>
          </a:p>
          <a:p>
            <a:pPr lvl="2"/>
            <a:r>
              <a:rPr lang="en-US" dirty="0" err="1" smtClean="0"/>
              <a:t>Pochoir.Register_Tile_Kernel</a:t>
            </a:r>
            <a:r>
              <a:rPr lang="en-US" dirty="0" smtClean="0"/>
              <a:t>(guard, kernel);</a:t>
            </a:r>
          </a:p>
          <a:p>
            <a:pPr lvl="2"/>
            <a:r>
              <a:rPr lang="en-US" dirty="0" err="1" smtClean="0"/>
              <a:t>Pochoir.Register_Tile_Kernel</a:t>
            </a:r>
            <a:r>
              <a:rPr lang="en-US" dirty="0" smtClean="0"/>
              <a:t>(guard, tile);</a:t>
            </a:r>
          </a:p>
          <a:p>
            <a:pPr lvl="1"/>
            <a:r>
              <a:rPr lang="en-US" dirty="0" smtClean="0"/>
              <a:t>Tile for microscopic inhomogeneity</a:t>
            </a:r>
          </a:p>
          <a:p>
            <a:r>
              <a:rPr lang="en-US" dirty="0" smtClean="0"/>
              <a:t>How to execute the specification</a:t>
            </a:r>
          </a:p>
          <a:p>
            <a:pPr lvl="1"/>
            <a:r>
              <a:rPr lang="en-US" dirty="0" smtClean="0"/>
              <a:t>Define an “Inhomogeneity” metric</a:t>
            </a:r>
          </a:p>
          <a:p>
            <a:pPr lvl="2"/>
            <a:r>
              <a:rPr lang="en-US" dirty="0" smtClean="0"/>
              <a:t>partial order, norm, arithmetic op, etc.</a:t>
            </a:r>
          </a:p>
          <a:p>
            <a:pPr lvl="1"/>
            <a:r>
              <a:rPr lang="en-US" dirty="0" err="1" smtClean="0"/>
              <a:t>Jitting</a:t>
            </a:r>
            <a:r>
              <a:rPr lang="en-US" dirty="0" smtClean="0"/>
              <a:t> the kernels</a:t>
            </a:r>
          </a:p>
          <a:p>
            <a:pPr lvl="2"/>
            <a:r>
              <a:rPr lang="en-US" dirty="0" smtClean="0"/>
              <a:t>Preprocessing stage versus runtime ?</a:t>
            </a:r>
          </a:p>
          <a:p>
            <a:pPr lvl="2"/>
            <a:r>
              <a:rPr lang="en-US" dirty="0" smtClean="0"/>
              <a:t>Range Bit-wise Operation Query</a:t>
            </a:r>
          </a:p>
          <a:p>
            <a:pPr lvl="3"/>
            <a:r>
              <a:rPr lang="en-US" dirty="0" smtClean="0"/>
              <a:t>Meta-algorithm, triangular query, polygon query</a:t>
            </a:r>
          </a:p>
          <a:p>
            <a:pPr lvl="2"/>
            <a:r>
              <a:rPr lang="en-US" dirty="0" smtClean="0"/>
              <a:t>Code clone selection puzzle</a:t>
            </a:r>
          </a:p>
          <a:p>
            <a:pPr lvl="3"/>
            <a:r>
              <a:rPr lang="en-US" dirty="0" smtClean="0"/>
              <a:t>Prune to save code generation overhead</a:t>
            </a:r>
          </a:p>
          <a:p>
            <a:pPr lvl="3"/>
            <a:r>
              <a:rPr lang="en-US" dirty="0" smtClean="0"/>
              <a:t>Minimize the # if conditionals in inner-most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1F57-30CE-4693-BCCB-CB9A83106885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Preprocess</a:t>
            </a:r>
          </a:p>
          <a:p>
            <a:pPr lvl="1"/>
            <a:r>
              <a:rPr lang="en-US" dirty="0" smtClean="0"/>
              <a:t>Get the Inhomogeneity </a:t>
            </a:r>
            <a:r>
              <a:rPr lang="en-US" dirty="0" smtClean="0"/>
              <a:t>metric</a:t>
            </a:r>
            <a:endParaRPr lang="en-US" dirty="0" smtClean="0"/>
          </a:p>
          <a:p>
            <a:pPr lvl="1"/>
            <a:r>
              <a:rPr lang="en-US" dirty="0" smtClean="0"/>
              <a:t>Prepare </a:t>
            </a:r>
            <a:r>
              <a:rPr lang="en-US" dirty="0" smtClean="0"/>
              <a:t>data structures for runtime query</a:t>
            </a:r>
            <a:endParaRPr lang="en-US" dirty="0" smtClean="0"/>
          </a:p>
          <a:p>
            <a:r>
              <a:rPr lang="en-US" dirty="0" smtClean="0"/>
              <a:t>Generate Only necessary (possibly pruned) kernels</a:t>
            </a:r>
          </a:p>
          <a:p>
            <a:pPr lvl="1"/>
            <a:r>
              <a:rPr lang="en-US" dirty="0" err="1" smtClean="0"/>
              <a:t>genstencils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icc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Disk as medium (what if everything in memory?)</a:t>
            </a:r>
          </a:p>
          <a:p>
            <a:pPr lvl="1"/>
            <a:r>
              <a:rPr lang="en-US" dirty="0" smtClean="0"/>
              <a:t>Can we call </a:t>
            </a:r>
            <a:r>
              <a:rPr lang="en-US" dirty="0" err="1" smtClean="0"/>
              <a:t>icc</a:t>
            </a:r>
            <a:r>
              <a:rPr lang="en-US" dirty="0" smtClean="0"/>
              <a:t> like a standalone library?</a:t>
            </a:r>
          </a:p>
          <a:p>
            <a:r>
              <a:rPr lang="en-US" dirty="0" smtClean="0"/>
              <a:t>Generate the kernels at preprocessing stage versus at runtime.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AD2A-9A11-4B42-A961-D30B0BC62CF1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What we have done:</a:t>
            </a:r>
          </a:p>
          <a:p>
            <a:pPr lvl="1"/>
            <a:r>
              <a:rPr lang="en-US" dirty="0" smtClean="0"/>
              <a:t>Simple</a:t>
            </a:r>
            <a:r>
              <a:rPr lang="en-US" dirty="0"/>
              <a:t>, concise, declarative, and easily verifiable DSL embedded in C++, with Intel </a:t>
            </a:r>
            <a:r>
              <a:rPr lang="en-US" dirty="0" err="1"/>
              <a:t>Cilk</a:t>
            </a:r>
            <a:r>
              <a:rPr lang="en-US" dirty="0"/>
              <a:t> Plus extension.</a:t>
            </a:r>
          </a:p>
          <a:p>
            <a:pPr lvl="1"/>
            <a:r>
              <a:rPr lang="en-US" dirty="0"/>
              <a:t>Arbitrary shaped, arbitrary depth stencil on arbitrary d-dimensional space-time grid, with complex boundary condition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What we plan to do:</a:t>
            </a:r>
            <a:endParaRPr lang="en-US" i="1" dirty="0"/>
          </a:p>
          <a:p>
            <a:pPr lvl="1"/>
            <a:r>
              <a:rPr lang="en-US" dirty="0" smtClean="0"/>
              <a:t>Further improve the performance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smtClean="0"/>
              <a:t>inhomogeneous kernels (possibly overlapping)</a:t>
            </a:r>
          </a:p>
          <a:p>
            <a:pPr lvl="2"/>
            <a:r>
              <a:rPr lang="en-US" dirty="0" smtClean="0"/>
              <a:t>Macroscopic inhomogeneity</a:t>
            </a:r>
          </a:p>
          <a:p>
            <a:pPr lvl="2"/>
            <a:r>
              <a:rPr lang="en-US" dirty="0" smtClean="0"/>
              <a:t>Microscopic inhomogeneity</a:t>
            </a:r>
          </a:p>
          <a:p>
            <a:pPr lvl="1"/>
            <a:r>
              <a:rPr lang="en-US" dirty="0" smtClean="0"/>
              <a:t>Generalized dependency </a:t>
            </a:r>
          </a:p>
          <a:p>
            <a:pPr lvl="2"/>
            <a:r>
              <a:rPr lang="en-US" dirty="0" smtClean="0"/>
              <a:t>From orthogonal grid to general graph</a:t>
            </a:r>
          </a:p>
          <a:p>
            <a:pPr lvl="1"/>
            <a:r>
              <a:rPr lang="en-US" dirty="0" smtClean="0"/>
              <a:t>JIT compiler for stencil</a:t>
            </a:r>
          </a:p>
          <a:p>
            <a:pPr lvl="1"/>
            <a:r>
              <a:rPr lang="en-US" dirty="0" smtClean="0"/>
              <a:t>Platform portability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Intel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Embed </a:t>
            </a:r>
            <a:r>
              <a:rPr lang="en-US" dirty="0" err="1" smtClean="0"/>
              <a:t>Pochoir</a:t>
            </a:r>
            <a:r>
              <a:rPr lang="en-US" dirty="0" smtClean="0"/>
              <a:t> technology in the ICC compiler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 smtClean="0"/>
              <a:t>techniques for a family of computation</a:t>
            </a:r>
          </a:p>
          <a:p>
            <a:pPr lvl="1"/>
            <a:r>
              <a:rPr lang="en-US" dirty="0" smtClean="0"/>
              <a:t>Bind EDSL with compiler and runtime system</a:t>
            </a:r>
            <a:endParaRPr lang="en-US" dirty="0" smtClean="0"/>
          </a:p>
          <a:p>
            <a:r>
              <a:rPr lang="en-US" dirty="0" smtClean="0"/>
              <a:t>Extending </a:t>
            </a:r>
            <a:r>
              <a:rPr lang="en-US" dirty="0" err="1" smtClean="0"/>
              <a:t>Pochoir</a:t>
            </a:r>
            <a:r>
              <a:rPr lang="en-US" dirty="0" smtClean="0"/>
              <a:t> technology to new architectures such as GPU, </a:t>
            </a:r>
            <a:r>
              <a:rPr lang="en-US" dirty="0" smtClean="0"/>
              <a:t>MIC</a:t>
            </a:r>
          </a:p>
          <a:p>
            <a:r>
              <a:rPr lang="en-US" dirty="0"/>
              <a:t>JIT interface to ICC (call </a:t>
            </a:r>
            <a:r>
              <a:rPr lang="en-US" dirty="0" err="1"/>
              <a:t>icc</a:t>
            </a:r>
            <a:r>
              <a:rPr lang="en-US" dirty="0"/>
              <a:t> like a standalone library)</a:t>
            </a:r>
          </a:p>
          <a:p>
            <a:r>
              <a:rPr lang="en-US" dirty="0" smtClean="0"/>
              <a:t>Help </a:t>
            </a:r>
            <a:r>
              <a:rPr lang="en-US" dirty="0"/>
              <a:t>with Intel </a:t>
            </a:r>
            <a:r>
              <a:rPr lang="en-US" dirty="0" err="1"/>
              <a:t>Cilk</a:t>
            </a:r>
            <a:r>
              <a:rPr lang="en-US" dirty="0"/>
              <a:t> Plus </a:t>
            </a:r>
            <a:r>
              <a:rPr lang="en-US" dirty="0" smtClean="0"/>
              <a:t>and related tools, </a:t>
            </a:r>
            <a:r>
              <a:rPr lang="en-US" dirty="0"/>
              <a:t>such as </a:t>
            </a:r>
            <a:r>
              <a:rPr lang="en-US" dirty="0" err="1" smtClean="0"/>
              <a:t>cilkprof</a:t>
            </a:r>
            <a:endParaRPr lang="en-US" dirty="0" smtClean="0"/>
          </a:p>
          <a:p>
            <a:r>
              <a:rPr lang="en-US" dirty="0"/>
              <a:t>Incorporate ISAT with heuristic </a:t>
            </a:r>
            <a:r>
              <a:rPr lang="en-US" dirty="0" err="1"/>
              <a:t>autotuning</a:t>
            </a:r>
            <a:endParaRPr lang="en-US" dirty="0"/>
          </a:p>
          <a:p>
            <a:r>
              <a:rPr lang="en-US" dirty="0" smtClean="0"/>
              <a:t>Research </a:t>
            </a:r>
            <a:r>
              <a:rPr lang="en-US" dirty="0" smtClean="0"/>
              <a:t>support for Yuan Tang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0F3-EE69-4E77-B92C-C7D87F3DF865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Stencils are prevailing</a:t>
            </a:r>
          </a:p>
          <a:p>
            <a:r>
              <a:rPr lang="en-US" dirty="0" smtClean="0"/>
              <a:t>Conventional numerical library focus on optimizing individual computation operator</a:t>
            </a:r>
          </a:p>
          <a:p>
            <a:r>
              <a:rPr lang="en-US" dirty="0" smtClean="0"/>
              <a:t>Highly cache-efficient stencil algorithm is known yet hard to write from case to case.</a:t>
            </a:r>
          </a:p>
          <a:p>
            <a:r>
              <a:rPr lang="en-US" dirty="0" smtClean="0"/>
              <a:t>How to automate the optimization of a family of computation (such as stencil) in one framework </a:t>
            </a:r>
            <a:r>
              <a:rPr lang="en-US" dirty="0" smtClean="0"/>
              <a:t>is yet </a:t>
            </a:r>
            <a:r>
              <a:rPr lang="en-US" dirty="0" smtClean="0"/>
              <a:t>open question.</a:t>
            </a:r>
          </a:p>
          <a:p>
            <a:pPr lvl="1"/>
            <a:r>
              <a:rPr lang="en-US" dirty="0" smtClean="0"/>
              <a:t>Library?</a:t>
            </a:r>
          </a:p>
          <a:p>
            <a:pPr lvl="1"/>
            <a:r>
              <a:rPr lang="en-US" dirty="0" smtClean="0"/>
              <a:t>Compiler’s pragma?</a:t>
            </a:r>
          </a:p>
          <a:p>
            <a:pPr lvl="1"/>
            <a:r>
              <a:rPr lang="en-US" dirty="0" err="1" smtClean="0"/>
              <a:t>Autotuner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DSL?</a:t>
            </a:r>
          </a:p>
          <a:p>
            <a:pPr lvl="1"/>
            <a:r>
              <a:rPr lang="en-US" dirty="0"/>
              <a:t>EDSL</a:t>
            </a:r>
            <a:r>
              <a:rPr lang="en-US" dirty="0" smtClean="0"/>
              <a:t>? (</a:t>
            </a:r>
            <a:r>
              <a:rPr lang="en-US" dirty="0" err="1" smtClean="0"/>
              <a:t>Pochoir’s</a:t>
            </a:r>
            <a:r>
              <a:rPr lang="en-US" dirty="0" smtClean="0"/>
              <a:t> approach)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27E6-A18F-45F4-83C7-60FA7B3E401D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What we have done:</a:t>
            </a:r>
          </a:p>
          <a:p>
            <a:pPr lvl="1"/>
            <a:r>
              <a:rPr lang="en-US" dirty="0" smtClean="0"/>
              <a:t>Simple</a:t>
            </a:r>
            <a:r>
              <a:rPr lang="en-US" dirty="0"/>
              <a:t>, concise, declarative, and easily verifiable DSL embedded in C++, with Intel </a:t>
            </a:r>
            <a:r>
              <a:rPr lang="en-US" dirty="0" err="1"/>
              <a:t>Cilk</a:t>
            </a:r>
            <a:r>
              <a:rPr lang="en-US" dirty="0"/>
              <a:t> Plus extension.</a:t>
            </a:r>
          </a:p>
          <a:p>
            <a:pPr lvl="1"/>
            <a:r>
              <a:rPr lang="en-US" dirty="0"/>
              <a:t>Arbitrary shaped, arbitrary depth stencil on arbitrary d-dimensional space-time grid, with complex boundary condition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What we plan to do:</a:t>
            </a:r>
            <a:endParaRPr lang="en-US" i="1" dirty="0"/>
          </a:p>
          <a:p>
            <a:pPr lvl="1"/>
            <a:r>
              <a:rPr lang="en-US" dirty="0"/>
              <a:t>Further improve the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smtClean="0"/>
              <a:t>inhomogeneous kernels (possibly overlapping)</a:t>
            </a:r>
          </a:p>
          <a:p>
            <a:pPr lvl="2"/>
            <a:r>
              <a:rPr lang="en-US" dirty="0" smtClean="0"/>
              <a:t>Macroscopic inhomogeneity</a:t>
            </a:r>
          </a:p>
          <a:p>
            <a:pPr lvl="2"/>
            <a:r>
              <a:rPr lang="en-US" dirty="0" smtClean="0"/>
              <a:t>Microscopic inhomogeneity</a:t>
            </a:r>
          </a:p>
          <a:p>
            <a:pPr lvl="1"/>
            <a:r>
              <a:rPr lang="en-US" dirty="0" smtClean="0"/>
              <a:t>Generalized dependency </a:t>
            </a:r>
          </a:p>
          <a:p>
            <a:pPr lvl="2"/>
            <a:r>
              <a:rPr lang="en-US" dirty="0" smtClean="0"/>
              <a:t>From orthogonal grid to general graph</a:t>
            </a:r>
          </a:p>
          <a:p>
            <a:pPr lvl="1"/>
            <a:r>
              <a:rPr lang="en-US" dirty="0" smtClean="0"/>
              <a:t>JIT compiler for </a:t>
            </a:r>
            <a:r>
              <a:rPr lang="en-US" dirty="0" smtClean="0"/>
              <a:t>stencil</a:t>
            </a:r>
          </a:p>
          <a:p>
            <a:pPr lvl="1"/>
            <a:r>
              <a:rPr lang="en-US" dirty="0" smtClean="0"/>
              <a:t>Platform </a:t>
            </a:r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4EED-F22E-4195-AB1D-852ABF3E6F9F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Intel Can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Embed </a:t>
            </a:r>
            <a:r>
              <a:rPr lang="en-US" dirty="0" err="1" smtClean="0"/>
              <a:t>Pochoir</a:t>
            </a:r>
            <a:r>
              <a:rPr lang="en-US" dirty="0" smtClean="0"/>
              <a:t> technology in the ICC compiler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 smtClean="0"/>
              <a:t>techniques for a family of computation</a:t>
            </a:r>
          </a:p>
          <a:p>
            <a:pPr lvl="1"/>
            <a:r>
              <a:rPr lang="en-US" dirty="0" smtClean="0"/>
              <a:t>Bind EDSL with compiler and runtime system</a:t>
            </a:r>
            <a:endParaRPr lang="en-US" dirty="0" smtClean="0"/>
          </a:p>
          <a:p>
            <a:r>
              <a:rPr lang="en-US" dirty="0" smtClean="0"/>
              <a:t>Extending </a:t>
            </a:r>
            <a:r>
              <a:rPr lang="en-US" dirty="0" err="1" smtClean="0"/>
              <a:t>Pochoir</a:t>
            </a:r>
            <a:r>
              <a:rPr lang="en-US" dirty="0" smtClean="0"/>
              <a:t> technology to new architectures such as GPU, </a:t>
            </a:r>
            <a:r>
              <a:rPr lang="en-US" dirty="0" smtClean="0"/>
              <a:t>MIC</a:t>
            </a:r>
          </a:p>
          <a:p>
            <a:r>
              <a:rPr lang="en-US" dirty="0"/>
              <a:t>JIT interface to ICC (call </a:t>
            </a:r>
            <a:r>
              <a:rPr lang="en-US" dirty="0" err="1"/>
              <a:t>icc</a:t>
            </a:r>
            <a:r>
              <a:rPr lang="en-US" dirty="0"/>
              <a:t> like a standalone library)</a:t>
            </a:r>
          </a:p>
          <a:p>
            <a:r>
              <a:rPr lang="en-US" dirty="0" smtClean="0"/>
              <a:t>Help </a:t>
            </a:r>
            <a:r>
              <a:rPr lang="en-US" dirty="0"/>
              <a:t>with Intel </a:t>
            </a:r>
            <a:r>
              <a:rPr lang="en-US" dirty="0" err="1"/>
              <a:t>Cilk</a:t>
            </a:r>
            <a:r>
              <a:rPr lang="en-US" dirty="0"/>
              <a:t> Plus </a:t>
            </a:r>
            <a:r>
              <a:rPr lang="en-US" dirty="0" smtClean="0"/>
              <a:t>and related tools, </a:t>
            </a:r>
            <a:r>
              <a:rPr lang="en-US" dirty="0"/>
              <a:t>such as </a:t>
            </a:r>
            <a:r>
              <a:rPr lang="en-US" dirty="0" err="1" smtClean="0"/>
              <a:t>cilkprof</a:t>
            </a:r>
            <a:endParaRPr lang="en-US" dirty="0" smtClean="0"/>
          </a:p>
          <a:p>
            <a:r>
              <a:rPr lang="en-US" dirty="0"/>
              <a:t>Incorporate ISAT with heuristic </a:t>
            </a:r>
            <a:r>
              <a:rPr lang="en-US" dirty="0" err="1"/>
              <a:t>autotuning</a:t>
            </a:r>
            <a:endParaRPr lang="en-US" dirty="0"/>
          </a:p>
          <a:p>
            <a:r>
              <a:rPr lang="en-US" dirty="0" smtClean="0"/>
              <a:t>Research </a:t>
            </a:r>
            <a:r>
              <a:rPr lang="en-US" dirty="0" smtClean="0"/>
              <a:t>support for Yuan Tang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80F3-EE69-4E77-B92C-C7D87F3DF865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Release 0.5 (Feb. 2011)</a:t>
            </a:r>
          </a:p>
          <a:p>
            <a:endParaRPr lang="en-US" dirty="0"/>
          </a:p>
          <a:p>
            <a:r>
              <a:rPr lang="en-US" dirty="0" smtClean="0"/>
              <a:t>Release 1.0 (Aug. 2012)</a:t>
            </a:r>
          </a:p>
          <a:p>
            <a:endParaRPr lang="en-US" dirty="0"/>
          </a:p>
          <a:p>
            <a:r>
              <a:rPr lang="en-US" dirty="0" smtClean="0"/>
              <a:t>Release 2.0 (TBD)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D383-C2FD-45CD-A9DB-ED670B3C773F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Released in Feb. 2011</a:t>
            </a:r>
          </a:p>
          <a:p>
            <a:r>
              <a:rPr lang="en-US" dirty="0" smtClean="0"/>
              <a:t>Published in SPAA’11 &amp; HotPar’11</a:t>
            </a:r>
          </a:p>
          <a:p>
            <a:r>
              <a:rPr lang="en-US" dirty="0" smtClean="0"/>
              <a:t>Simple, concise, declarative, and easily verifiable DSL embedded in C++, with Intel </a:t>
            </a:r>
            <a:r>
              <a:rPr lang="en-US" dirty="0" err="1" smtClean="0"/>
              <a:t>Cilk</a:t>
            </a:r>
            <a:r>
              <a:rPr lang="en-US" dirty="0" smtClean="0"/>
              <a:t> Plus extension.</a:t>
            </a:r>
          </a:p>
          <a:p>
            <a:r>
              <a:rPr lang="en-US" dirty="0" smtClean="0"/>
              <a:t>Arbitrary shaped, arbitrary depth stencil on arbitrary d-dimensional space-time grid, with complex boundary condition.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5916-75FB-4F15-A66A-8CBB2E4AFEB4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Oscar </a:t>
            </a:r>
            <a:r>
              <a:rPr lang="en-US" dirty="0" err="1" smtClean="0"/>
              <a:t>Barenys</a:t>
            </a:r>
            <a:r>
              <a:rPr lang="en-US" dirty="0" smtClean="0"/>
              <a:t>, Univ. </a:t>
            </a:r>
            <a:r>
              <a:rPr lang="en-US" dirty="0" err="1" smtClean="0"/>
              <a:t>Politechnica</a:t>
            </a:r>
            <a:r>
              <a:rPr lang="en-US" dirty="0" smtClean="0"/>
              <a:t> of Catalonia, Spain.</a:t>
            </a:r>
          </a:p>
          <a:p>
            <a:r>
              <a:rPr lang="en-US" dirty="0" smtClean="0"/>
              <a:t>Volker </a:t>
            </a:r>
            <a:r>
              <a:rPr lang="en-US" dirty="0" err="1" smtClean="0"/>
              <a:t>Strumpen</a:t>
            </a:r>
            <a:r>
              <a:rPr lang="en-US" dirty="0" smtClean="0"/>
              <a:t>, Johannes </a:t>
            </a:r>
            <a:r>
              <a:rPr lang="en-US" dirty="0" err="1" smtClean="0"/>
              <a:t>Kepler</a:t>
            </a:r>
            <a:r>
              <a:rPr lang="en-US" dirty="0" smtClean="0"/>
              <a:t> University, Austria.</a:t>
            </a:r>
          </a:p>
          <a:p>
            <a:r>
              <a:rPr lang="en-US" dirty="0" smtClean="0"/>
              <a:t>Nicolas Pinto, MIT/Harvard</a:t>
            </a:r>
          </a:p>
          <a:p>
            <a:r>
              <a:rPr lang="en-US" dirty="0" smtClean="0"/>
              <a:t>Nicolas </a:t>
            </a:r>
            <a:r>
              <a:rPr lang="en-US" dirty="0" err="1" smtClean="0"/>
              <a:t>Vasilache</a:t>
            </a:r>
            <a:r>
              <a:rPr lang="en-US" dirty="0" smtClean="0"/>
              <a:t>, Reservoir Lab.</a:t>
            </a:r>
          </a:p>
          <a:p>
            <a:r>
              <a:rPr lang="en-US" dirty="0" smtClean="0"/>
              <a:t>Patrick S. McCormick, Los Alamos National Lab.</a:t>
            </a:r>
          </a:p>
          <a:p>
            <a:r>
              <a:rPr lang="en-US" dirty="0" smtClean="0"/>
              <a:t>Mohammed </a:t>
            </a:r>
            <a:r>
              <a:rPr lang="en-US" dirty="0" err="1" smtClean="0"/>
              <a:t>Shaheen</a:t>
            </a:r>
            <a:r>
              <a:rPr lang="en-US" dirty="0" smtClean="0"/>
              <a:t>, Max Planck </a:t>
            </a:r>
            <a:r>
              <a:rPr lang="en-US" dirty="0" err="1" smtClean="0"/>
              <a:t>Institut</a:t>
            </a:r>
            <a:r>
              <a:rPr lang="en-US" dirty="0" smtClean="0"/>
              <a:t> </a:t>
            </a:r>
            <a:r>
              <a:rPr lang="en-US" dirty="0" err="1" smtClean="0"/>
              <a:t>Informatik</a:t>
            </a:r>
            <a:r>
              <a:rPr lang="en-US" dirty="0" smtClean="0"/>
              <a:t>, Germany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Wim</a:t>
            </a:r>
            <a:r>
              <a:rPr lang="en-US" dirty="0" smtClean="0"/>
              <a:t> </a:t>
            </a:r>
            <a:r>
              <a:rPr lang="en-US" dirty="0" err="1" smtClean="0"/>
              <a:t>Vanroose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, Belgium.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Henretty</a:t>
            </a:r>
            <a:r>
              <a:rPr lang="en-US" dirty="0" smtClean="0"/>
              <a:t>, Ohio State Univ.</a:t>
            </a:r>
          </a:p>
          <a:p>
            <a:r>
              <a:rPr lang="en-US" dirty="0" err="1" smtClean="0"/>
              <a:t>Protonu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r>
              <a:rPr lang="en-US" dirty="0" smtClean="0"/>
              <a:t>, Univ. of Utah.</a:t>
            </a:r>
          </a:p>
          <a:p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Kamil</a:t>
            </a:r>
            <a:r>
              <a:rPr lang="en-US" dirty="0" smtClean="0"/>
              <a:t>, Berkeley.</a:t>
            </a:r>
          </a:p>
          <a:p>
            <a:r>
              <a:rPr lang="en-US" dirty="0" smtClean="0"/>
              <a:t>Hal </a:t>
            </a:r>
            <a:r>
              <a:rPr lang="en-US" dirty="0" err="1" smtClean="0"/>
              <a:t>Finkel</a:t>
            </a:r>
            <a:r>
              <a:rPr lang="en-US" dirty="0" smtClean="0"/>
              <a:t>, Argonne National Lab.</a:t>
            </a:r>
          </a:p>
          <a:p>
            <a:r>
              <a:rPr lang="en-US" dirty="0" smtClean="0"/>
              <a:t>Matthias Christen, </a:t>
            </a:r>
            <a:r>
              <a:rPr lang="en-US" dirty="0" err="1" smtClean="0"/>
              <a:t>Klingelbergstrass</a:t>
            </a:r>
            <a:r>
              <a:rPr lang="en-US" dirty="0" smtClean="0"/>
              <a:t>, Basel, Switzerland.</a:t>
            </a:r>
          </a:p>
          <a:p>
            <a:r>
              <a:rPr lang="en-US" dirty="0" err="1" smtClean="0"/>
              <a:t>Vinayaka</a:t>
            </a:r>
            <a:r>
              <a:rPr lang="en-US" dirty="0" smtClean="0"/>
              <a:t> </a:t>
            </a:r>
            <a:r>
              <a:rPr lang="en-US" dirty="0" err="1" smtClean="0"/>
              <a:t>Bandishti</a:t>
            </a:r>
            <a:r>
              <a:rPr lang="en-US" dirty="0" smtClean="0"/>
              <a:t>, Indian Institute of Science, Bangalore, India.</a:t>
            </a:r>
          </a:p>
          <a:p>
            <a:r>
              <a:rPr lang="en-US" dirty="0" smtClean="0"/>
              <a:t>Hans </a:t>
            </a:r>
            <a:r>
              <a:rPr lang="en-US" dirty="0" err="1" smtClean="0"/>
              <a:t>Vandierendonck</a:t>
            </a:r>
            <a:r>
              <a:rPr lang="en-US" dirty="0" smtClean="0"/>
              <a:t>, Ghent University, </a:t>
            </a:r>
            <a:r>
              <a:rPr lang="en-US" dirty="0" err="1" smtClean="0"/>
              <a:t>Belguim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9F9B-BF42-43F1-8A3D-76339B278088}" type="datetime1">
              <a:rPr lang="en-US" smtClean="0"/>
              <a:t>6/6/2012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Heat equation</a:t>
            </a:r>
          </a:p>
          <a:p>
            <a:pPr lvl="1"/>
            <a:r>
              <a:rPr lang="en-US" dirty="0" smtClean="0"/>
              <a:t>Wave equation</a:t>
            </a:r>
          </a:p>
          <a:p>
            <a:pPr lvl="1"/>
            <a:r>
              <a:rPr lang="en-US" dirty="0" smtClean="0"/>
              <a:t>Maxwell’s equation</a:t>
            </a:r>
          </a:p>
          <a:p>
            <a:pPr lvl="1"/>
            <a:r>
              <a:rPr lang="en-US" dirty="0" smtClean="0"/>
              <a:t>Lattice Boltzmann Method</a:t>
            </a:r>
          </a:p>
          <a:p>
            <a:r>
              <a:rPr lang="en-US" dirty="0" smtClean="0"/>
              <a:t>Computational Biology</a:t>
            </a:r>
          </a:p>
          <a:p>
            <a:pPr lvl="1"/>
            <a:r>
              <a:rPr lang="en-US" dirty="0" smtClean="0"/>
              <a:t>RNA secondary structure prediction</a:t>
            </a:r>
          </a:p>
          <a:p>
            <a:pPr lvl="1"/>
            <a:r>
              <a:rPr lang="en-US" dirty="0" smtClean="0"/>
              <a:t>Pairwise sequence alignment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Finance</a:t>
            </a:r>
          </a:p>
          <a:p>
            <a:pPr lvl="1"/>
            <a:r>
              <a:rPr lang="en-US" dirty="0" smtClean="0"/>
              <a:t>American Put Stock Option Pricing</a:t>
            </a:r>
          </a:p>
          <a:p>
            <a:r>
              <a:rPr lang="en-US" dirty="0" smtClean="0"/>
              <a:t>Mechanical Engineering</a:t>
            </a:r>
          </a:p>
          <a:p>
            <a:pPr lvl="1"/>
            <a:r>
              <a:rPr lang="en-US" dirty="0" smtClean="0"/>
              <a:t>Compressible Euler Flow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Conway’s Game of Life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408F-3EB0-46B5-B29E-E89F85627FD7}" type="datetime1">
              <a:rPr lang="en-US" smtClean="0"/>
              <a:t>6/6/2012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Aug. 2012</a:t>
            </a:r>
          </a:p>
          <a:p>
            <a:r>
              <a:rPr lang="en-US" dirty="0" smtClean="0"/>
              <a:t>Bug Fixes</a:t>
            </a:r>
          </a:p>
          <a:p>
            <a:r>
              <a:rPr lang="en-US" dirty="0" smtClean="0"/>
              <a:t>User’s feedback</a:t>
            </a:r>
          </a:p>
          <a:p>
            <a:r>
              <a:rPr lang="en-US" dirty="0" err="1" smtClean="0"/>
              <a:t>Variadic</a:t>
            </a:r>
            <a:r>
              <a:rPr lang="en-US" dirty="0" smtClean="0"/>
              <a:t> Template Support</a:t>
            </a:r>
          </a:p>
          <a:p>
            <a:pPr lvl="1"/>
            <a:r>
              <a:rPr lang="en-US" dirty="0" smtClean="0"/>
              <a:t>Even Simpler user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DA27-B678-4B52-A3AF-1E0F54F683BF}" type="datetime1">
              <a:rPr lang="en-US" smtClean="0"/>
              <a:t>6/6/2012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BBEC-EDE7-42B2-A0A6-75D4FA052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802</Words>
  <Application>Microsoft Office PowerPoint</Application>
  <PresentationFormat>On-screen Show (4:3)</PresentationFormat>
  <Paragraphs>173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Pochoir Stencil Compiler</vt:lpstr>
      <vt:lpstr>Story</vt:lpstr>
      <vt:lpstr>Summary</vt:lpstr>
      <vt:lpstr>How Intel Can Help</vt:lpstr>
      <vt:lpstr>Roadmap</vt:lpstr>
      <vt:lpstr>Release 0.5</vt:lpstr>
      <vt:lpstr>Current User List</vt:lpstr>
      <vt:lpstr>Benchmark Suite</vt:lpstr>
      <vt:lpstr>Release 1.0</vt:lpstr>
      <vt:lpstr>Release 2.0</vt:lpstr>
      <vt:lpstr>Inhomogeneity</vt:lpstr>
      <vt:lpstr>Inhomogeneity</vt:lpstr>
      <vt:lpstr>JIT framework</vt:lpstr>
      <vt:lpstr>Summary</vt:lpstr>
      <vt:lpstr>How Intel Can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Pochoir Stencil Compiler</dc:title>
  <dc:creator>Octave</dc:creator>
  <cp:lastModifiedBy>Octave</cp:lastModifiedBy>
  <cp:revision>84</cp:revision>
  <dcterms:created xsi:type="dcterms:W3CDTF">2012-02-03T20:06:42Z</dcterms:created>
  <dcterms:modified xsi:type="dcterms:W3CDTF">2012-06-05T18:58:52Z</dcterms:modified>
</cp:coreProperties>
</file>