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76" r:id="rId4"/>
    <p:sldId id="274" r:id="rId5"/>
    <p:sldId id="259" r:id="rId6"/>
    <p:sldId id="260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62" r:id="rId22"/>
    <p:sldId id="263" r:id="rId23"/>
    <p:sldId id="264" r:id="rId24"/>
    <p:sldId id="265" r:id="rId25"/>
    <p:sldId id="266" r:id="rId26"/>
    <p:sldId id="270" r:id="rId27"/>
    <p:sldId id="271" r:id="rId28"/>
    <p:sldId id="294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14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F948D-B89C-4F4D-9A81-AAB9DACB8AAC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317B-362A-4C98-805A-F105A5FAB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065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065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065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598" lvl="1" indent="-228533">
              <a:defRPr/>
            </a:pPr>
            <a:r>
              <a:rPr lang="en-US" dirty="0" err="1" smtClean="0"/>
              <a:t>Dirichlet</a:t>
            </a:r>
            <a:r>
              <a:rPr lang="en-US" dirty="0" smtClean="0"/>
              <a:t>: Changes with time.</a:t>
            </a:r>
          </a:p>
          <a:p>
            <a:pPr marL="685598" lvl="1" indent="-228533">
              <a:defRPr/>
            </a:pPr>
            <a:r>
              <a:rPr lang="en-US" dirty="0" smtClean="0"/>
              <a:t>Neumann: Constrains derivative</a:t>
            </a:r>
            <a:r>
              <a:rPr lang="en-US" baseline="0" dirty="0" smtClean="0"/>
              <a:t> (in this case 0).</a:t>
            </a: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D43B-48A7-454A-BE8B-8E20A7C18310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E229-BE96-42CA-8563-717BFC294032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A9D3-3A09-4A7B-99EE-C578C10C1389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B13-390C-4F5B-861A-F381E6E072DB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2AB6-3AF7-4D05-B7F5-ACD86EB56F19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33C5-F2CA-46E2-9A92-297F7F036669}" type="datetime1">
              <a:rPr lang="en-US" smtClean="0"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572-B433-4E41-A2D5-8177BA3AB710}" type="datetime1">
              <a:rPr lang="en-US" smtClean="0"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55D9-8A51-4DBB-A74E-1D9C97A9CF0E}" type="datetime1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0E90-B4B1-4031-A266-0D990BB07B5D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5713-127F-46F3-ACD4-99D08548FD96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47F5-4799-42E7-A39C-BFEA03953895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foldedCorner">
            <a:avLst>
              <a:gd name="adj" fmla="val 8152"/>
            </a:avLst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35" idx="1"/>
          </p:cNvCxnSpPr>
          <p:nvPr/>
        </p:nvCxnSpPr>
        <p:spPr>
          <a:xfrm rot="16200000" flipH="1">
            <a:off x="3958204" y="2594996"/>
            <a:ext cx="1346538" cy="72854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16204" y="19812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90600" y="3429000"/>
            <a:ext cx="990600" cy="34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 rot="5400000">
            <a:off x="1091002" y="2722798"/>
            <a:ext cx="1143001" cy="269405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3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5" name="Rectangle 24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3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foldedCorner">
            <a:avLst>
              <a:gd name="adj" fmla="val 8152"/>
            </a:avLst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817649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{-1,0,0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{-1,1,0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	a.</a:t>
            </a:r>
            <a:r>
              <a:rPr lang="en-US" sz="1600" b="1" kern="0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(zero_bdry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40" idx="1"/>
          </p:cNvCxnSpPr>
          <p:nvPr/>
        </p:nvCxnSpPr>
        <p:spPr>
          <a:xfrm rot="16200000" flipH="1">
            <a:off x="3952629" y="2589420"/>
            <a:ext cx="1357689" cy="72854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9815" y="1968265"/>
            <a:ext cx="92555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97150" y="3429000"/>
            <a:ext cx="1284249" cy="34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 rot="16200000" flipH="1">
            <a:off x="2332966" y="2822690"/>
            <a:ext cx="1155935" cy="56684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1" name="Rectangle 20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9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foldedCorner">
            <a:avLst>
              <a:gd name="adj" fmla="val 8152"/>
            </a:avLst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817649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40" idx="1"/>
          </p:cNvCxnSpPr>
          <p:nvPr/>
        </p:nvCxnSpPr>
        <p:spPr>
          <a:xfrm rot="16200000" flipH="1">
            <a:off x="3952629" y="2589420"/>
            <a:ext cx="1357689" cy="72854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4049" y="1968265"/>
            <a:ext cx="92555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87751" y="3657600"/>
            <a:ext cx="1436649" cy="349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>
            <a:off x="3956825" y="2273065"/>
            <a:ext cx="49251" cy="1384535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1" name="Rectangle 20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9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foldedCorner">
            <a:avLst>
              <a:gd name="adj" fmla="val 8152"/>
            </a:avLst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450" y="816673"/>
            <a:ext cx="5391150" cy="6887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{-1,0,0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{-1,1,0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14" idx="1"/>
          </p:cNvCxnSpPr>
          <p:nvPr/>
        </p:nvCxnSpPr>
        <p:spPr>
          <a:xfrm rot="16200000" flipH="1">
            <a:off x="3112287" y="1260151"/>
            <a:ext cx="1824050" cy="2314575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81600" y="2590800"/>
            <a:ext cx="38862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i="1" dirty="0">
                <a:solidFill>
                  <a:srgbClr val="FF0000"/>
                </a:solidFill>
              </a:rPr>
              <a:t>boundary </a:t>
            </a:r>
            <a:r>
              <a:rPr lang="en-US" b="1" i="1" dirty="0" smtClean="0">
                <a:solidFill>
                  <a:srgbClr val="FF0000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dirty="0" smtClean="0">
                <a:solidFill>
                  <a:schemeClr val="tx2"/>
                </a:solidFill>
              </a:rPr>
              <a:t> on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dirty="0" err="1" smtClean="0">
                <a:solidFill>
                  <a:schemeClr val="tx2"/>
                </a:solidFill>
              </a:rPr>
              <a:t>Pochoir</a:t>
            </a:r>
            <a:r>
              <a:rPr lang="en-US" dirty="0" smtClean="0">
                <a:solidFill>
                  <a:schemeClr val="tx2"/>
                </a:solidFill>
              </a:rPr>
              <a:t> array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dirty="0" smtClean="0">
                <a:solidFill>
                  <a:schemeClr val="tx2"/>
                </a:solidFill>
              </a:rPr>
              <a:t> indexed by time coordinate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 and spatial coordinates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chemeClr val="tx2"/>
                </a:solidFill>
              </a:rPr>
              <a:t>, which always returns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i="1" dirty="0">
              <a:solidFill>
                <a:schemeClr val="tx2"/>
              </a:solidFill>
            </a:endParaRPr>
          </a:p>
        </p:txBody>
      </p:sp>
      <p:grpSp>
        <p:nvGrpSpPr>
          <p:cNvPr id="12" name="Group 19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5" name="Rectangle 14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5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33600" y="762000"/>
            <a:ext cx="5943600" cy="1295401"/>
            <a:chOff x="152400" y="914400"/>
            <a:chExt cx="5943600" cy="1295401"/>
          </a:xfrm>
        </p:grpSpPr>
        <p:sp>
          <p:nvSpPr>
            <p:cNvPr id="27651" name="TextBox 4"/>
            <p:cNvSpPr txBox="1">
              <a:spLocks noChangeArrowheads="1"/>
            </p:cNvSpPr>
            <p:nvPr/>
          </p:nvSpPr>
          <p:spPr bwMode="auto">
            <a:xfrm>
              <a:off x="152400" y="1447801"/>
              <a:ext cx="5772150" cy="762000"/>
            </a:xfrm>
            <a:prstGeom prst="foldedCorner">
              <a:avLst>
                <a:gd name="adj" fmla="val 27217"/>
              </a:avLst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zero_bdry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0;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91440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Nonperiodic</a:t>
              </a:r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 zero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33600" y="2367291"/>
            <a:ext cx="5943600" cy="1971020"/>
            <a:chOff x="152400" y="2600980"/>
            <a:chExt cx="5943600" cy="1971020"/>
          </a:xfrm>
        </p:grpSpPr>
        <p:sp>
          <p:nvSpPr>
            <p:cNvPr id="18" name="TextBox 17"/>
            <p:cNvSpPr txBox="1"/>
            <p:nvPr/>
          </p:nvSpPr>
          <p:spPr>
            <a:xfrm>
              <a:off x="152400" y="260098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Periodic (</a:t>
              </a:r>
              <a:r>
                <a:rPr lang="en-US" sz="2800" b="1" dirty="0" err="1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toroidal</a:t>
              </a:r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)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5772150" cy="1447800"/>
            </a:xfrm>
            <a:prstGeom prst="foldedCorner">
              <a:avLst/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pt-BR" sz="1600" kern="0" dirty="0" smtClean="0">
                  <a:latin typeface="Consolas" pitchFamily="49" charset="0"/>
                  <a:cs typeface="Consolas" pitchFamily="49" charset="0"/>
                </a:rPr>
                <a:t>#define mod(r,m) (((r) % (m)) + ((r)&lt;0)?(m):0)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(periodic,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  <a:tab pos="20002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arr.get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	t,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  <a:tab pos="20002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			mod(x,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(1)), 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  <a:tab pos="20002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			mod(y,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(0)) ); </a:t>
              </a: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33600" y="4648200"/>
            <a:ext cx="5943600" cy="1920874"/>
            <a:chOff x="152400" y="4648200"/>
            <a:chExt cx="5943600" cy="1920874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152400" y="5089523"/>
              <a:ext cx="5772150" cy="1479551"/>
            </a:xfrm>
            <a:prstGeom prst="foldedCorner">
              <a:avLst/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pt-BR" sz="1600" kern="0" dirty="0" smtClean="0">
                  <a:latin typeface="Consolas" pitchFamily="49" charset="0"/>
                  <a:cs typeface="Consolas" pitchFamily="49" charset="0"/>
                </a:rPr>
                <a:t>#define mod(r,m) (((r) % (m)) + ((r)&lt;0)?(m):0)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(cylinder,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(x &lt; 0) || (x &gt;=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(1))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	return 0;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  <a:tab pos="20002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arr.get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	t, x, mod(y,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(0)) );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" y="464820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Cylindrical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4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oup 25"/>
          <p:cNvGrpSpPr/>
          <p:nvPr/>
        </p:nvGrpSpPr>
        <p:grpSpPr>
          <a:xfrm>
            <a:off x="2057400" y="2552699"/>
            <a:ext cx="5943600" cy="2476501"/>
            <a:chOff x="152400" y="914400"/>
            <a:chExt cx="5943600" cy="2476501"/>
          </a:xfrm>
        </p:grpSpPr>
        <p:sp>
          <p:nvSpPr>
            <p:cNvPr id="27651" name="TextBox 4"/>
            <p:cNvSpPr txBox="1">
              <a:spLocks noChangeArrowheads="1"/>
            </p:cNvSpPr>
            <p:nvPr/>
          </p:nvSpPr>
          <p:spPr bwMode="auto">
            <a:xfrm>
              <a:off x="152400" y="1447801"/>
              <a:ext cx="5772150" cy="1943100"/>
            </a:xfrm>
            <a:prstGeom prst="foldedCorner">
              <a:avLst>
                <a:gd name="adj" fmla="val 13564"/>
              </a:avLst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neumann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xx(x),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yy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(y);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(x&lt;0) xx = 0;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(x&gt;=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(1)) xx =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(1);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(y&lt;0)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yy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 = 0;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if (y&gt;=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(0))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yy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arr.size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(0);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arr.get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(t, xx,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yy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);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91440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Neumann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2057400" y="838200"/>
            <a:ext cx="5943600" cy="1295400"/>
            <a:chOff x="152400" y="4648200"/>
            <a:chExt cx="5943600" cy="1295400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152400" y="5181600"/>
              <a:ext cx="5772150" cy="762000"/>
            </a:xfrm>
            <a:prstGeom prst="foldedCorner">
              <a:avLst>
                <a:gd name="adj" fmla="val 36447"/>
              </a:avLst>
            </a:prstGeom>
            <a:blipFill>
              <a:blip r:embed="rId3" cstate="print"/>
              <a:tile tx="0" ty="0" sx="100000" sy="100000" flip="none" algn="tl"/>
            </a:blip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smtClean="0">
                  <a:latin typeface="Consolas" pitchFamily="49" charset="0"/>
                  <a:cs typeface="Consolas" pitchFamily="49" charset="0"/>
                </a:rPr>
                <a:t>Pochoir_Boundary_2D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dirichlet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1600" kern="0" dirty="0" err="1" smtClean="0">
                  <a:latin typeface="Consolas" pitchFamily="49" charset="0"/>
                  <a:cs typeface="Consolas" pitchFamily="49" charset="0"/>
                </a:rPr>
                <a:t>arr</a:t>
              </a: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, t, x, y)</a:t>
              </a:r>
            </a:p>
            <a:p>
              <a:pPr>
                <a:lnSpc>
                  <a:spcPct val="90000"/>
                </a:lnSpc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kern="0" dirty="0" smtClean="0">
                  <a:latin typeface="Consolas" pitchFamily="49" charset="0"/>
                  <a:cs typeface="Consolas" pitchFamily="49" charset="0"/>
                </a:rPr>
                <a:t>	return 100+0.2*t;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  <a:tabLst>
                  <a:tab pos="234950" algn="l"/>
                  <a:tab pos="457200" algn="l"/>
                  <a:tab pos="692150" algn="l"/>
                </a:tabLst>
              </a:pPr>
              <a:r>
                <a:rPr lang="en-US" sz="1600" b="1" kern="0" dirty="0" err="1" smtClean="0">
                  <a:latin typeface="Consolas" pitchFamily="49" charset="0"/>
                  <a:cs typeface="Consolas" pitchFamily="49" charset="0"/>
                </a:rPr>
                <a:t>Pochoir_Boundary_End</a:t>
              </a:r>
              <a:endParaRPr lang="en-US" sz="1600" b="1" kern="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" y="4648200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Dirichlet</a:t>
              </a:r>
              <a:r>
                <a:rPr lang="en-US" sz="2800" b="1" dirty="0" smtClean="0">
                  <a:solidFill>
                    <a:schemeClr val="tx2"/>
                  </a:solidFill>
                  <a:latin typeface="+mn-lt"/>
                  <a:cs typeface="Calibri" pitchFamily="34" charset="0"/>
                </a:rPr>
                <a:t> boundary</a:t>
              </a:r>
              <a:endParaRPr lang="en-US" sz="2800" b="1" dirty="0">
                <a:solidFill>
                  <a:schemeClr val="tx2"/>
                </a:solidFill>
                <a:latin typeface="+mn-lt"/>
                <a:cs typeface="Calibri" pitchFamily="34" charset="0"/>
              </a:endParaRPr>
            </a:p>
          </p:txBody>
        </p:sp>
      </p:grpSp>
      <p:sp>
        <p:nvSpPr>
          <p:cNvPr id="14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foldedCorner">
            <a:avLst>
              <a:gd name="adj" fmla="val 8152"/>
            </a:avLst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450" y="4419352"/>
            <a:ext cx="4095750" cy="7418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{-1,1,0}, {-1,0,0},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6350" y="4419600"/>
            <a:ext cx="3886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Initialize all points of the grid at time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 to a random value.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9" idx="3"/>
            <a:endCxn id="14" idx="1"/>
          </p:cNvCxnSpPr>
          <p:nvPr/>
        </p:nvCxnSpPr>
        <p:spPr>
          <a:xfrm flipV="1">
            <a:off x="4267200" y="4742766"/>
            <a:ext cx="819150" cy="474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foldedCorner">
            <a:avLst>
              <a:gd name="adj" fmla="val 8152"/>
            </a:avLst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5140711"/>
            <a:ext cx="2895600" cy="2798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{-1,1,0}, {-1,0,0},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4438471"/>
            <a:ext cx="4019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Run a stencil computation on the </a:t>
            </a:r>
            <a:r>
              <a:rPr lang="en-US" dirty="0" err="1" smtClean="0">
                <a:solidFill>
                  <a:schemeClr val="tx2"/>
                </a:solidFill>
              </a:rPr>
              <a:t>Pochoir</a:t>
            </a:r>
            <a:r>
              <a:rPr lang="en-US" dirty="0" smtClean="0">
                <a:solidFill>
                  <a:schemeClr val="tx2"/>
                </a:solidFill>
              </a:rPr>
              <a:t> object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heat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time steps using kernel function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kern</a:t>
            </a:r>
            <a:r>
              <a:rPr lang="en-US" dirty="0" smtClean="0">
                <a:solidFill>
                  <a:schemeClr val="tx2"/>
                </a:solidFill>
              </a:rPr>
              <a:t>. 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dirty="0" smtClean="0">
                <a:solidFill>
                  <a:schemeClr val="tx2"/>
                </a:solidFill>
              </a:rPr>
              <a:t> method can be called multiple times.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9" idx="3"/>
            <a:endCxn id="14" idx="1"/>
          </p:cNvCxnSpPr>
          <p:nvPr/>
        </p:nvCxnSpPr>
        <p:spPr>
          <a:xfrm flipV="1">
            <a:off x="3048000" y="5038636"/>
            <a:ext cx="1981200" cy="24199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Two-Phase Compilation Strategy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33400" y="1295400"/>
            <a:ext cx="2552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Phase 1 goal: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Check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functional correctness</a:t>
            </a:r>
            <a:endParaRPr lang="en-US" sz="20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533400" y="5246138"/>
            <a:ext cx="23241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i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Phase 2 goal: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Maximize performance</a:t>
            </a:r>
            <a:endParaRPr lang="en-US" sz="2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76300" y="3854604"/>
            <a:ext cx="7391400" cy="0"/>
          </a:xfrm>
          <a:prstGeom prst="line">
            <a:avLst/>
          </a:prstGeom>
          <a:ln w="76200" cmpd="tri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ocument 1"/>
          <p:cNvSpPr/>
          <p:nvPr/>
        </p:nvSpPr>
        <p:spPr>
          <a:xfrm>
            <a:off x="3314700" y="1295400"/>
            <a:ext cx="1219200" cy="762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Pochoir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Spec.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2857500" y="2590800"/>
            <a:ext cx="1828800" cy="8382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Pochoir Template Library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029200" y="2019300"/>
            <a:ext cx="1447800" cy="6096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Intel C</a:t>
            </a:r>
            <a:r>
              <a:rPr lang="en-US" dirty="0">
                <a:solidFill>
                  <a:schemeClr val="tx1"/>
                </a:solidFill>
              </a:rPr>
              <a:t>++ Compiler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7086600" y="2095500"/>
            <a:ext cx="15240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Serial Loops</a:t>
            </a:r>
          </a:p>
        </p:txBody>
      </p:sp>
      <p:cxnSp>
        <p:nvCxnSpPr>
          <p:cNvPr id="30" name="Shape 29"/>
          <p:cNvCxnSpPr>
            <a:stCxn id="2" idx="3"/>
            <a:endCxn id="4" idx="0"/>
          </p:cNvCxnSpPr>
          <p:nvPr/>
        </p:nvCxnSpPr>
        <p:spPr>
          <a:xfrm>
            <a:off x="4533900" y="1676400"/>
            <a:ext cx="1219200" cy="34290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3" idx="5"/>
            <a:endCxn id="4" idx="2"/>
          </p:cNvCxnSpPr>
          <p:nvPr/>
        </p:nvCxnSpPr>
        <p:spPr>
          <a:xfrm flipV="1">
            <a:off x="4503420" y="2628900"/>
            <a:ext cx="1249680" cy="38100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4" idx="3"/>
            <a:endCxn id="5" idx="1"/>
          </p:cNvCxnSpPr>
          <p:nvPr/>
        </p:nvCxnSpPr>
        <p:spPr>
          <a:xfrm>
            <a:off x="6477000" y="2324100"/>
            <a:ext cx="609600" cy="15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33400" y="4211776"/>
            <a:ext cx="8382000" cy="2234691"/>
            <a:chOff x="533400" y="4211776"/>
            <a:chExt cx="8382000" cy="2234691"/>
          </a:xfrm>
        </p:grpSpPr>
        <p:sp>
          <p:nvSpPr>
            <p:cNvPr id="14" name="Flowchart: Document 13"/>
            <p:cNvSpPr/>
            <p:nvPr/>
          </p:nvSpPr>
          <p:spPr>
            <a:xfrm>
              <a:off x="533400" y="4211776"/>
              <a:ext cx="1219200" cy="8382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5334000" y="5049043"/>
              <a:ext cx="1497012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Intel C</a:t>
              </a:r>
              <a:r>
                <a:rPr lang="en-US" dirty="0">
                  <a:solidFill>
                    <a:schemeClr val="tx1"/>
                  </a:solidFill>
                </a:rPr>
                <a:t>++ Compiler</a:t>
              </a: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7315200" y="5087143"/>
              <a:ext cx="1600200" cy="5334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Optimized </a:t>
              </a:r>
              <a:r>
                <a:rPr lang="en-US" dirty="0" smtClean="0">
                  <a:solidFill>
                    <a:schemeClr val="tx1"/>
                  </a:solidFill>
                </a:rPr>
                <a:t>Parallel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209800" y="4326076"/>
              <a:ext cx="1295400" cy="609600"/>
            </a:xfrm>
            <a:prstGeom prst="flowChartProcess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25" name="Flowchart: Document 24"/>
            <p:cNvSpPr/>
            <p:nvPr/>
          </p:nvSpPr>
          <p:spPr>
            <a:xfrm>
              <a:off x="3962400" y="4287976"/>
              <a:ext cx="1295400" cy="685800"/>
            </a:xfrm>
            <a:prstGeom prst="flowChartDocumen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Postsource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dirty="0" err="1" smtClean="0">
                  <a:solidFill>
                    <a:schemeClr val="tx1"/>
                  </a:solidFill>
                </a:rPr>
                <a:t>Cilk</a:t>
              </a:r>
              <a:r>
                <a:rPr lang="en-US" dirty="0" smtClean="0">
                  <a:solidFill>
                    <a:schemeClr val="tx1"/>
                  </a:solidFill>
                </a:rPr>
                <a:t>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hape 33"/>
            <p:cNvCxnSpPr>
              <a:stCxn id="14" idx="3"/>
              <a:endCxn id="21" idx="1"/>
            </p:cNvCxnSpPr>
            <p:nvPr/>
          </p:nvCxnSpPr>
          <p:spPr>
            <a:xfrm>
              <a:off x="17526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33"/>
            <p:cNvCxnSpPr>
              <a:stCxn id="21" idx="3"/>
              <a:endCxn id="25" idx="1"/>
            </p:cNvCxnSpPr>
            <p:nvPr/>
          </p:nvCxnSpPr>
          <p:spPr>
            <a:xfrm>
              <a:off x="35052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33"/>
            <p:cNvCxnSpPr>
              <a:stCxn id="25" idx="3"/>
              <a:endCxn id="16" idx="0"/>
            </p:cNvCxnSpPr>
            <p:nvPr/>
          </p:nvCxnSpPr>
          <p:spPr>
            <a:xfrm>
              <a:off x="5257800" y="4630876"/>
              <a:ext cx="824706" cy="418167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33"/>
            <p:cNvCxnSpPr>
              <a:stCxn id="43" idx="5"/>
              <a:endCxn id="16" idx="2"/>
            </p:cNvCxnSpPr>
            <p:nvPr/>
          </p:nvCxnSpPr>
          <p:spPr>
            <a:xfrm flipV="1">
              <a:off x="4770120" y="5658643"/>
              <a:ext cx="1312386" cy="368724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33"/>
            <p:cNvCxnSpPr>
              <a:stCxn id="16" idx="3"/>
              <a:endCxn id="19" idx="1"/>
            </p:cNvCxnSpPr>
            <p:nvPr/>
          </p:nvCxnSpPr>
          <p:spPr>
            <a:xfrm>
              <a:off x="6831012" y="5353843"/>
              <a:ext cx="484188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Data 42"/>
            <p:cNvSpPr/>
            <p:nvPr/>
          </p:nvSpPr>
          <p:spPr>
            <a:xfrm>
              <a:off x="3124200" y="5608267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 Template 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6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Pochoir</a:t>
            </a:r>
            <a:r>
              <a:rPr lang="en-US" dirty="0" smtClean="0"/>
              <a:t> Guarantee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089588"/>
            <a:ext cx="3581400" cy="1815882"/>
          </a:xfrm>
        </p:spPr>
        <p:txBody>
          <a:bodyPr wrap="square">
            <a:spAutoFit/>
          </a:bodyPr>
          <a:lstStyle/>
          <a:p>
            <a:pPr marL="0" lvl="3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If a stencil program compiles and runs with the </a:t>
            </a:r>
            <a:r>
              <a:rPr lang="en-US" sz="2800" dirty="0" err="1" smtClean="0">
                <a:solidFill>
                  <a:schemeClr val="tx2"/>
                </a:solidFill>
              </a:rPr>
              <a:t>Pochoir</a:t>
            </a:r>
            <a:r>
              <a:rPr lang="en-US" sz="2800" dirty="0" smtClean="0">
                <a:solidFill>
                  <a:schemeClr val="tx2"/>
                </a:solidFill>
              </a:rPr>
              <a:t> template library during Phase 1,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62000" y="3494544"/>
            <a:ext cx="612637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3" eaLnBrk="0" hangingPunct="0">
              <a:spcBef>
                <a:spcPct val="20000"/>
              </a:spcBef>
            </a:pP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then no errors</a:t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will occur during </a:t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Phase 2 when it is </a:t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compiled with the </a:t>
            </a:r>
            <a:r>
              <a:rPr lang="en-US" sz="2800" dirty="0" err="1" smtClean="0">
                <a:solidFill>
                  <a:schemeClr val="tx2"/>
                </a:solidFill>
                <a:latin typeface="+mn-lt"/>
                <a:cs typeface="Calibri" pitchFamily="34" charset="0"/>
              </a:rPr>
              <a:t>Pochoir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compiler or during the subsequent running of the optimized binary.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26823" y="3048000"/>
            <a:ext cx="8290353" cy="8105"/>
          </a:xfrm>
          <a:prstGeom prst="line">
            <a:avLst/>
          </a:prstGeom>
          <a:ln w="76200" cmpd="tri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965245" y="1234168"/>
            <a:ext cx="3492954" cy="1295400"/>
            <a:chOff x="1676400" y="1295400"/>
            <a:chExt cx="5753100" cy="2133600"/>
          </a:xfrm>
        </p:grpSpPr>
        <p:sp>
          <p:nvSpPr>
            <p:cNvPr id="35" name="Flowchart: Document 34"/>
            <p:cNvSpPr/>
            <p:nvPr/>
          </p:nvSpPr>
          <p:spPr>
            <a:xfrm>
              <a:off x="2133600" y="1295400"/>
              <a:ext cx="1219200" cy="7620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1676400" y="2590800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r>
                <a:rPr lang="en-US" sz="1200" dirty="0">
                  <a:solidFill>
                    <a:schemeClr val="tx1"/>
                  </a:solidFill>
                </a:rPr>
                <a:t> Template Library</a:t>
              </a: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3848100" y="2019300"/>
              <a:ext cx="1447800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Intel C</a:t>
              </a:r>
              <a:r>
                <a:rPr lang="en-US" sz="1200" dirty="0">
                  <a:solidFill>
                    <a:schemeClr val="tx1"/>
                  </a:solidFill>
                </a:rPr>
                <a:t>++ Compiler</a:t>
              </a:r>
            </a:p>
          </p:txBody>
        </p:sp>
        <p:sp>
          <p:nvSpPr>
            <p:cNvPr id="38" name="Flowchart: Terminator 37"/>
            <p:cNvSpPr/>
            <p:nvPr/>
          </p:nvSpPr>
          <p:spPr>
            <a:xfrm>
              <a:off x="5905500" y="2095500"/>
              <a:ext cx="15240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Serial Loops</a:t>
              </a:r>
            </a:p>
          </p:txBody>
        </p:sp>
        <p:cxnSp>
          <p:nvCxnSpPr>
            <p:cNvPr id="39" name="Shape 38"/>
            <p:cNvCxnSpPr>
              <a:stCxn id="35" idx="3"/>
              <a:endCxn id="37" idx="0"/>
            </p:cNvCxnSpPr>
            <p:nvPr/>
          </p:nvCxnSpPr>
          <p:spPr>
            <a:xfrm>
              <a:off x="3352800" y="1676400"/>
              <a:ext cx="1219200" cy="3429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36" idx="5"/>
              <a:endCxn id="37" idx="2"/>
            </p:cNvCxnSpPr>
            <p:nvPr/>
          </p:nvCxnSpPr>
          <p:spPr>
            <a:xfrm flipV="1">
              <a:off x="3322320" y="2628900"/>
              <a:ext cx="1249680" cy="38100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33"/>
            <p:cNvCxnSpPr>
              <a:stCxn id="37" idx="3"/>
              <a:endCxn id="38" idx="1"/>
            </p:cNvCxnSpPr>
            <p:nvPr/>
          </p:nvCxnSpPr>
          <p:spPr>
            <a:xfrm>
              <a:off x="5295900" y="2324100"/>
              <a:ext cx="609600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276600" y="3385141"/>
            <a:ext cx="5181599" cy="1439708"/>
            <a:chOff x="533400" y="4211776"/>
            <a:chExt cx="8382000" cy="2234691"/>
          </a:xfrm>
        </p:grpSpPr>
        <p:sp>
          <p:nvSpPr>
            <p:cNvPr id="55" name="Flowchart: Document 54"/>
            <p:cNvSpPr/>
            <p:nvPr/>
          </p:nvSpPr>
          <p:spPr>
            <a:xfrm>
              <a:off x="533400" y="4211776"/>
              <a:ext cx="1219200" cy="8382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5334000" y="5049043"/>
              <a:ext cx="1497012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Intel C</a:t>
              </a:r>
              <a:r>
                <a:rPr lang="en-US" sz="1200" dirty="0">
                  <a:solidFill>
                    <a:schemeClr val="tx1"/>
                  </a:solidFill>
                </a:rPr>
                <a:t>++ Compiler</a:t>
              </a:r>
            </a:p>
          </p:txBody>
        </p:sp>
        <p:sp>
          <p:nvSpPr>
            <p:cNvPr id="57" name="Flowchart: Terminator 56"/>
            <p:cNvSpPr/>
            <p:nvPr/>
          </p:nvSpPr>
          <p:spPr>
            <a:xfrm>
              <a:off x="7315200" y="5087143"/>
              <a:ext cx="1600200" cy="5334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Optimized </a:t>
              </a:r>
              <a:r>
                <a:rPr lang="en-US" sz="1200" dirty="0" smtClean="0">
                  <a:solidFill>
                    <a:schemeClr val="tx1"/>
                  </a:solidFill>
                </a:rPr>
                <a:t>Parallel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2209800" y="4326076"/>
              <a:ext cx="1295400" cy="609600"/>
            </a:xfrm>
            <a:prstGeom prst="flowChartProcess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59" name="Flowchart: Document 58"/>
            <p:cNvSpPr/>
            <p:nvPr/>
          </p:nvSpPr>
          <p:spPr>
            <a:xfrm>
              <a:off x="3962400" y="4287976"/>
              <a:ext cx="1295400" cy="685800"/>
            </a:xfrm>
            <a:prstGeom prst="flowChartDocument">
              <a:avLst/>
            </a:prstGeom>
            <a:solidFill>
              <a:srgbClr val="FF00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Postsource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Cilk</a:t>
              </a:r>
              <a:r>
                <a:rPr lang="en-US" sz="1200" dirty="0" smtClean="0">
                  <a:solidFill>
                    <a:schemeClr val="tx1"/>
                  </a:solidFill>
                </a:rPr>
                <a:t>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33"/>
            <p:cNvCxnSpPr>
              <a:stCxn id="55" idx="3"/>
              <a:endCxn id="58" idx="1"/>
            </p:cNvCxnSpPr>
            <p:nvPr/>
          </p:nvCxnSpPr>
          <p:spPr>
            <a:xfrm>
              <a:off x="17526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33"/>
            <p:cNvCxnSpPr>
              <a:stCxn id="58" idx="3"/>
              <a:endCxn id="59" idx="1"/>
            </p:cNvCxnSpPr>
            <p:nvPr/>
          </p:nvCxnSpPr>
          <p:spPr>
            <a:xfrm>
              <a:off x="3505200" y="4630876"/>
              <a:ext cx="457200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33"/>
            <p:cNvCxnSpPr>
              <a:stCxn id="59" idx="3"/>
              <a:endCxn id="56" idx="0"/>
            </p:cNvCxnSpPr>
            <p:nvPr/>
          </p:nvCxnSpPr>
          <p:spPr>
            <a:xfrm>
              <a:off x="5257800" y="4630876"/>
              <a:ext cx="824706" cy="41816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33"/>
            <p:cNvCxnSpPr>
              <a:stCxn id="65" idx="5"/>
              <a:endCxn id="56" idx="2"/>
            </p:cNvCxnSpPr>
            <p:nvPr/>
          </p:nvCxnSpPr>
          <p:spPr>
            <a:xfrm flipV="1">
              <a:off x="4770120" y="5658643"/>
              <a:ext cx="1312386" cy="36872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33"/>
            <p:cNvCxnSpPr>
              <a:stCxn id="56" idx="3"/>
              <a:endCxn id="57" idx="1"/>
            </p:cNvCxnSpPr>
            <p:nvPr/>
          </p:nvCxnSpPr>
          <p:spPr>
            <a:xfrm>
              <a:off x="6831012" y="5353843"/>
              <a:ext cx="484188" cy="15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Data 64"/>
            <p:cNvSpPr/>
            <p:nvPr/>
          </p:nvSpPr>
          <p:spPr>
            <a:xfrm>
              <a:off x="3124200" y="5608267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Pochoir</a:t>
              </a:r>
              <a:r>
                <a:rPr lang="en-US" sz="1200" dirty="0">
                  <a:solidFill>
                    <a:schemeClr val="tx1"/>
                  </a:solidFill>
                </a:rPr>
                <a:t> Template 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7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Stencils are prevailing</a:t>
            </a:r>
          </a:p>
          <a:p>
            <a:r>
              <a:rPr lang="en-US" dirty="0" smtClean="0"/>
              <a:t>Conventional numerical library focus on optimizing individual computation operator</a:t>
            </a:r>
          </a:p>
          <a:p>
            <a:r>
              <a:rPr lang="en-US" dirty="0" smtClean="0"/>
              <a:t>Highly cache-efficient stencil algorithm is known yet hard to write from case to case.</a:t>
            </a:r>
          </a:p>
          <a:p>
            <a:r>
              <a:rPr lang="en-US" dirty="0" smtClean="0"/>
              <a:t>How to automate the optimization of a family of computation (such as stencil) in one framework is yet open question.</a:t>
            </a:r>
          </a:p>
          <a:p>
            <a:pPr lvl="1"/>
            <a:r>
              <a:rPr lang="en-US" dirty="0" smtClean="0"/>
              <a:t>Library?</a:t>
            </a:r>
          </a:p>
          <a:p>
            <a:pPr lvl="1"/>
            <a:r>
              <a:rPr lang="en-US" dirty="0" smtClean="0"/>
              <a:t>Compiler’s pragma?</a:t>
            </a:r>
          </a:p>
          <a:p>
            <a:pPr lvl="1"/>
            <a:r>
              <a:rPr lang="en-US" dirty="0" err="1" smtClean="0"/>
              <a:t>Autotuner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DSL?</a:t>
            </a:r>
          </a:p>
          <a:p>
            <a:pPr lvl="1"/>
            <a:r>
              <a:rPr lang="en-US" dirty="0"/>
              <a:t>EDSL</a:t>
            </a:r>
            <a:r>
              <a:rPr lang="en-US" dirty="0" smtClean="0"/>
              <a:t>? (</a:t>
            </a:r>
            <a:r>
              <a:rPr lang="en-US" dirty="0" err="1" smtClean="0"/>
              <a:t>Pochoir’s</a:t>
            </a:r>
            <a:r>
              <a:rPr lang="en-US" dirty="0" smtClean="0"/>
              <a:t> approach)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7E6-A18F-45F4-83C7-60FA7B3E401D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285677"/>
                  </p:ext>
                </p:extLst>
              </p:nvPr>
            </p:nvGraphicFramePr>
            <p:xfrm>
              <a:off x="457200" y="466432"/>
              <a:ext cx="8229600" cy="57708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2743200"/>
                    <a:gridCol w="2897313"/>
                    <a:gridCol w="258908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1" dirty="0" smtClean="0"/>
                            <a:t>Berkeley </a:t>
                          </a:r>
                          <a:r>
                            <a:rPr lang="en-US" sz="2200" i="1" dirty="0" err="1" smtClean="0"/>
                            <a:t>Autotuner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1" dirty="0" err="1" smtClean="0"/>
                            <a:t>Pochoir</a:t>
                          </a:r>
                          <a:endParaRPr lang="en-US" sz="220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CPU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Xeon X5550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Xeon X5650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Clock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2.66GHz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2.66 GHz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cores/socket, total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4, 8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6, 12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err="1" smtClean="0"/>
                            <a:t>Hyperthreading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Enabled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Disabled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L1 data cache/core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32KB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32KB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L2 cache/core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256KB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256KB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L3 cache/socket 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8MB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12 MB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Peak computation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85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120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Compiler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icc</a:t>
                          </a:r>
                          <a:r>
                            <a:rPr lang="en-US" sz="2200" i="0" dirty="0" smtClean="0"/>
                            <a:t> 10.0.0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icc</a:t>
                          </a:r>
                          <a:r>
                            <a:rPr lang="en-US" sz="2200" i="0" dirty="0" smtClean="0"/>
                            <a:t> 12.0.0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Linux kernel 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2.6.32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Threading model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Pthreads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Cilk</a:t>
                          </a:r>
                          <a:r>
                            <a:rPr lang="en-US" sz="2200" i="0" dirty="0" smtClean="0"/>
                            <a:t> Plus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Problem Size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𝟐𝟓𝟖</m:t>
                                    </m:r>
                                  </m:e>
                                  <m:sup>
                                    <m: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200" b="1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sz="2200" b="1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200" i="0" dirty="0" smtClean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𝟐𝟓𝟖</m:t>
                                    </m:r>
                                  </m:e>
                                  <m:sup>
                                    <m:r>
                                      <a:rPr lang="en-US" sz="22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200" b="1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sz="2200" b="1" i="1" kern="120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𝟐𝟎𝟎</m:t>
                                </m:r>
                              </m:oMath>
                            </m:oMathPara>
                          </a14:m>
                          <a:endParaRPr lang="en-US" sz="22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3D 7-point 8 cores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2.0 </a:t>
                          </a:r>
                          <a:r>
                            <a:rPr lang="en-US" sz="2200" i="0" dirty="0" err="1" smtClean="0"/>
                            <a:t>GStencil</a:t>
                          </a:r>
                          <a:r>
                            <a:rPr lang="en-US" sz="2200" i="0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15.8 GFLOPS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2.49 </a:t>
                          </a:r>
                          <a:r>
                            <a:rPr lang="en-US" sz="2200" b="1" i="1" kern="120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GStencil</a:t>
                          </a: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19.92 GFLOPS</a:t>
                          </a:r>
                          <a:endParaRPr lang="en-US" sz="22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3D 27-point 8 cores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 smtClean="0"/>
                            <a:t>0.95 </a:t>
                          </a:r>
                          <a:r>
                            <a:rPr lang="en-US" sz="2200" b="1" i="1" dirty="0" err="1" smtClean="0"/>
                            <a:t>GStencil</a:t>
                          </a:r>
                          <a:r>
                            <a:rPr lang="en-US" sz="2200" b="1" i="1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 smtClean="0"/>
                            <a:t>28.5 GFLOPS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0.88 </a:t>
                          </a:r>
                          <a:r>
                            <a:rPr lang="en-US" sz="2200" i="0" dirty="0" err="1" smtClean="0"/>
                            <a:t>GStencil</a:t>
                          </a:r>
                          <a:r>
                            <a:rPr lang="en-US" sz="2200" i="0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26.4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285677"/>
                  </p:ext>
                </p:extLst>
              </p:nvPr>
            </p:nvGraphicFramePr>
            <p:xfrm>
              <a:off x="457200" y="466432"/>
              <a:ext cx="8229600" cy="57708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2743200"/>
                    <a:gridCol w="2897313"/>
                    <a:gridCol w="258908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1" dirty="0" smtClean="0"/>
                            <a:t>Berkeley </a:t>
                          </a:r>
                          <a:r>
                            <a:rPr lang="en-US" sz="2200" i="1" dirty="0" err="1" smtClean="0"/>
                            <a:t>Autotuner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1" dirty="0" err="1" smtClean="0"/>
                            <a:t>Pochoir</a:t>
                          </a:r>
                          <a:endParaRPr lang="en-US" sz="220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CPU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Xeon X5550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Xeon X5650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Clock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2.66GHz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2.66 GHz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cores/socket, total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4, 8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6, 12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err="1" smtClean="0"/>
                            <a:t>Hyperthreading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Enabled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Disabled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L1 data cache/core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32KB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32KB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L2 cache/core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256KB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256KB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L3 cache/socket 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8MB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12 MB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Peak computation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85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120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Compiler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icc</a:t>
                          </a:r>
                          <a:r>
                            <a:rPr lang="en-US" sz="2200" i="0" dirty="0" smtClean="0"/>
                            <a:t> 10.0.0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icc</a:t>
                          </a:r>
                          <a:r>
                            <a:rPr lang="en-US" sz="2200" i="0" dirty="0" smtClean="0"/>
                            <a:t> 12.0.0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Linux kernel 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2.6.32 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Threading model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Pthreads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err="1" smtClean="0"/>
                            <a:t>Cilk</a:t>
                          </a:r>
                          <a:r>
                            <a:rPr lang="en-US" sz="2200" i="0" dirty="0" smtClean="0"/>
                            <a:t> Plus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Problem Size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blipFill rotWithShape="1">
                          <a:blip r:embed="rId2"/>
                          <a:stretch>
                            <a:fillRect l="-95579" t="-1113115" r="-9221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blipFill rotWithShape="1">
                          <a:blip r:embed="rId2"/>
                          <a:stretch>
                            <a:fillRect l="-218588" t="-1113115" r="-3059" b="-406557"/>
                          </a:stretch>
                        </a:blipFill>
                      </a:tcPr>
                    </a:tc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3D 7-point 8 cores</a:t>
                          </a:r>
                          <a:endParaRPr lang="en-US" sz="22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i="0" dirty="0" smtClean="0"/>
                            <a:t>2.0 </a:t>
                          </a:r>
                          <a:r>
                            <a:rPr lang="en-US" sz="2200" i="0" dirty="0" err="1" smtClean="0"/>
                            <a:t>GStencil</a:t>
                          </a:r>
                          <a:r>
                            <a:rPr lang="en-US" sz="2200" i="0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15.8 GFLOPS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2.49 </a:t>
                          </a:r>
                          <a:r>
                            <a:rPr lang="en-US" sz="2200" b="1" i="1" kern="120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GStencil</a:t>
                          </a: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19.92 GFLOPS</a:t>
                          </a:r>
                          <a:endParaRPr lang="en-US" sz="2200" b="1" i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0" marB="0"/>
                    </a:tc>
                  </a:tr>
                  <a:tr h="6705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3D 27-point 8 cores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 smtClean="0"/>
                            <a:t>0.95 </a:t>
                          </a:r>
                          <a:r>
                            <a:rPr lang="en-US" sz="2200" b="1" i="1" dirty="0" err="1" smtClean="0"/>
                            <a:t>GStencil</a:t>
                          </a:r>
                          <a:r>
                            <a:rPr lang="en-US" sz="2200" b="1" i="1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i="1" dirty="0" smtClean="0"/>
                            <a:t>28.5 GFLOPS</a:t>
                          </a: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0.88 </a:t>
                          </a:r>
                          <a:r>
                            <a:rPr lang="en-US" sz="2200" i="0" dirty="0" err="1" smtClean="0"/>
                            <a:t>GStencil</a:t>
                          </a:r>
                          <a:r>
                            <a:rPr lang="en-US" sz="2200" i="0" dirty="0" smtClean="0"/>
                            <a:t>/s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/>
                            <a:t>26.4 GFLOPS</a:t>
                          </a:r>
                          <a:endParaRPr lang="en-US" sz="2200" i="0" dirty="0"/>
                        </a:p>
                      </a:txBody>
                      <a:tcPr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09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Oscar </a:t>
            </a:r>
            <a:r>
              <a:rPr lang="en-US" dirty="0" err="1" smtClean="0"/>
              <a:t>Barenys</a:t>
            </a:r>
            <a:r>
              <a:rPr lang="en-US" dirty="0" smtClean="0"/>
              <a:t>, Univ. </a:t>
            </a:r>
            <a:r>
              <a:rPr lang="en-US" dirty="0" err="1" smtClean="0"/>
              <a:t>Politechnica</a:t>
            </a:r>
            <a:r>
              <a:rPr lang="en-US" dirty="0" smtClean="0"/>
              <a:t> of Catalonia, Spain.</a:t>
            </a:r>
          </a:p>
          <a:p>
            <a:r>
              <a:rPr lang="en-US" dirty="0" smtClean="0"/>
              <a:t>Volker </a:t>
            </a:r>
            <a:r>
              <a:rPr lang="en-US" dirty="0" err="1" smtClean="0"/>
              <a:t>Strumpen</a:t>
            </a:r>
            <a:r>
              <a:rPr lang="en-US" dirty="0" smtClean="0"/>
              <a:t>, Johannes </a:t>
            </a:r>
            <a:r>
              <a:rPr lang="en-US" dirty="0" err="1" smtClean="0"/>
              <a:t>Kepler</a:t>
            </a:r>
            <a:r>
              <a:rPr lang="en-US" dirty="0" smtClean="0"/>
              <a:t> University, Austria.</a:t>
            </a:r>
          </a:p>
          <a:p>
            <a:r>
              <a:rPr lang="en-US" dirty="0" smtClean="0"/>
              <a:t>Nicolas Pinto, MIT/Harvard</a:t>
            </a:r>
          </a:p>
          <a:p>
            <a:r>
              <a:rPr lang="en-US" dirty="0" smtClean="0"/>
              <a:t>Nicolas </a:t>
            </a:r>
            <a:r>
              <a:rPr lang="en-US" dirty="0" err="1" smtClean="0"/>
              <a:t>Vasilache</a:t>
            </a:r>
            <a:r>
              <a:rPr lang="en-US" dirty="0" smtClean="0"/>
              <a:t>, Reservoir Lab.</a:t>
            </a:r>
          </a:p>
          <a:p>
            <a:r>
              <a:rPr lang="en-US" dirty="0" smtClean="0"/>
              <a:t>Patrick S. McCormick, Los Alamos National Lab.</a:t>
            </a:r>
          </a:p>
          <a:p>
            <a:r>
              <a:rPr lang="en-US" dirty="0" smtClean="0"/>
              <a:t>Mohammed </a:t>
            </a:r>
            <a:r>
              <a:rPr lang="en-US" dirty="0" err="1" smtClean="0"/>
              <a:t>Shaheen</a:t>
            </a:r>
            <a:r>
              <a:rPr lang="en-US" dirty="0" smtClean="0"/>
              <a:t>, Max Planck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Informatik</a:t>
            </a:r>
            <a:r>
              <a:rPr lang="en-US" dirty="0" smtClean="0"/>
              <a:t>, Germany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Wim</a:t>
            </a:r>
            <a:r>
              <a:rPr lang="en-US" dirty="0" smtClean="0"/>
              <a:t> </a:t>
            </a:r>
            <a:r>
              <a:rPr lang="en-US" dirty="0" err="1" smtClean="0"/>
              <a:t>Vanroose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, Belgium.</a:t>
            </a:r>
          </a:p>
          <a:p>
            <a:r>
              <a:rPr lang="en-US" dirty="0" smtClean="0"/>
              <a:t>Tom </a:t>
            </a:r>
            <a:r>
              <a:rPr lang="en-US" dirty="0" err="1" smtClean="0"/>
              <a:t>Henretty</a:t>
            </a:r>
            <a:r>
              <a:rPr lang="en-US" dirty="0" smtClean="0"/>
              <a:t>, Ohio State Univ.</a:t>
            </a:r>
          </a:p>
          <a:p>
            <a:r>
              <a:rPr lang="en-US" dirty="0" err="1" smtClean="0"/>
              <a:t>Protonu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r>
              <a:rPr lang="en-US" dirty="0" smtClean="0"/>
              <a:t>, Univ. of Utah.</a:t>
            </a:r>
          </a:p>
          <a:p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Kamil</a:t>
            </a:r>
            <a:r>
              <a:rPr lang="en-US" dirty="0" smtClean="0"/>
              <a:t>, Berkeley.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Finkel</a:t>
            </a:r>
            <a:r>
              <a:rPr lang="en-US" dirty="0" smtClean="0"/>
              <a:t>, Argonne National Lab.</a:t>
            </a:r>
          </a:p>
          <a:p>
            <a:r>
              <a:rPr lang="en-US" dirty="0" smtClean="0"/>
              <a:t>Matthias Christen, </a:t>
            </a:r>
            <a:r>
              <a:rPr lang="en-US" dirty="0" err="1" smtClean="0"/>
              <a:t>Klingelbergstrass</a:t>
            </a:r>
            <a:r>
              <a:rPr lang="en-US" dirty="0" smtClean="0"/>
              <a:t>, Basel, Switzerland.</a:t>
            </a:r>
          </a:p>
          <a:p>
            <a:r>
              <a:rPr lang="en-US" dirty="0" err="1" smtClean="0"/>
              <a:t>Vinayaka</a:t>
            </a:r>
            <a:r>
              <a:rPr lang="en-US" dirty="0" smtClean="0"/>
              <a:t> </a:t>
            </a:r>
            <a:r>
              <a:rPr lang="en-US" dirty="0" err="1" smtClean="0"/>
              <a:t>Bandishti</a:t>
            </a:r>
            <a:r>
              <a:rPr lang="en-US" dirty="0" smtClean="0"/>
              <a:t>, Indian Institute of Science, Bangalore, India.</a:t>
            </a:r>
          </a:p>
          <a:p>
            <a:r>
              <a:rPr lang="en-US" dirty="0" smtClean="0"/>
              <a:t>Hans </a:t>
            </a:r>
            <a:r>
              <a:rPr lang="en-US" dirty="0" err="1" smtClean="0"/>
              <a:t>Vandierendonck</a:t>
            </a:r>
            <a:r>
              <a:rPr lang="en-US" dirty="0" smtClean="0"/>
              <a:t>, Ghent University, </a:t>
            </a:r>
            <a:r>
              <a:rPr lang="en-US" dirty="0" err="1" smtClean="0"/>
              <a:t>Belguim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9F9B-BF42-43F1-8A3D-76339B278088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Heat equation</a:t>
            </a:r>
          </a:p>
          <a:p>
            <a:pPr lvl="1"/>
            <a:r>
              <a:rPr lang="en-US" dirty="0" smtClean="0"/>
              <a:t>Wave equation</a:t>
            </a:r>
          </a:p>
          <a:p>
            <a:pPr lvl="1"/>
            <a:r>
              <a:rPr lang="en-US" dirty="0" smtClean="0"/>
              <a:t>Maxwell’s equation</a:t>
            </a:r>
          </a:p>
          <a:p>
            <a:pPr lvl="1"/>
            <a:r>
              <a:rPr lang="en-US" dirty="0" smtClean="0"/>
              <a:t>Lattice Boltzmann Method</a:t>
            </a:r>
          </a:p>
          <a:p>
            <a:r>
              <a:rPr lang="en-US" dirty="0" smtClean="0"/>
              <a:t>Computational Biology</a:t>
            </a:r>
          </a:p>
          <a:p>
            <a:pPr lvl="1"/>
            <a:r>
              <a:rPr lang="en-US" dirty="0" smtClean="0"/>
              <a:t>RNA secondary structure prediction</a:t>
            </a:r>
          </a:p>
          <a:p>
            <a:pPr lvl="1"/>
            <a:r>
              <a:rPr lang="en-US" dirty="0" smtClean="0"/>
              <a:t>Pairwise sequence alignment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Finance</a:t>
            </a:r>
          </a:p>
          <a:p>
            <a:pPr lvl="1"/>
            <a:r>
              <a:rPr lang="en-US" dirty="0" smtClean="0"/>
              <a:t>American Put Stock Option Pricing</a:t>
            </a:r>
          </a:p>
          <a:p>
            <a:r>
              <a:rPr lang="en-US" dirty="0" smtClean="0"/>
              <a:t>Mechanical Engineering</a:t>
            </a:r>
          </a:p>
          <a:p>
            <a:pPr lvl="1"/>
            <a:r>
              <a:rPr lang="en-US" dirty="0" smtClean="0"/>
              <a:t>Compressible Euler Flow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Conway’s Game of Life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408F-3EB0-46B5-B29E-E89F85627FD7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Aug. 2012</a:t>
            </a:r>
          </a:p>
          <a:p>
            <a:r>
              <a:rPr lang="en-US" dirty="0" smtClean="0"/>
              <a:t>Bug Fixes</a:t>
            </a:r>
          </a:p>
          <a:p>
            <a:r>
              <a:rPr lang="en-US" dirty="0" smtClean="0"/>
              <a:t>User’s feedback</a:t>
            </a:r>
          </a:p>
          <a:p>
            <a:r>
              <a:rPr lang="en-US" dirty="0" err="1" smtClean="0"/>
              <a:t>Variadic</a:t>
            </a:r>
            <a:r>
              <a:rPr lang="en-US" dirty="0" smtClean="0"/>
              <a:t> Template Support</a:t>
            </a:r>
          </a:p>
          <a:p>
            <a:pPr lvl="1"/>
            <a:r>
              <a:rPr lang="en-US" dirty="0" smtClean="0"/>
              <a:t>Even Simpler 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DA27-B678-4B52-A3AF-1E0F54F683BF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Inhomogeneity</a:t>
            </a:r>
          </a:p>
          <a:p>
            <a:pPr lvl="1"/>
            <a:r>
              <a:rPr lang="en-US" dirty="0" smtClean="0"/>
              <a:t>Macroscopic Inhomogeneity</a:t>
            </a:r>
          </a:p>
          <a:p>
            <a:pPr lvl="1"/>
            <a:r>
              <a:rPr lang="en-US" dirty="0" smtClean="0"/>
              <a:t>Microscopic Inhomogeneity</a:t>
            </a:r>
          </a:p>
          <a:p>
            <a:r>
              <a:rPr lang="en-US" dirty="0" smtClean="0"/>
              <a:t>Generalized Dependency</a:t>
            </a:r>
          </a:p>
          <a:p>
            <a:pPr lvl="1"/>
            <a:r>
              <a:rPr lang="en-US" dirty="0" smtClean="0"/>
              <a:t>Both PUSH and PULL</a:t>
            </a:r>
          </a:p>
          <a:p>
            <a:pPr lvl="1"/>
            <a:r>
              <a:rPr lang="en-US" dirty="0" smtClean="0"/>
              <a:t>Slope 0 cut </a:t>
            </a:r>
          </a:p>
          <a:p>
            <a:pPr lvl="2"/>
            <a:r>
              <a:rPr lang="en-US" dirty="0" smtClean="0"/>
              <a:t>from orthogonal grid to general graph</a:t>
            </a:r>
          </a:p>
          <a:p>
            <a:r>
              <a:rPr lang="en-US" dirty="0" smtClean="0"/>
              <a:t>Beyond Multicore</a:t>
            </a:r>
          </a:p>
          <a:p>
            <a:pPr lvl="1"/>
            <a:r>
              <a:rPr lang="en-US" dirty="0" smtClean="0"/>
              <a:t>Distributed memory clusters</a:t>
            </a:r>
          </a:p>
          <a:p>
            <a:pPr lvl="1"/>
            <a:r>
              <a:rPr lang="en-US" dirty="0"/>
              <a:t>MIC</a:t>
            </a:r>
          </a:p>
          <a:p>
            <a:pPr lvl="1"/>
            <a:r>
              <a:rPr lang="en-US" dirty="0" smtClean="0"/>
              <a:t>GPU</a:t>
            </a:r>
          </a:p>
          <a:p>
            <a:pPr lvl="1"/>
            <a:r>
              <a:rPr lang="en-US" dirty="0" smtClean="0"/>
              <a:t>FPGA</a:t>
            </a:r>
          </a:p>
          <a:p>
            <a:pPr lvl="1"/>
            <a:r>
              <a:rPr lang="en-US" dirty="0" err="1" smtClean="0"/>
              <a:t>Exascale</a:t>
            </a:r>
            <a:r>
              <a:rPr lang="en-US" dirty="0" smtClean="0"/>
              <a:t>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8ED0-F267-43DF-BCAE-B2271049C25B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Inhomogeneity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0" y="1358999"/>
            <a:ext cx="7458075" cy="40862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1A6F-34B9-4DDD-9D9F-9F4417EAD126}" type="datetime1">
              <a:rPr lang="en-US" smtClean="0"/>
              <a:t>6/13/2012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 specify the stencil</a:t>
            </a:r>
          </a:p>
          <a:p>
            <a:pPr lvl="1"/>
            <a:r>
              <a:rPr lang="en-US" dirty="0" smtClean="0"/>
              <a:t>Macroscopic specification:</a:t>
            </a:r>
          </a:p>
          <a:p>
            <a:pPr lvl="2"/>
            <a:r>
              <a:rPr lang="en-US" dirty="0" err="1" smtClean="0"/>
              <a:t>Pochoir.Register_Tile_Kernel</a:t>
            </a:r>
            <a:r>
              <a:rPr lang="en-US" dirty="0" smtClean="0"/>
              <a:t>(guard, kernel);</a:t>
            </a:r>
          </a:p>
          <a:p>
            <a:pPr lvl="2"/>
            <a:r>
              <a:rPr lang="en-US" dirty="0" err="1" smtClean="0"/>
              <a:t>Pochoir.Register_Tile_Kernel</a:t>
            </a:r>
            <a:r>
              <a:rPr lang="en-US" dirty="0" smtClean="0"/>
              <a:t>(guard, tile);</a:t>
            </a:r>
          </a:p>
          <a:p>
            <a:pPr lvl="1"/>
            <a:r>
              <a:rPr lang="en-US" dirty="0" smtClean="0"/>
              <a:t>Tile for microscopic inhomogeneity</a:t>
            </a:r>
          </a:p>
          <a:p>
            <a:r>
              <a:rPr lang="en-US" dirty="0" smtClean="0"/>
              <a:t>How to execute the specification</a:t>
            </a:r>
          </a:p>
          <a:p>
            <a:pPr lvl="1"/>
            <a:r>
              <a:rPr lang="en-US" dirty="0" smtClean="0"/>
              <a:t>Define an “Inhomogeneity” metric</a:t>
            </a:r>
          </a:p>
          <a:p>
            <a:pPr lvl="2"/>
            <a:r>
              <a:rPr lang="en-US" dirty="0" smtClean="0"/>
              <a:t>partial order, norm, arithmetic op, etc.</a:t>
            </a:r>
          </a:p>
          <a:p>
            <a:pPr lvl="1"/>
            <a:r>
              <a:rPr lang="en-US" dirty="0" err="1" smtClean="0"/>
              <a:t>Jitting</a:t>
            </a:r>
            <a:r>
              <a:rPr lang="en-US" dirty="0" smtClean="0"/>
              <a:t> the kernels</a:t>
            </a:r>
          </a:p>
          <a:p>
            <a:pPr lvl="2"/>
            <a:r>
              <a:rPr lang="en-US" dirty="0" smtClean="0"/>
              <a:t>Preprocessing stage versus runtime ?</a:t>
            </a:r>
          </a:p>
          <a:p>
            <a:pPr lvl="2"/>
            <a:r>
              <a:rPr lang="en-US" dirty="0" smtClean="0"/>
              <a:t>Range Bit-wise Operation Query</a:t>
            </a:r>
          </a:p>
          <a:p>
            <a:pPr lvl="3"/>
            <a:r>
              <a:rPr lang="en-US" dirty="0" smtClean="0"/>
              <a:t>Meta-algorithm, triangular query, polygon query</a:t>
            </a:r>
          </a:p>
          <a:p>
            <a:pPr lvl="2"/>
            <a:r>
              <a:rPr lang="en-US" dirty="0" smtClean="0"/>
              <a:t>Code clone selection puzzle</a:t>
            </a:r>
          </a:p>
          <a:p>
            <a:pPr lvl="3"/>
            <a:r>
              <a:rPr lang="en-US" dirty="0" smtClean="0"/>
              <a:t>Prune to save code generation overhead</a:t>
            </a:r>
          </a:p>
          <a:p>
            <a:pPr lvl="3"/>
            <a:r>
              <a:rPr lang="en-US" dirty="0" smtClean="0"/>
              <a:t>Minimize the # if conditionals in inner-most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1F57-30CE-4693-BCCB-CB9A83106885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Preprocess</a:t>
            </a:r>
          </a:p>
          <a:p>
            <a:pPr lvl="1"/>
            <a:r>
              <a:rPr lang="en-US" dirty="0" smtClean="0"/>
              <a:t>Get the Inhomogeneity metric</a:t>
            </a:r>
          </a:p>
          <a:p>
            <a:pPr lvl="1"/>
            <a:r>
              <a:rPr lang="en-US" dirty="0" smtClean="0"/>
              <a:t>Prepare data structures for runtime query</a:t>
            </a:r>
          </a:p>
          <a:p>
            <a:r>
              <a:rPr lang="en-US" dirty="0" smtClean="0"/>
              <a:t>Generate Only necessary (possibly pruned) kernels</a:t>
            </a:r>
          </a:p>
          <a:p>
            <a:pPr lvl="1"/>
            <a:r>
              <a:rPr lang="en-US" dirty="0" err="1" smtClean="0"/>
              <a:t>genstencils</a:t>
            </a:r>
            <a:r>
              <a:rPr lang="en-US" dirty="0" smtClean="0"/>
              <a:t> + </a:t>
            </a:r>
            <a:r>
              <a:rPr lang="en-US" dirty="0" err="1" smtClean="0"/>
              <a:t>icc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Disk as medium (what if everything in memory?)</a:t>
            </a:r>
          </a:p>
          <a:p>
            <a:pPr lvl="1"/>
            <a:r>
              <a:rPr lang="en-US" dirty="0" smtClean="0"/>
              <a:t>Can we call </a:t>
            </a:r>
            <a:r>
              <a:rPr lang="en-US" dirty="0" err="1" smtClean="0"/>
              <a:t>icc</a:t>
            </a:r>
            <a:r>
              <a:rPr lang="en-US" dirty="0" smtClean="0"/>
              <a:t> as a standalone library?</a:t>
            </a:r>
          </a:p>
          <a:p>
            <a:r>
              <a:rPr lang="en-US" dirty="0" smtClean="0"/>
              <a:t>Generate the kernels at preprocessing stage versus at runtime.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AD2A-9A11-4B42-A961-D30B0BC62CF1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What we have done:</a:t>
            </a:r>
          </a:p>
          <a:p>
            <a:pPr lvl="1"/>
            <a:r>
              <a:rPr lang="en-US" dirty="0" smtClean="0"/>
              <a:t>Simple</a:t>
            </a:r>
            <a:r>
              <a:rPr lang="en-US" dirty="0"/>
              <a:t>, concise, declarative, and easily verifiable DSL embedded in C++, with Intel </a:t>
            </a:r>
            <a:r>
              <a:rPr lang="en-US" dirty="0" err="1"/>
              <a:t>Cilk</a:t>
            </a:r>
            <a:r>
              <a:rPr lang="en-US" dirty="0"/>
              <a:t> Plus extension.</a:t>
            </a:r>
          </a:p>
          <a:p>
            <a:pPr lvl="1"/>
            <a:r>
              <a:rPr lang="en-US" dirty="0"/>
              <a:t>Arbitrary shaped, arbitrary depth stencil on arbitrary d-dimensional space-time grid, with complex boundary condition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What we plan to do:</a:t>
            </a:r>
            <a:endParaRPr lang="en-US" i="1" dirty="0"/>
          </a:p>
          <a:p>
            <a:pPr lvl="1"/>
            <a:r>
              <a:rPr lang="en-US" dirty="0"/>
              <a:t>Further improve the </a:t>
            </a:r>
            <a:r>
              <a:rPr lang="en-US" dirty="0" smtClean="0"/>
              <a:t>performance for complex stencil kernels</a:t>
            </a:r>
            <a:endParaRPr lang="en-US" dirty="0" smtClean="0"/>
          </a:p>
          <a:p>
            <a:pPr lvl="1"/>
            <a:r>
              <a:rPr lang="en-US" dirty="0" smtClean="0"/>
              <a:t>Multiple inhomogeneous kernels (possibly overlapping)</a:t>
            </a:r>
          </a:p>
          <a:p>
            <a:pPr lvl="2"/>
            <a:r>
              <a:rPr lang="en-US" dirty="0" smtClean="0"/>
              <a:t>Macroscopic inhomogeneity</a:t>
            </a:r>
          </a:p>
          <a:p>
            <a:pPr lvl="2"/>
            <a:r>
              <a:rPr lang="en-US" dirty="0" smtClean="0"/>
              <a:t>Microscopic inhomogeneity</a:t>
            </a:r>
          </a:p>
          <a:p>
            <a:pPr lvl="1"/>
            <a:r>
              <a:rPr lang="en-US" dirty="0" smtClean="0"/>
              <a:t>Generalized dependency </a:t>
            </a:r>
          </a:p>
          <a:p>
            <a:pPr lvl="2"/>
            <a:r>
              <a:rPr lang="en-US" dirty="0" smtClean="0"/>
              <a:t>From orthogonal grid to general </a:t>
            </a:r>
            <a:r>
              <a:rPr lang="en-US" dirty="0" smtClean="0"/>
              <a:t>graph</a:t>
            </a:r>
          </a:p>
          <a:p>
            <a:pPr lvl="2"/>
            <a:r>
              <a:rPr lang="en-US" dirty="0" smtClean="0"/>
              <a:t>Recurrence solver, dynamic programming</a:t>
            </a:r>
            <a:endParaRPr lang="en-US" dirty="0" smtClean="0"/>
          </a:p>
          <a:p>
            <a:pPr lvl="1"/>
            <a:r>
              <a:rPr lang="en-US" dirty="0" smtClean="0"/>
              <a:t>JIT compiler for stencil</a:t>
            </a:r>
          </a:p>
          <a:p>
            <a:pPr lvl="1"/>
            <a:r>
              <a:rPr lang="en-US" dirty="0" smtClean="0"/>
              <a:t>Platform portability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Intel Can Help (market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Embed </a:t>
            </a:r>
            <a:r>
              <a:rPr lang="en-US" dirty="0" err="1" smtClean="0"/>
              <a:t>Pochoir</a:t>
            </a:r>
            <a:r>
              <a:rPr lang="en-US" dirty="0" smtClean="0"/>
              <a:t> technology in the ICC compiler</a:t>
            </a:r>
          </a:p>
          <a:p>
            <a:pPr lvl="1"/>
            <a:r>
              <a:rPr lang="en-US" dirty="0" smtClean="0"/>
              <a:t>Optimizing techniques for a family of computation</a:t>
            </a:r>
          </a:p>
          <a:p>
            <a:pPr lvl="1"/>
            <a:r>
              <a:rPr lang="en-US" dirty="0" smtClean="0"/>
              <a:t>Bind EDSL with compiler and runtime system</a:t>
            </a:r>
          </a:p>
          <a:p>
            <a:r>
              <a:rPr lang="en-US" dirty="0" smtClean="0"/>
              <a:t>Extending </a:t>
            </a:r>
            <a:r>
              <a:rPr lang="en-US" dirty="0" err="1" smtClean="0"/>
              <a:t>Pochoir</a:t>
            </a:r>
            <a:r>
              <a:rPr lang="en-US" dirty="0" smtClean="0"/>
              <a:t> technology to new architectures such as GPU, MIC, etc.</a:t>
            </a:r>
          </a:p>
          <a:p>
            <a:r>
              <a:rPr lang="en-US" dirty="0"/>
              <a:t>JIT interface to ICC (call </a:t>
            </a:r>
            <a:r>
              <a:rPr lang="en-US" dirty="0" err="1"/>
              <a:t>icc</a:t>
            </a:r>
            <a:r>
              <a:rPr lang="en-US" dirty="0"/>
              <a:t> </a:t>
            </a:r>
            <a:r>
              <a:rPr lang="en-US" dirty="0" smtClean="0"/>
              <a:t>as a </a:t>
            </a:r>
            <a:r>
              <a:rPr lang="en-US" dirty="0"/>
              <a:t>standalone library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Collaborating with Intel </a:t>
            </a:r>
            <a:r>
              <a:rPr lang="en-US" dirty="0" err="1" smtClean="0"/>
              <a:t>Exascale</a:t>
            </a:r>
            <a:r>
              <a:rPr lang="en-US" dirty="0" smtClean="0"/>
              <a:t> Computing lab on complex stencil </a:t>
            </a:r>
            <a:r>
              <a:rPr lang="en-US" dirty="0" smtClean="0"/>
              <a:t>kernels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Pochoir</a:t>
            </a:r>
            <a:r>
              <a:rPr lang="en-US" dirty="0" smtClean="0"/>
              <a:t> technology to non-HPC applications, such as video processing, recurrence solver, dynamic programming</a:t>
            </a:r>
            <a:endParaRPr lang="en-US" dirty="0"/>
          </a:p>
          <a:p>
            <a:r>
              <a:rPr lang="en-US" dirty="0" smtClean="0"/>
              <a:t>Help </a:t>
            </a:r>
            <a:r>
              <a:rPr lang="en-US" dirty="0"/>
              <a:t>with Intel </a:t>
            </a:r>
            <a:r>
              <a:rPr lang="en-US" dirty="0" err="1"/>
              <a:t>Cilk</a:t>
            </a:r>
            <a:r>
              <a:rPr lang="en-US" dirty="0"/>
              <a:t> Plus </a:t>
            </a:r>
            <a:r>
              <a:rPr lang="en-US" dirty="0" smtClean="0"/>
              <a:t>and related tools, </a:t>
            </a:r>
            <a:r>
              <a:rPr lang="en-US" dirty="0"/>
              <a:t>such as </a:t>
            </a:r>
            <a:r>
              <a:rPr lang="en-US" dirty="0" err="1" smtClean="0"/>
              <a:t>cilkprof</a:t>
            </a:r>
            <a:endParaRPr lang="en-US" dirty="0" smtClean="0"/>
          </a:p>
          <a:p>
            <a:r>
              <a:rPr lang="en-US" dirty="0"/>
              <a:t>Incorporate ISAT with heuristic </a:t>
            </a:r>
            <a:r>
              <a:rPr lang="en-US" dirty="0" err="1"/>
              <a:t>autotuning</a:t>
            </a:r>
            <a:endParaRPr lang="en-US" dirty="0"/>
          </a:p>
          <a:p>
            <a:r>
              <a:rPr lang="en-US" dirty="0" smtClean="0"/>
              <a:t>Research support for Yuan Tang</a:t>
            </a:r>
          </a:p>
          <a:p>
            <a:r>
              <a:rPr lang="en-US" dirty="0" smtClean="0"/>
              <a:t>Open source like FFTW?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0F3-EE69-4E77-B92C-C7D87F3DF865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What we have done:</a:t>
            </a:r>
          </a:p>
          <a:p>
            <a:pPr lvl="1"/>
            <a:r>
              <a:rPr lang="en-US" dirty="0" smtClean="0"/>
              <a:t>Simple</a:t>
            </a:r>
            <a:r>
              <a:rPr lang="en-US" dirty="0"/>
              <a:t>, concise, declarative, and easily verifiable DSL embedded in C++, with Intel </a:t>
            </a:r>
            <a:r>
              <a:rPr lang="en-US" dirty="0" err="1"/>
              <a:t>Cilk</a:t>
            </a:r>
            <a:r>
              <a:rPr lang="en-US" dirty="0"/>
              <a:t> Plus extension.</a:t>
            </a:r>
          </a:p>
          <a:p>
            <a:pPr lvl="1"/>
            <a:r>
              <a:rPr lang="en-US" dirty="0"/>
              <a:t>Arbitrary shaped, arbitrary depth stencil on arbitrary d-dimensional space-time grid, with complex boundary condition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What we plan to do:</a:t>
            </a:r>
            <a:endParaRPr lang="en-US" i="1" dirty="0"/>
          </a:p>
          <a:p>
            <a:pPr lvl="1"/>
            <a:r>
              <a:rPr lang="en-US" dirty="0"/>
              <a:t>Further improve the </a:t>
            </a:r>
            <a:r>
              <a:rPr lang="en-US" dirty="0" smtClean="0"/>
              <a:t>performance for complex stencil kernels</a:t>
            </a:r>
            <a:endParaRPr lang="en-US" dirty="0" smtClean="0"/>
          </a:p>
          <a:p>
            <a:pPr lvl="1"/>
            <a:r>
              <a:rPr lang="en-US" dirty="0" smtClean="0"/>
              <a:t>Multiple inhomogeneous kernels (possibly overlapping)</a:t>
            </a:r>
          </a:p>
          <a:p>
            <a:pPr lvl="2"/>
            <a:r>
              <a:rPr lang="en-US" dirty="0" smtClean="0"/>
              <a:t>Macroscopic inhomogeneity</a:t>
            </a:r>
          </a:p>
          <a:p>
            <a:pPr lvl="2"/>
            <a:r>
              <a:rPr lang="en-US" dirty="0" smtClean="0"/>
              <a:t>Microscopic inhomogeneity</a:t>
            </a:r>
          </a:p>
          <a:p>
            <a:pPr lvl="1"/>
            <a:r>
              <a:rPr lang="en-US" dirty="0" smtClean="0"/>
              <a:t>Generalized dependency </a:t>
            </a:r>
          </a:p>
          <a:p>
            <a:pPr lvl="2"/>
            <a:r>
              <a:rPr lang="en-US" dirty="0" smtClean="0"/>
              <a:t>From orthogonal grid to general </a:t>
            </a:r>
            <a:r>
              <a:rPr lang="en-US" dirty="0" smtClean="0"/>
              <a:t>graph</a:t>
            </a:r>
          </a:p>
          <a:p>
            <a:pPr lvl="2"/>
            <a:r>
              <a:rPr lang="en-US" dirty="0" smtClean="0"/>
              <a:t>Recurrence solver, dynamic programming</a:t>
            </a:r>
            <a:endParaRPr lang="en-US" dirty="0" smtClean="0"/>
          </a:p>
          <a:p>
            <a:pPr lvl="1"/>
            <a:r>
              <a:rPr lang="en-US" dirty="0" smtClean="0"/>
              <a:t>JIT compiler for stencil</a:t>
            </a:r>
          </a:p>
          <a:p>
            <a:pPr lvl="1"/>
            <a:r>
              <a:rPr lang="en-US" dirty="0" smtClean="0"/>
              <a:t>Platform portability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Intel Can Help (market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Embed </a:t>
            </a:r>
            <a:r>
              <a:rPr lang="en-US" dirty="0" err="1" smtClean="0"/>
              <a:t>Pochoir</a:t>
            </a:r>
            <a:r>
              <a:rPr lang="en-US" dirty="0" smtClean="0"/>
              <a:t> technology in the ICC compiler</a:t>
            </a:r>
          </a:p>
          <a:p>
            <a:pPr lvl="1"/>
            <a:r>
              <a:rPr lang="en-US" dirty="0" smtClean="0"/>
              <a:t>Optimizing techniques for a family of computation</a:t>
            </a:r>
          </a:p>
          <a:p>
            <a:pPr lvl="1"/>
            <a:r>
              <a:rPr lang="en-US" dirty="0" smtClean="0"/>
              <a:t>Bind EDSL with compiler and runtime system</a:t>
            </a:r>
          </a:p>
          <a:p>
            <a:r>
              <a:rPr lang="en-US" dirty="0" smtClean="0"/>
              <a:t>Extending </a:t>
            </a:r>
            <a:r>
              <a:rPr lang="en-US" dirty="0" err="1" smtClean="0"/>
              <a:t>Pochoir</a:t>
            </a:r>
            <a:r>
              <a:rPr lang="en-US" dirty="0" smtClean="0"/>
              <a:t> technology to new architectures such as GPU, MIC, etc.</a:t>
            </a:r>
          </a:p>
          <a:p>
            <a:r>
              <a:rPr lang="en-US" dirty="0"/>
              <a:t>JIT interface to ICC (call </a:t>
            </a:r>
            <a:r>
              <a:rPr lang="en-US" dirty="0" err="1"/>
              <a:t>icc</a:t>
            </a:r>
            <a:r>
              <a:rPr lang="en-US" dirty="0"/>
              <a:t> </a:t>
            </a:r>
            <a:r>
              <a:rPr lang="en-US" dirty="0" smtClean="0"/>
              <a:t>as a </a:t>
            </a:r>
            <a:r>
              <a:rPr lang="en-US" dirty="0"/>
              <a:t>standalone library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Collaborating with Intel </a:t>
            </a:r>
            <a:r>
              <a:rPr lang="en-US" dirty="0" err="1" smtClean="0"/>
              <a:t>Exascale</a:t>
            </a:r>
            <a:r>
              <a:rPr lang="en-US" dirty="0" smtClean="0"/>
              <a:t> Computing lab on complex stencil </a:t>
            </a:r>
            <a:r>
              <a:rPr lang="en-US" dirty="0" smtClean="0"/>
              <a:t>kernels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Pochoir</a:t>
            </a:r>
            <a:r>
              <a:rPr lang="en-US" dirty="0" smtClean="0"/>
              <a:t> technology to non-HPC applications, such as video processing, recurrence solver, dynamic programming</a:t>
            </a:r>
            <a:endParaRPr lang="en-US" dirty="0"/>
          </a:p>
          <a:p>
            <a:r>
              <a:rPr lang="en-US" dirty="0" smtClean="0"/>
              <a:t>Help </a:t>
            </a:r>
            <a:r>
              <a:rPr lang="en-US" dirty="0"/>
              <a:t>with Intel </a:t>
            </a:r>
            <a:r>
              <a:rPr lang="en-US" dirty="0" err="1"/>
              <a:t>Cilk</a:t>
            </a:r>
            <a:r>
              <a:rPr lang="en-US" dirty="0"/>
              <a:t> Plus </a:t>
            </a:r>
            <a:r>
              <a:rPr lang="en-US" dirty="0" smtClean="0"/>
              <a:t>and related tools, </a:t>
            </a:r>
            <a:r>
              <a:rPr lang="en-US" dirty="0"/>
              <a:t>such as </a:t>
            </a:r>
            <a:r>
              <a:rPr lang="en-US" dirty="0" err="1" smtClean="0"/>
              <a:t>cilkprof</a:t>
            </a:r>
            <a:endParaRPr lang="en-US" dirty="0" smtClean="0"/>
          </a:p>
          <a:p>
            <a:r>
              <a:rPr lang="en-US" dirty="0"/>
              <a:t>Incorporate ISAT with heuristic </a:t>
            </a:r>
            <a:r>
              <a:rPr lang="en-US" dirty="0" err="1"/>
              <a:t>autotuning</a:t>
            </a:r>
            <a:endParaRPr lang="en-US" dirty="0"/>
          </a:p>
          <a:p>
            <a:r>
              <a:rPr lang="en-US" dirty="0" smtClean="0"/>
              <a:t>Research support for Yuan Tang</a:t>
            </a:r>
          </a:p>
          <a:p>
            <a:r>
              <a:rPr lang="en-US" dirty="0" smtClean="0"/>
              <a:t>Open source like FFTW?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0F3-EE69-4E77-B92C-C7D87F3DF865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Release 0.5 (Feb. 2011)</a:t>
            </a:r>
          </a:p>
          <a:p>
            <a:endParaRPr lang="en-US" dirty="0"/>
          </a:p>
          <a:p>
            <a:r>
              <a:rPr lang="en-US" dirty="0" smtClean="0"/>
              <a:t>Release 1.0 (Aug. 2012)</a:t>
            </a:r>
          </a:p>
          <a:p>
            <a:endParaRPr lang="en-US" dirty="0"/>
          </a:p>
          <a:p>
            <a:r>
              <a:rPr lang="en-US" dirty="0" smtClean="0"/>
              <a:t>Release 2.0 (TBD)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D383-C2FD-45CD-A9DB-ED670B3C773F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Released in Feb. 2011</a:t>
            </a:r>
          </a:p>
          <a:p>
            <a:r>
              <a:rPr lang="en-US" dirty="0" smtClean="0"/>
              <a:t>Published in SPAA’11 &amp; HotPar’11</a:t>
            </a:r>
          </a:p>
          <a:p>
            <a:r>
              <a:rPr lang="en-US" dirty="0" smtClean="0"/>
              <a:t>Simple, concise, declarative, and easily verifiable DSL embedded in C++, with Intel </a:t>
            </a:r>
            <a:r>
              <a:rPr lang="en-US" dirty="0" err="1" smtClean="0"/>
              <a:t>Cilk</a:t>
            </a:r>
            <a:r>
              <a:rPr lang="en-US" dirty="0" smtClean="0"/>
              <a:t> Plus extension.</a:t>
            </a:r>
          </a:p>
          <a:p>
            <a:r>
              <a:rPr lang="en-US" dirty="0" smtClean="0"/>
              <a:t>Arbitrary shaped, arbitrary depth stencil on arbitrary d-dimensional space-time grid, with complex boundary condition.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5916-75FB-4F15-A66A-8CBB2E4AFEB4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foldedCorner">
            <a:avLst>
              <a:gd name="adj" fmla="val 8152"/>
            </a:avLst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8" name="Rectangle 7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foldedCorner">
            <a:avLst>
              <a:gd name="adj" fmla="val 8152"/>
            </a:avLst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249803"/>
            <a:ext cx="8534400" cy="11137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{-1,0,0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sz="1600" kern="0" smtClean="0">
                <a:latin typeface="Consolas" pitchFamily="49" charset="0"/>
                <a:cs typeface="Consolas" pitchFamily="49" charset="0"/>
              </a:rPr>
              <a:t>{-1,1,0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2057400"/>
            <a:ext cx="38862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kernel function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kern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with time parameter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 and spatial parameters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9" idx="0"/>
            <a:endCxn id="14" idx="1"/>
          </p:cNvCxnSpPr>
          <p:nvPr/>
        </p:nvCxnSpPr>
        <p:spPr>
          <a:xfrm rot="5400000" flipH="1" flipV="1">
            <a:off x="4435231" y="2503434"/>
            <a:ext cx="730738" cy="76200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15" name="Rectangle 14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26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foldedCorner">
            <a:avLst>
              <a:gd name="adj" fmla="val 8152"/>
            </a:avLst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8229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171450" y="805523"/>
            <a:ext cx="8801100" cy="5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Pochoir_Boundary_2D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, t, 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Pochoir_Boundary_End</a:t>
            </a:r>
            <a:endParaRPr lang="en-US" sz="1600" b="1" kern="0" dirty="0" smtClean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5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Pochoir_Shape_2D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2D_five_pt[6]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= {{0,0,0}, {-1,0,0}, {-1,1,0}, {-1,-1,0}, {-1,0,-1}, {-1,0,1}};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6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	Pochoir_2D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heat(2D_five_pt);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Pochoir_Array_2D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(double) a(X,Y);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Register_Boundary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zero_bdry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 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Register_Array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(a);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Pochoir_Kernel_2D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(kern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x, 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11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 =	a(t-1,x,y)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+ 0.125*(a(t-1,x+1,y)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a(t-1,x-1,y))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  <a:tab pos="2119313" algn="l"/>
              </a:tabLst>
            </a:pP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	+ 0.125*(a(t-1,x,y+1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) -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2.0*a(t-1,x,y)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a(t-1,x,y-1));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Pochoir_Kernel_End</a:t>
            </a:r>
            <a:endParaRPr lang="en-US" sz="1600" b="1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X; ++x)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lvl="1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kern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Y; ++y) 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600" kern="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a(0,x,y) </a:t>
            </a:r>
            <a:r>
              <a:rPr lang="en-US" sz="1600" kern="0" dirty="0">
                <a:latin typeface="Consolas" pitchFamily="49" charset="0"/>
                <a:cs typeface="Consolas" pitchFamily="49" charset="0"/>
              </a:rPr>
              <a:t>= rand(); </a:t>
            </a:r>
          </a:p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heat.</a:t>
            </a:r>
            <a:r>
              <a:rPr lang="en-US" sz="1600" b="1" kern="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(T, kern);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x = 0; x &lt; X; ++x) 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for 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y = 0; y &lt; Y; ++y) </a:t>
            </a:r>
          </a:p>
          <a:p>
            <a:pPr marL="346075" lvl="3" indent="-346075">
              <a:lnSpc>
                <a:spcPct val="90000"/>
              </a:lnSpc>
              <a:spcAft>
                <a:spcPts val="600"/>
              </a:spcAft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 &lt;&lt; a(</a:t>
            </a:r>
            <a:r>
              <a:rPr lang="en-US" sz="1600" kern="0" dirty="0" err="1" smtClean="0">
                <a:latin typeface="Consolas" pitchFamily="49" charset="0"/>
                <a:cs typeface="Consolas" pitchFamily="49" charset="0"/>
              </a:rPr>
              <a:t>T,x,y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pPr marL="346075" indent="-346075">
              <a:lnSpc>
                <a:spcPct val="90000"/>
              </a:lnSpc>
              <a:tabLst>
                <a:tab pos="568325" algn="l"/>
                <a:tab pos="803275" algn="l"/>
                <a:tab pos="1025525" algn="l"/>
              </a:tabLst>
            </a:pPr>
            <a:r>
              <a:rPr lang="en-US" sz="1400" kern="0" dirty="0" smtClean="0">
                <a:latin typeface="Consolas" pitchFamily="49" charset="0"/>
                <a:cs typeface="Consolas" pitchFamily="49" charset="0"/>
              </a:rPr>
              <a:t>19</a:t>
            </a:r>
            <a:r>
              <a:rPr lang="en-US" sz="1600" kern="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600" kern="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>
            <a:stCxn id="9" idx="2"/>
            <a:endCxn id="35" idx="1"/>
          </p:cNvCxnSpPr>
          <p:nvPr/>
        </p:nvCxnSpPr>
        <p:spPr>
          <a:xfrm rot="16200000" flipH="1">
            <a:off x="3958204" y="2594996"/>
            <a:ext cx="1346538" cy="72854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0"/>
          <p:cNvGrpSpPr/>
          <p:nvPr/>
        </p:nvGrpSpPr>
        <p:grpSpPr>
          <a:xfrm>
            <a:off x="6721283" y="762000"/>
            <a:ext cx="2251267" cy="908281"/>
            <a:chOff x="6721283" y="882574"/>
            <a:chExt cx="2251267" cy="908281"/>
          </a:xfrm>
        </p:grpSpPr>
        <p:sp>
          <p:nvSpPr>
            <p:cNvPr id="22" name="Rectangle 21"/>
            <p:cNvSpPr/>
            <p:nvPr/>
          </p:nvSpPr>
          <p:spPr>
            <a:xfrm>
              <a:off x="7443901" y="116356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1144" y="110553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1219200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62056" y="1332861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1283" y="1275479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4977" y="882574"/>
              <a:ext cx="381000" cy="381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OffAxis1Top"/>
              <a:lightRig rig="threePt" dir="t">
                <a:rot lat="0" lon="0" rev="2700000"/>
              </a:lightRig>
            </a:scene3d>
            <a:sp3d extrusionH="349250" prstMaterial="powder">
              <a:extrusionClr>
                <a:schemeClr val="tx2"/>
              </a:extrusionClr>
              <a:contourClr>
                <a:schemeClr val="tx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7829473" y="1389934"/>
              <a:ext cx="800255" cy="1588"/>
            </a:xfrm>
            <a:prstGeom prst="straightConnector1">
              <a:avLst/>
            </a:prstGeom>
            <a:ln w="25527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30394" y="1275479"/>
              <a:ext cx="74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+mn-lt"/>
                  <a:cs typeface="Calibri" pitchFamily="34" charset="0"/>
                </a:rPr>
                <a:t>time</a:t>
              </a:r>
              <a:endParaRPr lang="en-US" i="1" dirty="0">
                <a:latin typeface="+mn-lt"/>
                <a:cs typeface="Calibri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995746" y="2616875"/>
            <a:ext cx="40720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</a:rPr>
              <a:t>Declare the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-dimensional </a:t>
            </a:r>
            <a:r>
              <a:rPr lang="en-US" b="1" i="1" dirty="0" err="1" smtClean="0">
                <a:solidFill>
                  <a:srgbClr val="FF0000"/>
                </a:solidFill>
              </a:rPr>
              <a:t>Pochoir</a:t>
            </a:r>
            <a:r>
              <a:rPr lang="en-US" b="1" i="1" dirty="0" smtClean="0">
                <a:solidFill>
                  <a:srgbClr val="FF0000"/>
                </a:solidFill>
              </a:rPr>
              <a:t> shape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2D_five_pt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chemeClr val="tx2"/>
                </a:solidFill>
              </a:rPr>
              <a:t>a list of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cells.  Each </a:t>
            </a:r>
            <a:r>
              <a:rPr lang="en-US" dirty="0">
                <a:solidFill>
                  <a:schemeClr val="tx2"/>
                </a:solidFill>
              </a:rPr>
              <a:t>cell specifies </a:t>
            </a:r>
            <a:r>
              <a:rPr lang="en-US" dirty="0" smtClean="0">
                <a:solidFill>
                  <a:schemeClr val="tx2"/>
                </a:solidFill>
              </a:rPr>
              <a:t>the relative </a:t>
            </a:r>
            <a:r>
              <a:rPr lang="en-US" dirty="0">
                <a:solidFill>
                  <a:schemeClr val="tx2"/>
                </a:solidFill>
              </a:rPr>
              <a:t>offset of </a:t>
            </a:r>
            <a:r>
              <a:rPr lang="en-US" dirty="0" smtClean="0">
                <a:solidFill>
                  <a:schemeClr val="tx2"/>
                </a:solidFill>
              </a:rPr>
              <a:t>indices used in the kernel function, </a:t>
            </a:r>
            <a:r>
              <a:rPr lang="en-US" i="1" dirty="0">
                <a:solidFill>
                  <a:schemeClr val="tx2"/>
                </a:solidFill>
              </a:rPr>
              <a:t>e.g.</a:t>
            </a:r>
            <a:r>
              <a:rPr lang="en-US" dirty="0">
                <a:solidFill>
                  <a:schemeClr val="tx2"/>
                </a:solidFill>
              </a:rPr>
              <a:t>, 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t,x,y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the corresponding cell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{0,0,0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a(t–1,x+1,y)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we specify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{–1,1,0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chemeClr val="tx2"/>
                </a:solidFill>
              </a:rPr>
              <a:t>, and so </a:t>
            </a:r>
            <a:r>
              <a:rPr lang="en-US" dirty="0" smtClean="0">
                <a:solidFill>
                  <a:schemeClr val="tx2"/>
                </a:solidFill>
              </a:rPr>
              <a:t>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0" name="Title 9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Heat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1604</Words>
  <Application>Microsoft Office PowerPoint</Application>
  <PresentationFormat>On-screen Show (4:3)</PresentationFormat>
  <Paragraphs>571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The Pochoir Stencil Compiler</vt:lpstr>
      <vt:lpstr>Story</vt:lpstr>
      <vt:lpstr>Summary</vt:lpstr>
      <vt:lpstr>How Intel Can Help (market plan)</vt:lpstr>
      <vt:lpstr>Roadmap</vt:lpstr>
      <vt:lpstr>Release 0.5</vt:lpstr>
      <vt:lpstr>2D Heat Equation</vt:lpstr>
      <vt:lpstr>2D Heat Equation</vt:lpstr>
      <vt:lpstr>2D Heat Equation</vt:lpstr>
      <vt:lpstr>2D Heat Equation</vt:lpstr>
      <vt:lpstr>2D Heat Equation</vt:lpstr>
      <vt:lpstr>2D Heat Equation</vt:lpstr>
      <vt:lpstr>2D Heat Equation</vt:lpstr>
      <vt:lpstr>Boundary Conditions</vt:lpstr>
      <vt:lpstr>Boundary Conditions</vt:lpstr>
      <vt:lpstr>2D Heat Equation</vt:lpstr>
      <vt:lpstr>2D Heat Equation</vt:lpstr>
      <vt:lpstr>Two-Phase Compilation Strategy</vt:lpstr>
      <vt:lpstr>Pochoir Guarantee</vt:lpstr>
      <vt:lpstr>PowerPoint Presentation</vt:lpstr>
      <vt:lpstr>Current User List</vt:lpstr>
      <vt:lpstr>Benchmark Suite</vt:lpstr>
      <vt:lpstr>Release 1.0</vt:lpstr>
      <vt:lpstr>Release 2.0</vt:lpstr>
      <vt:lpstr>Inhomogeneity</vt:lpstr>
      <vt:lpstr>Inhomogeneity</vt:lpstr>
      <vt:lpstr>JIT framework</vt:lpstr>
      <vt:lpstr>Summary</vt:lpstr>
      <vt:lpstr>How Intel Can Help (market plan)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Pochoir Stencil Compiler</dc:title>
  <dc:creator>Octave</dc:creator>
  <cp:lastModifiedBy>Octave</cp:lastModifiedBy>
  <cp:revision>117</cp:revision>
  <dcterms:created xsi:type="dcterms:W3CDTF">2012-02-03T20:06:42Z</dcterms:created>
  <dcterms:modified xsi:type="dcterms:W3CDTF">2012-06-12T18:11:56Z</dcterms:modified>
</cp:coreProperties>
</file>