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65" r:id="rId8"/>
    <p:sldId id="259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6" d="100"/>
          <a:sy n="36" d="100"/>
        </p:scale>
        <p:origin x="38" y="10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A5808-3B61-48CC-92EF-85AC2E0DFA56}" type="datetime2">
              <a:rPr lang="en-US" smtClean="0"/>
              <a:t>Monday, March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3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E98AF-4574-4509-BF7A-519ACD5BF826}" type="datetime2">
              <a:rPr lang="en-US" smtClean="0"/>
              <a:t>Monday, March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3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D97D4-9636-490F-85D0-E926C2B6F3B1}" type="datetime2">
              <a:rPr lang="en-US" smtClean="0"/>
              <a:t>Monday, March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97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AF3C6-0FD4-4939-991C-00DDE5C56815}" type="datetime2">
              <a:rPr lang="en-US" smtClean="0"/>
              <a:t>Monday, March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5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07482-8128-47C6-A8DD-6452B0291CFF}" type="datetime2">
              <a:rPr lang="en-US" smtClean="0"/>
              <a:t>Monday, March 15, 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4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03F25-275E-41DE-BE3B-EBF0DB49F9B1}" type="datetime2">
              <a:rPr lang="en-US" smtClean="0"/>
              <a:t>Monday, March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36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75572-4A44-4171-84AA-64D42C8050A6}" type="datetime2">
              <a:rPr lang="en-US" smtClean="0"/>
              <a:t>Monday, March 15, 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478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612E-528E-4FD5-9E9E-E15F1108F171}" type="datetime2">
              <a:rPr lang="en-US" smtClean="0"/>
              <a:t>Monday, March 15, 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5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62-A06D-436F-A92E-EBAAD50B6E50}" type="datetime2">
              <a:rPr lang="en-US" smtClean="0"/>
              <a:t>Monday, March 15, 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E0B7D-2260-4809-8F0A-9E5F3E24F169}" type="datetime2">
              <a:rPr lang="en-US" smtClean="0"/>
              <a:t>Monday, March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5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E4735-C637-46A3-94EB-AB3AC4188D2F}" type="datetime2">
              <a:rPr lang="en-US" smtClean="0"/>
              <a:t>Monday, March 15, 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0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fld id="{AE0C963C-C1DB-4AFD-9DDC-0691666BF49B}" type="datetime2">
              <a:rPr lang="en-US" smtClean="0"/>
              <a:pPr/>
              <a:t>Monday, March 15, 2021</a:t>
            </a:fld>
            <a:endParaRPr lang="en-US" cap="al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pPr algn="l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08236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tutorials/data-science/" TargetMode="External"/><Relationship Id="rId2" Type="http://schemas.openxmlformats.org/officeDocument/2006/relationships/hyperlink" Target="https://realpython.com/python-statistic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atasciencedegree.wisconsin.edu/data-science/data-scientist-salary/" TargetMode="External"/><Relationship Id="rId4" Type="http://schemas.openxmlformats.org/officeDocument/2006/relationships/hyperlink" Target="http://www.nbaminer.com/shooting-ability-and-size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abuse.com/calculating-pearson-correlation-coefficient-in-python-with-numpy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alpython.com/numpy-scipy-pandas-correlation-python/" TargetMode="External"/><Relationship Id="rId4" Type="http://schemas.openxmlformats.org/officeDocument/2006/relationships/hyperlink" Target="https://machinelearningmastery.com/how-to-use-correlation-to-understand-the-relationship-between-variables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A2FA0-8225-4623-991B-93EB6C4F2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79B27-D191-40AF-8DE5-56BCA5F25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96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4D49-CDE4-4496-A957-6A55FCD6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2" y="948775"/>
            <a:ext cx="9932896" cy="1148665"/>
          </a:xfrm>
        </p:spPr>
        <p:txBody>
          <a:bodyPr>
            <a:normAutofit fontScale="90000"/>
          </a:bodyPr>
          <a:lstStyle/>
          <a:p>
            <a:r>
              <a:rPr lang="en-US" sz="4100" i="0" dirty="0">
                <a:ea typeface="+mj-lt"/>
                <a:cs typeface="+mj-lt"/>
              </a:rPr>
              <a:t>Correlation and demographics</a:t>
            </a:r>
          </a:p>
          <a:p>
            <a:endParaRPr lang="en-US" sz="4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327AB-6B8F-4F65-9574-06ADADF4D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187" y="1732284"/>
            <a:ext cx="9932896" cy="39964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b="1" dirty="0"/>
              <a:t>Correlation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  <a:hlinkClick r:id="rId2"/>
              </a:rPr>
              <a:t>Statistics</a:t>
            </a:r>
            <a:r>
              <a:rPr lang="en-US" dirty="0">
                <a:ea typeface="+mn-lt"/>
                <a:cs typeface="+mn-lt"/>
              </a:rPr>
              <a:t> and </a:t>
            </a:r>
            <a:r>
              <a:rPr lang="en-US" dirty="0">
                <a:ea typeface="+mn-lt"/>
                <a:cs typeface="+mn-lt"/>
                <a:hlinkClick r:id="rId3"/>
              </a:rPr>
              <a:t>data science</a:t>
            </a:r>
            <a:r>
              <a:rPr lang="en-US" dirty="0">
                <a:ea typeface="+mn-lt"/>
                <a:cs typeface="+mn-lt"/>
              </a:rPr>
              <a:t> are often concerned about the relationships between two or more variables (or features) of a dataset. Each data point in the dataset is an </a:t>
            </a:r>
            <a:r>
              <a:rPr lang="en-US" b="1" dirty="0">
                <a:ea typeface="+mn-lt"/>
                <a:cs typeface="+mn-lt"/>
              </a:rPr>
              <a:t>observation</a:t>
            </a:r>
            <a:r>
              <a:rPr lang="en-US" dirty="0">
                <a:ea typeface="+mn-lt"/>
                <a:cs typeface="+mn-lt"/>
              </a:rPr>
              <a:t>, and the </a:t>
            </a:r>
            <a:r>
              <a:rPr lang="en-US" b="1" dirty="0">
                <a:ea typeface="+mn-lt"/>
                <a:cs typeface="+mn-lt"/>
              </a:rPr>
              <a:t>features</a:t>
            </a:r>
            <a:r>
              <a:rPr lang="en-US" dirty="0">
                <a:ea typeface="+mn-lt"/>
                <a:cs typeface="+mn-lt"/>
              </a:rPr>
              <a:t> are the properties or attributes of those observations.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Every dataset you work with uses variables and observations. For example, you might be interested in understanding the following: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How the height of basketball players is </a:t>
            </a:r>
            <a:r>
              <a:rPr lang="en-US" dirty="0">
                <a:ea typeface="+mn-lt"/>
                <a:cs typeface="+mn-lt"/>
                <a:hlinkClick r:id="rId4"/>
              </a:rPr>
              <a:t>correlated to their shooting accuracy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Whether there’s a relationship between </a:t>
            </a:r>
            <a:r>
              <a:rPr lang="en-US" dirty="0">
                <a:ea typeface="+mn-lt"/>
                <a:cs typeface="+mn-lt"/>
                <a:hlinkClick r:id="rId5"/>
              </a:rPr>
              <a:t>employee work experience and salary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70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4D49-CDE4-4496-A957-6A55FCD6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2" y="584791"/>
            <a:ext cx="9932896" cy="1148665"/>
          </a:xfrm>
        </p:spPr>
        <p:txBody>
          <a:bodyPr>
            <a:normAutofit fontScale="90000"/>
          </a:bodyPr>
          <a:lstStyle/>
          <a:p>
            <a:r>
              <a:rPr lang="en-US" sz="4100" i="0" dirty="0">
                <a:ea typeface="+mj-lt"/>
                <a:cs typeface="+mj-lt"/>
              </a:rPr>
              <a:t>Correlation and demographics</a:t>
            </a:r>
          </a:p>
          <a:p>
            <a:endParaRPr lang="en-US" sz="4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327AB-6B8F-4F65-9574-06ADADF4D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2" y="2180519"/>
            <a:ext cx="9932896" cy="39964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b="1" dirty="0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12BE68E8-F599-41C5-98BF-0B4E8372A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39" y="2180519"/>
            <a:ext cx="11480970" cy="327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967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7DDDE192-981A-45CE-84D7-9D484E699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70" y="116835"/>
            <a:ext cx="7334379" cy="2737616"/>
          </a:xfrm>
          <a:prstGeom prst="rect">
            <a:avLst/>
          </a:prstGeom>
        </p:spPr>
      </p:pic>
      <p:pic>
        <p:nvPicPr>
          <p:cNvPr id="6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C0D6A53E-10CB-495B-9071-111C22861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444" y="2854451"/>
            <a:ext cx="7747686" cy="382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07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4D49-CDE4-4496-A957-6A55FCD6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2" y="584791"/>
            <a:ext cx="9932896" cy="1148665"/>
          </a:xfrm>
        </p:spPr>
        <p:txBody>
          <a:bodyPr>
            <a:normAutofit fontScale="90000"/>
          </a:bodyPr>
          <a:lstStyle/>
          <a:p>
            <a:r>
              <a:rPr lang="en-US" sz="4100" i="0">
                <a:ea typeface="+mj-lt"/>
                <a:cs typeface="+mj-lt"/>
              </a:rPr>
              <a:t>Calculting correlation values thorugh coding - </a:t>
            </a:r>
            <a:r>
              <a:rPr lang="en-US" sz="4100" b="1" i="0">
                <a:ea typeface="+mj-lt"/>
                <a:cs typeface="+mj-lt"/>
              </a:rPr>
              <a:t>Numpy</a:t>
            </a:r>
            <a:endParaRPr lang="en-US" b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E70C2-3B7C-411F-A410-028B7CB06537}"/>
              </a:ext>
            </a:extLst>
          </p:cNvPr>
          <p:cNvSpPr txBox="1"/>
          <p:nvPr/>
        </p:nvSpPr>
        <p:spPr>
          <a:xfrm>
            <a:off x="1016252" y="1774055"/>
            <a:ext cx="42054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Calculating Through </a:t>
            </a:r>
            <a:r>
              <a:rPr lang="en-US" sz="2400" b="1" dirty="0" err="1"/>
              <a:t>Numpy</a:t>
            </a:r>
            <a:r>
              <a:rPr lang="en-US" sz="2400" b="1" dirty="0"/>
              <a:t> Library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AAEC60-B462-4D26-A2FC-C9366C2EF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endParaRPr lang="en-US" dirty="0"/>
          </a:p>
        </p:txBody>
      </p:sp>
      <p:pic>
        <p:nvPicPr>
          <p:cNvPr id="11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61454C49-1D23-4DB4-A4BE-C4FF149FF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895" y="2680253"/>
            <a:ext cx="9175667" cy="329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738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4D49-CDE4-4496-A957-6A55FCD6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2" y="584791"/>
            <a:ext cx="9932896" cy="1148665"/>
          </a:xfrm>
        </p:spPr>
        <p:txBody>
          <a:bodyPr>
            <a:normAutofit fontScale="90000"/>
          </a:bodyPr>
          <a:lstStyle/>
          <a:p>
            <a:r>
              <a:rPr lang="en-US" sz="4100" i="0" dirty="0" err="1">
                <a:ea typeface="+mj-lt"/>
                <a:cs typeface="+mj-lt"/>
              </a:rPr>
              <a:t>Calculting</a:t>
            </a:r>
            <a:r>
              <a:rPr lang="en-US" sz="4100" i="0" dirty="0">
                <a:ea typeface="+mj-lt"/>
                <a:cs typeface="+mj-lt"/>
              </a:rPr>
              <a:t> correlation values </a:t>
            </a:r>
            <a:r>
              <a:rPr lang="en-US" sz="4100" i="0" dirty="0" err="1">
                <a:ea typeface="+mj-lt"/>
                <a:cs typeface="+mj-lt"/>
              </a:rPr>
              <a:t>thorugh</a:t>
            </a:r>
            <a:r>
              <a:rPr lang="en-US" sz="4100" i="0" dirty="0">
                <a:ea typeface="+mj-lt"/>
                <a:cs typeface="+mj-lt"/>
              </a:rPr>
              <a:t> coding - </a:t>
            </a:r>
            <a:r>
              <a:rPr lang="en-US" sz="4100" b="1" i="0" dirty="0">
                <a:ea typeface="+mj-lt"/>
                <a:cs typeface="+mj-lt"/>
              </a:rPr>
              <a:t>pandas</a:t>
            </a:r>
            <a:endParaRPr lang="en-US" sz="4100" b="1" i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E70C2-3B7C-411F-A410-028B7CB06537}"/>
              </a:ext>
            </a:extLst>
          </p:cNvPr>
          <p:cNvSpPr txBox="1"/>
          <p:nvPr/>
        </p:nvSpPr>
        <p:spPr>
          <a:xfrm>
            <a:off x="918597" y="2021651"/>
            <a:ext cx="747827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Calculating Through Pandas Library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AAEC60-B462-4D26-A2FC-C9366C2EF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3" name="Picture 3" descr="Text&#10;&#10;Description automatically generated">
            <a:extLst>
              <a:ext uri="{FF2B5EF4-FFF2-40B4-BE49-F238E27FC236}">
                <a16:creationId xmlns:a16="http://schemas.microsoft.com/office/drawing/2014/main" id="{7C9354FA-7FE8-4E46-8461-238F76235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784" y="2817474"/>
            <a:ext cx="8957953" cy="325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69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C4D49-CDE4-4496-A957-6A55FCD6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en-US" i="0">
                <a:ea typeface="+mj-lt"/>
                <a:cs typeface="+mj-lt"/>
              </a:rPr>
              <a:t>Displaying the relationship graphically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1AAEC60-B462-4D26-A2FC-C9366C2EF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/>
          </a:p>
          <a:p>
            <a:endParaRPr lang="en-US" dirty="0"/>
          </a:p>
        </p:txBody>
      </p:sp>
      <p:pic>
        <p:nvPicPr>
          <p:cNvPr id="4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50CF7B71-0EB7-41D7-91B2-9BAB380ED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6544" y="2166920"/>
            <a:ext cx="5913353" cy="3837580"/>
          </a:xfrm>
          <a:prstGeom prst="rect">
            <a:avLst/>
          </a:prstGeom>
        </p:spPr>
      </p:pic>
      <p:pic>
        <p:nvPicPr>
          <p:cNvPr id="5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29FEE57-ED8C-4448-9BE2-E34293583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3546" y="2164068"/>
            <a:ext cx="6100118" cy="401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62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44F1-C68E-4F74-914A-657E0220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/>
          <a:p>
            <a:r>
              <a:rPr lang="en-US"/>
              <a:t>Links and sources</a:t>
            </a:r>
          </a:p>
        </p:txBody>
      </p:sp>
      <p:pic>
        <p:nvPicPr>
          <p:cNvPr id="5" name="Picture 4" descr="Red drawing pins on a map">
            <a:extLst>
              <a:ext uri="{FF2B5EF4-FFF2-40B4-BE49-F238E27FC236}">
                <a16:creationId xmlns:a16="http://schemas.microsoft.com/office/drawing/2014/main" id="{A9D5069E-D970-4556-A74F-E3E8A14A6F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01" r="25681" b="-7"/>
          <a:stretch/>
        </p:blipFill>
        <p:spPr>
          <a:xfrm>
            <a:off x="20" y="-7444"/>
            <a:ext cx="4966427" cy="6874330"/>
          </a:xfrm>
          <a:custGeom>
            <a:avLst/>
            <a:gdLst/>
            <a:ahLst/>
            <a:cxnLst/>
            <a:rect l="l" t="t" r="r" b="b"/>
            <a:pathLst>
              <a:path w="4966447" h="6874330">
                <a:moveTo>
                  <a:pt x="0" y="0"/>
                </a:moveTo>
                <a:lnTo>
                  <a:pt x="4966447" y="0"/>
                </a:lnTo>
                <a:lnTo>
                  <a:pt x="3355712" y="6874330"/>
                </a:lnTo>
                <a:lnTo>
                  <a:pt x="0" y="687433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15005-ADC1-4E96-88ED-43EA9823B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ea typeface="+mn-lt"/>
                <a:cs typeface="+mn-lt"/>
                <a:hlinkClick r:id="rId3"/>
              </a:rPr>
              <a:t>https://stackabuse.com/calculating-pearson-correlation-coefficient-in-python-with-numpy/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4"/>
              </a:rPr>
              <a:t>https://machinelearningmastery.com/how-to-use-correlation-to-understand-the-relationship-between-variables/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  <a:hlinkClick r:id="rId5"/>
              </a:rPr>
              <a:t>https://realpython.com/numpy-scipy-pandas-correlation-python/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39789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849BF-4E29-42CF-907D-FF7C0FFA1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E7A7F-5233-4552-8F56-A4A7845B3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38961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 rise</Template>
  <TotalTime>83</TotalTime>
  <Words>151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Avenir Next LT Pro</vt:lpstr>
      <vt:lpstr>Avenir Next LT Pro Light</vt:lpstr>
      <vt:lpstr>GradientRiseVTI</vt:lpstr>
      <vt:lpstr>Correlation</vt:lpstr>
      <vt:lpstr>Correlation and demographics </vt:lpstr>
      <vt:lpstr>Correlation and demographics </vt:lpstr>
      <vt:lpstr>PowerPoint Presentation</vt:lpstr>
      <vt:lpstr>Calculting correlation values thorugh coding - Numpy</vt:lpstr>
      <vt:lpstr>Calculting correlation values thorugh coding - pandas</vt:lpstr>
      <vt:lpstr>Displaying the relationship graphically</vt:lpstr>
      <vt:lpstr>Links and 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Noor Saqib</dc:creator>
  <cp:lastModifiedBy>Arthur Wolf</cp:lastModifiedBy>
  <cp:revision>5</cp:revision>
  <dcterms:created xsi:type="dcterms:W3CDTF">2021-03-14T14:37:34Z</dcterms:created>
  <dcterms:modified xsi:type="dcterms:W3CDTF">2021-03-15T13:49:35Z</dcterms:modified>
</cp:coreProperties>
</file>