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61" r:id="rId5"/>
    <p:sldId id="272" r:id="rId6"/>
    <p:sldId id="273" r:id="rId7"/>
    <p:sldId id="274" r:id="rId8"/>
    <p:sldId id="260" r:id="rId9"/>
    <p:sldId id="262" r:id="rId10"/>
    <p:sldId id="263" r:id="rId11"/>
    <p:sldId id="264" r:id="rId12"/>
    <p:sldId id="259" r:id="rId13"/>
    <p:sldId id="265" r:id="rId14"/>
    <p:sldId id="266" r:id="rId15"/>
    <p:sldId id="267" r:id="rId16"/>
    <p:sldId id="268" r:id="rId17"/>
    <p:sldId id="269" r:id="rId18"/>
    <p:sldId id="27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3" d="100"/>
          <a:sy n="43" d="100"/>
        </p:scale>
        <p:origin x="53"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March 14,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March 14,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March 14,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March 14,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March 14,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March 14,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March 14,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March 14,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March 14,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March 14,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March 14,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March 14,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chive.ics.uci.edu/ml/machine-learning-databases/iris/iris.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neighbors.DistanceMetric.html" TargetMode="External"/><Relationship Id="rId2" Type="http://schemas.openxmlformats.org/officeDocument/2006/relationships/hyperlink" Target="https://www.w3resource.com/python-exercises/pandas/index.php" TargetMode="External"/><Relationship Id="rId1" Type="http://schemas.openxmlformats.org/officeDocument/2006/relationships/slideLayout" Target="../slideLayouts/slideLayout1.xml"/><Relationship Id="rId5" Type="http://schemas.openxmlformats.org/officeDocument/2006/relationships/hyperlink" Target="https://www.datacamp.com/community/tutorials/python-tuples-tutorial" TargetMode="External"/><Relationship Id="rId4" Type="http://schemas.openxmlformats.org/officeDocument/2006/relationships/hyperlink" Target="https://www.programiz.com/python-programming/methods/built-in/ab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B210-E773-4361-B213-45CF1DC40619}"/>
              </a:ext>
            </a:extLst>
          </p:cNvPr>
          <p:cNvSpPr>
            <a:spLocks noGrp="1"/>
          </p:cNvSpPr>
          <p:nvPr>
            <p:ph type="ctrTitle"/>
          </p:nvPr>
        </p:nvSpPr>
        <p:spPr/>
        <p:txBody>
          <a:bodyPr/>
          <a:lstStyle/>
          <a:p>
            <a:r>
              <a:rPr lang="en-US" dirty="0"/>
              <a:t>K Nearest Neighbor</a:t>
            </a:r>
          </a:p>
        </p:txBody>
      </p:sp>
      <p:sp>
        <p:nvSpPr>
          <p:cNvPr id="3" name="Subtitle 2">
            <a:extLst>
              <a:ext uri="{FF2B5EF4-FFF2-40B4-BE49-F238E27FC236}">
                <a16:creationId xmlns:a16="http://schemas.microsoft.com/office/drawing/2014/main" id="{B2FA5048-3E9E-40E4-996E-8E296D3922ED}"/>
              </a:ext>
            </a:extLst>
          </p:cNvPr>
          <p:cNvSpPr>
            <a:spLocks noGrp="1"/>
          </p:cNvSpPr>
          <p:nvPr>
            <p:ph type="subTitle" idx="1"/>
          </p:nvPr>
        </p:nvSpPr>
        <p:spPr/>
        <p:txBody>
          <a:bodyPr/>
          <a:lstStyle/>
          <a:p>
            <a:r>
              <a:rPr lang="en-US" dirty="0"/>
              <a:t>Lecture</a:t>
            </a:r>
          </a:p>
        </p:txBody>
      </p:sp>
    </p:spTree>
    <p:extLst>
      <p:ext uri="{BB962C8B-B14F-4D97-AF65-F5344CB8AC3E}">
        <p14:creationId xmlns:p14="http://schemas.microsoft.com/office/powerpoint/2010/main" val="391270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9463150" cy="1997855"/>
          </a:xfrm>
        </p:spPr>
        <p:txBody>
          <a:bodyPr wrap="square" anchor="t">
            <a:normAutofit/>
          </a:bodyPr>
          <a:lstStyle/>
          <a:p>
            <a:r>
              <a:rPr lang="en-US" dirty="0">
                <a:ea typeface="+mj-lt"/>
                <a:cs typeface="+mj-lt"/>
              </a:rPr>
              <a:t>Calculating Euclidean Distance</a:t>
            </a:r>
          </a:p>
          <a:p>
            <a:pPr algn="ctr"/>
            <a:endParaRPr lang="en-US" dirty="0"/>
          </a:p>
        </p:txBody>
      </p:sp>
      <p:pic>
        <p:nvPicPr>
          <p:cNvPr id="4" name="Picture 4" descr="Text&#10;&#10;Description automatically generated">
            <a:extLst>
              <a:ext uri="{FF2B5EF4-FFF2-40B4-BE49-F238E27FC236}">
                <a16:creationId xmlns:a16="http://schemas.microsoft.com/office/drawing/2014/main" id="{792F4741-A3BB-47A8-BA9C-94A74F143C38}"/>
              </a:ext>
            </a:extLst>
          </p:cNvPr>
          <p:cNvPicPr>
            <a:picLocks noGrp="1" noChangeAspect="1"/>
          </p:cNvPicPr>
          <p:nvPr>
            <p:ph idx="1"/>
          </p:nvPr>
        </p:nvPicPr>
        <p:blipFill>
          <a:blip r:embed="rId2"/>
          <a:stretch>
            <a:fillRect/>
          </a:stretch>
        </p:blipFill>
        <p:spPr>
          <a:xfrm>
            <a:off x="6437463" y="1597981"/>
            <a:ext cx="4599029" cy="1500517"/>
          </a:xfrm>
        </p:spPr>
      </p:pic>
      <p:pic>
        <p:nvPicPr>
          <p:cNvPr id="3" name="Picture 5">
            <a:extLst>
              <a:ext uri="{FF2B5EF4-FFF2-40B4-BE49-F238E27FC236}">
                <a16:creationId xmlns:a16="http://schemas.microsoft.com/office/drawing/2014/main" id="{0E2EBA24-7171-461E-A041-69E38FEB64CC}"/>
              </a:ext>
            </a:extLst>
          </p:cNvPr>
          <p:cNvPicPr>
            <a:picLocks noChangeAspect="1"/>
          </p:cNvPicPr>
          <p:nvPr/>
        </p:nvPicPr>
        <p:blipFill>
          <a:blip r:embed="rId3"/>
          <a:stretch>
            <a:fillRect/>
          </a:stretch>
        </p:blipFill>
        <p:spPr>
          <a:xfrm>
            <a:off x="656968" y="3392879"/>
            <a:ext cx="10260226" cy="2801025"/>
          </a:xfrm>
          <a:prstGeom prst="rect">
            <a:avLst/>
          </a:prstGeom>
        </p:spPr>
      </p:pic>
    </p:spTree>
    <p:extLst>
      <p:ext uri="{BB962C8B-B14F-4D97-AF65-F5344CB8AC3E}">
        <p14:creationId xmlns:p14="http://schemas.microsoft.com/office/powerpoint/2010/main" val="64621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5879971" cy="1997855"/>
          </a:xfrm>
        </p:spPr>
        <p:txBody>
          <a:bodyPr wrap="square" anchor="t">
            <a:normAutofit/>
          </a:bodyPr>
          <a:lstStyle/>
          <a:p>
            <a:r>
              <a:rPr lang="en-US">
                <a:ea typeface="+mj-lt"/>
                <a:cs typeface="+mj-lt"/>
              </a:rPr>
              <a:t>Calculating Euclidean Distance</a:t>
            </a:r>
          </a:p>
          <a:p>
            <a:pPr algn="ctr"/>
            <a:endParaRPr lang="en-US" dirty="0"/>
          </a:p>
        </p:txBody>
      </p:sp>
      <p:pic>
        <p:nvPicPr>
          <p:cNvPr id="4" name="Picture 4" descr="Text&#10;&#10;Description automatically generated">
            <a:extLst>
              <a:ext uri="{FF2B5EF4-FFF2-40B4-BE49-F238E27FC236}">
                <a16:creationId xmlns:a16="http://schemas.microsoft.com/office/drawing/2014/main" id="{792F4741-A3BB-47A8-BA9C-94A74F143C38}"/>
              </a:ext>
            </a:extLst>
          </p:cNvPr>
          <p:cNvPicPr>
            <a:picLocks noGrp="1" noChangeAspect="1"/>
          </p:cNvPicPr>
          <p:nvPr>
            <p:ph idx="1"/>
          </p:nvPr>
        </p:nvPicPr>
        <p:blipFill>
          <a:blip r:embed="rId2"/>
          <a:stretch>
            <a:fillRect/>
          </a:stretch>
        </p:blipFill>
        <p:spPr>
          <a:xfrm>
            <a:off x="6437463" y="839015"/>
            <a:ext cx="4599029" cy="2259483"/>
          </a:xfrm>
        </p:spPr>
      </p:pic>
      <p:pic>
        <p:nvPicPr>
          <p:cNvPr id="5" name="Picture 5" descr="Text&#10;&#10;Description automatically generated">
            <a:extLst>
              <a:ext uri="{FF2B5EF4-FFF2-40B4-BE49-F238E27FC236}">
                <a16:creationId xmlns:a16="http://schemas.microsoft.com/office/drawing/2014/main" id="{8190CD1E-C712-42CD-92BA-B5E1B63E446E}"/>
              </a:ext>
            </a:extLst>
          </p:cNvPr>
          <p:cNvPicPr>
            <a:picLocks noChangeAspect="1"/>
          </p:cNvPicPr>
          <p:nvPr/>
        </p:nvPicPr>
        <p:blipFill rotWithShape="1">
          <a:blip r:embed="rId3"/>
          <a:srcRect l="1183" r="7495" b="15473"/>
          <a:stretch/>
        </p:blipFill>
        <p:spPr>
          <a:xfrm>
            <a:off x="934995" y="3256134"/>
            <a:ext cx="9993044" cy="3186873"/>
          </a:xfrm>
          <a:prstGeom prst="rect">
            <a:avLst/>
          </a:prstGeom>
        </p:spPr>
      </p:pic>
    </p:spTree>
    <p:extLst>
      <p:ext uri="{BB962C8B-B14F-4D97-AF65-F5344CB8AC3E}">
        <p14:creationId xmlns:p14="http://schemas.microsoft.com/office/powerpoint/2010/main" val="280103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11433992" cy="1997855"/>
          </a:xfrm>
        </p:spPr>
        <p:txBody>
          <a:bodyPr wrap="square" anchor="t">
            <a:normAutofit/>
          </a:bodyPr>
          <a:lstStyle/>
          <a:p>
            <a:r>
              <a:rPr lang="en-US" sz="4100" dirty="0"/>
              <a:t>KNN Means programming through SKLearn Library</a:t>
            </a:r>
          </a:p>
        </p:txBody>
      </p:sp>
      <p:sp>
        <p:nvSpPr>
          <p:cNvPr id="3" name="Content Placeholder"/>
          <p:cNvSpPr>
            <a:spLocks noGrp="1"/>
          </p:cNvSpPr>
          <p:nvPr>
            <p:ph idx="1"/>
          </p:nvPr>
        </p:nvSpPr>
        <p:spPr>
          <a:xfrm>
            <a:off x="6091588" y="3064617"/>
            <a:ext cx="5509964" cy="3146962"/>
          </a:xfrm>
        </p:spPr>
        <p:txBody>
          <a:bodyPr anchor="t">
            <a:normAutofit lnSpcReduction="10000"/>
          </a:bodyPr>
          <a:lstStyle/>
          <a:p>
            <a:pPr marL="0" indent="0">
              <a:lnSpc>
                <a:spcPct val="100000"/>
              </a:lnSpc>
              <a:buNone/>
            </a:pPr>
            <a:r>
              <a:rPr lang="en-US" b="1">
                <a:solidFill>
                  <a:srgbClr val="FFFFFF"/>
                </a:solidFill>
              </a:rPr>
              <a:t>How does the KNN algorithm work?</a:t>
            </a:r>
            <a:endParaRPr lang="en-US">
              <a:solidFill>
                <a:srgbClr val="FFFFFF"/>
              </a:solidFill>
            </a:endParaRPr>
          </a:p>
          <a:p>
            <a:pPr marL="0" indent="0" algn="just">
              <a:lnSpc>
                <a:spcPct val="100000"/>
              </a:lnSpc>
              <a:buNone/>
            </a:pPr>
            <a:r>
              <a:rPr lang="en-US" sz="2000">
                <a:ea typeface="+mn-lt"/>
                <a:cs typeface="+mn-lt"/>
              </a:rPr>
              <a:t>In KNN, K is the number of nearest neighbors. The number of neighbors is the core deciding factor. K is generally an odd number if the number of classes is 2. When K=1, then the algorithm is known as the nearest neighbor algorithm. This is the simplest case. Suppose P1 is the point, for which label needs to predict. First, you find the one closest point to P1 and then the label of the nearest point assigned to P1.</a:t>
            </a:r>
            <a:endParaRPr lang="en-US" sz="2000">
              <a:solidFill>
                <a:srgbClr val="FFFFFF">
                  <a:alpha val="60000"/>
                </a:srgbClr>
              </a:solidFill>
            </a:endParaRPr>
          </a:p>
          <a:p>
            <a:pPr>
              <a:lnSpc>
                <a:spcPct val="100000"/>
              </a:lnSpc>
            </a:pPr>
            <a:endParaRPr lang="en-US" sz="2000"/>
          </a:p>
        </p:txBody>
      </p:sp>
      <p:pic>
        <p:nvPicPr>
          <p:cNvPr id="4" name="Picture 4" descr="Diagram&#10;&#10;Description automatically generated">
            <a:extLst>
              <a:ext uri="{FF2B5EF4-FFF2-40B4-BE49-F238E27FC236}">
                <a16:creationId xmlns:a16="http://schemas.microsoft.com/office/drawing/2014/main" id="{2C9CAD59-6762-47B4-BFB2-D15F9A06AA17}"/>
              </a:ext>
            </a:extLst>
          </p:cNvPr>
          <p:cNvPicPr>
            <a:picLocks noChangeAspect="1"/>
          </p:cNvPicPr>
          <p:nvPr/>
        </p:nvPicPr>
        <p:blipFill>
          <a:blip r:embed="rId2"/>
          <a:stretch>
            <a:fillRect/>
          </a:stretch>
        </p:blipFill>
        <p:spPr>
          <a:xfrm>
            <a:off x="907714" y="2274734"/>
            <a:ext cx="4603667" cy="3936845"/>
          </a:xfrm>
          <a:prstGeom prst="rect">
            <a:avLst/>
          </a:prstGeom>
        </p:spPr>
      </p:pic>
    </p:spTree>
    <p:extLst>
      <p:ext uri="{BB962C8B-B14F-4D97-AF65-F5344CB8AC3E}">
        <p14:creationId xmlns:p14="http://schemas.microsoft.com/office/powerpoint/2010/main" val="62567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1" y="580363"/>
            <a:ext cx="11149907" cy="1997855"/>
          </a:xfrm>
        </p:spPr>
        <p:txBody>
          <a:bodyPr wrap="square" anchor="t">
            <a:normAutofit/>
          </a:bodyPr>
          <a:lstStyle/>
          <a:p>
            <a:r>
              <a:rPr lang="en-US" sz="4100" dirty="0"/>
              <a:t>KNN Means programming through SKLearn Library</a:t>
            </a:r>
          </a:p>
        </p:txBody>
      </p:sp>
      <p:sp>
        <p:nvSpPr>
          <p:cNvPr id="3" name="Content Placeholder"/>
          <p:cNvSpPr>
            <a:spLocks noGrp="1"/>
          </p:cNvSpPr>
          <p:nvPr>
            <p:ph idx="1"/>
          </p:nvPr>
        </p:nvSpPr>
        <p:spPr>
          <a:xfrm>
            <a:off x="935718" y="3064617"/>
            <a:ext cx="10329366" cy="3146962"/>
          </a:xfrm>
        </p:spPr>
        <p:txBody>
          <a:bodyPr anchor="t">
            <a:normAutofit/>
          </a:bodyPr>
          <a:lstStyle/>
          <a:p>
            <a:pPr marL="0" indent="0">
              <a:lnSpc>
                <a:spcPct val="100000"/>
              </a:lnSpc>
              <a:buNone/>
            </a:pPr>
            <a:r>
              <a:rPr lang="en-US" dirty="0">
                <a:solidFill>
                  <a:srgbClr val="FF0000"/>
                </a:solidFill>
                <a:ea typeface="+mn-lt"/>
                <a:cs typeface="+mn-lt"/>
              </a:rPr>
              <a:t>Suppose P1 is the point, for which label needs to predict. First, you find the k closest point to P1 and then classify points by majority vote of its k neighbors. Each object votes for their class and the class with the most votes is taken as the prediction. For finding closest similar points, you find the distance between points using distance measures such as Euclidean distance, Hamming distance, Manhattan distance and </a:t>
            </a:r>
            <a:r>
              <a:rPr lang="en-US" dirty="0" err="1">
                <a:solidFill>
                  <a:srgbClr val="FF0000"/>
                </a:solidFill>
                <a:ea typeface="+mn-lt"/>
                <a:cs typeface="+mn-lt"/>
              </a:rPr>
              <a:t>Minkowski</a:t>
            </a:r>
            <a:r>
              <a:rPr lang="en-US" dirty="0">
                <a:solidFill>
                  <a:srgbClr val="FF0000"/>
                </a:solidFill>
                <a:ea typeface="+mn-lt"/>
                <a:cs typeface="+mn-lt"/>
              </a:rPr>
              <a:t> distance. KNN has the following basic steps:</a:t>
            </a:r>
            <a:endParaRPr lang="en-US" dirty="0">
              <a:solidFill>
                <a:srgbClr val="FF0000"/>
              </a:solidFill>
            </a:endParaRPr>
          </a:p>
        </p:txBody>
      </p:sp>
    </p:spTree>
    <p:extLst>
      <p:ext uri="{BB962C8B-B14F-4D97-AF65-F5344CB8AC3E}">
        <p14:creationId xmlns:p14="http://schemas.microsoft.com/office/powerpoint/2010/main" val="118831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5437188" cy="1997855"/>
          </a:xfrm>
        </p:spPr>
        <p:txBody>
          <a:bodyPr wrap="square" anchor="t">
            <a:normAutofit fontScale="90000"/>
          </a:bodyPr>
          <a:lstStyle/>
          <a:p>
            <a:r>
              <a:rPr lang="en-US" sz="4100" dirty="0"/>
              <a:t>KNN Means programming through SKLearn Library</a:t>
            </a:r>
          </a:p>
        </p:txBody>
      </p:sp>
      <p:pic>
        <p:nvPicPr>
          <p:cNvPr id="9" name="Picture 9" descr="Chart, scatter chart&#10;&#10;Description automatically generated">
            <a:extLst>
              <a:ext uri="{FF2B5EF4-FFF2-40B4-BE49-F238E27FC236}">
                <a16:creationId xmlns:a16="http://schemas.microsoft.com/office/drawing/2014/main" id="{96CA98E4-D642-4110-B64F-9F7EAB90366C}"/>
              </a:ext>
            </a:extLst>
          </p:cNvPr>
          <p:cNvPicPr>
            <a:picLocks noGrp="1" noChangeAspect="1"/>
          </p:cNvPicPr>
          <p:nvPr>
            <p:ph idx="1"/>
          </p:nvPr>
        </p:nvPicPr>
        <p:blipFill rotWithShape="1">
          <a:blip r:embed="rId2"/>
          <a:srcRect l="5602" t="4598" r="4762" b="2874"/>
          <a:stretch/>
        </p:blipFill>
        <p:spPr>
          <a:xfrm>
            <a:off x="484291" y="2695662"/>
            <a:ext cx="3158993" cy="3190439"/>
          </a:xfrm>
        </p:spPr>
      </p:pic>
      <p:pic>
        <p:nvPicPr>
          <p:cNvPr id="10" name="Picture 10" descr="Chart&#10;&#10;Description automatically generated">
            <a:extLst>
              <a:ext uri="{FF2B5EF4-FFF2-40B4-BE49-F238E27FC236}">
                <a16:creationId xmlns:a16="http://schemas.microsoft.com/office/drawing/2014/main" id="{C3C2FF93-B7B8-4C19-8FC6-8C3DB62F7F16}"/>
              </a:ext>
            </a:extLst>
          </p:cNvPr>
          <p:cNvPicPr>
            <a:picLocks noChangeAspect="1"/>
          </p:cNvPicPr>
          <p:nvPr/>
        </p:nvPicPr>
        <p:blipFill rotWithShape="1">
          <a:blip r:embed="rId3"/>
          <a:srcRect t="7558" r="8033" b="-291"/>
          <a:stretch/>
        </p:blipFill>
        <p:spPr>
          <a:xfrm>
            <a:off x="3893127" y="2695786"/>
            <a:ext cx="3326912" cy="3188219"/>
          </a:xfrm>
          <a:prstGeom prst="rect">
            <a:avLst/>
          </a:prstGeom>
        </p:spPr>
      </p:pic>
      <p:pic>
        <p:nvPicPr>
          <p:cNvPr id="11" name="Picture 11">
            <a:extLst>
              <a:ext uri="{FF2B5EF4-FFF2-40B4-BE49-F238E27FC236}">
                <a16:creationId xmlns:a16="http://schemas.microsoft.com/office/drawing/2014/main" id="{CA4B2F6B-DB81-4556-BC8D-3039F2E06BF2}"/>
              </a:ext>
            </a:extLst>
          </p:cNvPr>
          <p:cNvPicPr>
            <a:picLocks noChangeAspect="1"/>
          </p:cNvPicPr>
          <p:nvPr/>
        </p:nvPicPr>
        <p:blipFill rotWithShape="1">
          <a:blip r:embed="rId4"/>
          <a:srcRect l="4077" r="5794" b="-287"/>
          <a:stretch/>
        </p:blipFill>
        <p:spPr>
          <a:xfrm>
            <a:off x="7544789" y="2696079"/>
            <a:ext cx="4158154" cy="3454962"/>
          </a:xfrm>
          <a:prstGeom prst="rect">
            <a:avLst/>
          </a:prstGeom>
        </p:spPr>
      </p:pic>
    </p:spTree>
    <p:extLst>
      <p:ext uri="{BB962C8B-B14F-4D97-AF65-F5344CB8AC3E}">
        <p14:creationId xmlns:p14="http://schemas.microsoft.com/office/powerpoint/2010/main" val="517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1" y="580363"/>
            <a:ext cx="11567157" cy="1997855"/>
          </a:xfrm>
        </p:spPr>
        <p:txBody>
          <a:bodyPr wrap="square" anchor="t">
            <a:normAutofit/>
          </a:bodyPr>
          <a:lstStyle/>
          <a:p>
            <a:r>
              <a:rPr lang="en-US" sz="4100" dirty="0"/>
              <a:t>KNN Means programming through SKLearn Library</a:t>
            </a:r>
          </a:p>
        </p:txBody>
      </p:sp>
      <p:sp>
        <p:nvSpPr>
          <p:cNvPr id="4" name="Content Placeholder 3">
            <a:extLst>
              <a:ext uri="{FF2B5EF4-FFF2-40B4-BE49-F238E27FC236}">
                <a16:creationId xmlns:a16="http://schemas.microsoft.com/office/drawing/2014/main" id="{E1394FE9-45BD-4535-A9B8-9B5C798AB022}"/>
              </a:ext>
            </a:extLst>
          </p:cNvPr>
          <p:cNvSpPr>
            <a:spLocks noGrp="1"/>
          </p:cNvSpPr>
          <p:nvPr>
            <p:ph idx="1"/>
          </p:nvPr>
        </p:nvSpPr>
        <p:spPr>
          <a:xfrm>
            <a:off x="550863" y="2390289"/>
            <a:ext cx="11090274" cy="3702535"/>
          </a:xfrm>
        </p:spPr>
        <p:txBody>
          <a:bodyPr vert="horz" wrap="square" lIns="0" tIns="0" rIns="0" bIns="0" rtlCol="0" anchor="t">
            <a:normAutofit/>
          </a:bodyPr>
          <a:lstStyle/>
          <a:p>
            <a:endParaRPr lang="en-US"/>
          </a:p>
          <a:p>
            <a:endParaRPr lang="en-US" dirty="0"/>
          </a:p>
        </p:txBody>
      </p:sp>
      <p:sp>
        <p:nvSpPr>
          <p:cNvPr id="3" name="TextBox 2">
            <a:extLst>
              <a:ext uri="{FF2B5EF4-FFF2-40B4-BE49-F238E27FC236}">
                <a16:creationId xmlns:a16="http://schemas.microsoft.com/office/drawing/2014/main" id="{79DF6C05-D358-4ABF-BEDD-31CB8CAEBC66}"/>
              </a:ext>
            </a:extLst>
          </p:cNvPr>
          <p:cNvSpPr txBox="1"/>
          <p:nvPr/>
        </p:nvSpPr>
        <p:spPr>
          <a:xfrm>
            <a:off x="1202868" y="3944571"/>
            <a:ext cx="92550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import </a:t>
            </a:r>
            <a:r>
              <a:rPr lang="en-US" sz="2400" dirty="0" err="1">
                <a:ea typeface="+mn-lt"/>
                <a:cs typeface="+mn-lt"/>
              </a:rPr>
              <a:t>numpy</a:t>
            </a:r>
            <a:r>
              <a:rPr lang="en-US" sz="2400" dirty="0">
                <a:ea typeface="+mn-lt"/>
                <a:cs typeface="+mn-lt"/>
              </a:rPr>
              <a:t> as np </a:t>
            </a:r>
            <a:endParaRPr lang="en-US" dirty="0"/>
          </a:p>
          <a:p>
            <a:r>
              <a:rPr lang="en-US" sz="2400" dirty="0">
                <a:ea typeface="+mn-lt"/>
                <a:cs typeface="+mn-lt"/>
              </a:rPr>
              <a:t>import pandas as pd </a:t>
            </a:r>
            <a:endParaRPr lang="en-US" dirty="0"/>
          </a:p>
          <a:p>
            <a:r>
              <a:rPr lang="en-US" sz="2400" dirty="0">
                <a:ea typeface="+mn-lt"/>
                <a:cs typeface="+mn-lt"/>
              </a:rPr>
              <a:t>from </a:t>
            </a:r>
            <a:r>
              <a:rPr lang="en-US" sz="2400" dirty="0" err="1">
                <a:ea typeface="+mn-lt"/>
                <a:cs typeface="+mn-lt"/>
              </a:rPr>
              <a:t>sklearn.model_selection</a:t>
            </a:r>
            <a:r>
              <a:rPr lang="en-US" sz="2400" dirty="0">
                <a:ea typeface="+mn-lt"/>
                <a:cs typeface="+mn-lt"/>
              </a:rPr>
              <a:t> import </a:t>
            </a:r>
            <a:r>
              <a:rPr lang="en-US" sz="2400" dirty="0" err="1">
                <a:ea typeface="+mn-lt"/>
                <a:cs typeface="+mn-lt"/>
              </a:rPr>
              <a:t>train_test_split</a:t>
            </a:r>
            <a:r>
              <a:rPr lang="en-US" sz="2400" dirty="0">
                <a:ea typeface="+mn-lt"/>
                <a:cs typeface="+mn-lt"/>
              </a:rPr>
              <a:t> </a:t>
            </a:r>
            <a:endParaRPr lang="en-US" dirty="0"/>
          </a:p>
          <a:p>
            <a:r>
              <a:rPr lang="en-US" sz="2400" dirty="0">
                <a:ea typeface="+mn-lt"/>
                <a:cs typeface="+mn-lt"/>
              </a:rPr>
              <a:t>from </a:t>
            </a:r>
            <a:r>
              <a:rPr lang="en-US" sz="2400" dirty="0" err="1">
                <a:ea typeface="+mn-lt"/>
                <a:cs typeface="+mn-lt"/>
              </a:rPr>
              <a:t>sklearn.neighbors</a:t>
            </a:r>
            <a:r>
              <a:rPr lang="en-US" sz="2400" dirty="0">
                <a:ea typeface="+mn-lt"/>
                <a:cs typeface="+mn-lt"/>
              </a:rPr>
              <a:t> import </a:t>
            </a:r>
            <a:r>
              <a:rPr lang="en-US" sz="2400" dirty="0" err="1">
                <a:ea typeface="+mn-lt"/>
                <a:cs typeface="+mn-lt"/>
              </a:rPr>
              <a:t>KNeighborsClassifier</a:t>
            </a:r>
            <a:r>
              <a:rPr lang="en-US" sz="2400" dirty="0">
                <a:ea typeface="+mn-lt"/>
                <a:cs typeface="+mn-lt"/>
              </a:rPr>
              <a:t> </a:t>
            </a:r>
            <a:endParaRPr lang="en-US" dirty="0"/>
          </a:p>
        </p:txBody>
      </p:sp>
      <p:sp>
        <p:nvSpPr>
          <p:cNvPr id="7" name="TextBox 6">
            <a:extLst>
              <a:ext uri="{FF2B5EF4-FFF2-40B4-BE49-F238E27FC236}">
                <a16:creationId xmlns:a16="http://schemas.microsoft.com/office/drawing/2014/main" id="{84BCEEE7-3A5D-458B-8401-80CFD028129F}"/>
              </a:ext>
            </a:extLst>
          </p:cNvPr>
          <p:cNvSpPr txBox="1"/>
          <p:nvPr/>
        </p:nvSpPr>
        <p:spPr>
          <a:xfrm>
            <a:off x="2997455" y="2267099"/>
            <a:ext cx="41979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Importing Libraries</a:t>
            </a:r>
          </a:p>
        </p:txBody>
      </p:sp>
    </p:spTree>
    <p:extLst>
      <p:ext uri="{BB962C8B-B14F-4D97-AF65-F5344CB8AC3E}">
        <p14:creationId xmlns:p14="http://schemas.microsoft.com/office/powerpoint/2010/main" val="337433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11641138" cy="1997855"/>
          </a:xfrm>
        </p:spPr>
        <p:txBody>
          <a:bodyPr wrap="square" anchor="t">
            <a:normAutofit/>
          </a:bodyPr>
          <a:lstStyle/>
          <a:p>
            <a:r>
              <a:rPr lang="en-US" sz="4100" dirty="0"/>
              <a:t>KNN Means programming through SKLearn Library</a:t>
            </a:r>
          </a:p>
        </p:txBody>
      </p:sp>
      <p:sp>
        <p:nvSpPr>
          <p:cNvPr id="4" name="Content Placeholder 3">
            <a:extLst>
              <a:ext uri="{FF2B5EF4-FFF2-40B4-BE49-F238E27FC236}">
                <a16:creationId xmlns:a16="http://schemas.microsoft.com/office/drawing/2014/main" id="{E1394FE9-45BD-4535-A9B8-9B5C798AB022}"/>
              </a:ext>
            </a:extLst>
          </p:cNvPr>
          <p:cNvSpPr>
            <a:spLocks noGrp="1"/>
          </p:cNvSpPr>
          <p:nvPr>
            <p:ph idx="1"/>
          </p:nvPr>
        </p:nvSpPr>
        <p:spPr>
          <a:xfrm>
            <a:off x="550863" y="2390289"/>
            <a:ext cx="11090274" cy="3702535"/>
          </a:xfrm>
        </p:spPr>
        <p:txBody>
          <a:bodyPr vert="horz" wrap="square" lIns="0" tIns="0" rIns="0" bIns="0" rtlCol="0" anchor="t">
            <a:normAutofit/>
          </a:bodyPr>
          <a:lstStyle/>
          <a:p>
            <a:endParaRPr lang="en-US"/>
          </a:p>
          <a:p>
            <a:endParaRPr lang="en-US" dirty="0"/>
          </a:p>
        </p:txBody>
      </p:sp>
      <p:sp>
        <p:nvSpPr>
          <p:cNvPr id="3" name="TextBox 2">
            <a:extLst>
              <a:ext uri="{FF2B5EF4-FFF2-40B4-BE49-F238E27FC236}">
                <a16:creationId xmlns:a16="http://schemas.microsoft.com/office/drawing/2014/main" id="{79DF6C05-D358-4ABF-BEDD-31CB8CAEBC66}"/>
              </a:ext>
            </a:extLst>
          </p:cNvPr>
          <p:cNvSpPr txBox="1"/>
          <p:nvPr/>
        </p:nvSpPr>
        <p:spPr>
          <a:xfrm>
            <a:off x="555522" y="3141649"/>
            <a:ext cx="1108561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ea typeface="+mn-lt"/>
                <a:cs typeface="+mn-lt"/>
              </a:rPr>
              <a:t>url</a:t>
            </a:r>
            <a:r>
              <a:rPr lang="en-US" sz="2400" dirty="0">
                <a:ea typeface="+mn-lt"/>
                <a:cs typeface="+mn-lt"/>
              </a:rPr>
              <a:t> = "</a:t>
            </a:r>
            <a:r>
              <a:rPr lang="en-US" sz="2400" dirty="0">
                <a:ea typeface="+mn-lt"/>
                <a:cs typeface="+mn-lt"/>
                <a:hlinkClick r:id="rId2"/>
              </a:rPr>
              <a:t>https://archive.ics.uci.edu/ml/machine-learning-databases/iris/iris.data</a:t>
            </a:r>
            <a:r>
              <a:rPr lang="en-US" sz="2400" dirty="0">
                <a:ea typeface="+mn-lt"/>
                <a:cs typeface="+mn-lt"/>
              </a:rPr>
              <a:t>"</a:t>
            </a:r>
            <a:endParaRPr lang="en-US" dirty="0"/>
          </a:p>
          <a:p>
            <a:endParaRPr lang="en-US" dirty="0"/>
          </a:p>
          <a:p>
            <a:r>
              <a:rPr lang="en-US" sz="2400" dirty="0">
                <a:ea typeface="+mn-lt"/>
                <a:cs typeface="+mn-lt"/>
              </a:rPr>
              <a:t>dataset = </a:t>
            </a:r>
            <a:r>
              <a:rPr lang="en-US" sz="2400" dirty="0" err="1">
                <a:ea typeface="+mn-lt"/>
                <a:cs typeface="+mn-lt"/>
              </a:rPr>
              <a:t>pd.read_csv</a:t>
            </a:r>
            <a:r>
              <a:rPr lang="en-US" sz="2400" dirty="0">
                <a:ea typeface="+mn-lt"/>
                <a:cs typeface="+mn-lt"/>
              </a:rPr>
              <a:t>(</a:t>
            </a:r>
            <a:r>
              <a:rPr lang="en-US" sz="2400" dirty="0" err="1">
                <a:ea typeface="+mn-lt"/>
                <a:cs typeface="+mn-lt"/>
              </a:rPr>
              <a:t>url</a:t>
            </a:r>
            <a:r>
              <a:rPr lang="en-US" sz="2400" dirty="0">
                <a:ea typeface="+mn-lt"/>
                <a:cs typeface="+mn-lt"/>
              </a:rPr>
              <a:t>)</a:t>
            </a:r>
            <a:endParaRPr lang="en-US" dirty="0"/>
          </a:p>
          <a:p>
            <a:r>
              <a:rPr lang="en-US" sz="2400" dirty="0" err="1">
                <a:ea typeface="+mn-lt"/>
                <a:cs typeface="+mn-lt"/>
              </a:rPr>
              <a:t>dataset.head</a:t>
            </a:r>
            <a:r>
              <a:rPr lang="en-US" sz="2400" dirty="0">
                <a:ea typeface="+mn-lt"/>
                <a:cs typeface="+mn-lt"/>
              </a:rPr>
              <a:t>()</a:t>
            </a:r>
            <a:endParaRPr lang="en-US" dirty="0"/>
          </a:p>
          <a:p>
            <a:endParaRPr lang="en-US" dirty="0"/>
          </a:p>
          <a:p>
            <a:r>
              <a:rPr lang="en-US" sz="2400" dirty="0" err="1">
                <a:ea typeface="+mn-lt"/>
                <a:cs typeface="+mn-lt"/>
              </a:rPr>
              <a:t>df_x</a:t>
            </a:r>
            <a:r>
              <a:rPr lang="en-US" sz="2400" dirty="0">
                <a:ea typeface="+mn-lt"/>
                <a:cs typeface="+mn-lt"/>
              </a:rPr>
              <a:t> = </a:t>
            </a:r>
            <a:r>
              <a:rPr lang="en-US" sz="2400" dirty="0" err="1">
                <a:ea typeface="+mn-lt"/>
                <a:cs typeface="+mn-lt"/>
              </a:rPr>
              <a:t>dataset.iloc</a:t>
            </a:r>
            <a:r>
              <a:rPr lang="en-US" sz="2400" dirty="0">
                <a:ea typeface="+mn-lt"/>
                <a:cs typeface="+mn-lt"/>
              </a:rPr>
              <a:t>[:, :-1].values</a:t>
            </a:r>
            <a:endParaRPr lang="en-US" dirty="0"/>
          </a:p>
          <a:p>
            <a:r>
              <a:rPr lang="en-US" sz="2400" dirty="0" err="1">
                <a:ea typeface="+mn-lt"/>
                <a:cs typeface="+mn-lt"/>
              </a:rPr>
              <a:t>df_y</a:t>
            </a:r>
            <a:r>
              <a:rPr lang="en-US" sz="2400" dirty="0">
                <a:ea typeface="+mn-lt"/>
                <a:cs typeface="+mn-lt"/>
              </a:rPr>
              <a:t> = </a:t>
            </a:r>
            <a:r>
              <a:rPr lang="en-US" sz="2400" dirty="0" err="1">
                <a:ea typeface="+mn-lt"/>
                <a:cs typeface="+mn-lt"/>
              </a:rPr>
              <a:t>dataset.iloc</a:t>
            </a:r>
            <a:r>
              <a:rPr lang="en-US" sz="2400" dirty="0">
                <a:ea typeface="+mn-lt"/>
                <a:cs typeface="+mn-lt"/>
              </a:rPr>
              <a:t>[:, 4].values</a:t>
            </a:r>
            <a:endParaRPr lang="en-US" dirty="0"/>
          </a:p>
        </p:txBody>
      </p:sp>
      <p:sp>
        <p:nvSpPr>
          <p:cNvPr id="7" name="TextBox 6">
            <a:extLst>
              <a:ext uri="{FF2B5EF4-FFF2-40B4-BE49-F238E27FC236}">
                <a16:creationId xmlns:a16="http://schemas.microsoft.com/office/drawing/2014/main" id="{84BCEEE7-3A5D-458B-8401-80CFD028129F}"/>
              </a:ext>
            </a:extLst>
          </p:cNvPr>
          <p:cNvSpPr txBox="1"/>
          <p:nvPr/>
        </p:nvSpPr>
        <p:spPr>
          <a:xfrm>
            <a:off x="2105480" y="2147422"/>
            <a:ext cx="78375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Loading and Slicing </a:t>
            </a:r>
            <a:r>
              <a:rPr lang="en-US" sz="3600" dirty="0" err="1"/>
              <a:t>DataFrame</a:t>
            </a:r>
            <a:endParaRPr lang="en-US" sz="3600" dirty="0"/>
          </a:p>
        </p:txBody>
      </p:sp>
    </p:spTree>
    <p:extLst>
      <p:ext uri="{BB962C8B-B14F-4D97-AF65-F5344CB8AC3E}">
        <p14:creationId xmlns:p14="http://schemas.microsoft.com/office/powerpoint/2010/main" val="4135452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10679390" cy="1997855"/>
          </a:xfrm>
        </p:spPr>
        <p:txBody>
          <a:bodyPr wrap="square" anchor="t">
            <a:normAutofit/>
          </a:bodyPr>
          <a:lstStyle/>
          <a:p>
            <a:r>
              <a:rPr lang="en-US" sz="4100" dirty="0"/>
              <a:t>KNN Means programming through SKLearn Library</a:t>
            </a:r>
          </a:p>
        </p:txBody>
      </p:sp>
      <p:sp>
        <p:nvSpPr>
          <p:cNvPr id="4" name="Content Placeholder 3">
            <a:extLst>
              <a:ext uri="{FF2B5EF4-FFF2-40B4-BE49-F238E27FC236}">
                <a16:creationId xmlns:a16="http://schemas.microsoft.com/office/drawing/2014/main" id="{E1394FE9-45BD-4535-A9B8-9B5C798AB022}"/>
              </a:ext>
            </a:extLst>
          </p:cNvPr>
          <p:cNvSpPr>
            <a:spLocks noGrp="1"/>
          </p:cNvSpPr>
          <p:nvPr>
            <p:ph idx="1"/>
          </p:nvPr>
        </p:nvSpPr>
        <p:spPr>
          <a:xfrm>
            <a:off x="550863" y="2390289"/>
            <a:ext cx="11090274" cy="3702535"/>
          </a:xfrm>
        </p:spPr>
        <p:txBody>
          <a:bodyPr vert="horz" wrap="square" lIns="0" tIns="0" rIns="0" bIns="0" rtlCol="0" anchor="t">
            <a:normAutofit/>
          </a:bodyPr>
          <a:lstStyle/>
          <a:p>
            <a:endParaRPr lang="en-US"/>
          </a:p>
          <a:p>
            <a:endParaRPr lang="en-US" dirty="0"/>
          </a:p>
        </p:txBody>
      </p:sp>
      <p:sp>
        <p:nvSpPr>
          <p:cNvPr id="3" name="TextBox 2">
            <a:extLst>
              <a:ext uri="{FF2B5EF4-FFF2-40B4-BE49-F238E27FC236}">
                <a16:creationId xmlns:a16="http://schemas.microsoft.com/office/drawing/2014/main" id="{79DF6C05-D358-4ABF-BEDD-31CB8CAEBC66}"/>
              </a:ext>
            </a:extLst>
          </p:cNvPr>
          <p:cNvSpPr txBox="1"/>
          <p:nvPr/>
        </p:nvSpPr>
        <p:spPr>
          <a:xfrm>
            <a:off x="439387" y="3655620"/>
            <a:ext cx="1108561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ea typeface="+mn-lt"/>
                <a:cs typeface="+mn-lt"/>
              </a:rPr>
              <a:t>X_train</a:t>
            </a:r>
            <a:r>
              <a:rPr lang="en-US" sz="2400" dirty="0">
                <a:ea typeface="+mn-lt"/>
                <a:cs typeface="+mn-lt"/>
              </a:rPr>
              <a:t>, </a:t>
            </a:r>
            <a:r>
              <a:rPr lang="en-US" sz="2400" dirty="0" err="1">
                <a:ea typeface="+mn-lt"/>
                <a:cs typeface="+mn-lt"/>
              </a:rPr>
              <a:t>X_test</a:t>
            </a:r>
            <a:r>
              <a:rPr lang="en-US" sz="2400" dirty="0">
                <a:ea typeface="+mn-lt"/>
                <a:cs typeface="+mn-lt"/>
              </a:rPr>
              <a:t>, </a:t>
            </a:r>
            <a:r>
              <a:rPr lang="en-US" sz="2400" dirty="0" err="1">
                <a:ea typeface="+mn-lt"/>
                <a:cs typeface="+mn-lt"/>
              </a:rPr>
              <a:t>y_train</a:t>
            </a:r>
            <a:r>
              <a:rPr lang="en-US" sz="2400" dirty="0">
                <a:ea typeface="+mn-lt"/>
                <a:cs typeface="+mn-lt"/>
              </a:rPr>
              <a:t>, </a:t>
            </a:r>
            <a:r>
              <a:rPr lang="en-US" sz="2400" dirty="0" err="1">
                <a:ea typeface="+mn-lt"/>
                <a:cs typeface="+mn-lt"/>
              </a:rPr>
              <a:t>y_test</a:t>
            </a:r>
            <a:r>
              <a:rPr lang="en-US" sz="2400" dirty="0">
                <a:ea typeface="+mn-lt"/>
                <a:cs typeface="+mn-lt"/>
              </a:rPr>
              <a:t> = </a:t>
            </a:r>
            <a:r>
              <a:rPr lang="en-US" sz="2400" dirty="0" err="1">
                <a:ea typeface="+mn-lt"/>
                <a:cs typeface="+mn-lt"/>
              </a:rPr>
              <a:t>train_test_split</a:t>
            </a:r>
            <a:r>
              <a:rPr lang="en-US" sz="2400" dirty="0">
                <a:ea typeface="+mn-lt"/>
                <a:cs typeface="+mn-lt"/>
              </a:rPr>
              <a:t>(</a:t>
            </a:r>
            <a:r>
              <a:rPr lang="en-US" sz="2400" dirty="0" err="1">
                <a:ea typeface="+mn-lt"/>
                <a:cs typeface="+mn-lt"/>
              </a:rPr>
              <a:t>df_x</a:t>
            </a:r>
            <a:r>
              <a:rPr lang="en-US" sz="2400" dirty="0">
                <a:ea typeface="+mn-lt"/>
                <a:cs typeface="+mn-lt"/>
              </a:rPr>
              <a:t>, </a:t>
            </a:r>
            <a:r>
              <a:rPr lang="en-US" sz="2400" dirty="0" err="1">
                <a:ea typeface="+mn-lt"/>
                <a:cs typeface="+mn-lt"/>
              </a:rPr>
              <a:t>df_y</a:t>
            </a:r>
            <a:r>
              <a:rPr lang="en-US" sz="2400" dirty="0">
                <a:ea typeface="+mn-lt"/>
                <a:cs typeface="+mn-lt"/>
              </a:rPr>
              <a:t>, </a:t>
            </a:r>
            <a:r>
              <a:rPr lang="en-US" sz="2400" dirty="0" err="1">
                <a:ea typeface="+mn-lt"/>
                <a:cs typeface="+mn-lt"/>
              </a:rPr>
              <a:t>test_size</a:t>
            </a:r>
            <a:r>
              <a:rPr lang="en-US" sz="2400" dirty="0">
                <a:ea typeface="+mn-lt"/>
                <a:cs typeface="+mn-lt"/>
              </a:rPr>
              <a:t>=0.20)</a:t>
            </a:r>
            <a:endParaRPr lang="en-US" dirty="0"/>
          </a:p>
          <a:p>
            <a:endParaRPr lang="en-US" dirty="0"/>
          </a:p>
          <a:p>
            <a:r>
              <a:rPr lang="en-US" sz="2400" dirty="0">
                <a:ea typeface="+mn-lt"/>
                <a:cs typeface="+mn-lt"/>
              </a:rPr>
              <a:t>classifier = </a:t>
            </a:r>
            <a:r>
              <a:rPr lang="en-US" sz="2400" dirty="0" err="1">
                <a:ea typeface="+mn-lt"/>
                <a:cs typeface="+mn-lt"/>
              </a:rPr>
              <a:t>KNeighborsClassifier</a:t>
            </a:r>
            <a:r>
              <a:rPr lang="en-US" sz="2400" dirty="0">
                <a:ea typeface="+mn-lt"/>
                <a:cs typeface="+mn-lt"/>
              </a:rPr>
              <a:t>(</a:t>
            </a:r>
            <a:r>
              <a:rPr lang="en-US" sz="2400" dirty="0" err="1">
                <a:ea typeface="+mn-lt"/>
                <a:cs typeface="+mn-lt"/>
              </a:rPr>
              <a:t>n_neighbors</a:t>
            </a:r>
            <a:r>
              <a:rPr lang="en-US" sz="2400" dirty="0">
                <a:ea typeface="+mn-lt"/>
                <a:cs typeface="+mn-lt"/>
              </a:rPr>
              <a:t>=5)</a:t>
            </a:r>
            <a:endParaRPr lang="en-US" dirty="0"/>
          </a:p>
          <a:p>
            <a:r>
              <a:rPr lang="en-US" sz="2400" dirty="0" err="1">
                <a:ea typeface="+mn-lt"/>
                <a:cs typeface="+mn-lt"/>
              </a:rPr>
              <a:t>classifier.fit</a:t>
            </a:r>
            <a:r>
              <a:rPr lang="en-US" sz="2400" dirty="0">
                <a:ea typeface="+mn-lt"/>
                <a:cs typeface="+mn-lt"/>
              </a:rPr>
              <a:t>(</a:t>
            </a:r>
            <a:r>
              <a:rPr lang="en-US" sz="2400" dirty="0" err="1">
                <a:ea typeface="+mn-lt"/>
                <a:cs typeface="+mn-lt"/>
              </a:rPr>
              <a:t>X_train</a:t>
            </a:r>
            <a:r>
              <a:rPr lang="en-US" sz="2400" dirty="0">
                <a:ea typeface="+mn-lt"/>
                <a:cs typeface="+mn-lt"/>
              </a:rPr>
              <a:t>, </a:t>
            </a:r>
            <a:r>
              <a:rPr lang="en-US" sz="2400" dirty="0" err="1">
                <a:ea typeface="+mn-lt"/>
                <a:cs typeface="+mn-lt"/>
              </a:rPr>
              <a:t>y_train</a:t>
            </a:r>
            <a:r>
              <a:rPr lang="en-US" sz="2400" dirty="0">
                <a:ea typeface="+mn-lt"/>
                <a:cs typeface="+mn-lt"/>
              </a:rPr>
              <a:t>)</a:t>
            </a:r>
            <a:endParaRPr lang="en-US" dirty="0"/>
          </a:p>
          <a:p>
            <a:endParaRPr lang="en-US" sz="2400" dirty="0"/>
          </a:p>
        </p:txBody>
      </p:sp>
      <p:sp>
        <p:nvSpPr>
          <p:cNvPr id="7" name="TextBox 6">
            <a:extLst>
              <a:ext uri="{FF2B5EF4-FFF2-40B4-BE49-F238E27FC236}">
                <a16:creationId xmlns:a16="http://schemas.microsoft.com/office/drawing/2014/main" id="{84BCEEE7-3A5D-458B-8401-80CFD028129F}"/>
              </a:ext>
            </a:extLst>
          </p:cNvPr>
          <p:cNvSpPr txBox="1"/>
          <p:nvPr/>
        </p:nvSpPr>
        <p:spPr>
          <a:xfrm>
            <a:off x="2664773" y="2694461"/>
            <a:ext cx="64542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Splitting into </a:t>
            </a:r>
            <a:r>
              <a:rPr lang="en-US" sz="3600" dirty="0" err="1"/>
              <a:t>DataSets</a:t>
            </a:r>
            <a:endParaRPr lang="en-US" dirty="0"/>
          </a:p>
        </p:txBody>
      </p:sp>
    </p:spTree>
    <p:extLst>
      <p:ext uri="{BB962C8B-B14F-4D97-AF65-F5344CB8AC3E}">
        <p14:creationId xmlns:p14="http://schemas.microsoft.com/office/powerpoint/2010/main" val="138303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10626124" cy="1997855"/>
          </a:xfrm>
        </p:spPr>
        <p:txBody>
          <a:bodyPr wrap="square" anchor="t">
            <a:normAutofit/>
          </a:bodyPr>
          <a:lstStyle/>
          <a:p>
            <a:r>
              <a:rPr lang="en-US" sz="4100" dirty="0"/>
              <a:t>KNN Means programming through SKLearn Library</a:t>
            </a:r>
          </a:p>
        </p:txBody>
      </p:sp>
      <p:sp>
        <p:nvSpPr>
          <p:cNvPr id="4" name="Content Placeholder 3">
            <a:extLst>
              <a:ext uri="{FF2B5EF4-FFF2-40B4-BE49-F238E27FC236}">
                <a16:creationId xmlns:a16="http://schemas.microsoft.com/office/drawing/2014/main" id="{E1394FE9-45BD-4535-A9B8-9B5C798AB022}"/>
              </a:ext>
            </a:extLst>
          </p:cNvPr>
          <p:cNvSpPr>
            <a:spLocks noGrp="1"/>
          </p:cNvSpPr>
          <p:nvPr>
            <p:ph idx="1"/>
          </p:nvPr>
        </p:nvSpPr>
        <p:spPr>
          <a:xfrm>
            <a:off x="550863" y="2390289"/>
            <a:ext cx="11090274" cy="3702535"/>
          </a:xfrm>
        </p:spPr>
        <p:txBody>
          <a:bodyPr vert="horz" wrap="square" lIns="0" tIns="0" rIns="0" bIns="0" rtlCol="0" anchor="t">
            <a:normAutofit/>
          </a:bodyPr>
          <a:lstStyle/>
          <a:p>
            <a:endParaRPr lang="en-US"/>
          </a:p>
          <a:p>
            <a:endParaRPr lang="en-US" dirty="0"/>
          </a:p>
        </p:txBody>
      </p:sp>
      <p:sp>
        <p:nvSpPr>
          <p:cNvPr id="3" name="TextBox 2">
            <a:extLst>
              <a:ext uri="{FF2B5EF4-FFF2-40B4-BE49-F238E27FC236}">
                <a16:creationId xmlns:a16="http://schemas.microsoft.com/office/drawing/2014/main" id="{79DF6C05-D358-4ABF-BEDD-31CB8CAEBC66}"/>
              </a:ext>
            </a:extLst>
          </p:cNvPr>
          <p:cNvSpPr txBox="1"/>
          <p:nvPr/>
        </p:nvSpPr>
        <p:spPr>
          <a:xfrm>
            <a:off x="439387" y="3655620"/>
            <a:ext cx="11085615"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classifier = </a:t>
            </a:r>
            <a:r>
              <a:rPr lang="en-US" sz="2400" dirty="0" err="1">
                <a:ea typeface="+mn-lt"/>
                <a:cs typeface="+mn-lt"/>
              </a:rPr>
              <a:t>KNeighborsClassifier</a:t>
            </a:r>
            <a:r>
              <a:rPr lang="en-US" sz="2400" dirty="0">
                <a:ea typeface="+mn-lt"/>
                <a:cs typeface="+mn-lt"/>
              </a:rPr>
              <a:t>(</a:t>
            </a:r>
            <a:r>
              <a:rPr lang="en-US" sz="2400" dirty="0" err="1">
                <a:ea typeface="+mn-lt"/>
                <a:cs typeface="+mn-lt"/>
              </a:rPr>
              <a:t>n_neighbors</a:t>
            </a:r>
            <a:r>
              <a:rPr lang="en-US" sz="2400" dirty="0">
                <a:ea typeface="+mn-lt"/>
                <a:cs typeface="+mn-lt"/>
              </a:rPr>
              <a:t>=5)</a:t>
            </a:r>
            <a:endParaRPr lang="en-US" dirty="0">
              <a:ea typeface="+mn-lt"/>
              <a:cs typeface="+mn-lt"/>
            </a:endParaRPr>
          </a:p>
          <a:p>
            <a:r>
              <a:rPr lang="en-US" sz="2400" dirty="0" err="1">
                <a:ea typeface="+mn-lt"/>
                <a:cs typeface="+mn-lt"/>
              </a:rPr>
              <a:t>classifier.fit</a:t>
            </a:r>
            <a:r>
              <a:rPr lang="en-US" sz="2400" dirty="0">
                <a:ea typeface="+mn-lt"/>
                <a:cs typeface="+mn-lt"/>
              </a:rPr>
              <a:t>(</a:t>
            </a:r>
            <a:r>
              <a:rPr lang="en-US" sz="2400" dirty="0" err="1">
                <a:ea typeface="+mn-lt"/>
                <a:cs typeface="+mn-lt"/>
              </a:rPr>
              <a:t>X_train</a:t>
            </a:r>
            <a:r>
              <a:rPr lang="en-US" sz="2400" dirty="0">
                <a:ea typeface="+mn-lt"/>
                <a:cs typeface="+mn-lt"/>
              </a:rPr>
              <a:t>, </a:t>
            </a:r>
            <a:r>
              <a:rPr lang="en-US" sz="2400" dirty="0" err="1">
                <a:ea typeface="+mn-lt"/>
                <a:cs typeface="+mn-lt"/>
              </a:rPr>
              <a:t>y_train</a:t>
            </a:r>
            <a:r>
              <a:rPr lang="en-US" sz="2400" dirty="0">
                <a:ea typeface="+mn-lt"/>
                <a:cs typeface="+mn-lt"/>
              </a:rPr>
              <a:t>)</a:t>
            </a:r>
            <a:endParaRPr lang="en-US" dirty="0">
              <a:ea typeface="+mn-lt"/>
              <a:cs typeface="+mn-lt"/>
            </a:endParaRPr>
          </a:p>
          <a:p>
            <a:endParaRPr lang="en-US" dirty="0"/>
          </a:p>
          <a:p>
            <a:r>
              <a:rPr lang="en-US" sz="2400" dirty="0" err="1">
                <a:ea typeface="+mn-lt"/>
                <a:cs typeface="+mn-lt"/>
              </a:rPr>
              <a:t>y_pred</a:t>
            </a:r>
            <a:r>
              <a:rPr lang="en-US" sz="2400" dirty="0">
                <a:ea typeface="+mn-lt"/>
                <a:cs typeface="+mn-lt"/>
              </a:rPr>
              <a:t> = </a:t>
            </a:r>
            <a:r>
              <a:rPr lang="en-US" sz="2400" dirty="0" err="1">
                <a:ea typeface="+mn-lt"/>
                <a:cs typeface="+mn-lt"/>
              </a:rPr>
              <a:t>classifier.predict</a:t>
            </a:r>
            <a:r>
              <a:rPr lang="en-US" sz="2400" dirty="0">
                <a:ea typeface="+mn-lt"/>
                <a:cs typeface="+mn-lt"/>
              </a:rPr>
              <a:t>(</a:t>
            </a:r>
            <a:r>
              <a:rPr lang="en-US" sz="2400" dirty="0" err="1">
                <a:ea typeface="+mn-lt"/>
                <a:cs typeface="+mn-lt"/>
              </a:rPr>
              <a:t>X_test</a:t>
            </a:r>
            <a:r>
              <a:rPr lang="en-US" sz="2400" dirty="0">
                <a:ea typeface="+mn-lt"/>
                <a:cs typeface="+mn-lt"/>
              </a:rPr>
              <a:t>)</a:t>
            </a:r>
            <a:endParaRPr lang="en-US" dirty="0"/>
          </a:p>
          <a:p>
            <a:r>
              <a:rPr lang="en-US" sz="2400" dirty="0">
                <a:ea typeface="+mn-lt"/>
                <a:cs typeface="+mn-lt"/>
              </a:rPr>
              <a:t>print(</a:t>
            </a:r>
            <a:r>
              <a:rPr lang="en-US" sz="2400" dirty="0" err="1">
                <a:ea typeface="+mn-lt"/>
                <a:cs typeface="+mn-lt"/>
              </a:rPr>
              <a:t>y_test</a:t>
            </a:r>
            <a:r>
              <a:rPr lang="en-US" sz="2400" dirty="0">
                <a:ea typeface="+mn-lt"/>
                <a:cs typeface="+mn-lt"/>
              </a:rPr>
              <a:t>[0:5])</a:t>
            </a:r>
            <a:endParaRPr lang="en-US" dirty="0"/>
          </a:p>
          <a:p>
            <a:r>
              <a:rPr lang="en-US" sz="2400" dirty="0">
                <a:ea typeface="+mn-lt"/>
                <a:cs typeface="+mn-lt"/>
              </a:rPr>
              <a:t>print(</a:t>
            </a:r>
            <a:r>
              <a:rPr lang="en-US" sz="2400" dirty="0" err="1">
                <a:ea typeface="+mn-lt"/>
                <a:cs typeface="+mn-lt"/>
              </a:rPr>
              <a:t>y_pred</a:t>
            </a:r>
            <a:r>
              <a:rPr lang="en-US" sz="2400" dirty="0">
                <a:ea typeface="+mn-lt"/>
                <a:cs typeface="+mn-lt"/>
              </a:rPr>
              <a:t>[0:5])</a:t>
            </a:r>
            <a:endParaRPr lang="en-US" dirty="0"/>
          </a:p>
        </p:txBody>
      </p:sp>
      <p:sp>
        <p:nvSpPr>
          <p:cNvPr id="7" name="TextBox 6">
            <a:extLst>
              <a:ext uri="{FF2B5EF4-FFF2-40B4-BE49-F238E27FC236}">
                <a16:creationId xmlns:a16="http://schemas.microsoft.com/office/drawing/2014/main" id="{84BCEEE7-3A5D-458B-8401-80CFD028129F}"/>
              </a:ext>
            </a:extLst>
          </p:cNvPr>
          <p:cNvSpPr txBox="1"/>
          <p:nvPr/>
        </p:nvSpPr>
        <p:spPr>
          <a:xfrm>
            <a:off x="2664773" y="2694461"/>
            <a:ext cx="64542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Training and Predicting</a:t>
            </a:r>
            <a:endParaRPr lang="en-US"/>
          </a:p>
        </p:txBody>
      </p:sp>
    </p:spTree>
    <p:extLst>
      <p:ext uri="{BB962C8B-B14F-4D97-AF65-F5344CB8AC3E}">
        <p14:creationId xmlns:p14="http://schemas.microsoft.com/office/powerpoint/2010/main" val="86564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60EE-FB68-4276-A4A0-B648039D31DE}"/>
              </a:ext>
            </a:extLst>
          </p:cNvPr>
          <p:cNvSpPr>
            <a:spLocks noGrp="1"/>
          </p:cNvSpPr>
          <p:nvPr>
            <p:ph type="ctrTitle"/>
          </p:nvPr>
        </p:nvSpPr>
        <p:spPr>
          <a:xfrm>
            <a:off x="1255140" y="387124"/>
            <a:ext cx="8281987" cy="1201137"/>
          </a:xfrm>
        </p:spPr>
        <p:txBody>
          <a:bodyPr/>
          <a:lstStyle/>
          <a:p>
            <a:r>
              <a:rPr lang="en-US" dirty="0"/>
              <a:t>Links to Refer</a:t>
            </a:r>
          </a:p>
        </p:txBody>
      </p:sp>
      <p:sp>
        <p:nvSpPr>
          <p:cNvPr id="3" name="Subtitle 2">
            <a:extLst>
              <a:ext uri="{FF2B5EF4-FFF2-40B4-BE49-F238E27FC236}">
                <a16:creationId xmlns:a16="http://schemas.microsoft.com/office/drawing/2014/main" id="{4569AC49-9542-41D4-BB08-D29BE1AB6440}"/>
              </a:ext>
            </a:extLst>
          </p:cNvPr>
          <p:cNvSpPr>
            <a:spLocks noGrp="1"/>
          </p:cNvSpPr>
          <p:nvPr>
            <p:ph type="subTitle" idx="1"/>
          </p:nvPr>
        </p:nvSpPr>
        <p:spPr>
          <a:xfrm>
            <a:off x="1397184" y="1935114"/>
            <a:ext cx="8281989" cy="3731006"/>
          </a:xfrm>
        </p:spPr>
        <p:txBody>
          <a:bodyPr vert="horz" wrap="square" lIns="0" tIns="0" rIns="0" bIns="0" rtlCol="0" anchor="t">
            <a:normAutofit fontScale="77500" lnSpcReduction="20000"/>
          </a:bodyPr>
          <a:lstStyle/>
          <a:p>
            <a:r>
              <a:rPr lang="en-US" dirty="0">
                <a:solidFill>
                  <a:srgbClr val="FF0000"/>
                </a:solidFill>
                <a:ea typeface="Source Sans Pro"/>
              </a:rPr>
              <a:t>- </a:t>
            </a:r>
            <a:r>
              <a:rPr lang="en-US" dirty="0">
                <a:solidFill>
                  <a:srgbClr val="FF0000"/>
                </a:solidFill>
                <a:ea typeface="+mn-lt"/>
                <a:cs typeface="+mn-lt"/>
                <a:hlinkClick r:id="rId2">
                  <a:extLst>
                    <a:ext uri="{A12FA001-AC4F-418D-AE19-62706E023703}">
                      <ahyp:hlinkClr xmlns:ahyp="http://schemas.microsoft.com/office/drawing/2018/hyperlinkcolor" val="tx"/>
                    </a:ext>
                  </a:extLst>
                </a:hlinkClick>
              </a:rPr>
              <a:t>https://www.w3resource.com/python-exercises/pandas/index.php</a:t>
            </a:r>
            <a:r>
              <a:rPr lang="en-US" dirty="0">
                <a:solidFill>
                  <a:srgbClr val="FF0000"/>
                </a:solidFill>
                <a:ea typeface="+mn-lt"/>
                <a:cs typeface="+mn-lt"/>
              </a:rPr>
              <a:t> (for pandas practice)</a:t>
            </a:r>
          </a:p>
          <a:p>
            <a:r>
              <a:rPr lang="en-US" dirty="0">
                <a:solidFill>
                  <a:srgbClr val="FF0000"/>
                </a:solidFill>
                <a:ea typeface="Source Sans Pro"/>
              </a:rPr>
              <a:t>- </a:t>
            </a:r>
            <a:r>
              <a:rPr lang="en-US" dirty="0">
                <a:solidFill>
                  <a:srgbClr val="FF0000"/>
                </a:solidFill>
                <a:ea typeface="+mn-lt"/>
                <a:cs typeface="+mn-lt"/>
                <a:hlinkClick r:id="rId3">
                  <a:extLst>
                    <a:ext uri="{A12FA001-AC4F-418D-AE19-62706E023703}">
                      <ahyp:hlinkClr xmlns:ahyp="http://schemas.microsoft.com/office/drawing/2018/hyperlinkcolor" val="tx"/>
                    </a:ext>
                  </a:extLst>
                </a:hlinkClick>
              </a:rPr>
              <a:t>https://scikit-learn.org/stable/modules/generated/sklearn.neighbors.DistanceMetric.html</a:t>
            </a:r>
            <a:r>
              <a:rPr lang="en-US" dirty="0">
                <a:solidFill>
                  <a:srgbClr val="FF0000"/>
                </a:solidFill>
                <a:ea typeface="+mn-lt"/>
                <a:cs typeface="+mn-lt"/>
              </a:rPr>
              <a:t> (</a:t>
            </a:r>
            <a:r>
              <a:rPr lang="en-US" dirty="0" err="1">
                <a:solidFill>
                  <a:srgbClr val="FF0000"/>
                </a:solidFill>
                <a:ea typeface="+mn-lt"/>
                <a:cs typeface="+mn-lt"/>
              </a:rPr>
              <a:t>SKLearn</a:t>
            </a:r>
            <a:r>
              <a:rPr lang="en-US" dirty="0">
                <a:solidFill>
                  <a:srgbClr val="FF0000"/>
                </a:solidFill>
                <a:ea typeface="+mn-lt"/>
                <a:cs typeface="+mn-lt"/>
              </a:rPr>
              <a:t> Library documentation)</a:t>
            </a:r>
          </a:p>
          <a:p>
            <a:r>
              <a:rPr lang="en-US" dirty="0">
                <a:solidFill>
                  <a:srgbClr val="FF0000"/>
                </a:solidFill>
                <a:ea typeface="Source Sans Pro"/>
              </a:rPr>
              <a:t>- </a:t>
            </a:r>
            <a:r>
              <a:rPr lang="en-US" dirty="0">
                <a:solidFill>
                  <a:srgbClr val="FF0000"/>
                </a:solidFill>
                <a:ea typeface="+mn-lt"/>
                <a:cs typeface="+mn-lt"/>
                <a:hlinkClick r:id="rId4">
                  <a:extLst>
                    <a:ext uri="{A12FA001-AC4F-418D-AE19-62706E023703}">
                      <ahyp:hlinkClr xmlns:ahyp="http://schemas.microsoft.com/office/drawing/2018/hyperlinkcolor" val="tx"/>
                    </a:ext>
                  </a:extLst>
                </a:hlinkClick>
              </a:rPr>
              <a:t>https://www.programiz.com/python-programming/methods/built-in/abs</a:t>
            </a:r>
            <a:r>
              <a:rPr lang="en-US" dirty="0">
                <a:solidFill>
                  <a:srgbClr val="FF0000"/>
                </a:solidFill>
                <a:ea typeface="+mn-lt"/>
                <a:cs typeface="+mn-lt"/>
              </a:rPr>
              <a:t> (For learning python built-in methods)</a:t>
            </a:r>
          </a:p>
          <a:p>
            <a:r>
              <a:rPr lang="en-US" dirty="0">
                <a:solidFill>
                  <a:srgbClr val="FF0000"/>
                </a:solidFill>
                <a:ea typeface="Source Sans Pro"/>
              </a:rPr>
              <a:t>- </a:t>
            </a:r>
            <a:r>
              <a:rPr lang="en-US" dirty="0">
                <a:solidFill>
                  <a:srgbClr val="FF0000"/>
                </a:solidFill>
                <a:ea typeface="+mn-lt"/>
                <a:cs typeface="+mn-lt"/>
                <a:hlinkClick r:id="rId5">
                  <a:extLst>
                    <a:ext uri="{A12FA001-AC4F-418D-AE19-62706E023703}">
                      <ahyp:hlinkClr xmlns:ahyp="http://schemas.microsoft.com/office/drawing/2018/hyperlinkcolor" val="tx"/>
                    </a:ext>
                  </a:extLst>
                </a:hlinkClick>
              </a:rPr>
              <a:t>https://www.datacamp.com/community/tutorials/python-tuples-tutorial</a:t>
            </a:r>
            <a:r>
              <a:rPr lang="en-US" dirty="0">
                <a:solidFill>
                  <a:srgbClr val="FF0000"/>
                </a:solidFill>
                <a:ea typeface="+mn-lt"/>
                <a:cs typeface="+mn-lt"/>
              </a:rPr>
              <a:t> (for learning about Tuples)</a:t>
            </a:r>
          </a:p>
          <a:p>
            <a:r>
              <a:rPr lang="en-US" dirty="0">
                <a:solidFill>
                  <a:srgbClr val="FF0000"/>
                </a:solidFill>
                <a:ea typeface="+mn-lt"/>
                <a:cs typeface="+mn-lt"/>
              </a:rPr>
              <a:t>- </a:t>
            </a:r>
            <a:r>
              <a:rPr lang="en-US" dirty="0" err="1">
                <a:solidFill>
                  <a:srgbClr val="FF0000"/>
                </a:solidFill>
                <a:ea typeface="+mn-lt"/>
                <a:cs typeface="+mn-lt"/>
              </a:rPr>
              <a:t>Programiz</a:t>
            </a:r>
            <a:r>
              <a:rPr lang="en-US" dirty="0">
                <a:solidFill>
                  <a:srgbClr val="FF0000"/>
                </a:solidFill>
                <a:ea typeface="+mn-lt"/>
                <a:cs typeface="+mn-lt"/>
              </a:rPr>
              <a:t> (search for python lists)</a:t>
            </a:r>
          </a:p>
          <a:p>
            <a:endParaRPr lang="en-US" dirty="0">
              <a:solidFill>
                <a:srgbClr val="FF0000"/>
              </a:solidFill>
              <a:ea typeface="Source Sans Pro"/>
            </a:endParaRPr>
          </a:p>
        </p:txBody>
      </p:sp>
    </p:spTree>
    <p:extLst>
      <p:ext uri="{BB962C8B-B14F-4D97-AF65-F5344CB8AC3E}">
        <p14:creationId xmlns:p14="http://schemas.microsoft.com/office/powerpoint/2010/main" val="145043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C2-DBE7-4050-ABA6-7720D94244A1}"/>
              </a:ext>
            </a:extLst>
          </p:cNvPr>
          <p:cNvSpPr>
            <a:spLocks noGrp="1"/>
          </p:cNvSpPr>
          <p:nvPr>
            <p:ph type="title"/>
          </p:nvPr>
        </p:nvSpPr>
        <p:spPr>
          <a:xfrm>
            <a:off x="930267" y="712978"/>
            <a:ext cx="10095800" cy="1333057"/>
          </a:xfrm>
        </p:spPr>
        <p:txBody>
          <a:bodyPr vert="horz" wrap="square" lIns="0" tIns="0" rIns="0" bIns="0" rtlCol="0" anchor="t" anchorCtr="0">
            <a:normAutofit/>
          </a:bodyPr>
          <a:lstStyle/>
          <a:p>
            <a:r>
              <a:rPr lang="en-US" sz="6500" dirty="0"/>
              <a:t>Table of Content</a:t>
            </a:r>
          </a:p>
        </p:txBody>
      </p:sp>
      <p:sp>
        <p:nvSpPr>
          <p:cNvPr id="4" name="TextBox 3">
            <a:extLst>
              <a:ext uri="{FF2B5EF4-FFF2-40B4-BE49-F238E27FC236}">
                <a16:creationId xmlns:a16="http://schemas.microsoft.com/office/drawing/2014/main" id="{C2DD4F87-FFF3-413B-9575-359D72B6CDAF}"/>
              </a:ext>
            </a:extLst>
          </p:cNvPr>
          <p:cNvSpPr txBox="1"/>
          <p:nvPr/>
        </p:nvSpPr>
        <p:spPr>
          <a:xfrm>
            <a:off x="2759728" y="2794935"/>
            <a:ext cx="7326948" cy="3040458"/>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342900" indent="-228600">
              <a:lnSpc>
                <a:spcPct val="110000"/>
              </a:lnSpc>
              <a:spcAft>
                <a:spcPts val="800"/>
              </a:spcAft>
              <a:buFont typeface="Arial" panose="020B0604020202020204" pitchFamily="34" charset="0"/>
              <a:buChar char="•"/>
            </a:pPr>
            <a:r>
              <a:rPr lang="en-US" sz="2500" dirty="0">
                <a:solidFill>
                  <a:schemeClr val="tx1">
                    <a:alpha val="60000"/>
                  </a:schemeClr>
                </a:solidFill>
                <a:ea typeface="Source Sans Pro"/>
              </a:rPr>
              <a:t>Libraries</a:t>
            </a:r>
            <a:endParaRPr lang="en-US" sz="2500" dirty="0">
              <a:solidFill>
                <a:schemeClr val="tx1">
                  <a:alpha val="60000"/>
                </a:schemeClr>
              </a:solidFill>
            </a:endParaRPr>
          </a:p>
          <a:p>
            <a:pPr marL="342900" indent="-228600">
              <a:lnSpc>
                <a:spcPct val="110000"/>
              </a:lnSpc>
              <a:spcAft>
                <a:spcPts val="800"/>
              </a:spcAft>
              <a:buFont typeface="Arial" panose="020B0604020202020204" pitchFamily="34" charset="0"/>
              <a:buChar char="•"/>
            </a:pPr>
            <a:r>
              <a:rPr lang="en-US" sz="2500" dirty="0">
                <a:solidFill>
                  <a:schemeClr val="tx1">
                    <a:alpha val="60000"/>
                  </a:schemeClr>
                </a:solidFill>
              </a:rPr>
              <a:t>Editing CSV files using Pandas Library</a:t>
            </a:r>
            <a:endParaRPr lang="en-US" sz="2500" dirty="0">
              <a:solidFill>
                <a:schemeClr val="tx1">
                  <a:alpha val="60000"/>
                </a:schemeClr>
              </a:solidFill>
              <a:ea typeface="Source Sans Pro"/>
            </a:endParaRPr>
          </a:p>
          <a:p>
            <a:pPr marL="342900" indent="-228600">
              <a:lnSpc>
                <a:spcPct val="110000"/>
              </a:lnSpc>
              <a:spcAft>
                <a:spcPts val="800"/>
              </a:spcAft>
              <a:buFont typeface="Arial" panose="020B0604020202020204" pitchFamily="34" charset="0"/>
              <a:buChar char="•"/>
            </a:pPr>
            <a:r>
              <a:rPr lang="en-US" sz="2500" dirty="0">
                <a:solidFill>
                  <a:schemeClr val="tx1">
                    <a:alpha val="60000"/>
                  </a:schemeClr>
                </a:solidFill>
              </a:rPr>
              <a:t>Calculating Euclidean Distance</a:t>
            </a:r>
            <a:endParaRPr lang="en-US" sz="2500" dirty="0">
              <a:solidFill>
                <a:schemeClr val="tx1">
                  <a:alpha val="60000"/>
                </a:schemeClr>
              </a:solidFill>
              <a:ea typeface="Source Sans Pro"/>
            </a:endParaRPr>
          </a:p>
          <a:p>
            <a:pPr marL="342900" indent="-228600">
              <a:lnSpc>
                <a:spcPct val="110000"/>
              </a:lnSpc>
              <a:spcAft>
                <a:spcPts val="800"/>
              </a:spcAft>
              <a:buFont typeface="Arial" panose="020B0604020202020204" pitchFamily="34" charset="0"/>
              <a:buChar char="•"/>
            </a:pPr>
            <a:r>
              <a:rPr lang="en-US" sz="2500" dirty="0">
                <a:solidFill>
                  <a:schemeClr val="tx1">
                    <a:alpha val="60000"/>
                  </a:schemeClr>
                </a:solidFill>
              </a:rPr>
              <a:t>KNN programming through </a:t>
            </a:r>
            <a:r>
              <a:rPr lang="en-US" sz="2500" dirty="0" err="1">
                <a:solidFill>
                  <a:schemeClr val="tx1">
                    <a:alpha val="60000"/>
                  </a:schemeClr>
                </a:solidFill>
              </a:rPr>
              <a:t>SKLearn</a:t>
            </a:r>
            <a:r>
              <a:rPr lang="en-US" sz="2500" dirty="0">
                <a:solidFill>
                  <a:schemeClr val="tx1">
                    <a:alpha val="60000"/>
                  </a:schemeClr>
                </a:solidFill>
              </a:rPr>
              <a:t> Library</a:t>
            </a:r>
            <a:endParaRPr lang="en-US" sz="2500" dirty="0">
              <a:solidFill>
                <a:schemeClr val="tx1">
                  <a:alpha val="60000"/>
                </a:schemeClr>
              </a:solidFill>
              <a:ea typeface="Source Sans Pro"/>
            </a:endParaRPr>
          </a:p>
          <a:p>
            <a:pPr indent="-228600">
              <a:lnSpc>
                <a:spcPct val="110000"/>
              </a:lnSpc>
              <a:spcAft>
                <a:spcPts val="800"/>
              </a:spcAft>
              <a:buFont typeface="Arial" panose="020B0604020202020204" pitchFamily="34" charset="0"/>
              <a:buChar char="•"/>
            </a:pPr>
            <a:endParaRPr lang="en-US" sz="2500" dirty="0">
              <a:solidFill>
                <a:schemeClr val="tx1">
                  <a:alpha val="60000"/>
                </a:schemeClr>
              </a:solidFill>
              <a:ea typeface="Source Sans Pro"/>
            </a:endParaRPr>
          </a:p>
        </p:txBody>
      </p:sp>
    </p:spTree>
    <p:extLst>
      <p:ext uri="{BB962C8B-B14F-4D97-AF65-F5344CB8AC3E}">
        <p14:creationId xmlns:p14="http://schemas.microsoft.com/office/powerpoint/2010/main" val="1257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E434-EED5-42A2-B2E5-1F4EC7DB0B2D}"/>
              </a:ext>
            </a:extLst>
          </p:cNvPr>
          <p:cNvSpPr>
            <a:spLocks noGrp="1"/>
          </p:cNvSpPr>
          <p:nvPr>
            <p:ph type="title"/>
          </p:nvPr>
        </p:nvSpPr>
        <p:spPr/>
        <p:txBody>
          <a:bodyPr>
            <a:normAutofit/>
          </a:bodyPr>
          <a:lstStyle/>
          <a:p>
            <a:pPr algn="ctr"/>
            <a:r>
              <a:rPr lang="en-US" sz="6500" dirty="0"/>
              <a:t>Libraries</a:t>
            </a:r>
          </a:p>
        </p:txBody>
      </p:sp>
      <p:sp>
        <p:nvSpPr>
          <p:cNvPr id="3" name="Content Placeholder 2">
            <a:extLst>
              <a:ext uri="{FF2B5EF4-FFF2-40B4-BE49-F238E27FC236}">
                <a16:creationId xmlns:a16="http://schemas.microsoft.com/office/drawing/2014/main" id="{B9427908-5F14-4EF0-9B45-DC1259CF3F92}"/>
              </a:ext>
            </a:extLst>
          </p:cNvPr>
          <p:cNvSpPr>
            <a:spLocks noGrp="1"/>
          </p:cNvSpPr>
          <p:nvPr>
            <p:ph idx="1"/>
          </p:nvPr>
        </p:nvSpPr>
        <p:spPr/>
        <p:txBody>
          <a:bodyPr vert="horz" wrap="square" lIns="0" tIns="0" rIns="0" bIns="0" rtlCol="0" anchor="t">
            <a:normAutofit/>
          </a:bodyPr>
          <a:lstStyle/>
          <a:p>
            <a:r>
              <a:rPr lang="en-US" sz="2400" dirty="0">
                <a:solidFill>
                  <a:srgbClr val="FF0000"/>
                </a:solidFill>
                <a:ea typeface="Source Sans Pro"/>
              </a:rPr>
              <a:t>math</a:t>
            </a:r>
          </a:p>
          <a:p>
            <a:r>
              <a:rPr lang="en-US" sz="2400" dirty="0">
                <a:solidFill>
                  <a:srgbClr val="FF0000"/>
                </a:solidFill>
                <a:ea typeface="Source Sans Pro"/>
              </a:rPr>
              <a:t>Pandas</a:t>
            </a:r>
            <a:endParaRPr lang="en-US" dirty="0">
              <a:solidFill>
                <a:srgbClr val="FF0000"/>
              </a:solidFill>
            </a:endParaRPr>
          </a:p>
          <a:p>
            <a:r>
              <a:rPr lang="en-US" sz="2400" dirty="0" err="1">
                <a:solidFill>
                  <a:srgbClr val="FF0000"/>
                </a:solidFill>
                <a:ea typeface="Source Sans Pro"/>
              </a:rPr>
              <a:t>Numpy</a:t>
            </a:r>
          </a:p>
          <a:p>
            <a:r>
              <a:rPr lang="en-US" sz="2400" dirty="0" err="1">
                <a:solidFill>
                  <a:srgbClr val="FF0000"/>
                </a:solidFill>
                <a:ea typeface="Source Sans Pro"/>
              </a:rPr>
              <a:t>SKLearn</a:t>
            </a:r>
            <a:endParaRPr lang="en-US" sz="2400" dirty="0">
              <a:solidFill>
                <a:srgbClr val="FF0000"/>
              </a:solidFill>
              <a:ea typeface="Source Sans Pro"/>
            </a:endParaRPr>
          </a:p>
          <a:p>
            <a:r>
              <a:rPr lang="en-US" sz="2400" dirty="0" err="1">
                <a:solidFill>
                  <a:srgbClr val="FF0000"/>
                </a:solidFill>
                <a:ea typeface="Source Sans Pro"/>
              </a:rPr>
              <a:t>MatPlotlib</a:t>
            </a:r>
            <a:endParaRPr lang="en-US" sz="2400" dirty="0">
              <a:solidFill>
                <a:srgbClr val="FF0000"/>
              </a:solidFill>
              <a:ea typeface="Source Sans Pro"/>
            </a:endParaRPr>
          </a:p>
          <a:p>
            <a:r>
              <a:rPr lang="en-US" sz="2400" dirty="0">
                <a:solidFill>
                  <a:srgbClr val="FF0000"/>
                </a:solidFill>
                <a:ea typeface="Source Sans Pro"/>
              </a:rPr>
              <a:t>Seaborn</a:t>
            </a:r>
          </a:p>
          <a:p>
            <a:endParaRPr lang="en-US" sz="2400" dirty="0">
              <a:solidFill>
                <a:srgbClr val="FF0000"/>
              </a:solidFill>
              <a:ea typeface="Source Sans Pro"/>
            </a:endParaRPr>
          </a:p>
        </p:txBody>
      </p:sp>
    </p:spTree>
    <p:extLst>
      <p:ext uri="{BB962C8B-B14F-4D97-AF65-F5344CB8AC3E}">
        <p14:creationId xmlns:p14="http://schemas.microsoft.com/office/powerpoint/2010/main" val="418310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0862" y="580363"/>
            <a:ext cx="5437188" cy="1997855"/>
          </a:xfrm>
        </p:spPr>
        <p:txBody>
          <a:bodyPr wrap="square" anchor="t">
            <a:normAutofit/>
          </a:bodyPr>
          <a:lstStyle/>
          <a:p>
            <a:r>
              <a:rPr lang="en-US" dirty="0"/>
              <a:t>Editing CSV files using Pandas Library</a:t>
            </a:r>
          </a:p>
        </p:txBody>
      </p:sp>
      <p:pic>
        <p:nvPicPr>
          <p:cNvPr id="4" name="Picture 4" descr="Text&#10;&#10;Description automatically generated">
            <a:extLst>
              <a:ext uri="{FF2B5EF4-FFF2-40B4-BE49-F238E27FC236}">
                <a16:creationId xmlns:a16="http://schemas.microsoft.com/office/drawing/2014/main" id="{B7A7CF99-6273-4A15-BBF3-B93814A4D96D}"/>
              </a:ext>
            </a:extLst>
          </p:cNvPr>
          <p:cNvPicPr>
            <a:picLocks noGrp="1" noChangeAspect="1"/>
          </p:cNvPicPr>
          <p:nvPr>
            <p:ph idx="1"/>
          </p:nvPr>
        </p:nvPicPr>
        <p:blipFill>
          <a:blip r:embed="rId2"/>
          <a:stretch>
            <a:fillRect/>
          </a:stretch>
        </p:blipFill>
        <p:spPr>
          <a:xfrm>
            <a:off x="549770" y="3414824"/>
            <a:ext cx="9379341" cy="1011613"/>
          </a:xfrm>
        </p:spPr>
      </p:pic>
      <p:sp>
        <p:nvSpPr>
          <p:cNvPr id="5" name="TextBox 4">
            <a:extLst>
              <a:ext uri="{FF2B5EF4-FFF2-40B4-BE49-F238E27FC236}">
                <a16:creationId xmlns:a16="http://schemas.microsoft.com/office/drawing/2014/main" id="{683C8C76-B032-4C32-BE75-3D02FC1724DC}"/>
              </a:ext>
            </a:extLst>
          </p:cNvPr>
          <p:cNvSpPr txBox="1"/>
          <p:nvPr/>
        </p:nvSpPr>
        <p:spPr>
          <a:xfrm>
            <a:off x="3022270" y="2764971"/>
            <a:ext cx="49500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Importing a CSV file into the </a:t>
            </a:r>
            <a:r>
              <a:rPr lang="en-US" sz="2000" dirty="0" err="1"/>
              <a:t>DataFrame</a:t>
            </a:r>
            <a:endParaRPr lang="en-US" sz="2000" dirty="0"/>
          </a:p>
          <a:p>
            <a:pPr algn="l"/>
            <a:endParaRPr lang="en-US" sz="2000" dirty="0"/>
          </a:p>
        </p:txBody>
      </p:sp>
      <p:pic>
        <p:nvPicPr>
          <p:cNvPr id="6" name="Picture 6" descr="A picture containing logo&#10;&#10;Description automatically generated">
            <a:extLst>
              <a:ext uri="{FF2B5EF4-FFF2-40B4-BE49-F238E27FC236}">
                <a16:creationId xmlns:a16="http://schemas.microsoft.com/office/drawing/2014/main" id="{761C38F4-DE37-4A90-AE0F-66827D7597BB}"/>
              </a:ext>
            </a:extLst>
          </p:cNvPr>
          <p:cNvPicPr>
            <a:picLocks noChangeAspect="1"/>
          </p:cNvPicPr>
          <p:nvPr/>
        </p:nvPicPr>
        <p:blipFill>
          <a:blip r:embed="rId3"/>
          <a:stretch>
            <a:fillRect/>
          </a:stretch>
        </p:blipFill>
        <p:spPr>
          <a:xfrm>
            <a:off x="518556" y="4589141"/>
            <a:ext cx="9363693" cy="777198"/>
          </a:xfrm>
          <a:prstGeom prst="rect">
            <a:avLst/>
          </a:prstGeom>
        </p:spPr>
      </p:pic>
      <p:sp>
        <p:nvSpPr>
          <p:cNvPr id="3" name="TextBox 2">
            <a:extLst>
              <a:ext uri="{FF2B5EF4-FFF2-40B4-BE49-F238E27FC236}">
                <a16:creationId xmlns:a16="http://schemas.microsoft.com/office/drawing/2014/main" id="{BBEB0448-29A2-47AB-800D-30B5845948C3}"/>
              </a:ext>
            </a:extLst>
          </p:cNvPr>
          <p:cNvSpPr txBox="1"/>
          <p:nvPr/>
        </p:nvSpPr>
        <p:spPr>
          <a:xfrm>
            <a:off x="518556" y="5812970"/>
            <a:ext cx="115106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FF0000"/>
                </a:solidFill>
                <a:ea typeface="+mn-lt"/>
                <a:cs typeface="+mn-lt"/>
              </a:rPr>
              <a:t>https://pandas.pydata.org/pandas-docs/stable/reference/api/pandas.read_csv.html</a:t>
            </a:r>
            <a:endParaRPr lang="en-US" sz="2000" dirty="0">
              <a:solidFill>
                <a:srgbClr val="FF0000"/>
              </a:solidFill>
            </a:endParaRPr>
          </a:p>
        </p:txBody>
      </p:sp>
    </p:spTree>
    <p:extLst>
      <p:ext uri="{BB962C8B-B14F-4D97-AF65-F5344CB8AC3E}">
        <p14:creationId xmlns:p14="http://schemas.microsoft.com/office/powerpoint/2010/main" val="100534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94270" y="850401"/>
            <a:ext cx="6844235" cy="815984"/>
          </a:xfrm>
        </p:spPr>
        <p:txBody>
          <a:bodyPr vert="horz" wrap="square" lIns="0" tIns="0" rIns="0" bIns="0" rtlCol="0" anchor="b" anchorCtr="0">
            <a:noAutofit/>
          </a:bodyPr>
          <a:lstStyle/>
          <a:p>
            <a:r>
              <a:rPr lang="en-US" sz="3200" dirty="0"/>
              <a:t>Editing CSV files using Pandas Library</a:t>
            </a:r>
          </a:p>
        </p:txBody>
      </p:sp>
      <p:sp>
        <p:nvSpPr>
          <p:cNvPr id="5" name="TextBox 4">
            <a:extLst>
              <a:ext uri="{FF2B5EF4-FFF2-40B4-BE49-F238E27FC236}">
                <a16:creationId xmlns:a16="http://schemas.microsoft.com/office/drawing/2014/main" id="{683C8C76-B032-4C32-BE75-3D02FC1724DC}"/>
              </a:ext>
            </a:extLst>
          </p:cNvPr>
          <p:cNvSpPr txBox="1"/>
          <p:nvPr/>
        </p:nvSpPr>
        <p:spPr>
          <a:xfrm>
            <a:off x="550863" y="3099494"/>
            <a:ext cx="3565525" cy="2993331"/>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head() method gives top 5 rows in the </a:t>
            </a:r>
            <a:r>
              <a:rPr lang="en-US" sz="1600" dirty="0" err="1">
                <a:solidFill>
                  <a:schemeClr val="tx1">
                    <a:alpha val="60000"/>
                  </a:schemeClr>
                </a:solidFill>
              </a:rPr>
              <a:t>datafram</a:t>
            </a: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info()</a:t>
            </a: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describe()</a:t>
            </a:r>
          </a:p>
          <a:p>
            <a:pPr indent="-228600">
              <a:lnSpc>
                <a:spcPct val="110000"/>
              </a:lnSpc>
              <a:spcAft>
                <a:spcPts val="800"/>
              </a:spcAft>
              <a:buFont typeface="Arial" panose="020B0604020202020204" pitchFamily="34" charset="0"/>
              <a:buChar char="•"/>
            </a:pPr>
            <a:endParaRPr lang="en-US" sz="1600" dirty="0">
              <a:solidFill>
                <a:srgbClr val="FF0000"/>
              </a:solidFill>
            </a:endParaRPr>
          </a:p>
        </p:txBody>
      </p:sp>
      <p:pic>
        <p:nvPicPr>
          <p:cNvPr id="8" name="Picture 9" descr="Table&#10;&#10;Description automatically generated">
            <a:extLst>
              <a:ext uri="{FF2B5EF4-FFF2-40B4-BE49-F238E27FC236}">
                <a16:creationId xmlns:a16="http://schemas.microsoft.com/office/drawing/2014/main" id="{459372A7-B7DE-4599-979F-BDE197A7280B}"/>
              </a:ext>
            </a:extLst>
          </p:cNvPr>
          <p:cNvPicPr>
            <a:picLocks noGrp="1" noChangeAspect="1"/>
          </p:cNvPicPr>
          <p:nvPr>
            <p:ph idx="1"/>
          </p:nvPr>
        </p:nvPicPr>
        <p:blipFill>
          <a:blip r:embed="rId2"/>
          <a:stretch>
            <a:fillRect/>
          </a:stretch>
        </p:blipFill>
        <p:spPr>
          <a:xfrm>
            <a:off x="4616388" y="2132015"/>
            <a:ext cx="7141726" cy="967479"/>
          </a:xfrm>
          <a:custGeom>
            <a:avLst/>
            <a:gdLst/>
            <a:ahLst/>
            <a:cxnLst/>
            <a:rect l="l" t="t" r="r" b="b"/>
            <a:pathLst>
              <a:path w="7090239" h="2880519">
                <a:moveTo>
                  <a:pt x="0" y="0"/>
                </a:moveTo>
                <a:lnTo>
                  <a:pt x="7090239" y="0"/>
                </a:lnTo>
                <a:lnTo>
                  <a:pt x="7090239" y="2880519"/>
                </a:lnTo>
                <a:lnTo>
                  <a:pt x="0" y="2880519"/>
                </a:lnTo>
                <a:close/>
              </a:path>
            </a:pathLst>
          </a:custGeom>
        </p:spPr>
      </p:pic>
      <p:pic>
        <p:nvPicPr>
          <p:cNvPr id="10" name="Picture 11" descr="Graphical user interface, text, application, email&#10;&#10;Description automatically generated">
            <a:extLst>
              <a:ext uri="{FF2B5EF4-FFF2-40B4-BE49-F238E27FC236}">
                <a16:creationId xmlns:a16="http://schemas.microsoft.com/office/drawing/2014/main" id="{2463B47E-EB59-43BE-B8F0-115321003DFF}"/>
              </a:ext>
            </a:extLst>
          </p:cNvPr>
          <p:cNvPicPr>
            <a:picLocks noChangeAspect="1"/>
          </p:cNvPicPr>
          <p:nvPr/>
        </p:nvPicPr>
        <p:blipFill>
          <a:blip r:embed="rId3"/>
          <a:stretch>
            <a:fillRect/>
          </a:stretch>
        </p:blipFill>
        <p:spPr>
          <a:xfrm>
            <a:off x="4553174" y="3063276"/>
            <a:ext cx="7147473" cy="3144064"/>
          </a:xfrm>
          <a:custGeom>
            <a:avLst/>
            <a:gdLst/>
            <a:ahLst/>
            <a:cxnLst/>
            <a:rect l="l" t="t" r="r" b="b"/>
            <a:pathLst>
              <a:path w="7090239" h="2880519">
                <a:moveTo>
                  <a:pt x="0" y="0"/>
                </a:moveTo>
                <a:lnTo>
                  <a:pt x="7090239" y="0"/>
                </a:lnTo>
                <a:lnTo>
                  <a:pt x="7090239" y="2880519"/>
                </a:lnTo>
                <a:lnTo>
                  <a:pt x="0" y="2880519"/>
                </a:lnTo>
                <a:close/>
              </a:path>
            </a:pathLst>
          </a:custGeom>
        </p:spPr>
      </p:pic>
    </p:spTree>
    <p:extLst>
      <p:ext uri="{BB962C8B-B14F-4D97-AF65-F5344CB8AC3E}">
        <p14:creationId xmlns:p14="http://schemas.microsoft.com/office/powerpoint/2010/main" val="122992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50864" y="549275"/>
            <a:ext cx="10057952" cy="1997855"/>
          </a:xfrm>
        </p:spPr>
        <p:txBody>
          <a:bodyPr vert="horz" wrap="square" lIns="0" tIns="0" rIns="0" bIns="0" rtlCol="0" anchor="b" anchorCtr="0">
            <a:noAutofit/>
          </a:bodyPr>
          <a:lstStyle/>
          <a:p>
            <a:r>
              <a:rPr lang="en-US" sz="2800" dirty="0"/>
              <a:t>Editing CSV files using Pandas Library</a:t>
            </a:r>
          </a:p>
        </p:txBody>
      </p:sp>
      <p:sp>
        <p:nvSpPr>
          <p:cNvPr id="5" name="TextBox 4">
            <a:extLst>
              <a:ext uri="{FF2B5EF4-FFF2-40B4-BE49-F238E27FC236}">
                <a16:creationId xmlns:a16="http://schemas.microsoft.com/office/drawing/2014/main" id="{683C8C76-B032-4C32-BE75-3D02FC1724DC}"/>
              </a:ext>
            </a:extLst>
          </p:cNvPr>
          <p:cNvSpPr txBox="1"/>
          <p:nvPr/>
        </p:nvSpPr>
        <p:spPr>
          <a:xfrm>
            <a:off x="550863" y="3099494"/>
            <a:ext cx="3565525" cy="2993331"/>
          </a:xfrm>
          <a:prstGeom prst="rect">
            <a:avLst/>
          </a:prstGeom>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indent="-228600">
              <a:lnSpc>
                <a:spcPct val="110000"/>
              </a:lnSpc>
              <a:spcAft>
                <a:spcPts val="800"/>
              </a:spcAft>
              <a:buFont typeface="Arial" panose="020B0604020202020204" pitchFamily="34" charset="0"/>
              <a:buChar char="•"/>
            </a:pPr>
            <a:r>
              <a:rPr lang="en-US" sz="1600" dirty="0">
                <a:solidFill>
                  <a:schemeClr val="tx1">
                    <a:alpha val="60000"/>
                  </a:schemeClr>
                </a:solidFill>
              </a:rPr>
              <a:t>tail() method gives bottom 5 rows in the </a:t>
            </a:r>
            <a:r>
              <a:rPr lang="en-US" sz="1600" dirty="0" err="1">
                <a:solidFill>
                  <a:schemeClr val="tx1">
                    <a:alpha val="60000"/>
                  </a:schemeClr>
                </a:solidFill>
              </a:rPr>
              <a:t>dataframe</a:t>
            </a:r>
            <a:endParaRPr lang="en-US" dirty="0">
              <a:solidFill>
                <a:srgbClr val="FFFFFF">
                  <a:alpha val="60000"/>
                </a:srgbClr>
              </a:solidFill>
            </a:endParaRPr>
          </a:p>
          <a:p>
            <a:pPr indent="-228600">
              <a:lnSpc>
                <a:spcPct val="110000"/>
              </a:lnSpc>
              <a:spcAft>
                <a:spcPts val="800"/>
              </a:spcAft>
              <a:buFont typeface="Arial" panose="020B0604020202020204" pitchFamily="34" charset="0"/>
              <a:buChar char="•"/>
            </a:pPr>
            <a:endParaRPr lang="en-US" sz="1600" dirty="0">
              <a:solidFill>
                <a:schemeClr val="tx1">
                  <a:alpha val="60000"/>
                </a:schemeClr>
              </a:solidFill>
            </a:endParaRPr>
          </a:p>
          <a:p>
            <a:pPr indent="-228600">
              <a:lnSpc>
                <a:spcPct val="110000"/>
              </a:lnSpc>
              <a:spcAft>
                <a:spcPts val="800"/>
              </a:spcAft>
              <a:buFont typeface="Arial" panose="020B0604020202020204" pitchFamily="34" charset="0"/>
              <a:buChar char="•"/>
            </a:pPr>
            <a:r>
              <a:rPr lang="en-US" dirty="0">
                <a:solidFill>
                  <a:srgbClr val="FF0000"/>
                </a:solidFill>
                <a:ea typeface="+mn-lt"/>
                <a:cs typeface="+mn-lt"/>
              </a:rPr>
              <a:t>https://pandas.pydata.org/pandas-docs/stable/reference/frame.html</a:t>
            </a:r>
            <a:endParaRPr lang="en-US" dirty="0">
              <a:solidFill>
                <a:srgbClr val="FF0000"/>
              </a:solidFill>
            </a:endParaRPr>
          </a:p>
        </p:txBody>
      </p:sp>
      <p:pic>
        <p:nvPicPr>
          <p:cNvPr id="6" name="Picture 6" descr="Graphical user interface, text, application, email&#10;&#10;Description automatically generated">
            <a:extLst>
              <a:ext uri="{FF2B5EF4-FFF2-40B4-BE49-F238E27FC236}">
                <a16:creationId xmlns:a16="http://schemas.microsoft.com/office/drawing/2014/main" id="{30A27C94-FD75-4098-B71A-AE1EFBFC6554}"/>
              </a:ext>
            </a:extLst>
          </p:cNvPr>
          <p:cNvPicPr>
            <a:picLocks noGrp="1" noChangeAspect="1"/>
          </p:cNvPicPr>
          <p:nvPr>
            <p:ph idx="1"/>
          </p:nvPr>
        </p:nvPicPr>
        <p:blipFill>
          <a:blip r:embed="rId2"/>
          <a:stretch>
            <a:fillRect/>
          </a:stretch>
        </p:blipFill>
        <p:spPr>
          <a:xfrm>
            <a:off x="4367985" y="3099025"/>
            <a:ext cx="7399895" cy="2996513"/>
          </a:xfrm>
        </p:spPr>
      </p:pic>
    </p:spTree>
    <p:extLst>
      <p:ext uri="{BB962C8B-B14F-4D97-AF65-F5344CB8AC3E}">
        <p14:creationId xmlns:p14="http://schemas.microsoft.com/office/powerpoint/2010/main" val="108421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67D7-1409-4E8D-8862-EFE18CF9AF99}"/>
              </a:ext>
            </a:extLst>
          </p:cNvPr>
          <p:cNvSpPr>
            <a:spLocks noGrp="1"/>
          </p:cNvSpPr>
          <p:nvPr>
            <p:ph type="title"/>
          </p:nvPr>
        </p:nvSpPr>
        <p:spPr>
          <a:xfrm>
            <a:off x="579120" y="1356912"/>
            <a:ext cx="11091600" cy="755352"/>
          </a:xfrm>
        </p:spPr>
        <p:txBody>
          <a:bodyPr>
            <a:normAutofit fontScale="90000"/>
          </a:bodyPr>
          <a:lstStyle/>
          <a:p>
            <a:r>
              <a:rPr lang="en-US" dirty="0">
                <a:ea typeface="+mj-lt"/>
                <a:cs typeface="+mj-lt"/>
              </a:rPr>
              <a:t>Editing CSV files using Pandas Library</a:t>
            </a:r>
          </a:p>
          <a:p>
            <a:endParaRPr lang="en-US" dirty="0"/>
          </a:p>
        </p:txBody>
      </p:sp>
      <p:sp>
        <p:nvSpPr>
          <p:cNvPr id="3" name="Content Placeholder 2">
            <a:extLst>
              <a:ext uri="{FF2B5EF4-FFF2-40B4-BE49-F238E27FC236}">
                <a16:creationId xmlns:a16="http://schemas.microsoft.com/office/drawing/2014/main" id="{495EC4E7-B1AA-4AC9-ACAD-44B855354C10}"/>
              </a:ext>
            </a:extLst>
          </p:cNvPr>
          <p:cNvSpPr>
            <a:spLocks noGrp="1"/>
          </p:cNvSpPr>
          <p:nvPr>
            <p:ph idx="1"/>
          </p:nvPr>
        </p:nvSpPr>
        <p:spPr/>
        <p:txBody>
          <a:bodyPr vert="horz" wrap="square" lIns="0" tIns="0" rIns="0" bIns="0" rtlCol="0" anchor="t">
            <a:normAutofit/>
          </a:bodyPr>
          <a:lstStyle/>
          <a:p>
            <a:r>
              <a:rPr lang="en-US" dirty="0">
                <a:solidFill>
                  <a:schemeClr val="accent6"/>
                </a:solidFill>
                <a:ea typeface="+mn-lt"/>
                <a:cs typeface="+mn-lt"/>
              </a:rPr>
              <a:t>df[['</a:t>
            </a:r>
            <a:r>
              <a:rPr lang="en-US" dirty="0">
                <a:solidFill>
                  <a:srgbClr val="FF0000"/>
                </a:solidFill>
                <a:ea typeface="+mn-lt"/>
                <a:cs typeface="+mn-lt"/>
              </a:rPr>
              <a:t>Feature1</a:t>
            </a:r>
            <a:r>
              <a:rPr lang="en-US" dirty="0">
                <a:solidFill>
                  <a:schemeClr val="accent6"/>
                </a:solidFill>
                <a:ea typeface="+mn-lt"/>
                <a:cs typeface="+mn-lt"/>
              </a:rPr>
              <a:t>', '</a:t>
            </a:r>
            <a:r>
              <a:rPr lang="en-US" dirty="0">
                <a:solidFill>
                  <a:srgbClr val="FF0000"/>
                </a:solidFill>
                <a:ea typeface="+mn-lt"/>
                <a:cs typeface="+mn-lt"/>
              </a:rPr>
              <a:t>Feature2</a:t>
            </a:r>
            <a:r>
              <a:rPr lang="en-US" dirty="0">
                <a:solidFill>
                  <a:schemeClr val="accent6"/>
                </a:solidFill>
                <a:ea typeface="+mn-lt"/>
                <a:cs typeface="+mn-lt"/>
              </a:rPr>
              <a:t>']]</a:t>
            </a:r>
            <a:r>
              <a:rPr lang="en-US" dirty="0">
                <a:solidFill>
                  <a:srgbClr val="FFFFFF"/>
                </a:solidFill>
                <a:ea typeface="+mn-lt"/>
                <a:cs typeface="+mn-lt"/>
              </a:rPr>
              <a:t> - This would print specific columns mentioned in the [ ] brackets</a:t>
            </a:r>
          </a:p>
          <a:p>
            <a:r>
              <a:rPr lang="en-US" dirty="0">
                <a:solidFill>
                  <a:schemeClr val="accent6"/>
                </a:solidFill>
                <a:ea typeface="+mn-lt"/>
                <a:cs typeface="+mn-lt"/>
              </a:rPr>
              <a:t>df.</a:t>
            </a:r>
            <a:r>
              <a:rPr lang="en-US" dirty="0">
                <a:solidFill>
                  <a:srgbClr val="FF0000"/>
                </a:solidFill>
                <a:ea typeface="+mn-lt"/>
                <a:cs typeface="+mn-lt"/>
              </a:rPr>
              <a:t>Feature2</a:t>
            </a:r>
            <a:r>
              <a:rPr lang="en-US" dirty="0">
                <a:solidFill>
                  <a:schemeClr val="accent6"/>
                </a:solidFill>
                <a:ea typeface="+mn-lt"/>
                <a:cs typeface="+mn-lt"/>
              </a:rPr>
              <a:t> == </a:t>
            </a:r>
            <a:r>
              <a:rPr lang="en-US" dirty="0">
                <a:solidFill>
                  <a:srgbClr val="FF0000"/>
                </a:solidFill>
                <a:ea typeface="+mn-lt"/>
                <a:cs typeface="+mn-lt"/>
              </a:rPr>
              <a:t>3.0</a:t>
            </a:r>
            <a:r>
              <a:rPr lang="en-US" dirty="0">
                <a:solidFill>
                  <a:schemeClr val="tx1"/>
                </a:solidFill>
                <a:ea typeface="+mn-lt"/>
                <a:cs typeface="+mn-lt"/>
              </a:rPr>
              <a:t> - This would check the entire column and print true or false if the value indeed matches the text 3.0</a:t>
            </a:r>
            <a:endParaRPr lang="en-US" dirty="0">
              <a:solidFill>
                <a:schemeClr val="tx1"/>
              </a:solidFill>
            </a:endParaRPr>
          </a:p>
          <a:p>
            <a:r>
              <a:rPr lang="en-US" dirty="0">
                <a:solidFill>
                  <a:schemeClr val="accent6"/>
                </a:solidFill>
              </a:rPr>
              <a:t>df[df.</a:t>
            </a:r>
            <a:r>
              <a:rPr lang="en-US" dirty="0">
                <a:solidFill>
                  <a:srgbClr val="FF0000"/>
                </a:solidFill>
              </a:rPr>
              <a:t>Feature2</a:t>
            </a:r>
            <a:r>
              <a:rPr lang="en-US" dirty="0">
                <a:solidFill>
                  <a:schemeClr val="accent6"/>
                </a:solidFill>
              </a:rPr>
              <a:t> == </a:t>
            </a:r>
            <a:r>
              <a:rPr lang="en-US" dirty="0">
                <a:solidFill>
                  <a:srgbClr val="FF0000"/>
                </a:solidFill>
              </a:rPr>
              <a:t>3.0</a:t>
            </a:r>
            <a:r>
              <a:rPr lang="en-US" dirty="0">
                <a:solidFill>
                  <a:schemeClr val="accent6"/>
                </a:solidFill>
              </a:rPr>
              <a:t>] </a:t>
            </a:r>
            <a:r>
              <a:rPr lang="en-US" dirty="0">
                <a:solidFill>
                  <a:schemeClr val="tx1"/>
                </a:solidFill>
              </a:rPr>
              <a:t>- This will fetch the records which matches the text 3.0</a:t>
            </a:r>
          </a:p>
          <a:p>
            <a:r>
              <a:rPr lang="en-US" dirty="0" err="1">
                <a:solidFill>
                  <a:schemeClr val="accent6"/>
                </a:solidFill>
                <a:ea typeface="+mn-lt"/>
                <a:cs typeface="+mn-lt"/>
              </a:rPr>
              <a:t>df.head</a:t>
            </a:r>
            <a:r>
              <a:rPr lang="en-US" dirty="0">
                <a:solidFill>
                  <a:schemeClr val="accent6"/>
                </a:solidFill>
                <a:ea typeface="+mn-lt"/>
                <a:cs typeface="+mn-lt"/>
              </a:rPr>
              <a:t>()[['</a:t>
            </a:r>
            <a:r>
              <a:rPr lang="en-US" dirty="0">
                <a:solidFill>
                  <a:srgbClr val="FF0000"/>
                </a:solidFill>
                <a:ea typeface="+mn-lt"/>
                <a:cs typeface="+mn-lt"/>
              </a:rPr>
              <a:t>Feature1</a:t>
            </a:r>
            <a:r>
              <a:rPr lang="en-US" dirty="0">
                <a:solidFill>
                  <a:schemeClr val="accent6"/>
                </a:solidFill>
                <a:ea typeface="+mn-lt"/>
                <a:cs typeface="+mn-lt"/>
              </a:rPr>
              <a:t>'</a:t>
            </a:r>
            <a:r>
              <a:rPr lang="en-US" dirty="0">
                <a:solidFill>
                  <a:srgbClr val="FFFFFF"/>
                </a:solidFill>
                <a:ea typeface="+mn-lt"/>
                <a:cs typeface="+mn-lt"/>
              </a:rPr>
              <a:t>, </a:t>
            </a:r>
            <a:r>
              <a:rPr lang="en-US" dirty="0">
                <a:solidFill>
                  <a:schemeClr val="accent6"/>
                </a:solidFill>
                <a:ea typeface="+mn-lt"/>
                <a:cs typeface="+mn-lt"/>
              </a:rPr>
              <a:t>'</a:t>
            </a:r>
            <a:r>
              <a:rPr lang="en-US" dirty="0">
                <a:solidFill>
                  <a:srgbClr val="FF0000"/>
                </a:solidFill>
                <a:ea typeface="+mn-lt"/>
                <a:cs typeface="+mn-lt"/>
              </a:rPr>
              <a:t>Feature2</a:t>
            </a:r>
            <a:r>
              <a:rPr lang="en-US" dirty="0">
                <a:solidFill>
                  <a:schemeClr val="accent6"/>
                </a:solidFill>
                <a:ea typeface="+mn-lt"/>
                <a:cs typeface="+mn-lt"/>
              </a:rPr>
              <a:t>']]</a:t>
            </a:r>
            <a:r>
              <a:rPr lang="en-US" dirty="0">
                <a:solidFill>
                  <a:srgbClr val="FFFFFF"/>
                </a:solidFill>
                <a:ea typeface="+mn-lt"/>
                <a:cs typeface="+mn-lt"/>
              </a:rPr>
              <a:t> - This line first selects the first 5 rows of our data set. And then it takes only the </a:t>
            </a:r>
            <a:r>
              <a:rPr lang="en-US" dirty="0">
                <a:solidFill>
                  <a:schemeClr val="accent6"/>
                </a:solidFill>
                <a:ea typeface="+mn-lt"/>
                <a:cs typeface="+mn-lt"/>
              </a:rPr>
              <a:t>'</a:t>
            </a:r>
            <a:r>
              <a:rPr lang="en-US" dirty="0">
                <a:solidFill>
                  <a:srgbClr val="FF0000"/>
                </a:solidFill>
                <a:ea typeface="+mn-lt"/>
                <a:cs typeface="+mn-lt"/>
              </a:rPr>
              <a:t>Feature1</a:t>
            </a:r>
            <a:r>
              <a:rPr lang="en-US" dirty="0">
                <a:solidFill>
                  <a:schemeClr val="accent6"/>
                </a:solidFill>
                <a:ea typeface="+mn-lt"/>
                <a:cs typeface="+mn-lt"/>
              </a:rPr>
              <a:t>'</a:t>
            </a:r>
            <a:r>
              <a:rPr lang="en-US" dirty="0">
                <a:solidFill>
                  <a:srgbClr val="FFFFFF"/>
                </a:solidFill>
                <a:ea typeface="+mn-lt"/>
                <a:cs typeface="+mn-lt"/>
              </a:rPr>
              <a:t>and the </a:t>
            </a:r>
            <a:r>
              <a:rPr lang="en-US" dirty="0">
                <a:solidFill>
                  <a:schemeClr val="accent6"/>
                </a:solidFill>
                <a:ea typeface="+mn-lt"/>
                <a:cs typeface="+mn-lt"/>
              </a:rPr>
              <a:t>'</a:t>
            </a:r>
            <a:r>
              <a:rPr lang="en-US" dirty="0">
                <a:solidFill>
                  <a:srgbClr val="FF0000"/>
                </a:solidFill>
                <a:ea typeface="+mn-lt"/>
                <a:cs typeface="+mn-lt"/>
              </a:rPr>
              <a:t>Feature2</a:t>
            </a:r>
            <a:r>
              <a:rPr lang="en-US" dirty="0">
                <a:solidFill>
                  <a:schemeClr val="accent6"/>
                </a:solidFill>
                <a:ea typeface="+mn-lt"/>
                <a:cs typeface="+mn-lt"/>
              </a:rPr>
              <a:t>' </a:t>
            </a:r>
            <a:r>
              <a:rPr lang="en-US" dirty="0">
                <a:solidFill>
                  <a:srgbClr val="FFFFFF"/>
                </a:solidFill>
                <a:ea typeface="+mn-lt"/>
                <a:cs typeface="+mn-lt"/>
              </a:rPr>
              <a:t>columns.</a:t>
            </a:r>
            <a:endParaRPr lang="en-US" dirty="0">
              <a:solidFill>
                <a:srgbClr val="FFFFFF"/>
              </a:solidFill>
            </a:endParaRPr>
          </a:p>
        </p:txBody>
      </p:sp>
    </p:spTree>
    <p:extLst>
      <p:ext uri="{BB962C8B-B14F-4D97-AF65-F5344CB8AC3E}">
        <p14:creationId xmlns:p14="http://schemas.microsoft.com/office/powerpoint/2010/main" val="413298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5437188" cy="1997855"/>
          </a:xfrm>
        </p:spPr>
        <p:txBody>
          <a:bodyPr wrap="square" anchor="t">
            <a:normAutofit/>
          </a:bodyPr>
          <a:lstStyle/>
          <a:p>
            <a:r>
              <a:rPr lang="en-US" dirty="0"/>
              <a:t>Calculating Euclidean Distance</a:t>
            </a:r>
          </a:p>
        </p:txBody>
      </p:sp>
      <p:pic>
        <p:nvPicPr>
          <p:cNvPr id="8" name="Picture 9" descr="Diagram, text, letter&#10;&#10;Description automatically generated">
            <a:extLst>
              <a:ext uri="{FF2B5EF4-FFF2-40B4-BE49-F238E27FC236}">
                <a16:creationId xmlns:a16="http://schemas.microsoft.com/office/drawing/2014/main" id="{84B80E6A-0085-43F3-A7EC-639672613B53}"/>
              </a:ext>
            </a:extLst>
          </p:cNvPr>
          <p:cNvPicPr>
            <a:picLocks noGrp="1" noChangeAspect="1"/>
          </p:cNvPicPr>
          <p:nvPr>
            <p:ph idx="1"/>
          </p:nvPr>
        </p:nvPicPr>
        <p:blipFill>
          <a:blip r:embed="rId2"/>
          <a:stretch>
            <a:fillRect/>
          </a:stretch>
        </p:blipFill>
        <p:spPr>
          <a:xfrm>
            <a:off x="852616" y="3026418"/>
            <a:ext cx="7037173" cy="3235326"/>
          </a:xfrm>
        </p:spPr>
      </p:pic>
      <p:pic>
        <p:nvPicPr>
          <p:cNvPr id="10" name="Picture 4" descr="Text&#10;&#10;Description automatically generated">
            <a:extLst>
              <a:ext uri="{FF2B5EF4-FFF2-40B4-BE49-F238E27FC236}">
                <a16:creationId xmlns:a16="http://schemas.microsoft.com/office/drawing/2014/main" id="{823CE97D-F7B1-430B-ADA8-BDFE8E46CFB6}"/>
              </a:ext>
            </a:extLst>
          </p:cNvPr>
          <p:cNvPicPr>
            <a:picLocks noChangeAspect="1"/>
          </p:cNvPicPr>
          <p:nvPr/>
        </p:nvPicPr>
        <p:blipFill>
          <a:blip r:embed="rId3"/>
          <a:stretch>
            <a:fillRect/>
          </a:stretch>
        </p:blipFill>
        <p:spPr>
          <a:xfrm>
            <a:off x="6766977" y="1302394"/>
            <a:ext cx="4599029" cy="2259483"/>
          </a:xfrm>
          <a:prstGeom prst="rect">
            <a:avLst/>
          </a:prstGeom>
        </p:spPr>
      </p:pic>
    </p:spTree>
    <p:extLst>
      <p:ext uri="{BB962C8B-B14F-4D97-AF65-F5344CB8AC3E}">
        <p14:creationId xmlns:p14="http://schemas.microsoft.com/office/powerpoint/2010/main" val="46159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550862" y="580363"/>
            <a:ext cx="5962349" cy="1997855"/>
          </a:xfrm>
        </p:spPr>
        <p:txBody>
          <a:bodyPr wrap="square" anchor="t">
            <a:normAutofit/>
          </a:bodyPr>
          <a:lstStyle/>
          <a:p>
            <a:r>
              <a:rPr lang="en-US">
                <a:ea typeface="+mj-lt"/>
                <a:cs typeface="+mj-lt"/>
              </a:rPr>
              <a:t>Calculating Euclidean Distance</a:t>
            </a:r>
          </a:p>
          <a:p>
            <a:pPr algn="ctr"/>
            <a:endParaRPr lang="en-US"/>
          </a:p>
        </p:txBody>
      </p:sp>
      <p:pic>
        <p:nvPicPr>
          <p:cNvPr id="4" name="Picture 4" descr="Text&#10;&#10;Description automatically generated">
            <a:extLst>
              <a:ext uri="{FF2B5EF4-FFF2-40B4-BE49-F238E27FC236}">
                <a16:creationId xmlns:a16="http://schemas.microsoft.com/office/drawing/2014/main" id="{792F4741-A3BB-47A8-BA9C-94A74F143C38}"/>
              </a:ext>
            </a:extLst>
          </p:cNvPr>
          <p:cNvPicPr>
            <a:picLocks noGrp="1" noChangeAspect="1"/>
          </p:cNvPicPr>
          <p:nvPr>
            <p:ph idx="1"/>
          </p:nvPr>
        </p:nvPicPr>
        <p:blipFill>
          <a:blip r:embed="rId2"/>
          <a:stretch>
            <a:fillRect/>
          </a:stretch>
        </p:blipFill>
        <p:spPr>
          <a:xfrm>
            <a:off x="6437463" y="839015"/>
            <a:ext cx="4599029" cy="2259483"/>
          </a:xfrm>
        </p:spPr>
      </p:pic>
      <p:pic>
        <p:nvPicPr>
          <p:cNvPr id="5" name="Picture 5" descr="Graphical user interface, text&#10;&#10;Description automatically generated">
            <a:extLst>
              <a:ext uri="{FF2B5EF4-FFF2-40B4-BE49-F238E27FC236}">
                <a16:creationId xmlns:a16="http://schemas.microsoft.com/office/drawing/2014/main" id="{DD683FD2-8781-42B2-B359-B93B261E2F7F}"/>
              </a:ext>
            </a:extLst>
          </p:cNvPr>
          <p:cNvPicPr>
            <a:picLocks noChangeAspect="1"/>
          </p:cNvPicPr>
          <p:nvPr/>
        </p:nvPicPr>
        <p:blipFill>
          <a:blip r:embed="rId3"/>
          <a:stretch>
            <a:fillRect/>
          </a:stretch>
        </p:blipFill>
        <p:spPr>
          <a:xfrm>
            <a:off x="512806" y="3360626"/>
            <a:ext cx="10538254" cy="2175612"/>
          </a:xfrm>
          <a:prstGeom prst="rect">
            <a:avLst/>
          </a:prstGeom>
        </p:spPr>
      </p:pic>
    </p:spTree>
    <p:extLst>
      <p:ext uri="{BB962C8B-B14F-4D97-AF65-F5344CB8AC3E}">
        <p14:creationId xmlns:p14="http://schemas.microsoft.com/office/powerpoint/2010/main" val="193278296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21</TotalTime>
  <Words>769</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Avenir Next LT Pro Light</vt:lpstr>
      <vt:lpstr>GradientRiseVTI</vt:lpstr>
      <vt:lpstr>K Nearest Neighbor</vt:lpstr>
      <vt:lpstr>Table of Content</vt:lpstr>
      <vt:lpstr>Libraries</vt:lpstr>
      <vt:lpstr>Editing CSV files using Pandas Library</vt:lpstr>
      <vt:lpstr>Editing CSV files using Pandas Library</vt:lpstr>
      <vt:lpstr>Editing CSV files using Pandas Library</vt:lpstr>
      <vt:lpstr>Editing CSV files using Pandas Library </vt:lpstr>
      <vt:lpstr>Calculating Euclidean Distance</vt:lpstr>
      <vt:lpstr>Calculating Euclidean Distance </vt:lpstr>
      <vt:lpstr>Calculating Euclidean Distance </vt:lpstr>
      <vt:lpstr>Calculating Euclidean Distance </vt:lpstr>
      <vt:lpstr>KNN Means programming through SKLearn Library</vt:lpstr>
      <vt:lpstr>KNN Means programming through SKLearn Library</vt:lpstr>
      <vt:lpstr>KNN Means programming through SKLearn Library</vt:lpstr>
      <vt:lpstr>KNN Means programming through SKLearn Library</vt:lpstr>
      <vt:lpstr>KNN Means programming through SKLearn Library</vt:lpstr>
      <vt:lpstr>KNN Means programming through SKLearn Library</vt:lpstr>
      <vt:lpstr>KNN Means programming through SKLearn Library</vt:lpstr>
      <vt:lpstr>Links to Refer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Neighbor</dc:title>
  <dc:creator>Arthur Wolf</dc:creator>
  <cp:lastModifiedBy>Arthur Wolf</cp:lastModifiedBy>
  <cp:revision>4</cp:revision>
  <dcterms:created xsi:type="dcterms:W3CDTF">2021-03-14T15:07:52Z</dcterms:created>
  <dcterms:modified xsi:type="dcterms:W3CDTF">2021-03-14T15:29:12Z</dcterms:modified>
</cp:coreProperties>
</file>