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58" r:id="rId17"/>
    <p:sldId id="259" r:id="rId18"/>
    <p:sldId id="260" r:id="rId19"/>
    <p:sldId id="261" r:id="rId20"/>
    <p:sldId id="262"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47" d="100"/>
          <a:sy n="47" d="100"/>
        </p:scale>
        <p:origin x="7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0435-A76A-40FB-BF22-35B1841AF2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35979D-2209-4969-81A1-2B7C0003B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170379-95C2-4D69-B819-387A3B6F781E}"/>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5" name="Footer Placeholder 4">
            <a:extLst>
              <a:ext uri="{FF2B5EF4-FFF2-40B4-BE49-F238E27FC236}">
                <a16:creationId xmlns:a16="http://schemas.microsoft.com/office/drawing/2014/main" id="{F870B21E-8666-4763-8E31-9BB81359F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6B4D2-C72B-4BD8-A1D1-062B2A2435DD}"/>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435521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2719-7A87-4C8D-A398-616F39665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8C27FC-40D7-4195-9032-DFDFCF714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3BEC0-4898-4AB4-A4D2-253DE36984C7}"/>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5" name="Footer Placeholder 4">
            <a:extLst>
              <a:ext uri="{FF2B5EF4-FFF2-40B4-BE49-F238E27FC236}">
                <a16:creationId xmlns:a16="http://schemas.microsoft.com/office/drawing/2014/main" id="{380F8354-422E-485B-97E6-E91A18241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E4C93-1D1B-455B-A3CA-BCFD2DE21B95}"/>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327039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E3A56-462A-4C49-B035-1BB40B574D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D64BBF-7C13-4466-B458-FF9A5A165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E41AA-F404-4615-AC9F-C313E537CF12}"/>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5" name="Footer Placeholder 4">
            <a:extLst>
              <a:ext uri="{FF2B5EF4-FFF2-40B4-BE49-F238E27FC236}">
                <a16:creationId xmlns:a16="http://schemas.microsoft.com/office/drawing/2014/main" id="{5109E17A-AA04-4B56-ACE2-28535C91E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4017F-8F19-42EA-9130-CBC7A2C4A075}"/>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15154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D5FF-06FF-4D53-975D-21B84FC26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FBE98-5341-4E0A-B004-2077799CD6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091F5-847C-48E9-861D-E0F8922D5EC8}"/>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5" name="Footer Placeholder 4">
            <a:extLst>
              <a:ext uri="{FF2B5EF4-FFF2-40B4-BE49-F238E27FC236}">
                <a16:creationId xmlns:a16="http://schemas.microsoft.com/office/drawing/2014/main" id="{9706E6D7-4940-4EAE-8195-671C98848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36595-4FD5-4D7C-B8A8-E127C6D8C6FC}"/>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142173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752-7A78-43E8-8E3F-99D3F76C71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62A8CB-02AD-4051-93B5-E8C46F379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650EE-454B-4F79-BC13-9EB42B33CBB6}"/>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5" name="Footer Placeholder 4">
            <a:extLst>
              <a:ext uri="{FF2B5EF4-FFF2-40B4-BE49-F238E27FC236}">
                <a16:creationId xmlns:a16="http://schemas.microsoft.com/office/drawing/2014/main" id="{153EED04-6BEC-4D92-A25D-CE9990B81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D6879-F05C-49E0-B373-8B4E0DCD8777}"/>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3489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08A3-C82C-4FA5-8059-EAD2C6A09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38960F-EE40-4642-A40F-1871C5FD92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FA281-5765-440D-9CCA-592960C58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D04865-C4E5-4350-A7BC-A85B3FB09A5E}"/>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6" name="Footer Placeholder 5">
            <a:extLst>
              <a:ext uri="{FF2B5EF4-FFF2-40B4-BE49-F238E27FC236}">
                <a16:creationId xmlns:a16="http://schemas.microsoft.com/office/drawing/2014/main" id="{5E0EF848-DDBB-4708-BFF0-92BCA5257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8A93F-9809-4E17-95DD-6D92D041D489}"/>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73442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738D-CCE5-46BB-AAC1-17842417A6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608B48-C360-45E6-BA84-30CA16D46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187D2-8FC4-443B-828B-4D130AEC4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0AD60-6AB8-4511-9470-09260FEEE7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40392-1A3C-4766-BA82-210E3BE3AD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4096F-69A9-48B6-89AD-685E43F77C9D}"/>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8" name="Footer Placeholder 7">
            <a:extLst>
              <a:ext uri="{FF2B5EF4-FFF2-40B4-BE49-F238E27FC236}">
                <a16:creationId xmlns:a16="http://schemas.microsoft.com/office/drawing/2014/main" id="{80C21E36-F115-4957-A9A7-2C961CA8B0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8956BF-9016-40CF-B35B-8AEF8BB20C03}"/>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123637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D52F-23BC-4B48-AB8B-417A1BBA4B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1F483D-793C-4DCB-AF27-0940102E9338}"/>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4" name="Footer Placeholder 3">
            <a:extLst>
              <a:ext uri="{FF2B5EF4-FFF2-40B4-BE49-F238E27FC236}">
                <a16:creationId xmlns:a16="http://schemas.microsoft.com/office/drawing/2014/main" id="{19256548-5CF1-4E15-9DEB-3103797936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2A0BB-3F94-4B05-9639-EB576197D5F0}"/>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355834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EDF25-F995-4F3E-BA71-2FCB332D000C}"/>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3" name="Footer Placeholder 2">
            <a:extLst>
              <a:ext uri="{FF2B5EF4-FFF2-40B4-BE49-F238E27FC236}">
                <a16:creationId xmlns:a16="http://schemas.microsoft.com/office/drawing/2014/main" id="{8BF7EDC2-96EF-44FB-85C6-FED6FDDE6D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BF617-5F05-42A1-9267-FF32DDF29251}"/>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200015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EF41-8ED6-4E1C-A6FC-26D1E1DDD1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EB40E-4E90-4DA0-A689-963ADB61D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1150EC-3A66-4B49-BF18-1C7D2574E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23A11-91BA-4BD3-BADA-4C7EBFFD6090}"/>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6" name="Footer Placeholder 5">
            <a:extLst>
              <a:ext uri="{FF2B5EF4-FFF2-40B4-BE49-F238E27FC236}">
                <a16:creationId xmlns:a16="http://schemas.microsoft.com/office/drawing/2014/main" id="{9F03D94D-0396-46D8-9C23-6C307D6AE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825FB-4337-4B43-8223-E4440DAC6C1F}"/>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268354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AA51-9831-414F-9C33-AEE2948FC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EB95F-D80B-4D71-94A2-12583343FA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77F18-F9B2-40E0-8EC5-46E70778C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85E670-1712-4CF2-8928-1BC2B371155E}"/>
              </a:ext>
            </a:extLst>
          </p:cNvPr>
          <p:cNvSpPr>
            <a:spLocks noGrp="1"/>
          </p:cNvSpPr>
          <p:nvPr>
            <p:ph type="dt" sz="half" idx="10"/>
          </p:nvPr>
        </p:nvSpPr>
        <p:spPr/>
        <p:txBody>
          <a:bodyPr/>
          <a:lstStyle/>
          <a:p>
            <a:fld id="{27068FEA-654A-4F4E-A867-429E4E4891CF}" type="datetimeFigureOut">
              <a:rPr lang="en-US" smtClean="0"/>
              <a:t>3/29/2021</a:t>
            </a:fld>
            <a:endParaRPr lang="en-US"/>
          </a:p>
        </p:txBody>
      </p:sp>
      <p:sp>
        <p:nvSpPr>
          <p:cNvPr id="6" name="Footer Placeholder 5">
            <a:extLst>
              <a:ext uri="{FF2B5EF4-FFF2-40B4-BE49-F238E27FC236}">
                <a16:creationId xmlns:a16="http://schemas.microsoft.com/office/drawing/2014/main" id="{93D676BC-2344-4568-AD1D-2F8E97D43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99C44-1992-428A-B03F-6C05F3E0DBC5}"/>
              </a:ext>
            </a:extLst>
          </p:cNvPr>
          <p:cNvSpPr>
            <a:spLocks noGrp="1"/>
          </p:cNvSpPr>
          <p:nvPr>
            <p:ph type="sldNum" sz="quarter" idx="12"/>
          </p:nvPr>
        </p:nvSpPr>
        <p:spPr/>
        <p:txBody>
          <a:bodyPr/>
          <a:lstStyle/>
          <a:p>
            <a:fld id="{31805304-80B5-4742-9961-B039F3C49193}" type="slidenum">
              <a:rPr lang="en-US" smtClean="0"/>
              <a:t>‹#›</a:t>
            </a:fld>
            <a:endParaRPr lang="en-US"/>
          </a:p>
        </p:txBody>
      </p:sp>
    </p:spTree>
    <p:extLst>
      <p:ext uri="{BB962C8B-B14F-4D97-AF65-F5344CB8AC3E}">
        <p14:creationId xmlns:p14="http://schemas.microsoft.com/office/powerpoint/2010/main" val="78203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88803-5C86-496A-990D-01F34356A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9FC90D-5334-4731-ACB4-BC972A9EC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0E47F-2A7A-43CC-87B2-F47553A90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68FEA-654A-4F4E-A867-429E4E4891CF}" type="datetimeFigureOut">
              <a:rPr lang="en-US" smtClean="0"/>
              <a:t>3/29/2021</a:t>
            </a:fld>
            <a:endParaRPr lang="en-US"/>
          </a:p>
        </p:txBody>
      </p:sp>
      <p:sp>
        <p:nvSpPr>
          <p:cNvPr id="5" name="Footer Placeholder 4">
            <a:extLst>
              <a:ext uri="{FF2B5EF4-FFF2-40B4-BE49-F238E27FC236}">
                <a16:creationId xmlns:a16="http://schemas.microsoft.com/office/drawing/2014/main" id="{4753162F-CEEB-4BE2-8D5E-C01916B236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2DEFAF-2030-4280-9C4E-ED9773560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05304-80B5-4742-9961-B039F3C49193}" type="slidenum">
              <a:rPr lang="en-US" smtClean="0"/>
              <a:t>‹#›</a:t>
            </a:fld>
            <a:endParaRPr lang="en-US"/>
          </a:p>
        </p:txBody>
      </p:sp>
    </p:spTree>
    <p:extLst>
      <p:ext uri="{BB962C8B-B14F-4D97-AF65-F5344CB8AC3E}">
        <p14:creationId xmlns:p14="http://schemas.microsoft.com/office/powerpoint/2010/main" val="2414417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alpython.com/k-means-clustering-python/" TargetMode="External"/><Relationship Id="rId2" Type="http://schemas.openxmlformats.org/officeDocument/2006/relationships/hyperlink" Target="https://www.youtube.com/watch?v=4b5d3muPQmA" TargetMode="External"/><Relationship Id="rId1" Type="http://schemas.openxmlformats.org/officeDocument/2006/relationships/slideLayout" Target="../slideLayouts/slideLayout2.xml"/><Relationship Id="rId5" Type="http://schemas.openxmlformats.org/officeDocument/2006/relationships/hyperlink" Target="https://scikit-learn.org/stable/modules/generated/sklearn.cluster.KMeans.html" TargetMode="External"/><Relationship Id="rId4" Type="http://schemas.openxmlformats.org/officeDocument/2006/relationships/hyperlink" Target="https://towardsdatascience.com/k-means-clustering-with-python-code-explained-5a792bd1954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peline_(compu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0B6AFC-B1FD-483B-B7A6-1B4F3F9AF52C}"/>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KNN Means Clustering</a:t>
            </a:r>
          </a:p>
        </p:txBody>
      </p:sp>
      <p:sp>
        <p:nvSpPr>
          <p:cNvPr id="3" name="Subtitle 2">
            <a:extLst>
              <a:ext uri="{FF2B5EF4-FFF2-40B4-BE49-F238E27FC236}">
                <a16:creationId xmlns:a16="http://schemas.microsoft.com/office/drawing/2014/main" id="{D3DDA727-7CCB-4A11-B34A-B22F446FF343}"/>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195313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F507-75E1-42BD-A236-3DBC7A97DDEF}"/>
              </a:ext>
            </a:extLst>
          </p:cNvPr>
          <p:cNvSpPr>
            <a:spLocks noGrp="1"/>
          </p:cNvSpPr>
          <p:nvPr>
            <p:ph type="title"/>
          </p:nvPr>
        </p:nvSpPr>
        <p:spPr/>
        <p:txBody>
          <a:bodyPr/>
          <a:lstStyle/>
          <a:p>
            <a:r>
              <a:rPr lang="en-US" b="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j-lt"/>
                <a:cs typeface="+mj-lt"/>
              </a:rPr>
              <a:t>K means clustering algorithm steps</a:t>
            </a:r>
          </a:p>
        </p:txBody>
      </p:sp>
      <p:sp>
        <p:nvSpPr>
          <p:cNvPr id="3" name="Content Placeholder 2">
            <a:extLst>
              <a:ext uri="{FF2B5EF4-FFF2-40B4-BE49-F238E27FC236}">
                <a16:creationId xmlns:a16="http://schemas.microsoft.com/office/drawing/2014/main" id="{59320E55-EB45-48A5-8A5D-F5BD258F7546}"/>
              </a:ext>
            </a:extLst>
          </p:cNvPr>
          <p:cNvSpPr>
            <a:spLocks noGrp="1"/>
          </p:cNvSpPr>
          <p:nvPr>
            <p:ph idx="1"/>
          </p:nvPr>
        </p:nvSpPr>
        <p:spPr/>
        <p:txBody>
          <a:bodyPr/>
          <a:lstStyle/>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Choose a random number of centroids in the data. i.e k=3.</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Choose the same number of random points on the 2D canvas as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centroids.</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Calculate the distance of each data point from the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centroids.</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Allocate the data point to a cluster where its distance from the centroid is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minimum.</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Recalculate the new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centroids.</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Recalculate the distance from each data point to new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centroids.</a:t>
            </a:r>
          </a:p>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Repeat the steps from point 3, till no data point change its cluster.</a:t>
            </a:r>
            <a:endParaRPr lang="en-US">
              <a:ea typeface="+mn-lt"/>
              <a:cs typeface="+mn-l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57429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6394-94C3-42FF-86FE-95C5B6C0C5D2}"/>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Python Code for K-Means #1</a:t>
            </a:r>
            <a:endParaRPr lang="en-US"/>
          </a:p>
        </p:txBody>
      </p:sp>
      <p:sp>
        <p:nvSpPr>
          <p:cNvPr id="3" name="Content Placeholder 2">
            <a:extLst>
              <a:ext uri="{FF2B5EF4-FFF2-40B4-BE49-F238E27FC236}">
                <a16:creationId xmlns:a16="http://schemas.microsoft.com/office/drawing/2014/main" id="{2E38A923-3480-45D1-8529-330CAF6AD210}"/>
              </a:ext>
            </a:extLst>
          </p:cNvPr>
          <p:cNvSpPr>
            <a:spLocks noGrp="1"/>
          </p:cNvSpPr>
          <p:nvPr>
            <p:ph idx="1"/>
          </p:nvPr>
        </p:nvSpPr>
        <p:spPr>
          <a:xfrm>
            <a:off x="913795" y="2076450"/>
            <a:ext cx="10353761" cy="3714749"/>
          </a:xfrm>
        </p:spPr>
        <p:txBody>
          <a:bodyPr>
            <a:normAutofit fontScale="62500" lnSpcReduction="20000"/>
          </a:bodyPr>
          <a:lstStyle/>
          <a:p>
            <a:pPr marL="37465" indent="0">
              <a:buNone/>
            </a:pP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from</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sklearn.cluster</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import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KMeans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import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numpy</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as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np</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X = np.array([[1, 2], [1, 4], [1, 0],
              [10, 2], [10, 4], [10, 0]])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kmeans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KMeans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n_clusters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=2)</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Speak Pro" panose="02040603050505030304"/>
            </a:endParaRPr>
          </a:p>
          <a:p>
            <a:pPr marL="37465" indent="0">
              <a:buNone/>
            </a:pP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latin typeface="Consolas"/>
                <a:ea typeface="+mn-lt"/>
                <a:cs typeface="+mn-lt"/>
              </a:rPr>
              <a:t>kmeans</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.fit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(X)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kmeans.labels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_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kmeans.predict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([[0, 0], [12, 3]])
print(</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kmeans.cluster_centers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_)</a:t>
            </a:r>
          </a:p>
        </p:txBody>
      </p:sp>
    </p:spTree>
    <p:extLst>
      <p:ext uri="{BB962C8B-B14F-4D97-AF65-F5344CB8AC3E}">
        <p14:creationId xmlns:p14="http://schemas.microsoft.com/office/powerpoint/2010/main" val="96280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6394-94C3-42FF-86FE-95C5B6C0C5D2}"/>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Python Code for K-Means #2</a:t>
            </a:r>
            <a:endParaRPr lang="en-US"/>
          </a:p>
        </p:txBody>
      </p:sp>
      <p:sp>
        <p:nvSpPr>
          <p:cNvPr id="3" name="Content Placeholder 2">
            <a:extLst>
              <a:ext uri="{FF2B5EF4-FFF2-40B4-BE49-F238E27FC236}">
                <a16:creationId xmlns:a16="http://schemas.microsoft.com/office/drawing/2014/main" id="{2E38A923-3480-45D1-8529-330CAF6AD210}"/>
              </a:ext>
            </a:extLst>
          </p:cNvPr>
          <p:cNvSpPr>
            <a:spLocks noGrp="1"/>
          </p:cNvSpPr>
          <p:nvPr>
            <p:ph idx="1"/>
          </p:nvPr>
        </p:nvSpPr>
        <p:spPr>
          <a:xfrm>
            <a:off x="913795" y="2076450"/>
            <a:ext cx="10353761" cy="3714749"/>
          </a:xfrm>
        </p:spPr>
        <p:txBody>
          <a:bodyPr>
            <a:normAutofit fontScale="92500" lnSpcReduction="10000"/>
          </a:bodyPr>
          <a:lstStyle/>
          <a:p>
            <a:pPr marL="0" indent="0">
              <a:buNone/>
            </a:pP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from</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sklearn.cluster</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import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KMeans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import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numpy</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as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np</a:t>
            </a:r>
            <a:endPar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Speak Pro" panose="02040603050505030304"/>
            </a:endParaRPr>
          </a:p>
          <a:p>
            <a:pPr marL="0" indent="0">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
</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x1 = 10*np.random.rand(100, 2)</a:t>
            </a:r>
            <a:endPar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Speak Pro" panose="02040603050505030304"/>
            </a:endParaRP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x1.shape</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kmean=KMeans(n_clusters=3)</a:t>
            </a: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kmean.fit(x1)</a:t>
            </a: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Print(kmean.cluster_centers_)</a:t>
            </a:r>
          </a:p>
        </p:txBody>
      </p:sp>
    </p:spTree>
    <p:extLst>
      <p:ext uri="{BB962C8B-B14F-4D97-AF65-F5344CB8AC3E}">
        <p14:creationId xmlns:p14="http://schemas.microsoft.com/office/powerpoint/2010/main" val="321304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6394-94C3-42FF-86FE-95C5B6C0C5D2}"/>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Python Code for K-Means #3</a:t>
            </a:r>
            <a:endParaRPr lang="en-US"/>
          </a:p>
        </p:txBody>
      </p:sp>
      <p:sp>
        <p:nvSpPr>
          <p:cNvPr id="3" name="Content Placeholder 2">
            <a:extLst>
              <a:ext uri="{FF2B5EF4-FFF2-40B4-BE49-F238E27FC236}">
                <a16:creationId xmlns:a16="http://schemas.microsoft.com/office/drawing/2014/main" id="{2E38A923-3480-45D1-8529-330CAF6AD210}"/>
              </a:ext>
            </a:extLst>
          </p:cNvPr>
          <p:cNvSpPr>
            <a:spLocks noGrp="1"/>
          </p:cNvSpPr>
          <p:nvPr>
            <p:ph idx="1"/>
          </p:nvPr>
        </p:nvSpPr>
        <p:spPr>
          <a:xfrm>
            <a:off x="913795" y="2076450"/>
            <a:ext cx="10353761" cy="3714749"/>
          </a:xfrm>
        </p:spPr>
        <p:txBody>
          <a:bodyPr>
            <a:normAutofit fontScale="92500" lnSpcReduction="20000"/>
          </a:bodyPr>
          <a:lstStyle/>
          <a:p>
            <a:pPr indent="-305435">
              <a:buNone/>
            </a:pP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import matplotlib.pyplot as plt</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import seaborn as sns; sns.set()  # for plot styling</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import numpy as np</a:t>
            </a: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from sklearn.datasets.samples_generator import make_blobs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X, y_true = make_blobs(n_samples=300, centers=4, cluster_std=0.60, random_state=0)</a:t>
            </a:r>
          </a:p>
          <a:p>
            <a:pPr indent="-305435">
              <a:buNone/>
            </a:pP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plt.scatter(X[:, 0], X[:, 1], s=50);</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marL="0" indent="0">
              <a:buNone/>
            </a:pPr>
            <a:endParaRPr lang="en-US" b="1" dirty="0">
              <a:ln>
                <a:solidFill>
                  <a:srgbClr val="000000">
                    <a:lumMod val="75000"/>
                    <a:lumOff val="25000"/>
                    <a:alpha val="10000"/>
                  </a:srgbClr>
                </a:solidFill>
              </a:ln>
              <a:effectLst>
                <a:outerShdw blurRad="9525" dist="25400" dir="14640000" algn="tl" rotWithShape="0">
                  <a:srgbClr val="000000">
                    <a:alpha val="30000"/>
                  </a:srgbClr>
                </a:outerShdw>
              </a:effectLst>
              <a:latin typeface="Consolas"/>
            </a:endParaRPr>
          </a:p>
        </p:txBody>
      </p:sp>
    </p:spTree>
    <p:extLst>
      <p:ext uri="{BB962C8B-B14F-4D97-AF65-F5344CB8AC3E}">
        <p14:creationId xmlns:p14="http://schemas.microsoft.com/office/powerpoint/2010/main" val="186404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6394-94C3-42FF-86FE-95C5B6C0C5D2}"/>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Python Code for K-Means #3</a:t>
            </a:r>
            <a:endParaRPr lang="en-US"/>
          </a:p>
        </p:txBody>
      </p:sp>
      <p:sp>
        <p:nvSpPr>
          <p:cNvPr id="3" name="Content Placeholder 2">
            <a:extLst>
              <a:ext uri="{FF2B5EF4-FFF2-40B4-BE49-F238E27FC236}">
                <a16:creationId xmlns:a16="http://schemas.microsoft.com/office/drawing/2014/main" id="{2E38A923-3480-45D1-8529-330CAF6AD210}"/>
              </a:ext>
            </a:extLst>
          </p:cNvPr>
          <p:cNvSpPr>
            <a:spLocks noGrp="1"/>
          </p:cNvSpPr>
          <p:nvPr>
            <p:ph idx="1"/>
          </p:nvPr>
        </p:nvSpPr>
        <p:spPr>
          <a:xfrm>
            <a:off x="913795" y="1789463"/>
            <a:ext cx="10353761" cy="4001736"/>
          </a:xfrm>
        </p:spPr>
        <p:txBody>
          <a:bodyPr>
            <a:normAutofit lnSpcReduction="10000"/>
          </a:bodyPr>
          <a:lstStyle/>
          <a:p>
            <a:pPr indent="-305435">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from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sklearn.cluster</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import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n_clusters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=4)</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kmeans.fit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(X)</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y_kmeans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kmeans.predict</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(X)</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buNone/>
            </a:pP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plt.scatter</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(X[:, 0], X[:, 1], c=</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y_kmeans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s=50,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cmap</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viridis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buNone/>
            </a:pP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centers = </a:t>
            </a: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kmeans.cluster_centers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_</a:t>
            </a:r>
          </a:p>
          <a:p>
            <a:pPr indent="-305435">
              <a:buNone/>
            </a:pPr>
            <a:r>
              <a:rPr lang="en-US"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plt.scatter</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(centers[:, 0], centers[:, 1], c='black', s=200, alpha=0.5);</a:t>
            </a:r>
            <a:endParaRPr lang="en-US" dirty="0">
              <a:ea typeface="+mn-lt"/>
              <a:cs typeface="+mn-lt"/>
            </a:endParaRPr>
          </a:p>
        </p:txBody>
      </p:sp>
    </p:spTree>
    <p:extLst>
      <p:ext uri="{BB962C8B-B14F-4D97-AF65-F5344CB8AC3E}">
        <p14:creationId xmlns:p14="http://schemas.microsoft.com/office/powerpoint/2010/main" val="111095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6635-5CAC-4F85-818D-0FFA42D68841}"/>
              </a:ext>
            </a:extLst>
          </p:cNvPr>
          <p:cNvSpPr>
            <a:spLocks noGrp="1"/>
          </p:cNvSpPr>
          <p:nvPr>
            <p:ph type="title"/>
          </p:nvPr>
        </p:nvSpPr>
        <p:spPr>
          <a:xfrm>
            <a:off x="695916" y="1078264"/>
            <a:ext cx="3422930" cy="4701473"/>
          </a:xfrm>
        </p:spPr>
        <p:txBody>
          <a:bodyPr>
            <a:normAutofit/>
          </a:bodyPr>
          <a:lstStyle/>
          <a:p>
            <a:pPr algn="r"/>
            <a:r>
              <a:rPr lang="en-US" sz="4400" dirty="0">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rPr>
              <a:t>Resources</a:t>
            </a:r>
            <a:endParaRPr lang="en-US" dirty="0"/>
          </a:p>
        </p:txBody>
      </p:sp>
      <p:sp>
        <p:nvSpPr>
          <p:cNvPr id="3" name="Content Placeholder 2">
            <a:extLst>
              <a:ext uri="{FF2B5EF4-FFF2-40B4-BE49-F238E27FC236}">
                <a16:creationId xmlns:a16="http://schemas.microsoft.com/office/drawing/2014/main" id="{DE84CFFB-FEC1-4FDB-A563-CF0194BA15C9}"/>
              </a:ext>
            </a:extLst>
          </p:cNvPr>
          <p:cNvSpPr>
            <a:spLocks noGrp="1"/>
          </p:cNvSpPr>
          <p:nvPr>
            <p:ph idx="1"/>
          </p:nvPr>
        </p:nvSpPr>
        <p:spPr>
          <a:xfrm>
            <a:off x="5114167" y="1078263"/>
            <a:ext cx="6117578" cy="4701474"/>
          </a:xfrm>
          <a:effectLst/>
        </p:spPr>
        <p:txBody>
          <a:bodyPr anchor="ctr">
            <a:normAutofit/>
          </a:bodyPr>
          <a:lstStyle/>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2"/>
              </a:rPr>
              <a:t>https://www.youtube.com/watch?v=4b5d3muPQmA</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3"/>
              </a:rPr>
              <a:t>https://realpython.com/k-means-clustering-python/</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4"/>
              </a:rPr>
              <a:t>https://towardsdatascience.com/k-means-clustering-with-python-code-explained-5a792bd19548</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5"/>
              </a:rPr>
              <a:t>https://scikit-learn.org/stable/modules/generated/sklearn.cluster.KMeans.html</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0890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3FC7-7E86-48FE-B142-86241BD75F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DF1B2D-F92A-4236-B315-489C19FDE9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500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F0DC-C743-40FC-B783-A58B15CFF0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F176A8-6D62-40EF-A04E-A6F5CFF5A2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596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FCB8-A09A-49CC-9E80-A2DE28CBB6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5E4463-682C-4AA9-B6D5-0FDD470986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673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9C73-03BD-4161-8F64-BE1EEECB0E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C282B9-56EA-467C-8ED7-35E3F2FAE6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049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6C4-2EAC-4F10-AC84-E9734185BEB7}"/>
              </a:ext>
            </a:extLst>
          </p:cNvPr>
          <p:cNvSpPr>
            <a:spLocks noGrp="1"/>
          </p:cNvSpPr>
          <p:nvPr>
            <p:ph type="title"/>
          </p:nvPr>
        </p:nvSpPr>
        <p:spPr>
          <a:xfrm>
            <a:off x="1557876" y="381000"/>
            <a:ext cx="4538124" cy="970450"/>
          </a:xfrm>
        </p:spPr>
        <p:txBody>
          <a:bodyPr anchor="b">
            <a:normAutofit/>
          </a:bodyPr>
          <a:lstStyle/>
          <a:p>
            <a:pPr algn="l"/>
            <a:r>
              <a:rPr lang="en-US" sz="3200" dirty="0">
                <a:ln>
                  <a:solidFill>
                    <a:srgbClr val="000000">
                      <a:lumMod val="75000"/>
                      <a:lumOff val="25000"/>
                      <a:alpha val="10000"/>
                    </a:srgbClr>
                  </a:solidFill>
                </a:ln>
                <a:effectLst>
                  <a:outerShdw blurRad="9525" dist="25400" dir="14640000" algn="tl" rotWithShape="0">
                    <a:srgbClr val="000000">
                      <a:alpha val="30000"/>
                    </a:srgbClr>
                  </a:outerShdw>
                </a:effectLst>
              </a:rPr>
              <a:t>Table of Content</a:t>
            </a:r>
            <a:endParaRPr lang="en-US" sz="3200" dirty="0"/>
          </a:p>
        </p:txBody>
      </p:sp>
      <p:sp>
        <p:nvSpPr>
          <p:cNvPr id="3" name="Content Placeholder 2">
            <a:extLst>
              <a:ext uri="{FF2B5EF4-FFF2-40B4-BE49-F238E27FC236}">
                <a16:creationId xmlns:a16="http://schemas.microsoft.com/office/drawing/2014/main" id="{D2B51868-232D-40ED-8EEE-75E82282A5E1}"/>
              </a:ext>
            </a:extLst>
          </p:cNvPr>
          <p:cNvSpPr>
            <a:spLocks noGrp="1"/>
          </p:cNvSpPr>
          <p:nvPr>
            <p:ph idx="1"/>
          </p:nvPr>
        </p:nvSpPr>
        <p:spPr>
          <a:xfrm>
            <a:off x="1557876" y="1732449"/>
            <a:ext cx="9746213" cy="4058751"/>
          </a:xfrm>
        </p:spPr>
        <p:txBody>
          <a:bodyPr anchor="t">
            <a:normAutofit/>
          </a:bodyPr>
          <a:lstStyle/>
          <a:p>
            <a:pPr indent="-305435"/>
            <a:endPar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rPr>
              <a:t>Clustering</a:t>
            </a:r>
          </a:p>
          <a:p>
            <a:pPr indent="-305435"/>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rPr>
              <a:t>What is K-Means Cluster</a:t>
            </a:r>
          </a:p>
          <a:p>
            <a:pPr indent="-305435"/>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rPr>
              <a:t>K-Means demonstration through Python using </a:t>
            </a:r>
            <a:r>
              <a:rPr lang="en-US" sz="1800" dirty="0" err="1">
                <a:ln>
                  <a:solidFill>
                    <a:srgbClr val="000000">
                      <a:lumMod val="75000"/>
                      <a:lumOff val="25000"/>
                      <a:alpha val="10000"/>
                    </a:srgbClr>
                  </a:solidFill>
                </a:ln>
                <a:effectLst>
                  <a:outerShdw blurRad="9525" dist="25400" dir="14640000" algn="tl" rotWithShape="0">
                    <a:srgbClr val="000000">
                      <a:alpha val="30000"/>
                    </a:srgbClr>
                  </a:outerShdw>
                </a:effectLst>
              </a:rPr>
              <a:t>SKLearn</a:t>
            </a: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rPr>
              <a:t> Library</a:t>
            </a:r>
          </a:p>
          <a:p>
            <a:pPr indent="-305435"/>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rPr>
              <a:t>Resources</a:t>
            </a:r>
          </a:p>
        </p:txBody>
      </p:sp>
    </p:spTree>
    <p:extLst>
      <p:ext uri="{BB962C8B-B14F-4D97-AF65-F5344CB8AC3E}">
        <p14:creationId xmlns:p14="http://schemas.microsoft.com/office/powerpoint/2010/main" val="153608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A4FF-0F3B-444A-88EF-7DADA48CB0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C2413E-D4EA-4D3F-AB3F-2A2A049C18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4060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189C-C5A6-4485-9B4A-7F703C39DE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29C18D-3220-4257-A586-5353A385C4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561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6635-5CAC-4F85-818D-0FFA42D68841}"/>
              </a:ext>
            </a:extLst>
          </p:cNvPr>
          <p:cNvSpPr>
            <a:spLocks noGrp="1"/>
          </p:cNvSpPr>
          <p:nvPr>
            <p:ph type="title"/>
          </p:nvPr>
        </p:nvSpPr>
        <p:spPr>
          <a:xfrm>
            <a:off x="695916" y="1078264"/>
            <a:ext cx="3990384" cy="4701473"/>
          </a:xfrm>
        </p:spPr>
        <p:txBody>
          <a:bodyPr>
            <a:normAutofit/>
          </a:bodyPr>
          <a:lstStyle/>
          <a:p>
            <a:pPr algn="r"/>
            <a:r>
              <a:rPr lang="en-US" sz="4400" dirty="0">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rPr>
              <a:t>What is Cluster</a:t>
            </a:r>
            <a:endParaRPr lang="en-US" sz="4400" dirty="0">
              <a:solidFill>
                <a:srgbClr val="FFFFFF"/>
              </a:solidFill>
            </a:endParaRPr>
          </a:p>
        </p:txBody>
      </p:sp>
      <p:sp>
        <p:nvSpPr>
          <p:cNvPr id="3" name="Content Placeholder 2">
            <a:extLst>
              <a:ext uri="{FF2B5EF4-FFF2-40B4-BE49-F238E27FC236}">
                <a16:creationId xmlns:a16="http://schemas.microsoft.com/office/drawing/2014/main" id="{DE84CFFB-FEC1-4FDB-A563-CF0194BA15C9}"/>
              </a:ext>
            </a:extLst>
          </p:cNvPr>
          <p:cNvSpPr>
            <a:spLocks noGrp="1"/>
          </p:cNvSpPr>
          <p:nvPr>
            <p:ph idx="1"/>
          </p:nvPr>
        </p:nvSpPr>
        <p:spPr>
          <a:xfrm>
            <a:off x="5114167" y="1078263"/>
            <a:ext cx="6117578" cy="4701474"/>
          </a:xfrm>
          <a:effectLst/>
        </p:spPr>
        <p:txBody>
          <a:bodyPr anchor="ctr">
            <a:normAutofit/>
          </a:bodyPr>
          <a:lstStyle/>
          <a:p>
            <a:pPr marL="37465" indent="0">
              <a:buNone/>
            </a:pPr>
            <a:r>
              <a:rPr lang="en-US" b="1" dirty="0"/>
              <a:t>What Is Clustering?</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Clustering is a set of techniques used to partition data into groups, or clusters. </a:t>
            </a:r>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Clusters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are loosely defined as groups of data objects that are more similar to other objects in their cluster than they are to data objects in other clusters. In practice, clustering helps identify two qualities of data:</a:t>
            </a:r>
            <a:endParaRPr lang="en-US" dirty="0"/>
          </a:p>
          <a:p>
            <a:pPr marL="719455" lvl="1" indent="-26987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Meaningfulness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Usefulness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78914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CF316-024D-4165-AFC2-9CE9E16636AE}"/>
              </a:ext>
            </a:extLst>
          </p:cNvPr>
          <p:cNvSpPr>
            <a:spLocks noGrp="1"/>
          </p:cNvSpPr>
          <p:nvPr>
            <p:ph idx="1"/>
          </p:nvPr>
        </p:nvSpPr>
        <p:spPr>
          <a:xfrm>
            <a:off x="5114167" y="1078263"/>
            <a:ext cx="6117578" cy="4701474"/>
          </a:xfrm>
          <a:effectLst/>
        </p:spPr>
        <p:txBody>
          <a:bodyPr anchor="ctr">
            <a:normAutofit fontScale="92500" lnSpcReduction="20000"/>
          </a:bodyPr>
          <a:lstStyle/>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Meaningful</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clusters expand domain knowledge. For example, in the medical field, researchers applied clustering to gene expression experiments. The clustering results identified groups of patients who respond differently to medical treatments.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Useful</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clusters, on the other hand, serve as an intermediate step in a </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hlinkClick r:id="rId2"/>
              </a:rPr>
              <a:t>data pipeline</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For example, businesses use clustering for customer segmentation. The clustering results segment customers into groups with similar purchase histories, which businesses can then use to create targeted advertising campaigns.</a:t>
            </a:r>
            <a:endParaRPr lang="en-US"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Picture 4" descr="Chart, scatter chart&#10;&#10;Description automatically generated">
            <a:extLst>
              <a:ext uri="{FF2B5EF4-FFF2-40B4-BE49-F238E27FC236}">
                <a16:creationId xmlns:a16="http://schemas.microsoft.com/office/drawing/2014/main" id="{7EF74F29-49EE-42E1-AB8F-E9CF3D3CA714}"/>
              </a:ext>
            </a:extLst>
          </p:cNvPr>
          <p:cNvPicPr>
            <a:picLocks noChangeAspect="1"/>
          </p:cNvPicPr>
          <p:nvPr/>
        </p:nvPicPr>
        <p:blipFill rotWithShape="1">
          <a:blip r:embed="rId3"/>
          <a:srcRect l="6103" t="1656" r="1878" b="8940"/>
          <a:stretch/>
        </p:blipFill>
        <p:spPr>
          <a:xfrm>
            <a:off x="80318" y="1603960"/>
            <a:ext cx="4504537" cy="3104907"/>
          </a:xfrm>
          <a:prstGeom prst="rect">
            <a:avLst/>
          </a:prstGeom>
        </p:spPr>
      </p:pic>
    </p:spTree>
    <p:extLst>
      <p:ext uri="{BB962C8B-B14F-4D97-AF65-F5344CB8AC3E}">
        <p14:creationId xmlns:p14="http://schemas.microsoft.com/office/powerpoint/2010/main" val="181764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41D1-E857-4FB0-82F7-69AC73A2995C}"/>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K-Means Clustering</a:t>
            </a:r>
            <a:endParaRPr lang="en-US"/>
          </a:p>
        </p:txBody>
      </p:sp>
      <p:pic>
        <p:nvPicPr>
          <p:cNvPr id="4" name="Picture 4" descr="Chart, scatter chart&#10;&#10;Description automatically generated">
            <a:extLst>
              <a:ext uri="{FF2B5EF4-FFF2-40B4-BE49-F238E27FC236}">
                <a16:creationId xmlns:a16="http://schemas.microsoft.com/office/drawing/2014/main" id="{DE42F410-D904-445C-907C-29A48B4AE276}"/>
              </a:ext>
            </a:extLst>
          </p:cNvPr>
          <p:cNvPicPr>
            <a:picLocks noGrp="1" noChangeAspect="1"/>
          </p:cNvPicPr>
          <p:nvPr>
            <p:ph idx="1"/>
          </p:nvPr>
        </p:nvPicPr>
        <p:blipFill>
          <a:blip r:embed="rId2"/>
          <a:stretch>
            <a:fillRect/>
          </a:stretch>
        </p:blipFill>
        <p:spPr>
          <a:xfrm>
            <a:off x="6560491" y="2066152"/>
            <a:ext cx="4651803" cy="4651803"/>
          </a:xfrm>
        </p:spPr>
      </p:pic>
      <p:sp>
        <p:nvSpPr>
          <p:cNvPr id="3" name="TextBox 2">
            <a:extLst>
              <a:ext uri="{FF2B5EF4-FFF2-40B4-BE49-F238E27FC236}">
                <a16:creationId xmlns:a16="http://schemas.microsoft.com/office/drawing/2014/main" id="{EAFC0B2F-792C-448D-906F-418DC63DCA8C}"/>
              </a:ext>
            </a:extLst>
          </p:cNvPr>
          <p:cNvSpPr txBox="1"/>
          <p:nvPr/>
        </p:nvSpPr>
        <p:spPr>
          <a:xfrm>
            <a:off x="765958" y="3230087"/>
            <a:ext cx="53260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K means divides the data into various clusters and the number of clusters is equal to the value of k i.e. if k=3 then the data will be divided into 3 clusters. each value of k is a centroid around which the data points will gather.</a:t>
            </a:r>
            <a:endParaRPr lang="en-US" sz="2400" b="1"/>
          </a:p>
        </p:txBody>
      </p:sp>
    </p:spTree>
    <p:extLst>
      <p:ext uri="{BB962C8B-B14F-4D97-AF65-F5344CB8AC3E}">
        <p14:creationId xmlns:p14="http://schemas.microsoft.com/office/powerpoint/2010/main" val="357377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88E6B4F-FAAA-4F3D-9454-9F28CD72AD3E}"/>
              </a:ext>
            </a:extLst>
          </p:cNvPr>
          <p:cNvSpPr>
            <a:spLocks noGrp="1"/>
          </p:cNvSpPr>
          <p:nvPr>
            <p:ph idx="1"/>
          </p:nvPr>
        </p:nvSpPr>
        <p:spPr>
          <a:xfrm>
            <a:off x="913796" y="967543"/>
            <a:ext cx="3153952" cy="4823657"/>
          </a:xfrm>
        </p:spPr>
        <p:txBody>
          <a:bodyPr>
            <a:normAutofit/>
          </a:bodyPr>
          <a:lstStyle/>
          <a:p>
            <a:pPr marL="37465" indent="0">
              <a:buNone/>
            </a:pPr>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A </a:t>
            </a:r>
            <a:r>
              <a:rPr lang="en-US" sz="2000" b="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centroid</a:t>
            </a:r>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is a data point (imaginary or real) at the center of a </a:t>
            </a:r>
            <a:r>
              <a:rPr lang="en-US" sz="2000" b="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cluster</a:t>
            </a:r>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The resulting classifier is used to classify (using </a:t>
            </a:r>
            <a:r>
              <a:rPr lang="en-US" sz="2000" b="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k</a:t>
            </a:r>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 1) the data and thereby produce an initial randomized set of </a:t>
            </a:r>
            <a:r>
              <a:rPr lang="en-US" sz="2000" b="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clusters</a:t>
            </a:r>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Each </a:t>
            </a:r>
            <a:r>
              <a:rPr lang="en-US" sz="2000" b="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centroid</a:t>
            </a:r>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is thereafter set to the arithmetic </a:t>
            </a:r>
            <a:r>
              <a:rPr lang="en-US" sz="2000" b="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mean</a:t>
            </a:r>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of the </a:t>
            </a:r>
            <a:r>
              <a:rPr lang="en-US" sz="2000" b="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cluster</a:t>
            </a:r>
            <a:r>
              <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it defines.</a:t>
            </a:r>
            <a:endParaRPr lang="en-US" sz="200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p:txBody>
      </p:sp>
      <p:pic>
        <p:nvPicPr>
          <p:cNvPr id="4" name="Picture 4" descr="Diagram&#10;&#10;Description automatically generated">
            <a:extLst>
              <a:ext uri="{FF2B5EF4-FFF2-40B4-BE49-F238E27FC236}">
                <a16:creationId xmlns:a16="http://schemas.microsoft.com/office/drawing/2014/main" id="{E791825F-7A9F-4C5D-8ED4-2C689069A1AC}"/>
              </a:ext>
            </a:extLst>
          </p:cNvPr>
          <p:cNvPicPr>
            <a:picLocks noChangeAspect="1"/>
          </p:cNvPicPr>
          <p:nvPr/>
        </p:nvPicPr>
        <p:blipFill>
          <a:blip r:embed="rId2"/>
          <a:stretch>
            <a:fillRect/>
          </a:stretch>
        </p:blipFill>
        <p:spPr>
          <a:xfrm>
            <a:off x="5120640" y="1582194"/>
            <a:ext cx="5676236" cy="3547646"/>
          </a:xfrm>
          <a:prstGeom prst="rect">
            <a:avLst/>
          </a:prstGeom>
        </p:spPr>
      </p:pic>
    </p:spTree>
    <p:extLst>
      <p:ext uri="{BB962C8B-B14F-4D97-AF65-F5344CB8AC3E}">
        <p14:creationId xmlns:p14="http://schemas.microsoft.com/office/powerpoint/2010/main" val="33466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5F7C-27F3-45ED-9F3B-ADA3A35E3B35}"/>
              </a:ext>
            </a:extLst>
          </p:cNvPr>
          <p:cNvSpPr>
            <a:spLocks noGrp="1"/>
          </p:cNvSpPr>
          <p:nvPr>
            <p:ph type="title"/>
          </p:nvPr>
        </p:nvSpPr>
        <p:spPr>
          <a:xfrm>
            <a:off x="913796" y="643465"/>
            <a:ext cx="3722448" cy="1638334"/>
          </a:xfrm>
        </p:spPr>
        <p:txBody>
          <a:bodyPr>
            <a:noAutofit/>
          </a:bodyPr>
          <a:lstStyle/>
          <a:p>
            <a:pPr algn="l"/>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rPr>
              <a:t>Supervised vs Unsupervised Learning</a:t>
            </a:r>
          </a:p>
        </p:txBody>
      </p:sp>
      <p:pic>
        <p:nvPicPr>
          <p:cNvPr id="4" name="Picture 4" descr="Diagram, schematic&#10;&#10;Description automatically generated">
            <a:extLst>
              <a:ext uri="{FF2B5EF4-FFF2-40B4-BE49-F238E27FC236}">
                <a16:creationId xmlns:a16="http://schemas.microsoft.com/office/drawing/2014/main" id="{D744517D-B404-4647-A2C9-ECA4E386AD96}"/>
              </a:ext>
            </a:extLst>
          </p:cNvPr>
          <p:cNvPicPr>
            <a:picLocks noChangeAspect="1"/>
          </p:cNvPicPr>
          <p:nvPr/>
        </p:nvPicPr>
        <p:blipFill>
          <a:blip r:embed="rId2"/>
          <a:stretch>
            <a:fillRect/>
          </a:stretch>
        </p:blipFill>
        <p:spPr>
          <a:xfrm>
            <a:off x="3648781" y="1644354"/>
            <a:ext cx="7827670" cy="4350740"/>
          </a:xfrm>
          <a:prstGeom prst="rect">
            <a:avLst/>
          </a:prstGeom>
        </p:spPr>
      </p:pic>
    </p:spTree>
    <p:extLst>
      <p:ext uri="{BB962C8B-B14F-4D97-AF65-F5344CB8AC3E}">
        <p14:creationId xmlns:p14="http://schemas.microsoft.com/office/powerpoint/2010/main" val="335056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7E9F-2396-4548-90F6-D1D1C4A5D4C6}"/>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Definitions &amp; Parameters</a:t>
            </a:r>
            <a:endParaRPr lang="en-US"/>
          </a:p>
        </p:txBody>
      </p:sp>
      <p:sp>
        <p:nvSpPr>
          <p:cNvPr id="3" name="Content Placeholder 2">
            <a:extLst>
              <a:ext uri="{FF2B5EF4-FFF2-40B4-BE49-F238E27FC236}">
                <a16:creationId xmlns:a16="http://schemas.microsoft.com/office/drawing/2014/main" id="{884E8DB1-0AE3-4101-945B-E6DC75FCC8D7}"/>
              </a:ext>
            </a:extLst>
          </p:cNvPr>
          <p:cNvSpPr>
            <a:spLocks noGrp="1"/>
          </p:cNvSpPr>
          <p:nvPr>
            <p:ph idx="1"/>
          </p:nvPr>
        </p:nvSpPr>
        <p:spPr/>
        <p:txBody>
          <a:bodyPr>
            <a:normAutofit fontScale="92500"/>
          </a:bodyPr>
          <a:lstStyle/>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a:t>
            </a:r>
            <a:r>
              <a:rPr lang="en-US"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-means algorithm searches for a pre-determined number of clusters within an unlabeled multidimensional dataset. It accomplishes this using a simple conception of what the optimal clustering looks like:</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"cluster center" is the arithmetic mean of all the points belonging to the cluster.</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marL="719455" lvl="1" indent="-269875"/>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Each point is closer to its own cluster center than to other cluster centers.</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n_init</a:t>
            </a:r>
            <a:r>
              <a:rPr lang="en-US" b="1"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int, default=10: </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Number</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of time the k-means algorithm will be run with different centroid seeds. The final results will be the best output of n_init consecutive runs in terms of inertia.</a:t>
            </a:r>
          </a:p>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max_iter</a:t>
            </a:r>
            <a:r>
              <a:rPr lang="en-US" b="1"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int, default=300: </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Maximum number of iterations of the k-means algorithm for a single run.</a:t>
            </a:r>
            <a:endParaRPr lang="en-US"/>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14266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7E9F-2396-4548-90F6-D1D1C4A5D4C6}"/>
              </a:ext>
            </a:extLst>
          </p:cNvPr>
          <p:cNvSpPr>
            <a:spLocks noGrp="1"/>
          </p:cNvSpPr>
          <p:nvPr>
            <p:ph type="title"/>
          </p:nvPr>
        </p:nvSpPr>
        <p:spPr/>
        <p:txBody>
          <a:bodyPr/>
          <a:lstStyle/>
          <a:p>
            <a:r>
              <a:rPr lang="en-US">
                <a:ln>
                  <a:solidFill>
                    <a:srgbClr val="000000">
                      <a:lumMod val="75000"/>
                      <a:lumOff val="25000"/>
                      <a:alpha val="10000"/>
                    </a:srgbClr>
                  </a:solidFill>
                </a:ln>
                <a:effectLst>
                  <a:outerShdw blurRad="9525" dist="25400" dir="14640000" algn="tl" rotWithShape="0">
                    <a:srgbClr val="000000">
                      <a:alpha val="30000"/>
                    </a:srgbClr>
                  </a:outerShdw>
                </a:effectLst>
              </a:rPr>
              <a:t>Definitions &amp; Parameters</a:t>
            </a:r>
            <a:endParaRPr lang="en-US"/>
          </a:p>
        </p:txBody>
      </p:sp>
      <p:sp>
        <p:nvSpPr>
          <p:cNvPr id="3" name="Content Placeholder 2">
            <a:extLst>
              <a:ext uri="{FF2B5EF4-FFF2-40B4-BE49-F238E27FC236}">
                <a16:creationId xmlns:a16="http://schemas.microsoft.com/office/drawing/2014/main" id="{884E8DB1-0AE3-4101-945B-E6DC75FCC8D7}"/>
              </a:ext>
            </a:extLst>
          </p:cNvPr>
          <p:cNvSpPr>
            <a:spLocks noGrp="1"/>
          </p:cNvSpPr>
          <p:nvPr>
            <p:ph idx="1"/>
          </p:nvPr>
        </p:nvSpPr>
        <p:spPr/>
        <p:txBody>
          <a:bodyPr>
            <a:normAutofit/>
          </a:bodyPr>
          <a:lstStyle/>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random_state</a:t>
            </a:r>
            <a:r>
              <a:rPr lang="en-US" b="1"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(default=None): </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Determines random number generation for centroid initialization. Use an int to make the randomness deterministic.</a:t>
            </a:r>
            <a:endParaRPr lang="en-US">
              <a:ea typeface="+mn-lt"/>
              <a:cs typeface="+mn-lt"/>
            </a:endParaRPr>
          </a:p>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Init </a:t>
            </a:r>
            <a:r>
              <a:rPr lang="en-US" b="1" i="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(default='K-mean++'):</a:t>
            </a:r>
            <a:r>
              <a:rPr lang="en-US"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‘k-means++’ : selects initial cluster centers for k-mean clustering in a smart way to speed up convergence</a:t>
            </a:r>
          </a:p>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n_samples</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is the total number of samples to generate.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centers</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is the number of centers to generate.</a:t>
            </a:r>
            <a:endParaRPr lang="en-US"/>
          </a:p>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Consolas"/>
              </a:rPr>
              <a:t>cluster_std</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is the standard deviation.</a:t>
            </a:r>
            <a:endParaRPr lang="en-US"/>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26255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1000</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Speak Pro</vt:lpstr>
      <vt:lpstr>Office Theme</vt:lpstr>
      <vt:lpstr>KNN Means Clustering</vt:lpstr>
      <vt:lpstr>Table of Content</vt:lpstr>
      <vt:lpstr>What is Cluster</vt:lpstr>
      <vt:lpstr>PowerPoint Presentation</vt:lpstr>
      <vt:lpstr>K-Means Clustering</vt:lpstr>
      <vt:lpstr>PowerPoint Presentation</vt:lpstr>
      <vt:lpstr>Supervised vs Unsupervised Learning</vt:lpstr>
      <vt:lpstr>Definitions &amp; Parameters</vt:lpstr>
      <vt:lpstr>Definitions &amp; Parameters</vt:lpstr>
      <vt:lpstr>K means clustering algorithm steps</vt:lpstr>
      <vt:lpstr>Python Code for K-Means #1</vt:lpstr>
      <vt:lpstr>Python Code for K-Means #2</vt:lpstr>
      <vt:lpstr>Python Code for K-Means #3</vt:lpstr>
      <vt:lpstr>Python Code for K-Means #3</vt:lpstr>
      <vt:lpstr>Resources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Means Clustering</dc:title>
  <dc:creator>Noor Saqib</dc:creator>
  <cp:lastModifiedBy>Arthur Wolf</cp:lastModifiedBy>
  <cp:revision>1</cp:revision>
  <dcterms:created xsi:type="dcterms:W3CDTF">2021-03-28T22:51:32Z</dcterms:created>
  <dcterms:modified xsi:type="dcterms:W3CDTF">2021-03-28T22:54:15Z</dcterms:modified>
</cp:coreProperties>
</file>