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1" r:id="rId6"/>
    <p:sldId id="263" r:id="rId7"/>
    <p:sldId id="256" r:id="rId8"/>
    <p:sldId id="260" r:id="rId9"/>
    <p:sldId id="267" r:id="rId10"/>
    <p:sldId id="268" r:id="rId11"/>
    <p:sldId id="269" r:id="rId12"/>
    <p:sldId id="270" r:id="rId13"/>
    <p:sldId id="271" r:id="rId14"/>
    <p:sldId id="272" r:id="rId15"/>
    <p:sldId id="273" r:id="rId16"/>
    <p:sldId id="26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876" autoAdjust="0"/>
    <p:restoredTop sz="94660"/>
  </p:normalViewPr>
  <p:slideViewPr>
    <p:cSldViewPr snapToGrid="0">
      <p:cViewPr>
        <p:scale>
          <a:sx n="33" d="100"/>
          <a:sy n="33" d="100"/>
        </p:scale>
        <p:origin x="619" y="8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March 29,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9293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March 29,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07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March 29,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9599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March 29,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0615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March 29,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6364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March 29,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6643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March 29,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March 29,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0005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March 29,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1520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March 29,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438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March 29,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1820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Monday, March 29,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Collaborative_filter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bm.com/cloud/learn/what-is-artificial-intelligence" TargetMode="External"/><Relationship Id="rId2" Type="http://schemas.openxmlformats.org/officeDocument/2006/relationships/hyperlink" Target="https://www.ibm.com/cloud/learn/machine-lear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144D-D90B-4B2E-811A-A66E9FDF0A67}"/>
              </a:ext>
            </a:extLst>
          </p:cNvPr>
          <p:cNvSpPr>
            <a:spLocks noGrp="1"/>
          </p:cNvSpPr>
          <p:nvPr>
            <p:ph type="title"/>
          </p:nvPr>
        </p:nvSpPr>
        <p:spPr/>
        <p:txBody>
          <a:bodyPr/>
          <a:lstStyle/>
          <a:p>
            <a:r>
              <a:rPr lang="en-US" dirty="0"/>
              <a:t>Topics to cover</a:t>
            </a:r>
          </a:p>
        </p:txBody>
      </p:sp>
      <p:sp>
        <p:nvSpPr>
          <p:cNvPr id="3" name="Content Placeholder 2">
            <a:extLst>
              <a:ext uri="{FF2B5EF4-FFF2-40B4-BE49-F238E27FC236}">
                <a16:creationId xmlns:a16="http://schemas.microsoft.com/office/drawing/2014/main" id="{D39CAB8B-D43D-4D89-8D62-FFBDE123AC80}"/>
              </a:ext>
            </a:extLst>
          </p:cNvPr>
          <p:cNvSpPr>
            <a:spLocks noGrp="1"/>
          </p:cNvSpPr>
          <p:nvPr>
            <p:ph idx="1"/>
          </p:nvPr>
        </p:nvSpPr>
        <p:spPr/>
        <p:txBody>
          <a:bodyPr/>
          <a:lstStyle/>
          <a:p>
            <a:r>
              <a:rPr lang="en-US" dirty="0"/>
              <a:t>Probability</a:t>
            </a:r>
          </a:p>
          <a:p>
            <a:r>
              <a:rPr lang="en-US" dirty="0"/>
              <a:t>Supervised learning</a:t>
            </a:r>
          </a:p>
          <a:p>
            <a:r>
              <a:rPr lang="en-US" dirty="0"/>
              <a:t>Unsupervised learning</a:t>
            </a:r>
          </a:p>
          <a:p>
            <a:r>
              <a:rPr lang="en-US" dirty="0"/>
              <a:t>Classification problems where naïve bayes algorithm is applied</a:t>
            </a:r>
          </a:p>
        </p:txBody>
      </p:sp>
    </p:spTree>
    <p:extLst>
      <p:ext uri="{BB962C8B-B14F-4D97-AF65-F5344CB8AC3E}">
        <p14:creationId xmlns:p14="http://schemas.microsoft.com/office/powerpoint/2010/main" val="56779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9DA841-FAB3-4B79-838A-9F3B8BD1433E}"/>
              </a:ext>
            </a:extLst>
          </p:cNvPr>
          <p:cNvPicPr>
            <a:picLocks noChangeAspect="1"/>
          </p:cNvPicPr>
          <p:nvPr/>
        </p:nvPicPr>
        <p:blipFill>
          <a:blip r:embed="rId2"/>
          <a:stretch>
            <a:fillRect/>
          </a:stretch>
        </p:blipFill>
        <p:spPr>
          <a:xfrm>
            <a:off x="1792122" y="359670"/>
            <a:ext cx="8607756" cy="5674233"/>
          </a:xfrm>
          <a:prstGeom prst="rect">
            <a:avLst/>
          </a:prstGeom>
        </p:spPr>
      </p:pic>
    </p:spTree>
    <p:extLst>
      <p:ext uri="{BB962C8B-B14F-4D97-AF65-F5344CB8AC3E}">
        <p14:creationId xmlns:p14="http://schemas.microsoft.com/office/powerpoint/2010/main" val="1123683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035584-1D55-432F-864E-FC5E4DEEC05B}"/>
              </a:ext>
            </a:extLst>
          </p:cNvPr>
          <p:cNvPicPr>
            <a:picLocks noGrp="1" noChangeAspect="1"/>
          </p:cNvPicPr>
          <p:nvPr>
            <p:ph idx="1"/>
          </p:nvPr>
        </p:nvPicPr>
        <p:blipFill>
          <a:blip r:embed="rId2"/>
          <a:stretch>
            <a:fillRect/>
          </a:stretch>
        </p:blipFill>
        <p:spPr>
          <a:xfrm>
            <a:off x="986022" y="993834"/>
            <a:ext cx="5506218" cy="2505425"/>
          </a:xfrm>
        </p:spPr>
      </p:pic>
      <p:pic>
        <p:nvPicPr>
          <p:cNvPr id="7" name="Picture 6">
            <a:extLst>
              <a:ext uri="{FF2B5EF4-FFF2-40B4-BE49-F238E27FC236}">
                <a16:creationId xmlns:a16="http://schemas.microsoft.com/office/drawing/2014/main" id="{E5C24F33-0F08-428E-95DB-96B769015CE1}"/>
              </a:ext>
            </a:extLst>
          </p:cNvPr>
          <p:cNvPicPr>
            <a:picLocks noChangeAspect="1"/>
          </p:cNvPicPr>
          <p:nvPr/>
        </p:nvPicPr>
        <p:blipFill>
          <a:blip r:embed="rId3"/>
          <a:stretch>
            <a:fillRect/>
          </a:stretch>
        </p:blipFill>
        <p:spPr>
          <a:xfrm>
            <a:off x="6199271" y="3206620"/>
            <a:ext cx="5006707" cy="2657546"/>
          </a:xfrm>
          <a:prstGeom prst="rect">
            <a:avLst/>
          </a:prstGeom>
        </p:spPr>
      </p:pic>
    </p:spTree>
    <p:extLst>
      <p:ext uri="{BB962C8B-B14F-4D97-AF65-F5344CB8AC3E}">
        <p14:creationId xmlns:p14="http://schemas.microsoft.com/office/powerpoint/2010/main" val="47867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CC2836-5D60-4A81-B449-B6755DDC3E71}"/>
              </a:ext>
            </a:extLst>
          </p:cNvPr>
          <p:cNvPicPr>
            <a:picLocks noGrp="1" noChangeAspect="1"/>
          </p:cNvPicPr>
          <p:nvPr>
            <p:ph idx="1"/>
          </p:nvPr>
        </p:nvPicPr>
        <p:blipFill>
          <a:blip r:embed="rId2"/>
          <a:stretch>
            <a:fillRect/>
          </a:stretch>
        </p:blipFill>
        <p:spPr>
          <a:xfrm>
            <a:off x="3214986" y="1278374"/>
            <a:ext cx="5468113" cy="3505689"/>
          </a:xfrm>
        </p:spPr>
      </p:pic>
    </p:spTree>
    <p:extLst>
      <p:ext uri="{BB962C8B-B14F-4D97-AF65-F5344CB8AC3E}">
        <p14:creationId xmlns:p14="http://schemas.microsoft.com/office/powerpoint/2010/main" val="894594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3839-D172-4FC9-B5E1-8505E56125C4}"/>
              </a:ext>
            </a:extLst>
          </p:cNvPr>
          <p:cNvSpPr>
            <a:spLocks noGrp="1"/>
          </p:cNvSpPr>
          <p:nvPr>
            <p:ph type="title"/>
          </p:nvPr>
        </p:nvSpPr>
        <p:spPr/>
        <p:txBody>
          <a:bodyPr/>
          <a:lstStyle/>
          <a:p>
            <a:r>
              <a:rPr lang="en-US" dirty="0"/>
              <a:t>Conditional probability</a:t>
            </a:r>
          </a:p>
        </p:txBody>
      </p:sp>
      <p:pic>
        <p:nvPicPr>
          <p:cNvPr id="5" name="Content Placeholder 4">
            <a:extLst>
              <a:ext uri="{FF2B5EF4-FFF2-40B4-BE49-F238E27FC236}">
                <a16:creationId xmlns:a16="http://schemas.microsoft.com/office/drawing/2014/main" id="{59A39D68-3BDA-4C0F-BE77-F8A8F1B327E9}"/>
              </a:ext>
            </a:extLst>
          </p:cNvPr>
          <p:cNvPicPr>
            <a:picLocks noGrp="1" noChangeAspect="1"/>
          </p:cNvPicPr>
          <p:nvPr>
            <p:ph idx="1"/>
          </p:nvPr>
        </p:nvPicPr>
        <p:blipFill>
          <a:blip r:embed="rId2"/>
          <a:stretch>
            <a:fillRect/>
          </a:stretch>
        </p:blipFill>
        <p:spPr>
          <a:xfrm>
            <a:off x="4872605" y="3468601"/>
            <a:ext cx="3238952" cy="1247949"/>
          </a:xfrm>
        </p:spPr>
      </p:pic>
    </p:spTree>
    <p:extLst>
      <p:ext uri="{BB962C8B-B14F-4D97-AF65-F5344CB8AC3E}">
        <p14:creationId xmlns:p14="http://schemas.microsoft.com/office/powerpoint/2010/main" val="3953587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456CD7-BAA0-4A10-B9DA-243ED1C4EAD9}"/>
              </a:ext>
            </a:extLst>
          </p:cNvPr>
          <p:cNvPicPr>
            <a:picLocks noGrp="1" noChangeAspect="1"/>
          </p:cNvPicPr>
          <p:nvPr>
            <p:ph idx="1"/>
          </p:nvPr>
        </p:nvPicPr>
        <p:blipFill>
          <a:blip r:embed="rId2"/>
          <a:stretch>
            <a:fillRect/>
          </a:stretch>
        </p:blipFill>
        <p:spPr>
          <a:xfrm>
            <a:off x="1726806" y="1089138"/>
            <a:ext cx="9556594" cy="4679723"/>
          </a:xfrm>
        </p:spPr>
      </p:pic>
    </p:spTree>
    <p:extLst>
      <p:ext uri="{BB962C8B-B14F-4D97-AF65-F5344CB8AC3E}">
        <p14:creationId xmlns:p14="http://schemas.microsoft.com/office/powerpoint/2010/main" val="4167409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E81A-A9BA-486D-BD35-D1EB2E33677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357EA64-A9D7-4F82-A723-6AE87F457A33}"/>
              </a:ext>
            </a:extLst>
          </p:cNvPr>
          <p:cNvPicPr>
            <a:picLocks noGrp="1" noChangeAspect="1"/>
          </p:cNvPicPr>
          <p:nvPr>
            <p:ph idx="1"/>
          </p:nvPr>
        </p:nvPicPr>
        <p:blipFill>
          <a:blip r:embed="rId2"/>
          <a:stretch>
            <a:fillRect/>
          </a:stretch>
        </p:blipFill>
        <p:spPr>
          <a:xfrm>
            <a:off x="2149749" y="2112963"/>
            <a:ext cx="8749981" cy="3959225"/>
          </a:xfrm>
        </p:spPr>
      </p:pic>
    </p:spTree>
    <p:extLst>
      <p:ext uri="{BB962C8B-B14F-4D97-AF65-F5344CB8AC3E}">
        <p14:creationId xmlns:p14="http://schemas.microsoft.com/office/powerpoint/2010/main" val="284603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4ECC0-6886-4CBD-ADA4-A818D5FE0032}"/>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EC809AAF-F98D-4ABC-A206-F3DB2486A909}"/>
              </a:ext>
            </a:extLst>
          </p:cNvPr>
          <p:cNvSpPr>
            <a:spLocks noGrp="1"/>
          </p:cNvSpPr>
          <p:nvPr>
            <p:ph idx="1"/>
          </p:nvPr>
        </p:nvSpPr>
        <p:spPr/>
        <p:txBody>
          <a:bodyPr>
            <a:normAutofit fontScale="92500" lnSpcReduction="20000"/>
          </a:bodyPr>
          <a:lstStyle/>
          <a:p>
            <a:r>
              <a:rPr lang="en-US" b="1" dirty="0">
                <a:latin typeface="Consolas"/>
              </a:rPr>
              <a:t>from</a:t>
            </a:r>
            <a:r>
              <a:rPr lang="en-US" dirty="0">
                <a:latin typeface="Consolas"/>
              </a:rPr>
              <a:t> </a:t>
            </a:r>
            <a:r>
              <a:rPr lang="en-US" b="1" dirty="0" err="1">
                <a:latin typeface="Consolas"/>
              </a:rPr>
              <a:t>sklearn.datasets</a:t>
            </a:r>
            <a:r>
              <a:rPr lang="en-US" dirty="0">
                <a:latin typeface="Consolas"/>
              </a:rPr>
              <a:t> </a:t>
            </a:r>
            <a:r>
              <a:rPr lang="en-US" b="1" dirty="0">
                <a:latin typeface="Consolas"/>
              </a:rPr>
              <a:t>import</a:t>
            </a:r>
            <a:r>
              <a:rPr lang="en-US" dirty="0">
                <a:latin typeface="Consolas"/>
              </a:rPr>
              <a:t> </a:t>
            </a:r>
            <a:r>
              <a:rPr lang="en-US" dirty="0" err="1">
                <a:latin typeface="Consolas"/>
              </a:rPr>
              <a:t>load_iris</a:t>
            </a:r>
            <a:r>
              <a:rPr lang="en-US" dirty="0">
                <a:latin typeface="Consolas"/>
              </a:rPr>
              <a:t>
</a:t>
            </a:r>
            <a:r>
              <a:rPr lang="en-US" b="1" dirty="0">
                <a:latin typeface="Consolas"/>
              </a:rPr>
              <a:t>from</a:t>
            </a:r>
            <a:r>
              <a:rPr lang="en-US" dirty="0">
                <a:latin typeface="Consolas"/>
              </a:rPr>
              <a:t> </a:t>
            </a:r>
            <a:r>
              <a:rPr lang="en-US" b="1" dirty="0" err="1">
                <a:latin typeface="Consolas"/>
              </a:rPr>
              <a:t>sklearn.model_selection</a:t>
            </a:r>
            <a:r>
              <a:rPr lang="en-US" dirty="0">
                <a:latin typeface="Consolas"/>
              </a:rPr>
              <a:t> </a:t>
            </a:r>
            <a:r>
              <a:rPr lang="en-US" b="1" dirty="0">
                <a:latin typeface="Consolas"/>
              </a:rPr>
              <a:t>import</a:t>
            </a:r>
            <a:r>
              <a:rPr lang="en-US" dirty="0">
                <a:latin typeface="Consolas"/>
              </a:rPr>
              <a:t> </a:t>
            </a:r>
            <a:r>
              <a:rPr lang="en-US" dirty="0" err="1">
                <a:latin typeface="Consolas"/>
              </a:rPr>
              <a:t>train_test_split</a:t>
            </a:r>
            <a:r>
              <a:rPr lang="en-US" dirty="0">
                <a:latin typeface="Consolas"/>
              </a:rPr>
              <a:t>
</a:t>
            </a:r>
            <a:r>
              <a:rPr lang="en-US" b="1" dirty="0">
                <a:latin typeface="Consolas"/>
              </a:rPr>
              <a:t>from</a:t>
            </a:r>
            <a:r>
              <a:rPr lang="en-US" dirty="0">
                <a:latin typeface="Consolas"/>
              </a:rPr>
              <a:t> </a:t>
            </a:r>
            <a:r>
              <a:rPr lang="en-US" b="1" dirty="0" err="1">
                <a:latin typeface="Consolas"/>
              </a:rPr>
              <a:t>sklearn.naive_bayes</a:t>
            </a:r>
            <a:r>
              <a:rPr lang="en-US" dirty="0">
                <a:latin typeface="Consolas"/>
              </a:rPr>
              <a:t> </a:t>
            </a:r>
            <a:r>
              <a:rPr lang="en-US" b="1" dirty="0">
                <a:latin typeface="Consolas"/>
              </a:rPr>
              <a:t>import</a:t>
            </a:r>
            <a:r>
              <a:rPr lang="en-US" dirty="0">
                <a:latin typeface="Consolas"/>
              </a:rPr>
              <a:t> </a:t>
            </a:r>
            <a:r>
              <a:rPr lang="en-US" dirty="0" err="1">
                <a:latin typeface="Consolas"/>
              </a:rPr>
              <a:t>GaussianNB</a:t>
            </a:r>
            <a:endParaRPr lang="en-US" dirty="0">
              <a:latin typeface="Consolas"/>
            </a:endParaRPr>
          </a:p>
          <a:p>
            <a:pPr>
              <a:buClr>
                <a:srgbClr val="437472"/>
              </a:buClr>
            </a:pPr>
            <a:r>
              <a:rPr lang="en-US" dirty="0">
                <a:latin typeface="Consolas"/>
              </a:rPr>
              <a:t>X, y = </a:t>
            </a:r>
            <a:r>
              <a:rPr lang="en-US" dirty="0" err="1">
                <a:latin typeface="Consolas"/>
              </a:rPr>
              <a:t>load_iris</a:t>
            </a:r>
            <a:r>
              <a:rPr lang="en-US" dirty="0">
                <a:latin typeface="Consolas"/>
              </a:rPr>
              <a:t>(</a:t>
            </a:r>
            <a:r>
              <a:rPr lang="en-US" dirty="0" err="1">
                <a:latin typeface="Consolas"/>
              </a:rPr>
              <a:t>return_X_y</a:t>
            </a:r>
            <a:r>
              <a:rPr lang="en-US" dirty="0">
                <a:latin typeface="Consolas"/>
              </a:rPr>
              <a:t>=</a:t>
            </a:r>
            <a:r>
              <a:rPr lang="en-US" b="1" dirty="0">
                <a:latin typeface="Consolas"/>
              </a:rPr>
              <a:t>True</a:t>
            </a:r>
            <a:r>
              <a:rPr lang="en-US" dirty="0">
                <a:latin typeface="Consolas"/>
              </a:rPr>
              <a:t>)
</a:t>
            </a:r>
            <a:r>
              <a:rPr lang="en-US" dirty="0" err="1">
                <a:latin typeface="Consolas"/>
              </a:rPr>
              <a:t>X_train</a:t>
            </a:r>
            <a:r>
              <a:rPr lang="en-US" dirty="0">
                <a:latin typeface="Consolas"/>
              </a:rPr>
              <a:t>, </a:t>
            </a:r>
            <a:r>
              <a:rPr lang="en-US" dirty="0" err="1">
                <a:latin typeface="Consolas"/>
              </a:rPr>
              <a:t>X_test</a:t>
            </a:r>
            <a:r>
              <a:rPr lang="en-US" dirty="0">
                <a:latin typeface="Consolas"/>
              </a:rPr>
              <a:t>, </a:t>
            </a:r>
            <a:r>
              <a:rPr lang="en-US" dirty="0" err="1">
                <a:latin typeface="Consolas"/>
              </a:rPr>
              <a:t>y_train</a:t>
            </a:r>
            <a:r>
              <a:rPr lang="en-US" dirty="0">
                <a:latin typeface="Consolas"/>
              </a:rPr>
              <a:t>, </a:t>
            </a:r>
            <a:r>
              <a:rPr lang="en-US" dirty="0" err="1">
                <a:latin typeface="Consolas"/>
              </a:rPr>
              <a:t>y_test</a:t>
            </a:r>
            <a:r>
              <a:rPr lang="en-US" dirty="0">
                <a:latin typeface="Consolas"/>
              </a:rPr>
              <a:t> = </a:t>
            </a:r>
            <a:r>
              <a:rPr lang="en-US" dirty="0" err="1">
                <a:latin typeface="Consolas"/>
              </a:rPr>
              <a:t>train_test_split</a:t>
            </a:r>
            <a:r>
              <a:rPr lang="en-US" dirty="0">
                <a:latin typeface="Consolas"/>
              </a:rPr>
              <a:t>(X, y, </a:t>
            </a:r>
            <a:r>
              <a:rPr lang="en-US" dirty="0" err="1">
                <a:latin typeface="Consolas"/>
              </a:rPr>
              <a:t>test_size</a:t>
            </a:r>
            <a:r>
              <a:rPr lang="en-US" dirty="0">
                <a:latin typeface="Consolas"/>
              </a:rPr>
              <a:t>=0.5, </a:t>
            </a:r>
            <a:r>
              <a:rPr lang="en-US" dirty="0" err="1">
                <a:latin typeface="Consolas"/>
              </a:rPr>
              <a:t>random_state</a:t>
            </a:r>
            <a:r>
              <a:rPr lang="en-US" dirty="0">
                <a:latin typeface="Consolas"/>
              </a:rPr>
              <a:t>=0)</a:t>
            </a:r>
          </a:p>
          <a:p>
            <a:pPr>
              <a:buClr>
                <a:srgbClr val="437472"/>
              </a:buClr>
            </a:pPr>
            <a:r>
              <a:rPr lang="en-US" dirty="0" err="1">
                <a:latin typeface="Consolas"/>
              </a:rPr>
              <a:t>gnb</a:t>
            </a:r>
            <a:r>
              <a:rPr lang="en-US" dirty="0">
                <a:latin typeface="Consolas"/>
              </a:rPr>
              <a:t> = </a:t>
            </a:r>
            <a:r>
              <a:rPr lang="en-US" dirty="0" err="1">
                <a:latin typeface="Consolas"/>
              </a:rPr>
              <a:t>GaussianNB</a:t>
            </a:r>
            <a:r>
              <a:rPr lang="en-US" dirty="0">
                <a:latin typeface="Consolas"/>
              </a:rPr>
              <a:t>()
</a:t>
            </a:r>
            <a:r>
              <a:rPr lang="en-US" dirty="0" err="1">
                <a:latin typeface="Consolas"/>
              </a:rPr>
              <a:t>y_pred</a:t>
            </a:r>
            <a:r>
              <a:rPr lang="en-US" dirty="0">
                <a:latin typeface="Consolas"/>
              </a:rPr>
              <a:t> = </a:t>
            </a:r>
            <a:r>
              <a:rPr lang="en-US" dirty="0" err="1">
                <a:latin typeface="Consolas"/>
              </a:rPr>
              <a:t>gnb.fit</a:t>
            </a:r>
            <a:r>
              <a:rPr lang="en-US" dirty="0">
                <a:latin typeface="Consolas"/>
              </a:rPr>
              <a:t>(</a:t>
            </a:r>
            <a:r>
              <a:rPr lang="en-US" dirty="0" err="1">
                <a:latin typeface="Consolas"/>
              </a:rPr>
              <a:t>X_train</a:t>
            </a:r>
            <a:r>
              <a:rPr lang="en-US" dirty="0">
                <a:latin typeface="Consolas"/>
              </a:rPr>
              <a:t>, </a:t>
            </a:r>
            <a:r>
              <a:rPr lang="en-US" dirty="0" err="1">
                <a:latin typeface="Consolas"/>
              </a:rPr>
              <a:t>y_train</a:t>
            </a:r>
            <a:r>
              <a:rPr lang="en-US" dirty="0">
                <a:latin typeface="Consolas"/>
              </a:rPr>
              <a:t>).predict(</a:t>
            </a:r>
            <a:r>
              <a:rPr lang="en-US" dirty="0" err="1">
                <a:latin typeface="Consolas"/>
              </a:rPr>
              <a:t>X_test</a:t>
            </a:r>
            <a:r>
              <a:rPr lang="en-US" dirty="0">
                <a:latin typeface="Consolas"/>
              </a:rPr>
              <a:t>)</a:t>
            </a:r>
          </a:p>
          <a:p>
            <a:pPr>
              <a:buClr>
                <a:srgbClr val="437472"/>
              </a:buClr>
            </a:pPr>
            <a:r>
              <a:rPr lang="en-US" dirty="0">
                <a:latin typeface="Consolas"/>
              </a:rPr>
              <a:t>print("Number of mislabeled points out of a total </a:t>
            </a:r>
            <a:r>
              <a:rPr lang="en-US" i="1" dirty="0">
                <a:latin typeface="Consolas"/>
              </a:rPr>
              <a:t>%d</a:t>
            </a:r>
            <a:r>
              <a:rPr lang="en-US" dirty="0">
                <a:latin typeface="Consolas"/>
              </a:rPr>
              <a:t> points : </a:t>
            </a:r>
            <a:r>
              <a:rPr lang="en-US" i="1" dirty="0">
                <a:latin typeface="Consolas"/>
              </a:rPr>
              <a:t>%d</a:t>
            </a:r>
            <a:r>
              <a:rPr lang="en-US" dirty="0">
                <a:latin typeface="Consolas"/>
              </a:rPr>
              <a:t>"
      % (</a:t>
            </a:r>
            <a:r>
              <a:rPr lang="en-US" dirty="0" err="1">
                <a:latin typeface="Consolas"/>
              </a:rPr>
              <a:t>X_test.shape</a:t>
            </a:r>
            <a:r>
              <a:rPr lang="en-US" dirty="0">
                <a:latin typeface="Consolas"/>
              </a:rPr>
              <a:t>[0], (</a:t>
            </a:r>
            <a:r>
              <a:rPr lang="en-US" dirty="0" err="1">
                <a:latin typeface="Consolas"/>
              </a:rPr>
              <a:t>y_test</a:t>
            </a:r>
            <a:r>
              <a:rPr lang="en-US" dirty="0">
                <a:latin typeface="Consolas"/>
              </a:rPr>
              <a:t> != </a:t>
            </a:r>
            <a:r>
              <a:rPr lang="en-US" dirty="0" err="1">
                <a:latin typeface="Consolas"/>
              </a:rPr>
              <a:t>y_pred</a:t>
            </a:r>
            <a:r>
              <a:rPr lang="en-US" dirty="0">
                <a:latin typeface="Consolas"/>
              </a:rPr>
              <a:t>).sum()))</a:t>
            </a:r>
          </a:p>
          <a:p>
            <a:endParaRPr lang="en-US" dirty="0"/>
          </a:p>
        </p:txBody>
      </p:sp>
    </p:spTree>
    <p:extLst>
      <p:ext uri="{BB962C8B-B14F-4D97-AF65-F5344CB8AC3E}">
        <p14:creationId xmlns:p14="http://schemas.microsoft.com/office/powerpoint/2010/main" val="34613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7AC2-3413-4980-A5C3-CACC2001116A}"/>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58EE253-5298-45EF-8172-31C393F94583}"/>
              </a:ext>
            </a:extLst>
          </p:cNvPr>
          <p:cNvSpPr>
            <a:spLocks noGrp="1"/>
          </p:cNvSpPr>
          <p:nvPr>
            <p:ph idx="1"/>
          </p:nvPr>
        </p:nvSpPr>
        <p:spPr/>
        <p:txBody>
          <a:bodyPr>
            <a:normAutofit fontScale="92500" lnSpcReduction="20000"/>
          </a:bodyPr>
          <a:lstStyle/>
          <a:p>
            <a:pPr algn="just"/>
            <a:r>
              <a:rPr lang="en-US" b="1" dirty="0">
                <a:ea typeface="+mn-lt"/>
                <a:cs typeface="+mn-lt"/>
              </a:rPr>
              <a:t>Real time Prediction: </a:t>
            </a:r>
            <a:r>
              <a:rPr lang="en-US" dirty="0">
                <a:ea typeface="+mn-lt"/>
                <a:cs typeface="+mn-lt"/>
              </a:rPr>
              <a:t>Naive Bayes is an eager learning classifier and it is sure fast. Thus, it could be used for making predictions in real time.</a:t>
            </a:r>
            <a:endParaRPr lang="en-US" dirty="0">
              <a:cs typeface="Calibri"/>
            </a:endParaRPr>
          </a:p>
          <a:p>
            <a:pPr algn="just">
              <a:buClr>
                <a:srgbClr val="437472"/>
              </a:buClr>
            </a:pPr>
            <a:r>
              <a:rPr lang="en-US" b="1" dirty="0">
                <a:ea typeface="+mn-lt"/>
                <a:cs typeface="+mn-lt"/>
              </a:rPr>
              <a:t>Multi class Prediction: </a:t>
            </a:r>
            <a:r>
              <a:rPr lang="en-US" dirty="0">
                <a:ea typeface="+mn-lt"/>
                <a:cs typeface="+mn-lt"/>
              </a:rPr>
              <a:t>This algorithm is also well known for multi class prediction feature. Here we can predict the probability of multiple classes of target variable.</a:t>
            </a:r>
            <a:endParaRPr lang="en-US" dirty="0"/>
          </a:p>
          <a:p>
            <a:pPr algn="just">
              <a:buClr>
                <a:srgbClr val="437472"/>
              </a:buClr>
            </a:pPr>
            <a:r>
              <a:rPr lang="en-US" b="1" dirty="0">
                <a:ea typeface="+mn-lt"/>
                <a:cs typeface="+mn-lt"/>
              </a:rPr>
              <a:t>Text classification/ Spam Filtering/ Sentiment Analysis:</a:t>
            </a:r>
            <a:r>
              <a:rPr lang="en-US" dirty="0">
                <a:ea typeface="+mn-lt"/>
                <a:cs typeface="+mn-lt"/>
              </a:rPr>
              <a:t> Naive Bayes classifiers mostly used in text classification (due to better result in multi class problems and independence rule) have higher success rate as compared to other algorithms. As a result, it is widely used in Spam filtering (identify spam e-mail) and Sentiment Analysis (in social media analysis, to identify positive and negative customer sentiments)</a:t>
            </a:r>
            <a:endParaRPr lang="en-US" dirty="0"/>
          </a:p>
          <a:p>
            <a:pPr algn="just">
              <a:buClr>
                <a:srgbClr val="437472"/>
              </a:buClr>
            </a:pPr>
            <a:r>
              <a:rPr lang="en-US" b="1" dirty="0">
                <a:ea typeface="+mn-lt"/>
                <a:cs typeface="+mn-lt"/>
              </a:rPr>
              <a:t>Recommendation System: </a:t>
            </a:r>
            <a:r>
              <a:rPr lang="en-US" dirty="0">
                <a:ea typeface="+mn-lt"/>
                <a:cs typeface="+mn-lt"/>
              </a:rPr>
              <a:t>Naive Bayes Classifier and </a:t>
            </a:r>
            <a:r>
              <a:rPr lang="en-US" u="sng" dirty="0">
                <a:ea typeface="+mn-lt"/>
                <a:cs typeface="+mn-lt"/>
                <a:hlinkClick r:id="rId2"/>
              </a:rPr>
              <a:t>Collaborative Filtering</a:t>
            </a:r>
            <a:r>
              <a:rPr lang="en-US" dirty="0">
                <a:ea typeface="+mn-lt"/>
                <a:cs typeface="+mn-lt"/>
              </a:rPr>
              <a:t> together builds a Recommendation System that uses machine learning and data mining techniques to filter unseen information and predict whether a user would like a given resource or not</a:t>
            </a:r>
            <a:endParaRPr lang="en-US" dirty="0"/>
          </a:p>
          <a:p>
            <a:endParaRPr lang="en-US" dirty="0"/>
          </a:p>
        </p:txBody>
      </p:sp>
    </p:spTree>
    <p:extLst>
      <p:ext uri="{BB962C8B-B14F-4D97-AF65-F5344CB8AC3E}">
        <p14:creationId xmlns:p14="http://schemas.microsoft.com/office/powerpoint/2010/main" val="1521789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35CBE-3005-4127-AE3B-C16134795A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E17829-ACED-49D0-89A8-FA4D66F27C3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2170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E273-63FE-4373-AD02-8A519343F1FC}"/>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0452410D-CF9C-47BE-BC80-94247D42BC92}"/>
              </a:ext>
            </a:extLst>
          </p:cNvPr>
          <p:cNvSpPr>
            <a:spLocks noGrp="1"/>
          </p:cNvSpPr>
          <p:nvPr>
            <p:ph idx="1"/>
          </p:nvPr>
        </p:nvSpPr>
        <p:spPr/>
        <p:txBody>
          <a:bodyPr/>
          <a:lstStyle/>
          <a:p>
            <a:r>
              <a:rPr lang="en-US" b="0" i="0" dirty="0">
                <a:solidFill>
                  <a:srgbClr val="525252"/>
                </a:solidFill>
                <a:effectLst/>
                <a:latin typeface="IBM Plex Sans"/>
              </a:rPr>
              <a:t>Supervised learning, also known as supervised machine learning, is a subcategory of </a:t>
            </a:r>
            <a:r>
              <a:rPr lang="en-US" b="0" i="0" u="none" strike="noStrike" dirty="0">
                <a:solidFill>
                  <a:srgbClr val="0062FF"/>
                </a:solidFill>
                <a:effectLst/>
                <a:latin typeface="IBM Plex Sans"/>
                <a:hlinkClick r:id="rId2" tooltip="machine-learning"/>
              </a:rPr>
              <a:t>machine learning</a:t>
            </a:r>
            <a:r>
              <a:rPr lang="en-US" b="0" i="0" dirty="0">
                <a:solidFill>
                  <a:srgbClr val="525252"/>
                </a:solidFill>
                <a:effectLst/>
                <a:latin typeface="IBM Plex Sans"/>
              </a:rPr>
              <a:t> and </a:t>
            </a:r>
            <a:r>
              <a:rPr lang="en-US" b="0" i="0" u="none" strike="noStrike" dirty="0">
                <a:solidFill>
                  <a:srgbClr val="0062FF"/>
                </a:solidFill>
                <a:effectLst/>
                <a:latin typeface="IBM Plex Sans"/>
                <a:hlinkClick r:id="rId3" tooltip="artificial-intelligence"/>
              </a:rPr>
              <a:t>artificial intelligence</a:t>
            </a:r>
            <a:r>
              <a:rPr lang="en-US" b="0" i="0" dirty="0">
                <a:solidFill>
                  <a:srgbClr val="525252"/>
                </a:solidFill>
                <a:effectLst/>
                <a:latin typeface="IBM Plex Sans"/>
              </a:rPr>
              <a:t>. It is defined by its use of labeled datasets to train algorithms that to classify data or predict outcomes accurately. As input data is fed into the model, it adjusts its weights through a reinforcement learning process, which ensures that the model has been fitted appropriately. Supervised learning helps organizations solve for a variety of real-world problems at scale, such as classifying spam in a separate folder from your inbox.</a:t>
            </a:r>
            <a:endParaRPr lang="en-US" dirty="0"/>
          </a:p>
        </p:txBody>
      </p:sp>
    </p:spTree>
    <p:extLst>
      <p:ext uri="{BB962C8B-B14F-4D97-AF65-F5344CB8AC3E}">
        <p14:creationId xmlns:p14="http://schemas.microsoft.com/office/powerpoint/2010/main" val="1901485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971B7-5C09-427F-944B-D4F8E5CD5692}"/>
              </a:ext>
            </a:extLst>
          </p:cNvPr>
          <p:cNvSpPr>
            <a:spLocks noGrp="1"/>
          </p:cNvSpPr>
          <p:nvPr>
            <p:ph idx="1"/>
          </p:nvPr>
        </p:nvSpPr>
        <p:spPr>
          <a:xfrm>
            <a:off x="832757" y="920279"/>
            <a:ext cx="10241280" cy="3959352"/>
          </a:xfrm>
        </p:spPr>
        <p:txBody>
          <a:bodyPr/>
          <a:lstStyle/>
          <a:p>
            <a:pPr algn="l" fontAlgn="base">
              <a:buFont typeface="Arial" panose="020B0604020202020204" pitchFamily="34" charset="0"/>
              <a:buChar char="•"/>
            </a:pPr>
            <a:r>
              <a:rPr lang="en-US" b="1" i="0" dirty="0">
                <a:solidFill>
                  <a:srgbClr val="525252"/>
                </a:solidFill>
                <a:effectLst/>
                <a:latin typeface="IBM Plex Sans"/>
              </a:rPr>
              <a:t>Classification</a:t>
            </a:r>
            <a:r>
              <a:rPr lang="en-US" b="0" i="0" dirty="0">
                <a:solidFill>
                  <a:srgbClr val="525252"/>
                </a:solidFill>
                <a:effectLst/>
                <a:latin typeface="IBM Plex Sans"/>
              </a:rPr>
              <a:t> uses an algorithm to accurately assign test data into specific categories. It recognizes specific entities within the dataset and attempts to draw some conclusions on how those entities should be labeled or defined. Common classification algorithms are linear classifiers, support vector machines (SVM), decision trees, k-nearest neighbor, and random forest, which are described in more detail below.</a:t>
            </a:r>
          </a:p>
          <a:p>
            <a:pPr algn="l" fontAlgn="base">
              <a:buFont typeface="Arial" panose="020B0604020202020204" pitchFamily="34" charset="0"/>
              <a:buChar char="•"/>
            </a:pPr>
            <a:r>
              <a:rPr lang="en-US" b="1" i="0" dirty="0">
                <a:solidFill>
                  <a:srgbClr val="525252"/>
                </a:solidFill>
                <a:effectLst/>
                <a:latin typeface="IBM Plex Sans"/>
              </a:rPr>
              <a:t>Regression</a:t>
            </a:r>
            <a:r>
              <a:rPr lang="en-US" b="0" i="0" dirty="0">
                <a:solidFill>
                  <a:srgbClr val="525252"/>
                </a:solidFill>
                <a:effectLst/>
                <a:latin typeface="IBM Plex Sans"/>
              </a:rPr>
              <a:t> is used to understand the relationship between dependent and independent variables. It is commonly used to make projections, such as for sales revenue for a given business. Linear regression, logistical regression, and polynomial regression are popular regression algorithms.</a:t>
            </a:r>
          </a:p>
          <a:p>
            <a:endParaRPr lang="en-US" dirty="0"/>
          </a:p>
        </p:txBody>
      </p:sp>
    </p:spTree>
    <p:extLst>
      <p:ext uri="{BB962C8B-B14F-4D97-AF65-F5344CB8AC3E}">
        <p14:creationId xmlns:p14="http://schemas.microsoft.com/office/powerpoint/2010/main" val="237855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8B4E-D04C-4562-BDBF-666717A0D930}"/>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A28C8A2-7B3E-4E13-8515-1405BDA8B71A}"/>
              </a:ext>
            </a:extLst>
          </p:cNvPr>
          <p:cNvSpPr>
            <a:spLocks noGrp="1"/>
          </p:cNvSpPr>
          <p:nvPr>
            <p:ph idx="1"/>
          </p:nvPr>
        </p:nvSpPr>
        <p:spPr/>
        <p:txBody>
          <a:bodyPr>
            <a:normAutofit fontScale="77500" lnSpcReduction="20000"/>
          </a:bodyPr>
          <a:lstStyle/>
          <a:p>
            <a:pPr algn="l" fontAlgn="base"/>
            <a:r>
              <a:rPr lang="en-US" b="0" i="0" dirty="0">
                <a:solidFill>
                  <a:srgbClr val="525252"/>
                </a:solidFill>
                <a:effectLst/>
                <a:latin typeface="IBM Plex Sans"/>
              </a:rPr>
              <a:t>Supervised learning models can be used to build and advance a number of business applications, including the following:</a:t>
            </a:r>
          </a:p>
          <a:p>
            <a:pPr algn="l" fontAlgn="base">
              <a:buFont typeface="Arial" panose="020B0604020202020204" pitchFamily="34" charset="0"/>
              <a:buChar char="•"/>
            </a:pPr>
            <a:r>
              <a:rPr lang="en-US" b="1" i="0" dirty="0">
                <a:solidFill>
                  <a:srgbClr val="525252"/>
                </a:solidFill>
                <a:effectLst/>
                <a:latin typeface="IBM Plex Sans"/>
              </a:rPr>
              <a:t>Image- and object-recognition:</a:t>
            </a:r>
            <a:r>
              <a:rPr lang="en-US" b="0" i="0" dirty="0">
                <a:solidFill>
                  <a:srgbClr val="525252"/>
                </a:solidFill>
                <a:effectLst/>
                <a:latin typeface="IBM Plex Sans"/>
              </a:rPr>
              <a:t> Supervised learning algorithms can be used to locate, isolate, and categorize objects out of videos or images, making them useful when applied to various computer vision techniques and imagery analysis.</a:t>
            </a:r>
          </a:p>
          <a:p>
            <a:pPr algn="l" fontAlgn="base">
              <a:buFont typeface="Arial" panose="020B0604020202020204" pitchFamily="34" charset="0"/>
              <a:buChar char="•"/>
            </a:pPr>
            <a:r>
              <a:rPr lang="en-US" b="1" i="0" dirty="0">
                <a:solidFill>
                  <a:srgbClr val="525252"/>
                </a:solidFill>
                <a:effectLst/>
                <a:latin typeface="IBM Plex Sans"/>
              </a:rPr>
              <a:t>Predictive analytics: </a:t>
            </a:r>
            <a:r>
              <a:rPr lang="en-US" b="0" i="0" dirty="0">
                <a:solidFill>
                  <a:srgbClr val="525252"/>
                </a:solidFill>
                <a:effectLst/>
                <a:latin typeface="IBM Plex Sans"/>
              </a:rPr>
              <a:t>A widespread use case for supervised learning models is in creating predictive analytics systems to provide deep insights into various business data points. This allows enterprises to anticipate certain results based on a given output variable, helping business leaders justify decisions or pivot for the benefit of the organization.</a:t>
            </a:r>
          </a:p>
          <a:p>
            <a:pPr algn="l" fontAlgn="base">
              <a:buFont typeface="Arial" panose="020B0604020202020204" pitchFamily="34" charset="0"/>
              <a:buChar char="•"/>
            </a:pPr>
            <a:r>
              <a:rPr lang="en-US" b="1" i="0" dirty="0">
                <a:solidFill>
                  <a:srgbClr val="525252"/>
                </a:solidFill>
                <a:effectLst/>
                <a:latin typeface="IBM Plex Sans"/>
              </a:rPr>
              <a:t>Customer sentiment analysis: </a:t>
            </a:r>
            <a:r>
              <a:rPr lang="en-US" b="0" i="0" dirty="0">
                <a:solidFill>
                  <a:srgbClr val="525252"/>
                </a:solidFill>
                <a:effectLst/>
                <a:latin typeface="IBM Plex Sans"/>
              </a:rPr>
              <a:t>Using supervised machine learning algorithms, organizations can extract and classify important pieces of information from large volumes of data—including context, emotion, and intent—with very little human intervention. This can be incredibly useful when gaining a better understanding of customer interactions and can be used to improve brand engagement efforts.</a:t>
            </a:r>
          </a:p>
          <a:p>
            <a:pPr algn="l" fontAlgn="base">
              <a:buFont typeface="Arial" panose="020B0604020202020204" pitchFamily="34" charset="0"/>
              <a:buChar char="•"/>
            </a:pPr>
            <a:r>
              <a:rPr lang="en-US" b="1" i="0" dirty="0">
                <a:solidFill>
                  <a:srgbClr val="525252"/>
                </a:solidFill>
                <a:effectLst/>
                <a:latin typeface="IBM Plex Sans"/>
              </a:rPr>
              <a:t>Spam detection: </a:t>
            </a:r>
            <a:r>
              <a:rPr lang="en-US" b="0" i="0" dirty="0">
                <a:solidFill>
                  <a:srgbClr val="525252"/>
                </a:solidFill>
                <a:effectLst/>
                <a:latin typeface="IBM Plex Sans"/>
              </a:rPr>
              <a:t>Spam detection is another example of a supervised learning model. Using supervised classification algorithms, organizations can train databases to recognize patterns or anomalies in new data to organize spam and non-spam-related correspondences effectively.</a:t>
            </a:r>
          </a:p>
          <a:p>
            <a:endParaRPr lang="en-US" dirty="0"/>
          </a:p>
        </p:txBody>
      </p:sp>
    </p:spTree>
    <p:extLst>
      <p:ext uri="{BB962C8B-B14F-4D97-AF65-F5344CB8AC3E}">
        <p14:creationId xmlns:p14="http://schemas.microsoft.com/office/powerpoint/2010/main" val="27645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E273-63FE-4373-AD02-8A519343F1FC}"/>
              </a:ext>
            </a:extLst>
          </p:cNvPr>
          <p:cNvSpPr>
            <a:spLocks noGrp="1"/>
          </p:cNvSpPr>
          <p:nvPr>
            <p:ph type="title"/>
          </p:nvPr>
        </p:nvSpPr>
        <p:spPr>
          <a:xfrm>
            <a:off x="1371600" y="786384"/>
            <a:ext cx="10241280" cy="1234440"/>
          </a:xfrm>
        </p:spPr>
        <p:txBody>
          <a:bodyPr/>
          <a:lstStyle/>
          <a:p>
            <a:r>
              <a:rPr lang="en-US" dirty="0" err="1"/>
              <a:t>UNSupervised</a:t>
            </a:r>
            <a:r>
              <a:rPr lang="en-US" dirty="0"/>
              <a:t> Learning</a:t>
            </a:r>
          </a:p>
        </p:txBody>
      </p:sp>
      <p:sp>
        <p:nvSpPr>
          <p:cNvPr id="3" name="Content Placeholder 2">
            <a:extLst>
              <a:ext uri="{FF2B5EF4-FFF2-40B4-BE49-F238E27FC236}">
                <a16:creationId xmlns:a16="http://schemas.microsoft.com/office/drawing/2014/main" id="{0452410D-CF9C-47BE-BC80-94247D42BC92}"/>
              </a:ext>
            </a:extLst>
          </p:cNvPr>
          <p:cNvSpPr>
            <a:spLocks noGrp="1"/>
          </p:cNvSpPr>
          <p:nvPr>
            <p:ph idx="1"/>
          </p:nvPr>
        </p:nvSpPr>
        <p:spPr/>
        <p:txBody>
          <a:bodyPr/>
          <a:lstStyle/>
          <a:p>
            <a:r>
              <a:rPr lang="en-US" dirty="0">
                <a:solidFill>
                  <a:srgbClr val="525252"/>
                </a:solidFill>
                <a:latin typeface="IBM Plex Sans"/>
              </a:rPr>
              <a:t>U</a:t>
            </a:r>
            <a:r>
              <a:rPr lang="en-US" b="0" i="0" dirty="0">
                <a:solidFill>
                  <a:srgbClr val="525252"/>
                </a:solidFill>
                <a:effectLst/>
                <a:latin typeface="IBM Plex Sans"/>
              </a:rPr>
              <a:t>nsupervised learning uses unlabeled data. From that data, it discovers patterns that help solve for clustering or association problems. This is particularly useful when subject matter experts are unsure of common properties within a data set. Common clustering algorithms are hierarchical, k-means, and Gaussian mixture models. </a:t>
            </a:r>
            <a:endParaRPr lang="en-US" dirty="0"/>
          </a:p>
        </p:txBody>
      </p:sp>
    </p:spTree>
    <p:extLst>
      <p:ext uri="{BB962C8B-B14F-4D97-AF65-F5344CB8AC3E}">
        <p14:creationId xmlns:p14="http://schemas.microsoft.com/office/powerpoint/2010/main" val="263123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599F-A82C-4FC2-A326-F1DA2DA274E8}"/>
              </a:ext>
            </a:extLst>
          </p:cNvPr>
          <p:cNvSpPr>
            <a:spLocks noGrp="1"/>
          </p:cNvSpPr>
          <p:nvPr>
            <p:ph type="title"/>
          </p:nvPr>
        </p:nvSpPr>
        <p:spPr/>
        <p:txBody>
          <a:bodyPr/>
          <a:lstStyle/>
          <a:p>
            <a:r>
              <a:rPr lang="en-US" b="0" i="0" dirty="0">
                <a:solidFill>
                  <a:srgbClr val="262626"/>
                </a:solidFill>
                <a:effectLst/>
                <a:latin typeface="IBM Plex Sans"/>
              </a:rPr>
              <a:t>Supervised learning algorithms</a:t>
            </a:r>
            <a:br>
              <a:rPr lang="en-US" b="0" i="0" dirty="0">
                <a:solidFill>
                  <a:srgbClr val="262626"/>
                </a:solidFill>
                <a:effectLst/>
                <a:latin typeface="IBM Plex Sans"/>
              </a:rPr>
            </a:br>
            <a:endParaRPr lang="en-US" dirty="0"/>
          </a:p>
        </p:txBody>
      </p:sp>
      <p:sp>
        <p:nvSpPr>
          <p:cNvPr id="3" name="Content Placeholder 2">
            <a:extLst>
              <a:ext uri="{FF2B5EF4-FFF2-40B4-BE49-F238E27FC236}">
                <a16:creationId xmlns:a16="http://schemas.microsoft.com/office/drawing/2014/main" id="{B33B1987-7670-46EB-ADA5-89BA84A1506B}"/>
              </a:ext>
            </a:extLst>
          </p:cNvPr>
          <p:cNvSpPr>
            <a:spLocks noGrp="1"/>
          </p:cNvSpPr>
          <p:nvPr>
            <p:ph idx="1"/>
          </p:nvPr>
        </p:nvSpPr>
        <p:spPr/>
        <p:txBody>
          <a:bodyPr/>
          <a:lstStyle/>
          <a:p>
            <a:r>
              <a:rPr lang="en-US" b="0" i="0" dirty="0">
                <a:solidFill>
                  <a:srgbClr val="525252"/>
                </a:solidFill>
                <a:effectLst/>
                <a:latin typeface="IBM Plex Sans"/>
              </a:rPr>
              <a:t>Neural networks</a:t>
            </a:r>
          </a:p>
          <a:p>
            <a:r>
              <a:rPr lang="en-US" b="0" i="0" dirty="0">
                <a:solidFill>
                  <a:srgbClr val="525252"/>
                </a:solidFill>
                <a:effectLst/>
                <a:latin typeface="IBM Plex Sans"/>
              </a:rPr>
              <a:t>Naive Bayes</a:t>
            </a:r>
          </a:p>
          <a:p>
            <a:r>
              <a:rPr lang="en-US" b="0" i="0" dirty="0">
                <a:solidFill>
                  <a:srgbClr val="525252"/>
                </a:solidFill>
                <a:effectLst/>
                <a:latin typeface="IBM Plex Sans"/>
              </a:rPr>
              <a:t>Linear regression</a:t>
            </a:r>
          </a:p>
          <a:p>
            <a:r>
              <a:rPr lang="en-US" b="0" i="0" dirty="0">
                <a:solidFill>
                  <a:srgbClr val="525252"/>
                </a:solidFill>
                <a:effectLst/>
                <a:latin typeface="IBM Plex Sans"/>
              </a:rPr>
              <a:t>Logistic regression</a:t>
            </a:r>
          </a:p>
          <a:p>
            <a:r>
              <a:rPr lang="en-US" b="0" i="0" dirty="0">
                <a:solidFill>
                  <a:srgbClr val="525252"/>
                </a:solidFill>
                <a:effectLst/>
                <a:latin typeface="IBM Plex Sans"/>
              </a:rPr>
              <a:t>Support vector machine (SVM)</a:t>
            </a:r>
          </a:p>
          <a:p>
            <a:r>
              <a:rPr lang="en-US" b="0" i="0" dirty="0">
                <a:solidFill>
                  <a:srgbClr val="525252"/>
                </a:solidFill>
                <a:effectLst/>
                <a:latin typeface="IBM Plex Sans"/>
              </a:rPr>
              <a:t>K-nearest neighbor</a:t>
            </a:r>
          </a:p>
          <a:p>
            <a:r>
              <a:rPr lang="en-US" b="0" i="0" dirty="0">
                <a:solidFill>
                  <a:srgbClr val="525252"/>
                </a:solidFill>
                <a:effectLst/>
                <a:latin typeface="IBM Plex Sans"/>
              </a:rPr>
              <a:t>Random forest</a:t>
            </a:r>
          </a:p>
          <a:p>
            <a:endParaRPr lang="en-US" dirty="0"/>
          </a:p>
        </p:txBody>
      </p:sp>
    </p:spTree>
    <p:extLst>
      <p:ext uri="{BB962C8B-B14F-4D97-AF65-F5344CB8AC3E}">
        <p14:creationId xmlns:p14="http://schemas.microsoft.com/office/powerpoint/2010/main" val="2221385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3746D-8AF0-413B-B22B-B5900980A5AE}"/>
              </a:ext>
            </a:extLst>
          </p:cNvPr>
          <p:cNvSpPr>
            <a:spLocks noGrp="1"/>
          </p:cNvSpPr>
          <p:nvPr>
            <p:ph type="ctrTitle"/>
          </p:nvPr>
        </p:nvSpPr>
        <p:spPr/>
        <p:txBody>
          <a:bodyPr/>
          <a:lstStyle/>
          <a:p>
            <a:r>
              <a:rPr lang="en-US" dirty="0"/>
              <a:t>Naïve Bayes</a:t>
            </a:r>
          </a:p>
        </p:txBody>
      </p:sp>
      <p:sp>
        <p:nvSpPr>
          <p:cNvPr id="3" name="Subtitle 2">
            <a:extLst>
              <a:ext uri="{FF2B5EF4-FFF2-40B4-BE49-F238E27FC236}">
                <a16:creationId xmlns:a16="http://schemas.microsoft.com/office/drawing/2014/main" id="{1940A629-BE52-4354-A6D9-9F87D405B01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3291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A53B-2DAA-44C0-8078-67CB18EED5E5}"/>
              </a:ext>
            </a:extLst>
          </p:cNvPr>
          <p:cNvSpPr>
            <a:spLocks noGrp="1"/>
          </p:cNvSpPr>
          <p:nvPr>
            <p:ph type="title"/>
          </p:nvPr>
        </p:nvSpPr>
        <p:spPr/>
        <p:txBody>
          <a:bodyPr/>
          <a:lstStyle/>
          <a:p>
            <a:r>
              <a:rPr lang="en-US" dirty="0"/>
              <a:t>Naïve Bayes</a:t>
            </a:r>
          </a:p>
        </p:txBody>
      </p:sp>
      <p:sp>
        <p:nvSpPr>
          <p:cNvPr id="3" name="Content Placeholder 2">
            <a:extLst>
              <a:ext uri="{FF2B5EF4-FFF2-40B4-BE49-F238E27FC236}">
                <a16:creationId xmlns:a16="http://schemas.microsoft.com/office/drawing/2014/main" id="{0D09E15B-E2D8-498C-8175-2746AF79EDAE}"/>
              </a:ext>
            </a:extLst>
          </p:cNvPr>
          <p:cNvSpPr>
            <a:spLocks noGrp="1"/>
          </p:cNvSpPr>
          <p:nvPr>
            <p:ph idx="1"/>
          </p:nvPr>
        </p:nvSpPr>
        <p:spPr/>
        <p:txBody>
          <a:bodyPr/>
          <a:lstStyle/>
          <a:p>
            <a:pPr algn="l" fontAlgn="base"/>
            <a:r>
              <a:rPr lang="en-US" b="0" i="0" dirty="0">
                <a:solidFill>
                  <a:srgbClr val="525252"/>
                </a:solidFill>
                <a:effectLst/>
                <a:latin typeface="IBM Plex Sans"/>
              </a:rPr>
              <a:t>Naive Bayes is classification approach that adopts the principle of class conditional independence from the Bayes Theorem. This means that the presence of one feature does not impact the presence of another in the probability of a given outcome, and each predictor has an equal effect on that result. There are three types of Naïve Bayes classifiers: Multinomial Naïve Bayes, Bernoulli Naïve Bayes, and Gaussian Naïve Bayes. This technique is primarily used in text classification, spam identification, and recommendation systems.</a:t>
            </a:r>
          </a:p>
          <a:p>
            <a:br>
              <a:rPr lang="en-US" dirty="0"/>
            </a:br>
            <a:endParaRPr lang="en-US" dirty="0"/>
          </a:p>
        </p:txBody>
      </p:sp>
    </p:spTree>
    <p:extLst>
      <p:ext uri="{BB962C8B-B14F-4D97-AF65-F5344CB8AC3E}">
        <p14:creationId xmlns:p14="http://schemas.microsoft.com/office/powerpoint/2010/main" val="398807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E79B6D-90A1-437D-B5C1-9407DFDBCCE5}"/>
              </a:ext>
            </a:extLst>
          </p:cNvPr>
          <p:cNvPicPr>
            <a:picLocks noGrp="1" noChangeAspect="1"/>
          </p:cNvPicPr>
          <p:nvPr>
            <p:ph idx="1"/>
          </p:nvPr>
        </p:nvPicPr>
        <p:blipFill>
          <a:blip r:embed="rId2"/>
          <a:stretch>
            <a:fillRect/>
          </a:stretch>
        </p:blipFill>
        <p:spPr>
          <a:xfrm>
            <a:off x="1211179" y="1081974"/>
            <a:ext cx="9275548" cy="4404426"/>
          </a:xfrm>
        </p:spPr>
      </p:pic>
    </p:spTree>
    <p:extLst>
      <p:ext uri="{BB962C8B-B14F-4D97-AF65-F5344CB8AC3E}">
        <p14:creationId xmlns:p14="http://schemas.microsoft.com/office/powerpoint/2010/main" val="341795159"/>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Gradient rise</Template>
  <TotalTime>265</TotalTime>
  <Words>945</Words>
  <Application>Microsoft Office PowerPoint</Application>
  <PresentationFormat>Widescreen</PresentationFormat>
  <Paragraphs>40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Avenir Next LT Pro Light</vt:lpstr>
      <vt:lpstr>Consolas</vt:lpstr>
      <vt:lpstr>IBM Plex Sans</vt:lpstr>
      <vt:lpstr>GradientRiseVTI</vt:lpstr>
      <vt:lpstr>Topics to cover</vt:lpstr>
      <vt:lpstr>Supervised Learning</vt:lpstr>
      <vt:lpstr>PowerPoint Presentation</vt:lpstr>
      <vt:lpstr>Examples</vt:lpstr>
      <vt:lpstr>UNSupervised Learning</vt:lpstr>
      <vt:lpstr>Supervised learning algorithms </vt:lpstr>
      <vt:lpstr>Naïve Bayes</vt:lpstr>
      <vt:lpstr>Naïve Bayes</vt:lpstr>
      <vt:lpstr>PowerPoint Presentation</vt:lpstr>
      <vt:lpstr>PowerPoint Presentation</vt:lpstr>
      <vt:lpstr>PowerPoint Presentation</vt:lpstr>
      <vt:lpstr>PowerPoint Presentation</vt:lpstr>
      <vt:lpstr>Conditional probability</vt:lpstr>
      <vt:lpstr>PowerPoint Presentation</vt:lpstr>
      <vt:lpstr>PowerPoint Presentation</vt:lpstr>
      <vt:lpstr>Code</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Bayers</dc:title>
  <dc:creator>Arthur Wolf</dc:creator>
  <cp:lastModifiedBy>Arthur Wolf</cp:lastModifiedBy>
  <cp:revision>10</cp:revision>
  <dcterms:created xsi:type="dcterms:W3CDTF">2021-03-28T21:10:29Z</dcterms:created>
  <dcterms:modified xsi:type="dcterms:W3CDTF">2021-03-29T11:36:47Z</dcterms:modified>
</cp:coreProperties>
</file>