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9" r:id="rId3"/>
    <p:sldId id="280" r:id="rId4"/>
    <p:sldId id="257" r:id="rId5"/>
    <p:sldId id="258" r:id="rId6"/>
    <p:sldId id="263" r:id="rId7"/>
    <p:sldId id="264" r:id="rId8"/>
    <p:sldId id="265" r:id="rId9"/>
    <p:sldId id="266" r:id="rId10"/>
    <p:sldId id="275" r:id="rId11"/>
    <p:sldId id="267" r:id="rId12"/>
    <p:sldId id="268" r:id="rId13"/>
    <p:sldId id="269" r:id="rId14"/>
    <p:sldId id="259" r:id="rId15"/>
    <p:sldId id="261" r:id="rId16"/>
    <p:sldId id="262" r:id="rId17"/>
    <p:sldId id="271" r:id="rId18"/>
    <p:sldId id="272" r:id="rId19"/>
    <p:sldId id="260" r:id="rId20"/>
    <p:sldId id="274" r:id="rId21"/>
    <p:sldId id="282" r:id="rId22"/>
    <p:sldId id="277" r:id="rId23"/>
    <p:sldId id="273" r:id="rId24"/>
    <p:sldId id="283" r:id="rId25"/>
    <p:sldId id="284" r:id="rId26"/>
    <p:sldId id="287" r:id="rId27"/>
    <p:sldId id="276" r:id="rId28"/>
    <p:sldId id="270" r:id="rId29"/>
    <p:sldId id="285" r:id="rId30"/>
    <p:sldId id="286" r:id="rId31"/>
    <p:sldId id="278"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ADF717-8483-47CE-B2E4-F143B499DFD7}"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153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318579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9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104731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ADF717-8483-47CE-B2E4-F143B499DFD7}"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45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DF717-8483-47CE-B2E4-F143B499DFD7}"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36503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DF717-8483-47CE-B2E4-F143B499DFD7}" type="datetimeFigureOut">
              <a:rPr lang="en-US" smtClean="0"/>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273660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DF717-8483-47CE-B2E4-F143B499DFD7}"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41345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DF717-8483-47CE-B2E4-F143B499DFD7}" type="datetimeFigureOut">
              <a:rPr lang="en-US" smtClean="0"/>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15000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ADF717-8483-47CE-B2E4-F143B499DFD7}"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58110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ADF717-8483-47CE-B2E4-F143B499DFD7}"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5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EADF717-8483-47CE-B2E4-F143B499DFD7}" type="datetimeFigureOut">
              <a:rPr lang="en-US" smtClean="0"/>
              <a:t>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4D6C9F-7556-418F-9BF0-EBD8D467BAB0}"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6278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nodejs/ref_events.asp" TargetMode="External"/><Relationship Id="rId13" Type="http://schemas.openxmlformats.org/officeDocument/2006/relationships/hyperlink" Target="https://www.w3schools.com/nodejs/ref_os.asp" TargetMode="External"/><Relationship Id="rId18" Type="http://schemas.openxmlformats.org/officeDocument/2006/relationships/hyperlink" Target="https://www.w3schools.com/nodejs/ref_timers.asp" TargetMode="External"/><Relationship Id="rId3" Type="http://schemas.openxmlformats.org/officeDocument/2006/relationships/hyperlink" Target="https://www.w3schools.com/nodejs/ref_buffer.asp" TargetMode="External"/><Relationship Id="rId21" Type="http://schemas.openxmlformats.org/officeDocument/2006/relationships/hyperlink" Target="https://www.w3schools.com/nodejs/ref_util.asp" TargetMode="External"/><Relationship Id="rId7" Type="http://schemas.openxmlformats.org/officeDocument/2006/relationships/hyperlink" Target="https://www.w3schools.com/nodejs/ref_dns.asp" TargetMode="External"/><Relationship Id="rId12" Type="http://schemas.openxmlformats.org/officeDocument/2006/relationships/hyperlink" Target="https://www.w3schools.com/nodejs/ref_net.asp" TargetMode="External"/><Relationship Id="rId17" Type="http://schemas.openxmlformats.org/officeDocument/2006/relationships/hyperlink" Target="https://www.w3schools.com/nodejs/ref_string_decoder.asp" TargetMode="External"/><Relationship Id="rId2" Type="http://schemas.openxmlformats.org/officeDocument/2006/relationships/hyperlink" Target="https://www.w3schools.com/nodejs/ref_assert.asp" TargetMode="External"/><Relationship Id="rId16" Type="http://schemas.openxmlformats.org/officeDocument/2006/relationships/hyperlink" Target="https://www.w3schools.com/nodejs/ref_stream.asp" TargetMode="External"/><Relationship Id="rId20" Type="http://schemas.openxmlformats.org/officeDocument/2006/relationships/hyperlink" Target="https://www.w3schools.com/nodejs/ref_url.asp" TargetMode="External"/><Relationship Id="rId1" Type="http://schemas.openxmlformats.org/officeDocument/2006/relationships/slideLayout" Target="../slideLayouts/slideLayout2.xml"/><Relationship Id="rId6" Type="http://schemas.openxmlformats.org/officeDocument/2006/relationships/hyperlink" Target="https://www.w3schools.com/nodejs/ref_dgram.asp" TargetMode="External"/><Relationship Id="rId11" Type="http://schemas.openxmlformats.org/officeDocument/2006/relationships/hyperlink" Target="https://www.w3schools.com/nodejs/ref_https.asp" TargetMode="External"/><Relationship Id="rId5" Type="http://schemas.openxmlformats.org/officeDocument/2006/relationships/hyperlink" Target="https://www.w3schools.com/nodejs/ref_crypto.asp" TargetMode="External"/><Relationship Id="rId15" Type="http://schemas.openxmlformats.org/officeDocument/2006/relationships/hyperlink" Target="https://www.w3schools.com/nodejs/ref_readline.asp" TargetMode="External"/><Relationship Id="rId23" Type="http://schemas.openxmlformats.org/officeDocument/2006/relationships/hyperlink" Target="https://www.w3schools.com/nodejs/ref_zlib.asp" TargetMode="External"/><Relationship Id="rId10" Type="http://schemas.openxmlformats.org/officeDocument/2006/relationships/hyperlink" Target="https://www.w3schools.com/nodejs/ref_http.asp" TargetMode="External"/><Relationship Id="rId19" Type="http://schemas.openxmlformats.org/officeDocument/2006/relationships/hyperlink" Target="https://www.w3schools.com/nodejs/ref_tls.asp" TargetMode="External"/><Relationship Id="rId4" Type="http://schemas.openxmlformats.org/officeDocument/2006/relationships/hyperlink" Target="https://www.w3schools.com/nodejs/ref_cluster.asp" TargetMode="External"/><Relationship Id="rId9" Type="http://schemas.openxmlformats.org/officeDocument/2006/relationships/hyperlink" Target="https://www.w3schools.com/nodejs/ref_fs.asp" TargetMode="External"/><Relationship Id="rId14" Type="http://schemas.openxmlformats.org/officeDocument/2006/relationships/hyperlink" Target="https://www.w3schools.com/nodejs/ref_querystring.asp" TargetMode="External"/><Relationship Id="rId22" Type="http://schemas.openxmlformats.org/officeDocument/2006/relationships/hyperlink" Target="https://www.w3schools.com/nodejs/ref_vm.asp"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nodejs/nodejs_get_started.asp" TargetMode="External"/><Relationship Id="rId2" Type="http://schemas.openxmlformats.org/officeDocument/2006/relationships/hyperlink" Target="https://nodejs.dev/how-to-install-nodejs" TargetMode="External"/><Relationship Id="rId1" Type="http://schemas.openxmlformats.org/officeDocument/2006/relationships/slideLayout" Target="../slideLayouts/slideLayout2.xml"/><Relationship Id="rId5" Type="http://schemas.openxmlformats.org/officeDocument/2006/relationships/hyperlink" Target="https://www.udemy.com/course/nodejs-master-class/" TargetMode="External"/><Relationship Id="rId4" Type="http://schemas.openxmlformats.org/officeDocument/2006/relationships/hyperlink" Target="https://www.udemy.com/course/all-about-nodej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1:Introduction to </a:t>
            </a:r>
            <a:r>
              <a:rPr lang="en-US" dirty="0" err="1"/>
              <a:t>NodeJS</a:t>
            </a:r>
            <a:endParaRPr lang="en-US" dirty="0"/>
          </a:p>
        </p:txBody>
      </p:sp>
      <p:sp>
        <p:nvSpPr>
          <p:cNvPr id="3" name="Subtitle 2"/>
          <p:cNvSpPr>
            <a:spLocks noGrp="1"/>
          </p:cNvSpPr>
          <p:nvPr>
            <p:ph type="subTitle" idx="1"/>
          </p:nvPr>
        </p:nvSpPr>
        <p:spPr/>
        <p:txBody>
          <a:bodyPr/>
          <a:lstStyle/>
          <a:p>
            <a:r>
              <a:rPr lang="en-US" dirty="0"/>
              <a:t>Dr. Adeel Ansari</a:t>
            </a:r>
          </a:p>
        </p:txBody>
      </p:sp>
      <p:pic>
        <p:nvPicPr>
          <p:cNvPr id="3076" name="Picture 4" descr="Image result for nod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42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of node.js</a:t>
            </a:r>
          </a:p>
        </p:txBody>
      </p:sp>
      <p:sp>
        <p:nvSpPr>
          <p:cNvPr id="4" name="Rectangle 3"/>
          <p:cNvSpPr/>
          <p:nvPr/>
        </p:nvSpPr>
        <p:spPr>
          <a:xfrm>
            <a:off x="1581150" y="2533055"/>
            <a:ext cx="7791450" cy="1754326"/>
          </a:xfrm>
          <a:prstGeom prst="rect">
            <a:avLst/>
          </a:prstGeom>
          <a:solidFill>
            <a:schemeClr val="accent1">
              <a:lumMod val="60000"/>
              <a:lumOff val="40000"/>
            </a:schemeClr>
          </a:solidFill>
          <a:ln>
            <a:solidFill>
              <a:schemeClr val="tx2"/>
            </a:solidFill>
          </a:ln>
        </p:spPr>
        <p:txBody>
          <a:bodyPr wrap="square">
            <a:spAutoFit/>
          </a:bodyPr>
          <a:lstStyle/>
          <a:p>
            <a:pPr>
              <a:spcAft>
                <a:spcPts val="600"/>
              </a:spcAft>
            </a:pP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'text/plain'</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1471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p:txBody>
          <a:bodyPr>
            <a:normAutofit/>
          </a:bodyPr>
          <a:lstStyle/>
          <a:p>
            <a:pPr algn="just"/>
            <a:r>
              <a:rPr lang="en-US" dirty="0"/>
              <a:t>Node.js is a low-level platform. In order to make things easy and exciting for developers, thousands of libraries were built upon Node.js by the community.</a:t>
            </a:r>
          </a:p>
          <a:p>
            <a:pPr algn="just"/>
            <a:r>
              <a:rPr lang="en-US" dirty="0"/>
              <a:t>Many of those established over time as popular options. Here is a non-comprehensive list of the ones worth learning:</a:t>
            </a:r>
          </a:p>
          <a:p>
            <a:pPr algn="just"/>
            <a:r>
              <a:rPr lang="en-US" b="1" dirty="0" err="1"/>
              <a:t>AdonisJs</a:t>
            </a:r>
            <a:r>
              <a:rPr lang="en-US" b="1" dirty="0"/>
              <a:t>: </a:t>
            </a:r>
            <a:r>
              <a:rPr lang="en-US" dirty="0"/>
              <a:t>A full-stack framework highly focused on developer ergonomics, stability, and confidence. Adonis is one of the fastest Node.js web frameworks.</a:t>
            </a:r>
          </a:p>
          <a:p>
            <a:pPr algn="just"/>
            <a:r>
              <a:rPr lang="en-US" b="1" dirty="0"/>
              <a:t>Express: </a:t>
            </a:r>
            <a:r>
              <a:rPr lang="en-US" dirty="0"/>
              <a:t>It provides one of the most simple yet powerful ways to create a web server. Its minimalist approach, </a:t>
            </a:r>
            <a:r>
              <a:rPr lang="en-US" dirty="0" err="1"/>
              <a:t>unopinionated</a:t>
            </a:r>
            <a:r>
              <a:rPr lang="en-US" dirty="0"/>
              <a:t>, focused on the core features of a server, is key to its success.</a:t>
            </a:r>
          </a:p>
        </p:txBody>
      </p:sp>
    </p:spTree>
    <p:extLst>
      <p:ext uri="{BB962C8B-B14F-4D97-AF65-F5344CB8AC3E}">
        <p14:creationId xmlns:p14="http://schemas.microsoft.com/office/powerpoint/2010/main" val="102970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p:txBody>
          <a:bodyPr/>
          <a:lstStyle/>
          <a:p>
            <a:pPr algn="just"/>
            <a:r>
              <a:rPr lang="en-US" b="1" dirty="0" err="1"/>
              <a:t>Fastify</a:t>
            </a:r>
            <a:r>
              <a:rPr lang="en-US" b="1" dirty="0"/>
              <a:t>: </a:t>
            </a:r>
            <a:r>
              <a:rPr lang="en-US" dirty="0"/>
              <a:t>A web framework highly focused on providing the best developer experience with the least overhead and a powerful plugin architecture. </a:t>
            </a:r>
            <a:r>
              <a:rPr lang="en-US" dirty="0" err="1"/>
              <a:t>Fastify</a:t>
            </a:r>
            <a:r>
              <a:rPr lang="en-US" dirty="0"/>
              <a:t> is one of the fastest Node.js web frameworks.</a:t>
            </a:r>
          </a:p>
          <a:p>
            <a:pPr algn="just"/>
            <a:r>
              <a:rPr lang="en-US" b="1" dirty="0" err="1"/>
              <a:t>hapi</a:t>
            </a:r>
            <a:r>
              <a:rPr lang="en-US" b="1" dirty="0"/>
              <a:t>: </a:t>
            </a:r>
            <a:r>
              <a:rPr lang="en-US" dirty="0"/>
              <a:t>A rich framework for building applications and services that enables developers to focus on writing reusable application logic instead of spending time building infrastructure.</a:t>
            </a:r>
          </a:p>
          <a:p>
            <a:pPr algn="just"/>
            <a:r>
              <a:rPr lang="en-US" b="1" dirty="0" err="1"/>
              <a:t>koa</a:t>
            </a:r>
            <a:r>
              <a:rPr lang="en-US" b="1" dirty="0"/>
              <a:t>: </a:t>
            </a:r>
            <a:r>
              <a:rPr lang="en-US" dirty="0"/>
              <a:t>It is built by the same team behind Express, aims to be even simpler and smaller, building on top of years of knowledge. The new project born out of the need to create incompatible changes without disrupting the existing community.</a:t>
            </a:r>
          </a:p>
          <a:p>
            <a:pPr algn="just"/>
            <a:r>
              <a:rPr lang="en-US" b="1" dirty="0"/>
              <a:t>Loopback.io: </a:t>
            </a:r>
            <a:r>
              <a:rPr lang="en-US" dirty="0"/>
              <a:t>Makes it easy to build modern applications that require complex integrations.</a:t>
            </a:r>
          </a:p>
          <a:p>
            <a:endParaRPr lang="en-US" dirty="0"/>
          </a:p>
        </p:txBody>
      </p:sp>
    </p:spTree>
    <p:extLst>
      <p:ext uri="{BB962C8B-B14F-4D97-AF65-F5344CB8AC3E}">
        <p14:creationId xmlns:p14="http://schemas.microsoft.com/office/powerpoint/2010/main" val="65623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a:xfrm>
            <a:off x="1024128" y="2286000"/>
            <a:ext cx="10542230" cy="4023360"/>
          </a:xfrm>
        </p:spPr>
        <p:txBody>
          <a:bodyPr>
            <a:normAutofit lnSpcReduction="10000"/>
          </a:bodyPr>
          <a:lstStyle/>
          <a:p>
            <a:pPr algn="just"/>
            <a:r>
              <a:rPr lang="en-US" b="1" dirty="0"/>
              <a:t>Meteor: </a:t>
            </a:r>
            <a:r>
              <a:rPr lang="en-US" dirty="0"/>
              <a:t>An incredibly powerful full-stack framework, powering you with an isomorphic approach to building apps with JavaScript, sharing code on the client and the server. Once an off-the-shelf tool that provided everything, now integrates with frontend libs React, </a:t>
            </a:r>
            <a:r>
              <a:rPr lang="en-US" dirty="0" err="1"/>
              <a:t>Vue</a:t>
            </a:r>
            <a:r>
              <a:rPr lang="en-US" dirty="0"/>
              <a:t>, and Angular. Can be used to create mobile apps as well.</a:t>
            </a:r>
          </a:p>
          <a:p>
            <a:pPr algn="just"/>
            <a:r>
              <a:rPr lang="en-US" b="1" dirty="0"/>
              <a:t>Micro: </a:t>
            </a:r>
            <a:r>
              <a:rPr lang="en-US" dirty="0"/>
              <a:t>It provides a very lightweight server to create asynchronous HTTP </a:t>
            </a:r>
            <a:r>
              <a:rPr lang="en-US" dirty="0" err="1"/>
              <a:t>microservices</a:t>
            </a:r>
            <a:r>
              <a:rPr lang="en-US" dirty="0"/>
              <a:t>.</a:t>
            </a:r>
          </a:p>
          <a:p>
            <a:pPr algn="just"/>
            <a:r>
              <a:rPr lang="en-US" b="1" dirty="0" err="1"/>
              <a:t>NestJS</a:t>
            </a:r>
            <a:r>
              <a:rPr lang="en-US" b="1" dirty="0"/>
              <a:t>: </a:t>
            </a:r>
            <a:r>
              <a:rPr lang="en-US" dirty="0"/>
              <a:t>A </a:t>
            </a:r>
            <a:r>
              <a:rPr lang="en-US" dirty="0" err="1"/>
              <a:t>TypeScript</a:t>
            </a:r>
            <a:r>
              <a:rPr lang="en-US" dirty="0"/>
              <a:t> based progressive Node.js framework for building enterprise-grade efficient, reliable and scalable server-side applications.</a:t>
            </a:r>
          </a:p>
          <a:p>
            <a:pPr algn="just"/>
            <a:r>
              <a:rPr lang="en-US" b="1" dirty="0"/>
              <a:t>Next.js: </a:t>
            </a:r>
            <a:r>
              <a:rPr lang="en-US" dirty="0"/>
              <a:t>A framework to render server-side rendered React applications.</a:t>
            </a:r>
          </a:p>
          <a:p>
            <a:pPr algn="just"/>
            <a:r>
              <a:rPr lang="en-US" b="1" dirty="0" err="1"/>
              <a:t>Nx</a:t>
            </a:r>
            <a:r>
              <a:rPr lang="en-US" b="1" dirty="0"/>
              <a:t>: </a:t>
            </a:r>
            <a:r>
              <a:rPr lang="en-US" dirty="0"/>
              <a:t>It powers the Angular CLI which allows building full-stack applications using </a:t>
            </a:r>
            <a:r>
              <a:rPr lang="en-US" dirty="0" err="1"/>
              <a:t>NestJS</a:t>
            </a:r>
            <a:r>
              <a:rPr lang="en-US" dirty="0"/>
              <a:t>, Express, and Angular and easily share code between </a:t>
            </a:r>
            <a:r>
              <a:rPr lang="en-US" dirty="0" err="1"/>
              <a:t>backends</a:t>
            </a:r>
            <a:r>
              <a:rPr lang="en-US" dirty="0"/>
              <a:t> and frontends.</a:t>
            </a:r>
          </a:p>
          <a:p>
            <a:pPr algn="just"/>
            <a:r>
              <a:rPr lang="en-US" b="1" dirty="0"/>
              <a:t>Socket.io: </a:t>
            </a:r>
            <a:r>
              <a:rPr lang="en-US" dirty="0"/>
              <a:t>A real-time communication engine to build network applications.</a:t>
            </a:r>
          </a:p>
        </p:txBody>
      </p:sp>
    </p:spTree>
    <p:extLst>
      <p:ext uri="{BB962C8B-B14F-4D97-AF65-F5344CB8AC3E}">
        <p14:creationId xmlns:p14="http://schemas.microsoft.com/office/powerpoint/2010/main" val="206710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Node.js</a:t>
            </a:r>
          </a:p>
        </p:txBody>
      </p:sp>
      <p:sp>
        <p:nvSpPr>
          <p:cNvPr id="3" name="Content Placeholder 2"/>
          <p:cNvSpPr>
            <a:spLocks noGrp="1"/>
          </p:cNvSpPr>
          <p:nvPr>
            <p:ph idx="1"/>
          </p:nvPr>
        </p:nvSpPr>
        <p:spPr/>
        <p:txBody>
          <a:bodyPr>
            <a:normAutofit/>
          </a:bodyPr>
          <a:lstStyle/>
          <a:p>
            <a:pPr algn="just"/>
            <a:r>
              <a:rPr lang="en-US" sz="2400" dirty="0"/>
              <a:t>There is an exhaustive list of projects, application and companies which are using Node.js. This list includes eBay, General Electric, </a:t>
            </a:r>
            <a:r>
              <a:rPr lang="en-US" sz="2400" dirty="0" err="1"/>
              <a:t>GoDaddy</a:t>
            </a:r>
            <a:r>
              <a:rPr lang="en-US" sz="2400" dirty="0"/>
              <a:t>, Microsoft, PayPal, Uber, </a:t>
            </a:r>
            <a:r>
              <a:rPr lang="en-US" sz="2400" dirty="0" err="1"/>
              <a:t>Wikipins</a:t>
            </a:r>
            <a:r>
              <a:rPr lang="en-US" sz="2400" dirty="0"/>
              <a:t>, Yahoo! And Yammer to name a few.</a:t>
            </a:r>
          </a:p>
        </p:txBody>
      </p:sp>
    </p:spTree>
    <p:extLst>
      <p:ext uri="{BB962C8B-B14F-4D97-AF65-F5344CB8AC3E}">
        <p14:creationId xmlns:p14="http://schemas.microsoft.com/office/powerpoint/2010/main" val="180045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Node.js</a:t>
            </a:r>
          </a:p>
        </p:txBody>
      </p:sp>
      <p:sp>
        <p:nvSpPr>
          <p:cNvPr id="3" name="Content Placeholder 2"/>
          <p:cNvSpPr>
            <a:spLocks noGrp="1"/>
          </p:cNvSpPr>
          <p:nvPr>
            <p:ph idx="1"/>
          </p:nvPr>
        </p:nvSpPr>
        <p:spPr/>
        <p:txBody>
          <a:bodyPr/>
          <a:lstStyle/>
          <a:p>
            <a:r>
              <a:rPr lang="en-US" dirty="0"/>
              <a:t>I/O bound Applications</a:t>
            </a:r>
          </a:p>
          <a:p>
            <a:r>
              <a:rPr lang="en-US" dirty="0"/>
              <a:t>Data Streaming Applications</a:t>
            </a:r>
          </a:p>
          <a:p>
            <a:r>
              <a:rPr lang="en-US" dirty="0"/>
              <a:t>Data Intensive Real-time Applications (DIRT)</a:t>
            </a:r>
          </a:p>
          <a:p>
            <a:r>
              <a:rPr lang="en-US" dirty="0"/>
              <a:t>JSON APIs based Applications</a:t>
            </a:r>
          </a:p>
          <a:p>
            <a:r>
              <a:rPr lang="en-US" dirty="0"/>
              <a:t>Single Page Applications</a:t>
            </a:r>
          </a:p>
        </p:txBody>
      </p:sp>
    </p:spTree>
    <p:extLst>
      <p:ext uri="{BB962C8B-B14F-4D97-AF65-F5344CB8AC3E}">
        <p14:creationId xmlns:p14="http://schemas.microsoft.com/office/powerpoint/2010/main" val="369022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Not to Use Node.js</a:t>
            </a:r>
          </a:p>
        </p:txBody>
      </p:sp>
      <p:sp>
        <p:nvSpPr>
          <p:cNvPr id="3" name="Content Placeholder 2"/>
          <p:cNvSpPr>
            <a:spLocks noGrp="1"/>
          </p:cNvSpPr>
          <p:nvPr>
            <p:ph idx="1"/>
          </p:nvPr>
        </p:nvSpPr>
        <p:spPr/>
        <p:txBody>
          <a:bodyPr/>
          <a:lstStyle/>
          <a:p>
            <a:r>
              <a:rPr lang="en-US" dirty="0"/>
              <a:t>It is not advisable to use Node.js for CPU intensive applications.</a:t>
            </a:r>
          </a:p>
        </p:txBody>
      </p:sp>
    </p:spTree>
    <p:extLst>
      <p:ext uri="{BB962C8B-B14F-4D97-AF65-F5344CB8AC3E}">
        <p14:creationId xmlns:p14="http://schemas.microsoft.com/office/powerpoint/2010/main" val="211006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Node.js Do?</a:t>
            </a:r>
          </a:p>
        </p:txBody>
      </p:sp>
      <p:sp>
        <p:nvSpPr>
          <p:cNvPr id="3" name="Content Placeholder 2"/>
          <p:cNvSpPr>
            <a:spLocks noGrp="1"/>
          </p:cNvSpPr>
          <p:nvPr>
            <p:ph idx="1"/>
          </p:nvPr>
        </p:nvSpPr>
        <p:spPr/>
        <p:txBody>
          <a:bodyPr/>
          <a:lstStyle/>
          <a:p>
            <a:r>
              <a:rPr lang="en-US" dirty="0"/>
              <a:t>Node.js can generate dynamic page content</a:t>
            </a:r>
          </a:p>
          <a:p>
            <a:r>
              <a:rPr lang="en-US" dirty="0"/>
              <a:t>Node.js can create, open, read, write, delete, and close files on the server</a:t>
            </a:r>
          </a:p>
          <a:p>
            <a:r>
              <a:rPr lang="en-US" dirty="0"/>
              <a:t>Node.js can collect form data</a:t>
            </a:r>
          </a:p>
          <a:p>
            <a:r>
              <a:rPr lang="en-US" dirty="0"/>
              <a:t>Node.js can add, delete, modify data in your database</a:t>
            </a:r>
          </a:p>
        </p:txBody>
      </p:sp>
    </p:spTree>
    <p:extLst>
      <p:ext uri="{BB962C8B-B14F-4D97-AF65-F5344CB8AC3E}">
        <p14:creationId xmlns:p14="http://schemas.microsoft.com/office/powerpoint/2010/main" val="206911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Node.js File?</a:t>
            </a:r>
          </a:p>
        </p:txBody>
      </p:sp>
      <p:sp>
        <p:nvSpPr>
          <p:cNvPr id="3" name="Content Placeholder 2"/>
          <p:cNvSpPr>
            <a:spLocks noGrp="1"/>
          </p:cNvSpPr>
          <p:nvPr>
            <p:ph idx="1"/>
          </p:nvPr>
        </p:nvSpPr>
        <p:spPr/>
        <p:txBody>
          <a:bodyPr/>
          <a:lstStyle/>
          <a:p>
            <a:r>
              <a:rPr lang="en-US" dirty="0"/>
              <a:t>Node.js files contain tasks that will be executed on certain events</a:t>
            </a:r>
          </a:p>
          <a:p>
            <a:r>
              <a:rPr lang="en-US" dirty="0"/>
              <a:t>A typical event is someone trying to access a port on the server</a:t>
            </a:r>
          </a:p>
          <a:p>
            <a:r>
              <a:rPr lang="en-US" dirty="0"/>
              <a:t>Node.js files must be initiated on the server before having any effect</a:t>
            </a:r>
          </a:p>
          <a:p>
            <a:r>
              <a:rPr lang="en-US" dirty="0"/>
              <a:t>Node.js files have extension ".</a:t>
            </a:r>
            <a:r>
              <a:rPr lang="en-US" dirty="0" err="1"/>
              <a:t>js</a:t>
            </a:r>
            <a:r>
              <a:rPr lang="en-US" dirty="0"/>
              <a:t>"</a:t>
            </a:r>
          </a:p>
        </p:txBody>
      </p:sp>
    </p:spTree>
    <p:extLst>
      <p:ext uri="{BB962C8B-B14F-4D97-AF65-F5344CB8AC3E}">
        <p14:creationId xmlns:p14="http://schemas.microsoft.com/office/powerpoint/2010/main" val="172519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sz="half" idx="1"/>
          </p:nvPr>
        </p:nvSpPr>
        <p:spPr/>
        <p:txBody>
          <a:bodyPr/>
          <a:lstStyle/>
          <a:p>
            <a:pPr algn="just"/>
            <a:r>
              <a:rPr lang="en-US" dirty="0"/>
              <a:t>The following diagram depicts some important parts of Node.js which we will discuss in detail in the subsequent chapters.</a:t>
            </a:r>
          </a:p>
        </p:txBody>
      </p:sp>
      <p:pic>
        <p:nvPicPr>
          <p:cNvPr id="6" name="Content Placeholder 5"/>
          <p:cNvPicPr>
            <a:picLocks noGrp="1" noChangeAspect="1"/>
          </p:cNvPicPr>
          <p:nvPr>
            <p:ph sz="half" idx="2"/>
          </p:nvPr>
        </p:nvPicPr>
        <p:blipFill>
          <a:blip r:embed="rId2"/>
          <a:stretch>
            <a:fillRect/>
          </a:stretch>
        </p:blipFill>
        <p:spPr>
          <a:xfrm>
            <a:off x="5989638" y="1594151"/>
            <a:ext cx="5624846" cy="4682014"/>
          </a:xfrm>
          <a:prstGeom prst="rect">
            <a:avLst/>
          </a:prstGeom>
        </p:spPr>
      </p:pic>
    </p:spTree>
    <p:extLst>
      <p:ext uri="{BB962C8B-B14F-4D97-AF65-F5344CB8AC3E}">
        <p14:creationId xmlns:p14="http://schemas.microsoft.com/office/powerpoint/2010/main" val="58339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instructor</a:t>
            </a:r>
          </a:p>
        </p:txBody>
      </p:sp>
      <p:sp>
        <p:nvSpPr>
          <p:cNvPr id="3" name="Content Placeholder 2"/>
          <p:cNvSpPr>
            <a:spLocks noGrp="1"/>
          </p:cNvSpPr>
          <p:nvPr>
            <p:ph idx="1"/>
          </p:nvPr>
        </p:nvSpPr>
        <p:spPr>
          <a:xfrm>
            <a:off x="457200" y="2084832"/>
            <a:ext cx="10725150" cy="4582668"/>
          </a:xfrm>
          <a:ln>
            <a:solidFill>
              <a:schemeClr val="tx2"/>
            </a:solidFill>
          </a:ln>
        </p:spPr>
        <p:txBody>
          <a:bodyPr>
            <a:normAutofit/>
          </a:bodyPr>
          <a:lstStyle/>
          <a:p>
            <a:pPr>
              <a:lnSpc>
                <a:spcPct val="120000"/>
              </a:lnSpc>
              <a:spcBef>
                <a:spcPts val="0"/>
              </a:spcBef>
              <a:spcAft>
                <a:spcPts val="0"/>
              </a:spcAft>
            </a:pPr>
            <a:r>
              <a:rPr lang="en-US" sz="2400" dirty="0"/>
              <a:t>Dr. Adeel Ansari</a:t>
            </a:r>
          </a:p>
          <a:p>
            <a:pPr>
              <a:lnSpc>
                <a:spcPct val="120000"/>
              </a:lnSpc>
              <a:spcBef>
                <a:spcPts val="0"/>
              </a:spcBef>
              <a:spcAft>
                <a:spcPts val="0"/>
              </a:spcAft>
            </a:pPr>
            <a:r>
              <a:rPr lang="en-US" sz="2400" dirty="0"/>
              <a:t>Assistant Professor/ Program Manager - PhD Computing/ Editor of JISR-C Journal</a:t>
            </a:r>
          </a:p>
          <a:p>
            <a:pPr>
              <a:lnSpc>
                <a:spcPct val="120000"/>
              </a:lnSpc>
              <a:spcBef>
                <a:spcPts val="0"/>
              </a:spcBef>
              <a:spcAft>
                <a:spcPts val="0"/>
              </a:spcAft>
            </a:pPr>
            <a:r>
              <a:rPr lang="en-US" sz="2400" dirty="0"/>
              <a:t>Office: Room 102-B, 100 Building</a:t>
            </a:r>
          </a:p>
          <a:p>
            <a:pPr>
              <a:lnSpc>
                <a:spcPct val="120000"/>
              </a:lnSpc>
              <a:spcBef>
                <a:spcPts val="0"/>
              </a:spcBef>
              <a:spcAft>
                <a:spcPts val="0"/>
              </a:spcAft>
            </a:pPr>
            <a:r>
              <a:rPr lang="en-US" sz="2400" dirty="0"/>
              <a:t>email: </a:t>
            </a:r>
            <a:r>
              <a:rPr lang="en-US" sz="2400" u="sng" dirty="0"/>
              <a:t>adeel.ansari@szabist.edu.pk</a:t>
            </a:r>
            <a:endParaRPr lang="en-US" sz="2400" dirty="0"/>
          </a:p>
          <a:p>
            <a:pPr>
              <a:lnSpc>
                <a:spcPct val="120000"/>
              </a:lnSpc>
              <a:spcBef>
                <a:spcPts val="0"/>
              </a:spcBef>
              <a:spcAft>
                <a:spcPts val="0"/>
              </a:spcAft>
            </a:pPr>
            <a:r>
              <a:rPr lang="en-US" sz="2400" dirty="0"/>
              <a:t>Personal Portal: </a:t>
            </a:r>
            <a:r>
              <a:rPr lang="en-US" sz="2400" u="sng" dirty="0"/>
              <a:t>www.adeelansari.com</a:t>
            </a:r>
            <a:endParaRPr lang="en-US" sz="2400" dirty="0"/>
          </a:p>
          <a:p>
            <a:pPr>
              <a:lnSpc>
                <a:spcPct val="120000"/>
              </a:lnSpc>
              <a:spcBef>
                <a:spcPts val="0"/>
              </a:spcBef>
              <a:spcAft>
                <a:spcPts val="0"/>
              </a:spcAft>
            </a:pPr>
            <a:r>
              <a:rPr lang="en-US" sz="2400" dirty="0"/>
              <a:t>My Biography: </a:t>
            </a:r>
          </a:p>
          <a:p>
            <a:pPr lvl="1">
              <a:lnSpc>
                <a:spcPct val="120000"/>
              </a:lnSpc>
              <a:spcBef>
                <a:spcPts val="0"/>
              </a:spcBef>
              <a:spcAft>
                <a:spcPts val="0"/>
              </a:spcAft>
            </a:pPr>
            <a:r>
              <a:rPr lang="en-US" sz="2400" dirty="0"/>
              <a:t>PhD in Information Technology, University Technology PETRONAS, Malaysia, 2016</a:t>
            </a:r>
          </a:p>
          <a:p>
            <a:pPr lvl="1">
              <a:lnSpc>
                <a:spcPct val="120000"/>
              </a:lnSpc>
              <a:spcBef>
                <a:spcPts val="0"/>
              </a:spcBef>
              <a:spcAft>
                <a:spcPts val="0"/>
              </a:spcAft>
            </a:pPr>
            <a:r>
              <a:rPr lang="en-US" sz="2400" dirty="0"/>
              <a:t>MS (Software Engineering), PAF-KIET, Pakistan, 2011</a:t>
            </a:r>
          </a:p>
          <a:p>
            <a:pPr lvl="1">
              <a:lnSpc>
                <a:spcPct val="120000"/>
              </a:lnSpc>
              <a:spcBef>
                <a:spcPts val="0"/>
              </a:spcBef>
              <a:spcAft>
                <a:spcPts val="0"/>
              </a:spcAft>
            </a:pPr>
            <a:r>
              <a:rPr lang="en-US" sz="2400" dirty="0"/>
              <a:t>MBA(MIS), PAF-KIET, Pakistan, 2008</a:t>
            </a:r>
          </a:p>
          <a:p>
            <a:pPr lvl="1">
              <a:lnSpc>
                <a:spcPct val="120000"/>
              </a:lnSpc>
              <a:spcBef>
                <a:spcPts val="0"/>
              </a:spcBef>
              <a:spcAft>
                <a:spcPts val="0"/>
              </a:spcAft>
            </a:pPr>
            <a:r>
              <a:rPr lang="en-US" sz="2400" dirty="0"/>
              <a:t>BSc(Hons) in Computing, Staffordshire University, UK, 2006.</a:t>
            </a:r>
          </a:p>
        </p:txBody>
      </p:sp>
    </p:spTree>
    <p:extLst>
      <p:ext uri="{BB962C8B-B14F-4D97-AF65-F5344CB8AC3E}">
        <p14:creationId xmlns:p14="http://schemas.microsoft.com/office/powerpoint/2010/main" val="385780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547872" cy="1499616"/>
          </a:xfrm>
        </p:spPr>
        <p:txBody>
          <a:bodyPr/>
          <a:lstStyle/>
          <a:p>
            <a:r>
              <a:rPr lang="en-US" dirty="0"/>
              <a:t>Node.js Built-in Modules</a:t>
            </a:r>
          </a:p>
        </p:txBody>
      </p:sp>
      <p:sp>
        <p:nvSpPr>
          <p:cNvPr id="3" name="Content Placeholder 2"/>
          <p:cNvSpPr>
            <a:spLocks noGrp="1"/>
          </p:cNvSpPr>
          <p:nvPr>
            <p:ph idx="1"/>
          </p:nvPr>
        </p:nvSpPr>
        <p:spPr>
          <a:xfrm>
            <a:off x="1024128" y="2286000"/>
            <a:ext cx="2537219" cy="4023360"/>
          </a:xfrm>
        </p:spPr>
        <p:txBody>
          <a:bodyPr/>
          <a:lstStyle/>
          <a:p>
            <a:pPr algn="just"/>
            <a:r>
              <a:rPr lang="en-US" dirty="0"/>
              <a:t>Node.js has a set of built-in modules which you can use without any further installation.</a:t>
            </a:r>
          </a:p>
          <a:p>
            <a:pPr algn="just"/>
            <a:r>
              <a:rPr lang="en-US" dirty="0"/>
              <a:t>Here is a list of the built-in modules of Node.js version 6.10.3:</a:t>
            </a:r>
          </a:p>
        </p:txBody>
      </p:sp>
      <p:graphicFrame>
        <p:nvGraphicFramePr>
          <p:cNvPr id="5" name="Table 4"/>
          <p:cNvGraphicFramePr>
            <a:graphicFrameLocks noGrp="1"/>
          </p:cNvGraphicFramePr>
          <p:nvPr>
            <p:extLst>
              <p:ext uri="{D42A27DB-BD31-4B8C-83A1-F6EECF244321}">
                <p14:modId xmlns:p14="http://schemas.microsoft.com/office/powerpoint/2010/main" val="1476276820"/>
              </p:ext>
            </p:extLst>
          </p:nvPr>
        </p:nvGraphicFramePr>
        <p:xfrm>
          <a:off x="4572000" y="152400"/>
          <a:ext cx="6063916" cy="6523782"/>
        </p:xfrm>
        <a:graphic>
          <a:graphicData uri="http://schemas.openxmlformats.org/drawingml/2006/table">
            <a:tbl>
              <a:tblPr firstRow="1" bandCol="1">
                <a:tableStyleId>{5202B0CA-FC54-4496-8BCA-5EF66A818D29}</a:tableStyleId>
              </a:tblPr>
              <a:tblGrid>
                <a:gridCol w="1815455">
                  <a:extLst>
                    <a:ext uri="{9D8B030D-6E8A-4147-A177-3AD203B41FA5}">
                      <a16:colId xmlns:a16="http://schemas.microsoft.com/office/drawing/2014/main" val="1293296980"/>
                    </a:ext>
                  </a:extLst>
                </a:gridCol>
                <a:gridCol w="4248461">
                  <a:extLst>
                    <a:ext uri="{9D8B030D-6E8A-4147-A177-3AD203B41FA5}">
                      <a16:colId xmlns:a16="http://schemas.microsoft.com/office/drawing/2014/main" val="2515118078"/>
                    </a:ext>
                  </a:extLst>
                </a:gridCol>
              </a:tblGrid>
              <a:tr h="0">
                <a:tc>
                  <a:txBody>
                    <a:bodyPr/>
                    <a:lstStyle/>
                    <a:p>
                      <a:pPr algn="l" fontAlgn="t"/>
                      <a:r>
                        <a:rPr lang="en-US" sz="1200">
                          <a:effectLst/>
                        </a:rPr>
                        <a:t>Module</a:t>
                      </a:r>
                    </a:p>
                  </a:txBody>
                  <a:tcPr marL="42079" marR="21039" marT="21039" marB="21039"/>
                </a:tc>
                <a:tc>
                  <a:txBody>
                    <a:bodyPr/>
                    <a:lstStyle/>
                    <a:p>
                      <a:pPr algn="l" fontAlgn="t"/>
                      <a:r>
                        <a:rPr lang="en-US" sz="1200">
                          <a:effectLst/>
                        </a:rPr>
                        <a:t>Description</a:t>
                      </a:r>
                    </a:p>
                  </a:txBody>
                  <a:tcPr marL="21039" marR="21039" marT="21039" marB="21039"/>
                </a:tc>
                <a:extLst>
                  <a:ext uri="{0D108BD9-81ED-4DB2-BD59-A6C34878D82A}">
                    <a16:rowId xmlns:a16="http://schemas.microsoft.com/office/drawing/2014/main" val="704484560"/>
                  </a:ext>
                </a:extLst>
              </a:tr>
              <a:tr h="0">
                <a:tc>
                  <a:txBody>
                    <a:bodyPr/>
                    <a:lstStyle/>
                    <a:p>
                      <a:pPr algn="l" fontAlgn="t"/>
                      <a:r>
                        <a:rPr lang="en-US" sz="1200">
                          <a:effectLst/>
                          <a:hlinkClick r:id="rId2"/>
                        </a:rPr>
                        <a:t>assert</a:t>
                      </a:r>
                      <a:endParaRPr lang="en-US" sz="1200">
                        <a:effectLst/>
                      </a:endParaRPr>
                    </a:p>
                  </a:txBody>
                  <a:tcPr marL="42079" marR="21039" marT="21039" marB="21039"/>
                </a:tc>
                <a:tc>
                  <a:txBody>
                    <a:bodyPr/>
                    <a:lstStyle/>
                    <a:p>
                      <a:pPr algn="l" fontAlgn="t"/>
                      <a:r>
                        <a:rPr lang="en-US" sz="1200">
                          <a:effectLst/>
                        </a:rPr>
                        <a:t>Provides a set of assertion tests</a:t>
                      </a:r>
                    </a:p>
                  </a:txBody>
                  <a:tcPr marL="21039" marR="21039" marT="21039" marB="21039"/>
                </a:tc>
                <a:extLst>
                  <a:ext uri="{0D108BD9-81ED-4DB2-BD59-A6C34878D82A}">
                    <a16:rowId xmlns:a16="http://schemas.microsoft.com/office/drawing/2014/main" val="2201604289"/>
                  </a:ext>
                </a:extLst>
              </a:tr>
              <a:tr h="0">
                <a:tc>
                  <a:txBody>
                    <a:bodyPr/>
                    <a:lstStyle/>
                    <a:p>
                      <a:pPr algn="l" fontAlgn="t"/>
                      <a:r>
                        <a:rPr lang="en-US" sz="1200" dirty="0">
                          <a:effectLst/>
                          <a:hlinkClick r:id="rId3"/>
                        </a:rPr>
                        <a:t>buffer</a:t>
                      </a:r>
                      <a:endParaRPr lang="en-US" sz="1200" dirty="0">
                        <a:effectLst/>
                      </a:endParaRPr>
                    </a:p>
                  </a:txBody>
                  <a:tcPr marL="42079" marR="21039" marT="21039" marB="21039"/>
                </a:tc>
                <a:tc>
                  <a:txBody>
                    <a:bodyPr/>
                    <a:lstStyle/>
                    <a:p>
                      <a:pPr algn="l" fontAlgn="t"/>
                      <a:r>
                        <a:rPr lang="en-US" sz="1200">
                          <a:effectLst/>
                        </a:rPr>
                        <a:t>To handle binary data</a:t>
                      </a:r>
                    </a:p>
                  </a:txBody>
                  <a:tcPr marL="21039" marR="21039" marT="21039" marB="21039"/>
                </a:tc>
                <a:extLst>
                  <a:ext uri="{0D108BD9-81ED-4DB2-BD59-A6C34878D82A}">
                    <a16:rowId xmlns:a16="http://schemas.microsoft.com/office/drawing/2014/main" val="3971305039"/>
                  </a:ext>
                </a:extLst>
              </a:tr>
              <a:tr h="0">
                <a:tc>
                  <a:txBody>
                    <a:bodyPr/>
                    <a:lstStyle/>
                    <a:p>
                      <a:pPr algn="l" fontAlgn="t"/>
                      <a:r>
                        <a:rPr lang="en-US" sz="1200">
                          <a:effectLst/>
                        </a:rPr>
                        <a:t>child_process</a:t>
                      </a:r>
                    </a:p>
                  </a:txBody>
                  <a:tcPr marL="42079" marR="21039" marT="21039" marB="21039"/>
                </a:tc>
                <a:tc>
                  <a:txBody>
                    <a:bodyPr/>
                    <a:lstStyle/>
                    <a:p>
                      <a:pPr algn="l" fontAlgn="t"/>
                      <a:r>
                        <a:rPr lang="en-US" sz="1200">
                          <a:effectLst/>
                        </a:rPr>
                        <a:t>To run a child process</a:t>
                      </a:r>
                    </a:p>
                  </a:txBody>
                  <a:tcPr marL="21039" marR="21039" marT="21039" marB="21039"/>
                </a:tc>
                <a:extLst>
                  <a:ext uri="{0D108BD9-81ED-4DB2-BD59-A6C34878D82A}">
                    <a16:rowId xmlns:a16="http://schemas.microsoft.com/office/drawing/2014/main" val="1989655039"/>
                  </a:ext>
                </a:extLst>
              </a:tr>
              <a:tr h="0">
                <a:tc>
                  <a:txBody>
                    <a:bodyPr/>
                    <a:lstStyle/>
                    <a:p>
                      <a:pPr algn="l" fontAlgn="t"/>
                      <a:r>
                        <a:rPr lang="en-US" sz="1200">
                          <a:effectLst/>
                          <a:hlinkClick r:id="rId4"/>
                        </a:rPr>
                        <a:t>cluster</a:t>
                      </a:r>
                      <a:endParaRPr lang="en-US" sz="1200">
                        <a:effectLst/>
                      </a:endParaRPr>
                    </a:p>
                  </a:txBody>
                  <a:tcPr marL="42079" marR="21039" marT="21039" marB="21039"/>
                </a:tc>
                <a:tc>
                  <a:txBody>
                    <a:bodyPr/>
                    <a:lstStyle/>
                    <a:p>
                      <a:pPr algn="l" fontAlgn="t"/>
                      <a:r>
                        <a:rPr lang="en-US" sz="1200">
                          <a:effectLst/>
                        </a:rPr>
                        <a:t>To split a single Node process into multiple processes</a:t>
                      </a:r>
                    </a:p>
                  </a:txBody>
                  <a:tcPr marL="21039" marR="21039" marT="21039" marB="21039"/>
                </a:tc>
                <a:extLst>
                  <a:ext uri="{0D108BD9-81ED-4DB2-BD59-A6C34878D82A}">
                    <a16:rowId xmlns:a16="http://schemas.microsoft.com/office/drawing/2014/main" val="2656462147"/>
                  </a:ext>
                </a:extLst>
              </a:tr>
              <a:tr h="0">
                <a:tc>
                  <a:txBody>
                    <a:bodyPr/>
                    <a:lstStyle/>
                    <a:p>
                      <a:pPr algn="l" fontAlgn="t"/>
                      <a:r>
                        <a:rPr lang="en-US" sz="1200">
                          <a:effectLst/>
                          <a:hlinkClick r:id="rId5"/>
                        </a:rPr>
                        <a:t>crypto</a:t>
                      </a:r>
                      <a:endParaRPr lang="en-US" sz="1200">
                        <a:effectLst/>
                      </a:endParaRPr>
                    </a:p>
                  </a:txBody>
                  <a:tcPr marL="42079" marR="21039" marT="21039" marB="21039"/>
                </a:tc>
                <a:tc>
                  <a:txBody>
                    <a:bodyPr/>
                    <a:lstStyle/>
                    <a:p>
                      <a:pPr algn="l" fontAlgn="t"/>
                      <a:r>
                        <a:rPr lang="en-US" sz="1200">
                          <a:effectLst/>
                        </a:rPr>
                        <a:t>To handle OpenSSL cryptographic functions</a:t>
                      </a:r>
                    </a:p>
                  </a:txBody>
                  <a:tcPr marL="21039" marR="21039" marT="21039" marB="21039"/>
                </a:tc>
                <a:extLst>
                  <a:ext uri="{0D108BD9-81ED-4DB2-BD59-A6C34878D82A}">
                    <a16:rowId xmlns:a16="http://schemas.microsoft.com/office/drawing/2014/main" val="975848240"/>
                  </a:ext>
                </a:extLst>
              </a:tr>
              <a:tr h="0">
                <a:tc>
                  <a:txBody>
                    <a:bodyPr/>
                    <a:lstStyle/>
                    <a:p>
                      <a:pPr algn="l" fontAlgn="t"/>
                      <a:r>
                        <a:rPr lang="en-US" sz="1200">
                          <a:effectLst/>
                          <a:hlinkClick r:id="rId6"/>
                        </a:rPr>
                        <a:t>dgram</a:t>
                      </a:r>
                      <a:endParaRPr lang="en-US" sz="1200">
                        <a:effectLst/>
                      </a:endParaRPr>
                    </a:p>
                  </a:txBody>
                  <a:tcPr marL="42079" marR="21039" marT="21039" marB="21039"/>
                </a:tc>
                <a:tc>
                  <a:txBody>
                    <a:bodyPr/>
                    <a:lstStyle/>
                    <a:p>
                      <a:pPr algn="l" fontAlgn="t"/>
                      <a:r>
                        <a:rPr lang="en-US" sz="1200">
                          <a:effectLst/>
                        </a:rPr>
                        <a:t>Provides implementation of UDP datagram sockets</a:t>
                      </a:r>
                    </a:p>
                  </a:txBody>
                  <a:tcPr marL="21039" marR="21039" marT="21039" marB="21039"/>
                </a:tc>
                <a:extLst>
                  <a:ext uri="{0D108BD9-81ED-4DB2-BD59-A6C34878D82A}">
                    <a16:rowId xmlns:a16="http://schemas.microsoft.com/office/drawing/2014/main" val="2118310761"/>
                  </a:ext>
                </a:extLst>
              </a:tr>
              <a:tr h="0">
                <a:tc>
                  <a:txBody>
                    <a:bodyPr/>
                    <a:lstStyle/>
                    <a:p>
                      <a:pPr algn="l" fontAlgn="t"/>
                      <a:r>
                        <a:rPr lang="en-US" sz="1200">
                          <a:effectLst/>
                          <a:hlinkClick r:id="rId7"/>
                        </a:rPr>
                        <a:t>dns</a:t>
                      </a:r>
                      <a:endParaRPr lang="en-US" sz="1200">
                        <a:effectLst/>
                      </a:endParaRPr>
                    </a:p>
                  </a:txBody>
                  <a:tcPr marL="42079" marR="21039" marT="21039" marB="21039"/>
                </a:tc>
                <a:tc>
                  <a:txBody>
                    <a:bodyPr/>
                    <a:lstStyle/>
                    <a:p>
                      <a:pPr algn="l" fontAlgn="t"/>
                      <a:r>
                        <a:rPr lang="en-US" sz="1200">
                          <a:effectLst/>
                        </a:rPr>
                        <a:t>To do DNS lookups and name resolution functions</a:t>
                      </a:r>
                    </a:p>
                  </a:txBody>
                  <a:tcPr marL="21039" marR="21039" marT="21039" marB="21039"/>
                </a:tc>
                <a:extLst>
                  <a:ext uri="{0D108BD9-81ED-4DB2-BD59-A6C34878D82A}">
                    <a16:rowId xmlns:a16="http://schemas.microsoft.com/office/drawing/2014/main" val="1952683338"/>
                  </a:ext>
                </a:extLst>
              </a:tr>
              <a:tr h="0">
                <a:tc>
                  <a:txBody>
                    <a:bodyPr/>
                    <a:lstStyle/>
                    <a:p>
                      <a:pPr algn="l" fontAlgn="t"/>
                      <a:r>
                        <a:rPr lang="en-US" sz="1200">
                          <a:effectLst/>
                        </a:rPr>
                        <a:t>domain</a:t>
                      </a:r>
                    </a:p>
                  </a:txBody>
                  <a:tcPr marL="42079" marR="21039" marT="21039" marB="21039"/>
                </a:tc>
                <a:tc>
                  <a:txBody>
                    <a:bodyPr/>
                    <a:lstStyle/>
                    <a:p>
                      <a:pPr algn="l" fontAlgn="t"/>
                      <a:r>
                        <a:rPr lang="en-US" sz="1200">
                          <a:effectLst/>
                        </a:rPr>
                        <a:t>Deprecated. To handle unhandled errors</a:t>
                      </a:r>
                    </a:p>
                  </a:txBody>
                  <a:tcPr marL="21039" marR="21039" marT="21039" marB="21039"/>
                </a:tc>
                <a:extLst>
                  <a:ext uri="{0D108BD9-81ED-4DB2-BD59-A6C34878D82A}">
                    <a16:rowId xmlns:a16="http://schemas.microsoft.com/office/drawing/2014/main" val="1090908339"/>
                  </a:ext>
                </a:extLst>
              </a:tr>
              <a:tr h="0">
                <a:tc>
                  <a:txBody>
                    <a:bodyPr/>
                    <a:lstStyle/>
                    <a:p>
                      <a:pPr algn="l" fontAlgn="t"/>
                      <a:r>
                        <a:rPr lang="en-US" sz="1200">
                          <a:effectLst/>
                          <a:hlinkClick r:id="rId8"/>
                        </a:rPr>
                        <a:t>events</a:t>
                      </a:r>
                      <a:endParaRPr lang="en-US" sz="1200">
                        <a:effectLst/>
                      </a:endParaRPr>
                    </a:p>
                  </a:txBody>
                  <a:tcPr marL="42079" marR="21039" marT="21039" marB="21039"/>
                </a:tc>
                <a:tc>
                  <a:txBody>
                    <a:bodyPr/>
                    <a:lstStyle/>
                    <a:p>
                      <a:pPr algn="l" fontAlgn="t"/>
                      <a:r>
                        <a:rPr lang="en-US" sz="1200">
                          <a:effectLst/>
                        </a:rPr>
                        <a:t>To handle events</a:t>
                      </a:r>
                    </a:p>
                  </a:txBody>
                  <a:tcPr marL="21039" marR="21039" marT="21039" marB="21039"/>
                </a:tc>
                <a:extLst>
                  <a:ext uri="{0D108BD9-81ED-4DB2-BD59-A6C34878D82A}">
                    <a16:rowId xmlns:a16="http://schemas.microsoft.com/office/drawing/2014/main" val="4085276056"/>
                  </a:ext>
                </a:extLst>
              </a:tr>
              <a:tr h="0">
                <a:tc>
                  <a:txBody>
                    <a:bodyPr/>
                    <a:lstStyle/>
                    <a:p>
                      <a:pPr algn="l" fontAlgn="t"/>
                      <a:r>
                        <a:rPr lang="en-US" sz="1200">
                          <a:effectLst/>
                          <a:hlinkClick r:id="rId9"/>
                        </a:rPr>
                        <a:t>fs</a:t>
                      </a:r>
                      <a:endParaRPr lang="en-US" sz="1200">
                        <a:effectLst/>
                      </a:endParaRPr>
                    </a:p>
                  </a:txBody>
                  <a:tcPr marL="42079" marR="21039" marT="21039" marB="21039"/>
                </a:tc>
                <a:tc>
                  <a:txBody>
                    <a:bodyPr/>
                    <a:lstStyle/>
                    <a:p>
                      <a:pPr algn="l" fontAlgn="t"/>
                      <a:r>
                        <a:rPr lang="en-US" sz="1200">
                          <a:effectLst/>
                        </a:rPr>
                        <a:t>To handle the file system</a:t>
                      </a:r>
                    </a:p>
                  </a:txBody>
                  <a:tcPr marL="21039" marR="21039" marT="21039" marB="21039"/>
                </a:tc>
                <a:extLst>
                  <a:ext uri="{0D108BD9-81ED-4DB2-BD59-A6C34878D82A}">
                    <a16:rowId xmlns:a16="http://schemas.microsoft.com/office/drawing/2014/main" val="2847789554"/>
                  </a:ext>
                </a:extLst>
              </a:tr>
              <a:tr h="0">
                <a:tc>
                  <a:txBody>
                    <a:bodyPr/>
                    <a:lstStyle/>
                    <a:p>
                      <a:pPr algn="l" fontAlgn="t"/>
                      <a:r>
                        <a:rPr lang="en-US" sz="1200">
                          <a:effectLst/>
                          <a:hlinkClick r:id="rId10"/>
                        </a:rPr>
                        <a:t>http</a:t>
                      </a:r>
                      <a:endParaRPr lang="en-US" sz="1200">
                        <a:effectLst/>
                      </a:endParaRPr>
                    </a:p>
                  </a:txBody>
                  <a:tcPr marL="42079" marR="21039" marT="21039" marB="21039"/>
                </a:tc>
                <a:tc>
                  <a:txBody>
                    <a:bodyPr/>
                    <a:lstStyle/>
                    <a:p>
                      <a:pPr algn="l" fontAlgn="t"/>
                      <a:r>
                        <a:rPr lang="en-US" sz="1200">
                          <a:effectLst/>
                        </a:rPr>
                        <a:t>To make Node.js act as an HTTP server</a:t>
                      </a:r>
                    </a:p>
                  </a:txBody>
                  <a:tcPr marL="21039" marR="21039" marT="21039" marB="21039"/>
                </a:tc>
                <a:extLst>
                  <a:ext uri="{0D108BD9-81ED-4DB2-BD59-A6C34878D82A}">
                    <a16:rowId xmlns:a16="http://schemas.microsoft.com/office/drawing/2014/main" val="2846817343"/>
                  </a:ext>
                </a:extLst>
              </a:tr>
              <a:tr h="0">
                <a:tc>
                  <a:txBody>
                    <a:bodyPr/>
                    <a:lstStyle/>
                    <a:p>
                      <a:pPr algn="l" fontAlgn="t"/>
                      <a:r>
                        <a:rPr lang="en-US" sz="1200">
                          <a:effectLst/>
                          <a:hlinkClick r:id="rId11"/>
                        </a:rPr>
                        <a:t>https</a:t>
                      </a:r>
                      <a:endParaRPr lang="en-US" sz="1200">
                        <a:effectLst/>
                      </a:endParaRPr>
                    </a:p>
                  </a:txBody>
                  <a:tcPr marL="42079" marR="21039" marT="21039" marB="21039"/>
                </a:tc>
                <a:tc>
                  <a:txBody>
                    <a:bodyPr/>
                    <a:lstStyle/>
                    <a:p>
                      <a:pPr algn="l" fontAlgn="t"/>
                      <a:r>
                        <a:rPr lang="en-US" sz="1200">
                          <a:effectLst/>
                        </a:rPr>
                        <a:t>To make Node.js act as an HTTPS server.</a:t>
                      </a:r>
                    </a:p>
                  </a:txBody>
                  <a:tcPr marL="21039" marR="21039" marT="21039" marB="21039"/>
                </a:tc>
                <a:extLst>
                  <a:ext uri="{0D108BD9-81ED-4DB2-BD59-A6C34878D82A}">
                    <a16:rowId xmlns:a16="http://schemas.microsoft.com/office/drawing/2014/main" val="1811009498"/>
                  </a:ext>
                </a:extLst>
              </a:tr>
              <a:tr h="0">
                <a:tc>
                  <a:txBody>
                    <a:bodyPr/>
                    <a:lstStyle/>
                    <a:p>
                      <a:pPr algn="l" fontAlgn="t"/>
                      <a:r>
                        <a:rPr lang="en-US" sz="1200">
                          <a:effectLst/>
                          <a:hlinkClick r:id="rId12"/>
                        </a:rPr>
                        <a:t>net</a:t>
                      </a:r>
                      <a:endParaRPr lang="en-US" sz="1200">
                        <a:effectLst/>
                      </a:endParaRPr>
                    </a:p>
                  </a:txBody>
                  <a:tcPr marL="42079" marR="21039" marT="21039" marB="21039"/>
                </a:tc>
                <a:tc>
                  <a:txBody>
                    <a:bodyPr/>
                    <a:lstStyle/>
                    <a:p>
                      <a:pPr algn="l" fontAlgn="t"/>
                      <a:r>
                        <a:rPr lang="en-US" sz="1200">
                          <a:effectLst/>
                        </a:rPr>
                        <a:t>To create servers and clients</a:t>
                      </a:r>
                    </a:p>
                  </a:txBody>
                  <a:tcPr marL="21039" marR="21039" marT="21039" marB="21039"/>
                </a:tc>
                <a:extLst>
                  <a:ext uri="{0D108BD9-81ED-4DB2-BD59-A6C34878D82A}">
                    <a16:rowId xmlns:a16="http://schemas.microsoft.com/office/drawing/2014/main" val="2032970505"/>
                  </a:ext>
                </a:extLst>
              </a:tr>
              <a:tr h="0">
                <a:tc>
                  <a:txBody>
                    <a:bodyPr/>
                    <a:lstStyle/>
                    <a:p>
                      <a:pPr algn="l" fontAlgn="t"/>
                      <a:r>
                        <a:rPr lang="en-US" sz="1200" dirty="0" err="1">
                          <a:effectLst/>
                          <a:hlinkClick r:id="rId13"/>
                        </a:rPr>
                        <a:t>os</a:t>
                      </a:r>
                      <a:endParaRPr lang="en-US" sz="1200" dirty="0">
                        <a:effectLst/>
                      </a:endParaRPr>
                    </a:p>
                  </a:txBody>
                  <a:tcPr marL="42079" marR="21039" marT="21039" marB="21039"/>
                </a:tc>
                <a:tc>
                  <a:txBody>
                    <a:bodyPr/>
                    <a:lstStyle/>
                    <a:p>
                      <a:pPr algn="l" fontAlgn="t"/>
                      <a:r>
                        <a:rPr lang="en-US" sz="1200">
                          <a:effectLst/>
                        </a:rPr>
                        <a:t>Provides information about the operation system</a:t>
                      </a:r>
                    </a:p>
                  </a:txBody>
                  <a:tcPr marL="21039" marR="21039" marT="21039" marB="21039"/>
                </a:tc>
                <a:extLst>
                  <a:ext uri="{0D108BD9-81ED-4DB2-BD59-A6C34878D82A}">
                    <a16:rowId xmlns:a16="http://schemas.microsoft.com/office/drawing/2014/main" val="1005768096"/>
                  </a:ext>
                </a:extLst>
              </a:tr>
              <a:tr h="0">
                <a:tc>
                  <a:txBody>
                    <a:bodyPr/>
                    <a:lstStyle/>
                    <a:p>
                      <a:pPr algn="l" fontAlgn="t"/>
                      <a:r>
                        <a:rPr lang="en-US" sz="1200" dirty="0">
                          <a:effectLst/>
                        </a:rPr>
                        <a:t>path</a:t>
                      </a:r>
                    </a:p>
                  </a:txBody>
                  <a:tcPr marL="42079" marR="21039" marT="21039" marB="21039"/>
                </a:tc>
                <a:tc>
                  <a:txBody>
                    <a:bodyPr/>
                    <a:lstStyle/>
                    <a:p>
                      <a:pPr algn="l" fontAlgn="t"/>
                      <a:r>
                        <a:rPr lang="en-US" sz="1200">
                          <a:effectLst/>
                        </a:rPr>
                        <a:t>To handle file paths</a:t>
                      </a:r>
                    </a:p>
                  </a:txBody>
                  <a:tcPr marL="21039" marR="21039" marT="21039" marB="21039"/>
                </a:tc>
                <a:extLst>
                  <a:ext uri="{0D108BD9-81ED-4DB2-BD59-A6C34878D82A}">
                    <a16:rowId xmlns:a16="http://schemas.microsoft.com/office/drawing/2014/main" val="1124629466"/>
                  </a:ext>
                </a:extLst>
              </a:tr>
              <a:tr h="0">
                <a:tc>
                  <a:txBody>
                    <a:bodyPr/>
                    <a:lstStyle/>
                    <a:p>
                      <a:pPr algn="l" fontAlgn="t"/>
                      <a:r>
                        <a:rPr lang="en-US" sz="1200">
                          <a:effectLst/>
                        </a:rPr>
                        <a:t>punycode</a:t>
                      </a:r>
                    </a:p>
                  </a:txBody>
                  <a:tcPr marL="42079" marR="21039" marT="21039" marB="21039"/>
                </a:tc>
                <a:tc>
                  <a:txBody>
                    <a:bodyPr/>
                    <a:lstStyle/>
                    <a:p>
                      <a:pPr algn="l" fontAlgn="t"/>
                      <a:r>
                        <a:rPr lang="en-US" sz="1200">
                          <a:effectLst/>
                        </a:rPr>
                        <a:t>Deprecated. A character encoding scheme</a:t>
                      </a:r>
                    </a:p>
                  </a:txBody>
                  <a:tcPr marL="21039" marR="21039" marT="21039" marB="21039"/>
                </a:tc>
                <a:extLst>
                  <a:ext uri="{0D108BD9-81ED-4DB2-BD59-A6C34878D82A}">
                    <a16:rowId xmlns:a16="http://schemas.microsoft.com/office/drawing/2014/main" val="1736618064"/>
                  </a:ext>
                </a:extLst>
              </a:tr>
              <a:tr h="0">
                <a:tc>
                  <a:txBody>
                    <a:bodyPr/>
                    <a:lstStyle/>
                    <a:p>
                      <a:pPr algn="l" fontAlgn="t"/>
                      <a:r>
                        <a:rPr lang="en-US" sz="1200">
                          <a:effectLst/>
                          <a:hlinkClick r:id="rId14"/>
                        </a:rPr>
                        <a:t>querystring</a:t>
                      </a:r>
                      <a:endParaRPr lang="en-US" sz="1200">
                        <a:effectLst/>
                      </a:endParaRPr>
                    </a:p>
                  </a:txBody>
                  <a:tcPr marL="42079" marR="21039" marT="21039" marB="21039"/>
                </a:tc>
                <a:tc>
                  <a:txBody>
                    <a:bodyPr/>
                    <a:lstStyle/>
                    <a:p>
                      <a:pPr algn="l" fontAlgn="t"/>
                      <a:r>
                        <a:rPr lang="en-US" sz="1200">
                          <a:effectLst/>
                        </a:rPr>
                        <a:t>To handle URL query strings</a:t>
                      </a:r>
                    </a:p>
                  </a:txBody>
                  <a:tcPr marL="21039" marR="21039" marT="21039" marB="21039"/>
                </a:tc>
                <a:extLst>
                  <a:ext uri="{0D108BD9-81ED-4DB2-BD59-A6C34878D82A}">
                    <a16:rowId xmlns:a16="http://schemas.microsoft.com/office/drawing/2014/main" val="4183687431"/>
                  </a:ext>
                </a:extLst>
              </a:tr>
              <a:tr h="0">
                <a:tc>
                  <a:txBody>
                    <a:bodyPr/>
                    <a:lstStyle/>
                    <a:p>
                      <a:pPr algn="l" fontAlgn="t"/>
                      <a:r>
                        <a:rPr lang="en-US" sz="1200">
                          <a:effectLst/>
                          <a:hlinkClick r:id="rId15"/>
                        </a:rPr>
                        <a:t>readline</a:t>
                      </a:r>
                      <a:endParaRPr lang="en-US" sz="1200">
                        <a:effectLst/>
                      </a:endParaRPr>
                    </a:p>
                  </a:txBody>
                  <a:tcPr marL="42079" marR="21039" marT="21039" marB="21039"/>
                </a:tc>
                <a:tc>
                  <a:txBody>
                    <a:bodyPr/>
                    <a:lstStyle/>
                    <a:p>
                      <a:pPr algn="l" fontAlgn="t"/>
                      <a:r>
                        <a:rPr lang="en-US" sz="1200">
                          <a:effectLst/>
                        </a:rPr>
                        <a:t>To handle readable streams one line at the time</a:t>
                      </a:r>
                    </a:p>
                  </a:txBody>
                  <a:tcPr marL="21039" marR="21039" marT="21039" marB="21039"/>
                </a:tc>
                <a:extLst>
                  <a:ext uri="{0D108BD9-81ED-4DB2-BD59-A6C34878D82A}">
                    <a16:rowId xmlns:a16="http://schemas.microsoft.com/office/drawing/2014/main" val="394816911"/>
                  </a:ext>
                </a:extLst>
              </a:tr>
              <a:tr h="0">
                <a:tc>
                  <a:txBody>
                    <a:bodyPr/>
                    <a:lstStyle/>
                    <a:p>
                      <a:pPr algn="l" fontAlgn="t"/>
                      <a:r>
                        <a:rPr lang="en-US" sz="1200">
                          <a:effectLst/>
                          <a:hlinkClick r:id="rId16"/>
                        </a:rPr>
                        <a:t>stream</a:t>
                      </a:r>
                      <a:endParaRPr lang="en-US" sz="1200">
                        <a:effectLst/>
                      </a:endParaRPr>
                    </a:p>
                  </a:txBody>
                  <a:tcPr marL="42079" marR="21039" marT="21039" marB="21039"/>
                </a:tc>
                <a:tc>
                  <a:txBody>
                    <a:bodyPr/>
                    <a:lstStyle/>
                    <a:p>
                      <a:pPr algn="l" fontAlgn="t"/>
                      <a:r>
                        <a:rPr lang="en-US" sz="1200" dirty="0">
                          <a:effectLst/>
                        </a:rPr>
                        <a:t>To handle streaming data</a:t>
                      </a:r>
                    </a:p>
                  </a:txBody>
                  <a:tcPr marL="21039" marR="21039" marT="21039" marB="21039"/>
                </a:tc>
                <a:extLst>
                  <a:ext uri="{0D108BD9-81ED-4DB2-BD59-A6C34878D82A}">
                    <a16:rowId xmlns:a16="http://schemas.microsoft.com/office/drawing/2014/main" val="999414153"/>
                  </a:ext>
                </a:extLst>
              </a:tr>
              <a:tr h="0">
                <a:tc>
                  <a:txBody>
                    <a:bodyPr/>
                    <a:lstStyle/>
                    <a:p>
                      <a:pPr algn="l" fontAlgn="t"/>
                      <a:r>
                        <a:rPr lang="en-US" sz="1200">
                          <a:effectLst/>
                          <a:hlinkClick r:id="rId17"/>
                        </a:rPr>
                        <a:t>string_decoder</a:t>
                      </a:r>
                      <a:endParaRPr lang="en-US" sz="1200">
                        <a:effectLst/>
                      </a:endParaRPr>
                    </a:p>
                  </a:txBody>
                  <a:tcPr marL="42079" marR="21039" marT="21039" marB="21039"/>
                </a:tc>
                <a:tc>
                  <a:txBody>
                    <a:bodyPr/>
                    <a:lstStyle/>
                    <a:p>
                      <a:pPr algn="l" fontAlgn="t"/>
                      <a:r>
                        <a:rPr lang="en-US" sz="1200">
                          <a:effectLst/>
                        </a:rPr>
                        <a:t>To decode buffer objects into strings</a:t>
                      </a:r>
                    </a:p>
                  </a:txBody>
                  <a:tcPr marL="21039" marR="21039" marT="21039" marB="21039"/>
                </a:tc>
                <a:extLst>
                  <a:ext uri="{0D108BD9-81ED-4DB2-BD59-A6C34878D82A}">
                    <a16:rowId xmlns:a16="http://schemas.microsoft.com/office/drawing/2014/main" val="2202574366"/>
                  </a:ext>
                </a:extLst>
              </a:tr>
              <a:tr h="0">
                <a:tc>
                  <a:txBody>
                    <a:bodyPr/>
                    <a:lstStyle/>
                    <a:p>
                      <a:pPr algn="l" fontAlgn="t"/>
                      <a:r>
                        <a:rPr lang="en-US" sz="1200">
                          <a:effectLst/>
                          <a:hlinkClick r:id="rId18"/>
                        </a:rPr>
                        <a:t>timers</a:t>
                      </a:r>
                      <a:endParaRPr lang="en-US" sz="1200">
                        <a:effectLst/>
                      </a:endParaRPr>
                    </a:p>
                  </a:txBody>
                  <a:tcPr marL="42079" marR="21039" marT="21039" marB="21039"/>
                </a:tc>
                <a:tc>
                  <a:txBody>
                    <a:bodyPr/>
                    <a:lstStyle/>
                    <a:p>
                      <a:pPr algn="l" fontAlgn="t"/>
                      <a:r>
                        <a:rPr lang="en-US" sz="1200">
                          <a:effectLst/>
                        </a:rPr>
                        <a:t>To execute a function after a given number of milliseconds</a:t>
                      </a:r>
                    </a:p>
                  </a:txBody>
                  <a:tcPr marL="21039" marR="21039" marT="21039" marB="21039"/>
                </a:tc>
                <a:extLst>
                  <a:ext uri="{0D108BD9-81ED-4DB2-BD59-A6C34878D82A}">
                    <a16:rowId xmlns:a16="http://schemas.microsoft.com/office/drawing/2014/main" val="3032848278"/>
                  </a:ext>
                </a:extLst>
              </a:tr>
              <a:tr h="0">
                <a:tc>
                  <a:txBody>
                    <a:bodyPr/>
                    <a:lstStyle/>
                    <a:p>
                      <a:pPr algn="l" fontAlgn="t"/>
                      <a:r>
                        <a:rPr lang="en-US" sz="1200">
                          <a:effectLst/>
                          <a:hlinkClick r:id="rId19"/>
                        </a:rPr>
                        <a:t>tls</a:t>
                      </a:r>
                      <a:endParaRPr lang="en-US" sz="1200">
                        <a:effectLst/>
                      </a:endParaRPr>
                    </a:p>
                  </a:txBody>
                  <a:tcPr marL="42079" marR="21039" marT="21039" marB="21039"/>
                </a:tc>
                <a:tc>
                  <a:txBody>
                    <a:bodyPr/>
                    <a:lstStyle/>
                    <a:p>
                      <a:pPr algn="l" fontAlgn="t"/>
                      <a:r>
                        <a:rPr lang="en-US" sz="1200">
                          <a:effectLst/>
                        </a:rPr>
                        <a:t>To implement TLS and SSL protocols</a:t>
                      </a:r>
                    </a:p>
                  </a:txBody>
                  <a:tcPr marL="21039" marR="21039" marT="21039" marB="21039"/>
                </a:tc>
                <a:extLst>
                  <a:ext uri="{0D108BD9-81ED-4DB2-BD59-A6C34878D82A}">
                    <a16:rowId xmlns:a16="http://schemas.microsoft.com/office/drawing/2014/main" val="4273975638"/>
                  </a:ext>
                </a:extLst>
              </a:tr>
              <a:tr h="0">
                <a:tc>
                  <a:txBody>
                    <a:bodyPr/>
                    <a:lstStyle/>
                    <a:p>
                      <a:pPr algn="l" fontAlgn="t"/>
                      <a:r>
                        <a:rPr lang="en-US" sz="1200">
                          <a:effectLst/>
                        </a:rPr>
                        <a:t>tty</a:t>
                      </a:r>
                    </a:p>
                  </a:txBody>
                  <a:tcPr marL="42079" marR="21039" marT="21039" marB="21039"/>
                </a:tc>
                <a:tc>
                  <a:txBody>
                    <a:bodyPr/>
                    <a:lstStyle/>
                    <a:p>
                      <a:pPr algn="l" fontAlgn="t"/>
                      <a:r>
                        <a:rPr lang="en-US" sz="1200">
                          <a:effectLst/>
                        </a:rPr>
                        <a:t>Provides classes used by a text terminal</a:t>
                      </a:r>
                    </a:p>
                  </a:txBody>
                  <a:tcPr marL="21039" marR="21039" marT="21039" marB="21039"/>
                </a:tc>
                <a:extLst>
                  <a:ext uri="{0D108BD9-81ED-4DB2-BD59-A6C34878D82A}">
                    <a16:rowId xmlns:a16="http://schemas.microsoft.com/office/drawing/2014/main" val="148644736"/>
                  </a:ext>
                </a:extLst>
              </a:tr>
              <a:tr h="0">
                <a:tc>
                  <a:txBody>
                    <a:bodyPr/>
                    <a:lstStyle/>
                    <a:p>
                      <a:pPr algn="l" fontAlgn="t"/>
                      <a:r>
                        <a:rPr lang="en-US" sz="1200">
                          <a:effectLst/>
                          <a:hlinkClick r:id="rId20"/>
                        </a:rPr>
                        <a:t>url</a:t>
                      </a:r>
                      <a:endParaRPr lang="en-US" sz="1200">
                        <a:effectLst/>
                      </a:endParaRPr>
                    </a:p>
                  </a:txBody>
                  <a:tcPr marL="42079" marR="21039" marT="21039" marB="21039"/>
                </a:tc>
                <a:tc>
                  <a:txBody>
                    <a:bodyPr/>
                    <a:lstStyle/>
                    <a:p>
                      <a:pPr algn="l" fontAlgn="t"/>
                      <a:r>
                        <a:rPr lang="en-US" sz="1200">
                          <a:effectLst/>
                        </a:rPr>
                        <a:t>To parse URL strings</a:t>
                      </a:r>
                    </a:p>
                  </a:txBody>
                  <a:tcPr marL="21039" marR="21039" marT="21039" marB="21039"/>
                </a:tc>
                <a:extLst>
                  <a:ext uri="{0D108BD9-81ED-4DB2-BD59-A6C34878D82A}">
                    <a16:rowId xmlns:a16="http://schemas.microsoft.com/office/drawing/2014/main" val="3039858296"/>
                  </a:ext>
                </a:extLst>
              </a:tr>
              <a:tr h="0">
                <a:tc>
                  <a:txBody>
                    <a:bodyPr/>
                    <a:lstStyle/>
                    <a:p>
                      <a:pPr algn="l" fontAlgn="t"/>
                      <a:r>
                        <a:rPr lang="en-US" sz="1200">
                          <a:effectLst/>
                          <a:hlinkClick r:id="rId21"/>
                        </a:rPr>
                        <a:t>util</a:t>
                      </a:r>
                      <a:endParaRPr lang="en-US" sz="1200">
                        <a:effectLst/>
                      </a:endParaRPr>
                    </a:p>
                  </a:txBody>
                  <a:tcPr marL="42079" marR="21039" marT="21039" marB="21039"/>
                </a:tc>
                <a:tc>
                  <a:txBody>
                    <a:bodyPr/>
                    <a:lstStyle/>
                    <a:p>
                      <a:pPr algn="l" fontAlgn="t"/>
                      <a:r>
                        <a:rPr lang="en-US" sz="1200">
                          <a:effectLst/>
                        </a:rPr>
                        <a:t>To access utility functions</a:t>
                      </a:r>
                    </a:p>
                  </a:txBody>
                  <a:tcPr marL="21039" marR="21039" marT="21039" marB="21039"/>
                </a:tc>
                <a:extLst>
                  <a:ext uri="{0D108BD9-81ED-4DB2-BD59-A6C34878D82A}">
                    <a16:rowId xmlns:a16="http://schemas.microsoft.com/office/drawing/2014/main" val="680369965"/>
                  </a:ext>
                </a:extLst>
              </a:tr>
              <a:tr h="0">
                <a:tc>
                  <a:txBody>
                    <a:bodyPr/>
                    <a:lstStyle/>
                    <a:p>
                      <a:pPr algn="l" fontAlgn="t"/>
                      <a:r>
                        <a:rPr lang="en-US" sz="1200">
                          <a:effectLst/>
                        </a:rPr>
                        <a:t>v8</a:t>
                      </a:r>
                    </a:p>
                  </a:txBody>
                  <a:tcPr marL="42079" marR="21039" marT="21039" marB="21039"/>
                </a:tc>
                <a:tc>
                  <a:txBody>
                    <a:bodyPr/>
                    <a:lstStyle/>
                    <a:p>
                      <a:pPr algn="l" fontAlgn="t"/>
                      <a:r>
                        <a:rPr lang="en-US" sz="1200">
                          <a:effectLst/>
                        </a:rPr>
                        <a:t>To access information about V8 (the JavaScript engine)</a:t>
                      </a:r>
                    </a:p>
                  </a:txBody>
                  <a:tcPr marL="21039" marR="21039" marT="21039" marB="21039"/>
                </a:tc>
                <a:extLst>
                  <a:ext uri="{0D108BD9-81ED-4DB2-BD59-A6C34878D82A}">
                    <a16:rowId xmlns:a16="http://schemas.microsoft.com/office/drawing/2014/main" val="2676191006"/>
                  </a:ext>
                </a:extLst>
              </a:tr>
              <a:tr h="0">
                <a:tc>
                  <a:txBody>
                    <a:bodyPr/>
                    <a:lstStyle/>
                    <a:p>
                      <a:pPr algn="l" fontAlgn="t"/>
                      <a:r>
                        <a:rPr lang="en-US" sz="1200">
                          <a:effectLst/>
                          <a:hlinkClick r:id="rId22"/>
                        </a:rPr>
                        <a:t>vm</a:t>
                      </a:r>
                      <a:endParaRPr lang="en-US" sz="1200">
                        <a:effectLst/>
                      </a:endParaRPr>
                    </a:p>
                  </a:txBody>
                  <a:tcPr marL="42079" marR="21039" marT="21039" marB="21039"/>
                </a:tc>
                <a:tc>
                  <a:txBody>
                    <a:bodyPr/>
                    <a:lstStyle/>
                    <a:p>
                      <a:pPr algn="l" fontAlgn="t"/>
                      <a:r>
                        <a:rPr lang="en-US" sz="1200">
                          <a:effectLst/>
                        </a:rPr>
                        <a:t>To compile JavaScript code in a virtual machine</a:t>
                      </a:r>
                    </a:p>
                  </a:txBody>
                  <a:tcPr marL="21039" marR="21039" marT="21039" marB="21039"/>
                </a:tc>
                <a:extLst>
                  <a:ext uri="{0D108BD9-81ED-4DB2-BD59-A6C34878D82A}">
                    <a16:rowId xmlns:a16="http://schemas.microsoft.com/office/drawing/2014/main" val="3060406000"/>
                  </a:ext>
                </a:extLst>
              </a:tr>
              <a:tr h="0">
                <a:tc>
                  <a:txBody>
                    <a:bodyPr/>
                    <a:lstStyle/>
                    <a:p>
                      <a:pPr algn="l" fontAlgn="t"/>
                      <a:r>
                        <a:rPr lang="en-US" sz="1200">
                          <a:effectLst/>
                          <a:hlinkClick r:id="rId23"/>
                        </a:rPr>
                        <a:t>zlib</a:t>
                      </a:r>
                      <a:endParaRPr lang="en-US" sz="1200">
                        <a:effectLst/>
                      </a:endParaRPr>
                    </a:p>
                  </a:txBody>
                  <a:tcPr marL="42079" marR="21039" marT="21039" marB="21039"/>
                </a:tc>
                <a:tc>
                  <a:txBody>
                    <a:bodyPr/>
                    <a:lstStyle/>
                    <a:p>
                      <a:pPr algn="l" fontAlgn="t"/>
                      <a:r>
                        <a:rPr lang="en-US" sz="1200" dirty="0">
                          <a:effectLst/>
                        </a:rPr>
                        <a:t>To compress or decompress files</a:t>
                      </a:r>
                    </a:p>
                  </a:txBody>
                  <a:tcPr marL="21039" marR="21039" marT="21039" marB="21039"/>
                </a:tc>
                <a:extLst>
                  <a:ext uri="{0D108BD9-81ED-4DB2-BD59-A6C34878D82A}">
                    <a16:rowId xmlns:a16="http://schemas.microsoft.com/office/drawing/2014/main" val="3884905658"/>
                  </a:ext>
                </a:extLst>
              </a:tr>
            </a:tbl>
          </a:graphicData>
        </a:graphic>
      </p:graphicFrame>
    </p:spTree>
    <p:extLst>
      <p:ext uri="{BB962C8B-B14F-4D97-AF65-F5344CB8AC3E}">
        <p14:creationId xmlns:p14="http://schemas.microsoft.com/office/powerpoint/2010/main" val="352844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node.js</a:t>
            </a:r>
          </a:p>
        </p:txBody>
      </p:sp>
      <p:sp>
        <p:nvSpPr>
          <p:cNvPr id="5" name="Subtitle 4"/>
          <p:cNvSpPr>
            <a:spLocks noGrp="1"/>
          </p:cNvSpPr>
          <p:nvPr>
            <p:ph type="subTitle" idx="1"/>
          </p:nvPr>
        </p:nvSpPr>
        <p:spPr/>
        <p:txBody>
          <a:bodyPr/>
          <a:lstStyle/>
          <a:p>
            <a:r>
              <a:rPr lang="en-US" dirty="0"/>
              <a:t>Dr. Adeel Ansari</a:t>
            </a:r>
          </a:p>
        </p:txBody>
      </p:sp>
      <p:pic>
        <p:nvPicPr>
          <p:cNvPr id="6" name="Picture 4" descr="Image result for nod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07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needed</a:t>
            </a:r>
          </a:p>
        </p:txBody>
      </p:sp>
      <p:sp>
        <p:nvSpPr>
          <p:cNvPr id="3" name="Content Placeholder 2"/>
          <p:cNvSpPr>
            <a:spLocks noGrp="1"/>
          </p:cNvSpPr>
          <p:nvPr>
            <p:ph idx="1"/>
          </p:nvPr>
        </p:nvSpPr>
        <p:spPr/>
        <p:txBody>
          <a:bodyPr>
            <a:normAutofit/>
          </a:bodyPr>
          <a:lstStyle/>
          <a:p>
            <a:r>
              <a:rPr lang="en-US" sz="2800" dirty="0"/>
              <a:t>Preferred Text Editors:</a:t>
            </a:r>
          </a:p>
          <a:p>
            <a:pPr lvl="1"/>
            <a:r>
              <a:rPr lang="en-US" sz="2400" dirty="0"/>
              <a:t>Visual Studio Code </a:t>
            </a:r>
          </a:p>
          <a:p>
            <a:pPr lvl="1"/>
            <a:r>
              <a:rPr lang="en-US" sz="2400" dirty="0"/>
              <a:t>Atom</a:t>
            </a:r>
          </a:p>
          <a:p>
            <a:pPr lvl="1"/>
            <a:r>
              <a:rPr lang="en-US" sz="2400" dirty="0"/>
              <a:t>Sublime</a:t>
            </a:r>
          </a:p>
          <a:p>
            <a:pPr marL="128016" lvl="1" indent="0">
              <a:buNone/>
            </a:pPr>
            <a:endParaRPr lang="en-US" sz="2400" dirty="0"/>
          </a:p>
          <a:p>
            <a:pPr marL="128016" lvl="1" indent="0">
              <a:buNone/>
            </a:pPr>
            <a:r>
              <a:rPr lang="en-US" sz="2400" dirty="0"/>
              <a:t>In this course, we will work with Visual Studio Code.</a:t>
            </a:r>
          </a:p>
          <a:p>
            <a:pPr marL="128016" lvl="1" indent="0">
              <a:buNone/>
            </a:pPr>
            <a:endParaRPr lang="en-US" sz="2400" dirty="0"/>
          </a:p>
          <a:p>
            <a:pPr marL="128016" lvl="1" indent="0">
              <a:buNone/>
            </a:pPr>
            <a:r>
              <a:rPr lang="en-US" sz="2400" dirty="0"/>
              <a:t>Download and install the Node.js from </a:t>
            </a:r>
            <a:r>
              <a:rPr lang="en-US" sz="2400" u="sng" dirty="0"/>
              <a:t>https://nodejs.org</a:t>
            </a:r>
          </a:p>
        </p:txBody>
      </p:sp>
    </p:spTree>
    <p:extLst>
      <p:ext uri="{BB962C8B-B14F-4D97-AF65-F5344CB8AC3E}">
        <p14:creationId xmlns:p14="http://schemas.microsoft.com/office/powerpoint/2010/main" val="20014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Node.js</a:t>
            </a:r>
          </a:p>
        </p:txBody>
      </p:sp>
      <p:sp>
        <p:nvSpPr>
          <p:cNvPr id="3" name="Content Placeholder 2"/>
          <p:cNvSpPr>
            <a:spLocks noGrp="1"/>
          </p:cNvSpPr>
          <p:nvPr>
            <p:ph idx="1"/>
          </p:nvPr>
        </p:nvSpPr>
        <p:spPr>
          <a:xfrm>
            <a:off x="1024129" y="2286000"/>
            <a:ext cx="4024122" cy="4023360"/>
          </a:xfrm>
        </p:spPr>
        <p:txBody>
          <a:bodyPr/>
          <a:lstStyle/>
          <a:p>
            <a:r>
              <a:rPr lang="en-US" dirty="0"/>
              <a:t>Download Node.js from the official Node.js web site: </a:t>
            </a:r>
            <a:r>
              <a:rPr lang="en-US" u="sng" dirty="0">
                <a:hlinkClick r:id="rId2"/>
              </a:rPr>
              <a:t>https://nodejs.org</a:t>
            </a:r>
            <a:endParaRPr lang="en-US" u="sng" dirty="0"/>
          </a:p>
          <a:p>
            <a:r>
              <a:rPr lang="en-US" dirty="0"/>
              <a:t>Always download the LTS version, as it is the latest stable version.</a:t>
            </a:r>
          </a:p>
          <a:p>
            <a:r>
              <a:rPr lang="en-US" dirty="0"/>
              <a:t>After installation, in the command prompt, type:</a:t>
            </a:r>
          </a:p>
        </p:txBody>
      </p:sp>
      <p:pic>
        <p:nvPicPr>
          <p:cNvPr id="4" name="Picture 3"/>
          <p:cNvPicPr>
            <a:picLocks noChangeAspect="1"/>
          </p:cNvPicPr>
          <p:nvPr/>
        </p:nvPicPr>
        <p:blipFill rotWithShape="1">
          <a:blip r:embed="rId3"/>
          <a:srcRect l="22477" r="26147"/>
          <a:stretch/>
        </p:blipFill>
        <p:spPr>
          <a:xfrm>
            <a:off x="5391150" y="585216"/>
            <a:ext cx="6400800" cy="5486400"/>
          </a:xfrm>
          <a:prstGeom prst="rect">
            <a:avLst/>
          </a:prstGeom>
          <a:ln>
            <a:solidFill>
              <a:schemeClr val="accent1"/>
            </a:solidFill>
          </a:ln>
        </p:spPr>
      </p:pic>
      <p:sp>
        <p:nvSpPr>
          <p:cNvPr id="5" name="Rectangle 4"/>
          <p:cNvSpPr/>
          <p:nvPr/>
        </p:nvSpPr>
        <p:spPr>
          <a:xfrm>
            <a:off x="1277046" y="5130284"/>
            <a:ext cx="1930593"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a:t>node --version</a:t>
            </a:r>
          </a:p>
        </p:txBody>
      </p:sp>
    </p:spTree>
    <p:extLst>
      <p:ext uri="{BB962C8B-B14F-4D97-AF65-F5344CB8AC3E}">
        <p14:creationId xmlns:p14="http://schemas.microsoft.com/office/powerpoint/2010/main" val="182685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and verify version of node.js installed</a:t>
            </a:r>
          </a:p>
        </p:txBody>
      </p:sp>
      <p:pic>
        <p:nvPicPr>
          <p:cNvPr id="4" name="Picture 3"/>
          <p:cNvPicPr>
            <a:picLocks noChangeAspect="1"/>
          </p:cNvPicPr>
          <p:nvPr/>
        </p:nvPicPr>
        <p:blipFill>
          <a:blip r:embed="rId2"/>
          <a:stretch>
            <a:fillRect/>
          </a:stretch>
        </p:blipFill>
        <p:spPr>
          <a:xfrm>
            <a:off x="2514601" y="2084832"/>
            <a:ext cx="7048500" cy="4265180"/>
          </a:xfrm>
          <a:prstGeom prst="rect">
            <a:avLst/>
          </a:prstGeom>
          <a:noFill/>
          <a:ln>
            <a:solidFill>
              <a:schemeClr val="tx2"/>
            </a:solidFill>
          </a:ln>
        </p:spPr>
      </p:pic>
    </p:spTree>
    <p:extLst>
      <p:ext uri="{BB962C8B-B14F-4D97-AF65-F5344CB8AC3E}">
        <p14:creationId xmlns:p14="http://schemas.microsoft.com/office/powerpoint/2010/main" val="117755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Application</a:t>
            </a:r>
          </a:p>
        </p:txBody>
      </p:sp>
      <p:sp>
        <p:nvSpPr>
          <p:cNvPr id="4" name="Content Placeholder 3"/>
          <p:cNvSpPr>
            <a:spLocks noGrp="1"/>
          </p:cNvSpPr>
          <p:nvPr>
            <p:ph sz="half" idx="1"/>
          </p:nvPr>
        </p:nvSpPr>
        <p:spPr>
          <a:xfrm>
            <a:off x="1024127" y="2286000"/>
            <a:ext cx="4754880" cy="1066800"/>
          </a:xfrm>
        </p:spPr>
        <p:txBody>
          <a:bodyPr/>
          <a:lstStyle/>
          <a:p>
            <a:r>
              <a:rPr lang="en-US" dirty="0"/>
              <a:t>Create a new folder, let’s say “</a:t>
            </a:r>
            <a:r>
              <a:rPr lang="en-US" dirty="0" err="1"/>
              <a:t>myfirstapp</a:t>
            </a:r>
            <a:r>
              <a:rPr lang="en-US" dirty="0"/>
              <a:t>”. Fire up visual studio code via command prompt with “code .” </a:t>
            </a:r>
          </a:p>
        </p:txBody>
      </p:sp>
      <p:sp>
        <p:nvSpPr>
          <p:cNvPr id="6" name="Rectangle 5"/>
          <p:cNvSpPr/>
          <p:nvPr/>
        </p:nvSpPr>
        <p:spPr>
          <a:xfrm>
            <a:off x="6179820" y="873359"/>
            <a:ext cx="5681473" cy="461665"/>
          </a:xfrm>
          <a:prstGeom prst="rect">
            <a:avLst/>
          </a:prstGeom>
          <a:solidFill>
            <a:schemeClr val="accent1">
              <a:lumMod val="60000"/>
              <a:lumOff val="40000"/>
            </a:schemeClr>
          </a:solidFill>
          <a:ln>
            <a:solidFill>
              <a:schemeClr val="tx2"/>
            </a:solidFill>
          </a:ln>
        </p:spPr>
        <p:txBody>
          <a:bodyPr wrap="square">
            <a:spAutoFit/>
          </a:bodyPr>
          <a:lstStyle/>
          <a:p>
            <a:r>
              <a:rPr lang="en-US" sz="2400" b="1" dirty="0">
                <a:solidFill>
                  <a:srgbClr val="000000"/>
                </a:solidFill>
              </a:rPr>
              <a:t>Make sure Visual Studio Code is installed.</a:t>
            </a:r>
            <a:endParaRPr lang="en-US" sz="2400" b="0" i="0" dirty="0">
              <a:solidFill>
                <a:srgbClr val="000000"/>
              </a:solidFill>
              <a:effectLst/>
            </a:endParaRPr>
          </a:p>
        </p:txBody>
      </p:sp>
      <p:pic>
        <p:nvPicPr>
          <p:cNvPr id="7" name="Picture 6"/>
          <p:cNvPicPr>
            <a:picLocks noChangeAspect="1"/>
          </p:cNvPicPr>
          <p:nvPr/>
        </p:nvPicPr>
        <p:blipFill>
          <a:blip r:embed="rId2"/>
          <a:stretch>
            <a:fillRect/>
          </a:stretch>
        </p:blipFill>
        <p:spPr>
          <a:xfrm>
            <a:off x="6179820" y="1536192"/>
            <a:ext cx="3577081" cy="2097405"/>
          </a:xfrm>
          <a:prstGeom prst="rect">
            <a:avLst/>
          </a:prstGeom>
          <a:ln>
            <a:solidFill>
              <a:schemeClr val="tx2"/>
            </a:solidFill>
          </a:ln>
        </p:spPr>
      </p:pic>
      <p:cxnSp>
        <p:nvCxnSpPr>
          <p:cNvPr id="9" name="Straight Arrow Connector 8"/>
          <p:cNvCxnSpPr/>
          <p:nvPr/>
        </p:nvCxnSpPr>
        <p:spPr>
          <a:xfrm flipV="1">
            <a:off x="5143500" y="2838450"/>
            <a:ext cx="1036320" cy="2286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3"/>
          <a:srcRect b="32707"/>
          <a:stretch/>
        </p:blipFill>
        <p:spPr>
          <a:xfrm>
            <a:off x="2164843" y="4708208"/>
            <a:ext cx="9696450" cy="1884426"/>
          </a:xfrm>
          <a:prstGeom prst="rect">
            <a:avLst/>
          </a:prstGeom>
        </p:spPr>
      </p:pic>
      <p:sp>
        <p:nvSpPr>
          <p:cNvPr id="11" name="TextBox 10"/>
          <p:cNvSpPr txBox="1"/>
          <p:nvPr/>
        </p:nvSpPr>
        <p:spPr>
          <a:xfrm>
            <a:off x="1024127" y="4204443"/>
            <a:ext cx="6581610" cy="461665"/>
          </a:xfrm>
          <a:prstGeom prst="rect">
            <a:avLst/>
          </a:prstGeom>
          <a:noFill/>
        </p:spPr>
        <p:txBody>
          <a:bodyPr wrap="none" rtlCol="0">
            <a:spAutoFit/>
          </a:bodyPr>
          <a:lstStyle/>
          <a:p>
            <a:r>
              <a:rPr lang="en-US" sz="2400" dirty="0"/>
              <a:t>Create a </a:t>
            </a:r>
            <a:r>
              <a:rPr lang="en-US" sz="2200" dirty="0"/>
              <a:t>file</a:t>
            </a:r>
            <a:r>
              <a:rPr lang="en-US" sz="2400" dirty="0"/>
              <a:t> called “app.js” and type the following:</a:t>
            </a:r>
          </a:p>
        </p:txBody>
      </p:sp>
    </p:spTree>
    <p:extLst>
      <p:ext uri="{BB962C8B-B14F-4D97-AF65-F5344CB8AC3E}">
        <p14:creationId xmlns:p14="http://schemas.microsoft.com/office/powerpoint/2010/main" val="322916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a:t>
            </a:r>
          </a:p>
        </p:txBody>
      </p:sp>
      <p:sp>
        <p:nvSpPr>
          <p:cNvPr id="5" name="Content Placeholder 4"/>
          <p:cNvSpPr>
            <a:spLocks noGrp="1"/>
          </p:cNvSpPr>
          <p:nvPr>
            <p:ph idx="1"/>
          </p:nvPr>
        </p:nvSpPr>
        <p:spPr>
          <a:xfrm>
            <a:off x="1024128" y="2286000"/>
            <a:ext cx="9720073" cy="863084"/>
          </a:xfrm>
        </p:spPr>
        <p:txBody>
          <a:bodyPr/>
          <a:lstStyle/>
          <a:p>
            <a:r>
              <a:rPr lang="en-US" dirty="0"/>
              <a:t>After saving the “app.js” file, go back to the command prompt, where the file is saved and type the following command to execute the app.js file:</a:t>
            </a:r>
          </a:p>
        </p:txBody>
      </p:sp>
      <p:sp>
        <p:nvSpPr>
          <p:cNvPr id="6" name="Rectangle 5"/>
          <p:cNvSpPr/>
          <p:nvPr/>
        </p:nvSpPr>
        <p:spPr>
          <a:xfrm>
            <a:off x="4706077" y="3149084"/>
            <a:ext cx="1865447" cy="523220"/>
          </a:xfrm>
          <a:prstGeom prst="rect">
            <a:avLst/>
          </a:prstGeom>
          <a:solidFill>
            <a:schemeClr val="accent1">
              <a:lumMod val="60000"/>
              <a:lumOff val="40000"/>
            </a:schemeClr>
          </a:solidFill>
          <a:ln>
            <a:solidFill>
              <a:schemeClr val="tx2"/>
            </a:solidFill>
          </a:ln>
        </p:spPr>
        <p:txBody>
          <a:bodyPr wrap="none">
            <a:spAutoFit/>
          </a:bodyPr>
          <a:lstStyle/>
          <a:p>
            <a:pPr algn="ctr"/>
            <a:r>
              <a:rPr lang="en-US" sz="2800" dirty="0"/>
              <a:t>node app.js</a:t>
            </a:r>
          </a:p>
        </p:txBody>
      </p:sp>
      <p:sp>
        <p:nvSpPr>
          <p:cNvPr id="8" name="Rectangle 7"/>
          <p:cNvSpPr/>
          <p:nvPr/>
        </p:nvSpPr>
        <p:spPr>
          <a:xfrm>
            <a:off x="724264" y="3817289"/>
            <a:ext cx="7963626" cy="1477328"/>
          </a:xfrm>
          <a:prstGeom prst="rect">
            <a:avLst/>
          </a:prstGeom>
          <a:solidFill>
            <a:schemeClr val="accent1">
              <a:lumMod val="60000"/>
              <a:lumOff val="40000"/>
            </a:schemeClr>
          </a:solidFill>
          <a:ln>
            <a:solidFill>
              <a:schemeClr val="tx2"/>
            </a:solidFill>
          </a:ln>
        </p:spPr>
        <p:txBody>
          <a:bodyPr wrap="square">
            <a:spAutoFit/>
          </a:bodyPr>
          <a:lstStyle/>
          <a:p>
            <a:r>
              <a:rPr lang="en-US" dirty="0">
                <a:latin typeface="Consolas" panose="020B0609020204030204" pitchFamily="49" charset="0"/>
              </a:rPr>
              <a:t>function </a:t>
            </a:r>
            <a:r>
              <a:rPr lang="en-US" dirty="0" err="1">
                <a:latin typeface="Consolas" panose="020B0609020204030204" pitchFamily="49" charset="0"/>
              </a:rPr>
              <a:t>sayHello</a:t>
            </a:r>
            <a:r>
              <a:rPr lang="en-US" dirty="0">
                <a:latin typeface="Consolas" panose="020B0609020204030204" pitchFamily="49" charset="0"/>
              </a:rPr>
              <a:t>(name){</a:t>
            </a:r>
          </a:p>
          <a:p>
            <a:r>
              <a:rPr lang="en-US" dirty="0">
                <a:latin typeface="Consolas" panose="020B0609020204030204" pitchFamily="49" charset="0"/>
              </a:rPr>
              <a:t>    console.log('</a:t>
            </a:r>
            <a:r>
              <a:rPr lang="en-US" dirty="0" err="1">
                <a:latin typeface="Consolas" panose="020B0609020204030204" pitchFamily="49" charset="0"/>
              </a:rPr>
              <a:t>Hello'+name</a:t>
            </a:r>
            <a:r>
              <a:rPr lang="en-US" dirty="0">
                <a:latin typeface="Consolas" panose="020B0609020204030204" pitchFamily="49" charset="0"/>
              </a:rPr>
              <a:t>);//for printing text on console</a:t>
            </a:r>
          </a:p>
          <a:p>
            <a:r>
              <a:rPr lang="en-US" dirty="0">
                <a:latin typeface="Consolas" panose="020B0609020204030204" pitchFamily="49" charset="0"/>
              </a:rPr>
              <a:t>}</a:t>
            </a:r>
          </a:p>
          <a:p>
            <a:br>
              <a:rPr lang="en-US" dirty="0">
                <a:latin typeface="Consolas" panose="020B0609020204030204" pitchFamily="49" charset="0"/>
              </a:rPr>
            </a:br>
            <a:r>
              <a:rPr lang="en-US" dirty="0" err="1">
                <a:latin typeface="Consolas" panose="020B0609020204030204" pitchFamily="49" charset="0"/>
              </a:rPr>
              <a:t>sayHello</a:t>
            </a:r>
            <a:r>
              <a:rPr lang="en-US" dirty="0">
                <a:latin typeface="Consolas" panose="020B0609020204030204" pitchFamily="49" charset="0"/>
              </a:rPr>
              <a:t>('Adeel'); //call this function</a:t>
            </a:r>
            <a:endParaRPr lang="en-US" b="0" dirty="0">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6571524" y="4771397"/>
            <a:ext cx="5092047" cy="1743047"/>
          </a:xfrm>
          <a:prstGeom prst="rect">
            <a:avLst/>
          </a:prstGeom>
          <a:ln>
            <a:solidFill>
              <a:schemeClr val="tx2"/>
            </a:solidFill>
          </a:ln>
        </p:spPr>
      </p:pic>
      <p:sp>
        <p:nvSpPr>
          <p:cNvPr id="9" name="Bent Arrow 8"/>
          <p:cNvSpPr/>
          <p:nvPr/>
        </p:nvSpPr>
        <p:spPr>
          <a:xfrm rot="5400000">
            <a:off x="8673288" y="4214499"/>
            <a:ext cx="571500" cy="54229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33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Console.log()</a:t>
            </a:r>
          </a:p>
        </p:txBody>
      </p:sp>
      <p:sp>
        <p:nvSpPr>
          <p:cNvPr id="3" name="Content Placeholder 2"/>
          <p:cNvSpPr>
            <a:spLocks noGrp="1"/>
          </p:cNvSpPr>
          <p:nvPr>
            <p:ph idx="1"/>
          </p:nvPr>
        </p:nvSpPr>
        <p:spPr/>
        <p:txBody>
          <a:bodyPr/>
          <a:lstStyle/>
          <a:p>
            <a:r>
              <a:rPr lang="en-US" dirty="0"/>
              <a:t>The console.log() method prints text within the Command Line Interface.</a:t>
            </a:r>
          </a:p>
        </p:txBody>
      </p:sp>
      <p:sp>
        <p:nvSpPr>
          <p:cNvPr id="4" name="Rectangle 3"/>
          <p:cNvSpPr/>
          <p:nvPr/>
        </p:nvSpPr>
        <p:spPr>
          <a:xfrm>
            <a:off x="1024128" y="3127756"/>
            <a:ext cx="10218821" cy="646331"/>
          </a:xfrm>
          <a:prstGeom prst="rect">
            <a:avLst/>
          </a:prstGeom>
          <a:solidFill>
            <a:schemeClr val="accent1">
              <a:lumMod val="60000"/>
              <a:lumOff val="40000"/>
            </a:schemeClr>
          </a:solidFill>
          <a:ln>
            <a:solidFill>
              <a:schemeClr val="tx2"/>
            </a:solidFill>
          </a:ln>
        </p:spPr>
        <p:txBody>
          <a:bodyPr wrap="square">
            <a:spAutoFit/>
          </a:bodyPr>
          <a:lstStyle/>
          <a:p>
            <a:r>
              <a:rPr lang="en-US" dirty="0">
                <a:solidFill>
                  <a:srgbClr val="000000"/>
                </a:solidFill>
                <a:latin typeface="Consolas" panose="020B0609020204030204" pitchFamily="49" charset="0"/>
              </a:rPr>
              <a:t>console.log(</a:t>
            </a:r>
            <a:r>
              <a:rPr lang="en-US" dirty="0">
                <a:solidFill>
                  <a:srgbClr val="A52A2A"/>
                </a:solidFill>
                <a:latin typeface="Consolas" panose="020B0609020204030204" pitchFamily="49" charset="0"/>
              </a:rPr>
              <a:t>'This example is different!'</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console.log(</a:t>
            </a:r>
            <a:r>
              <a:rPr lang="en-US" dirty="0">
                <a:solidFill>
                  <a:srgbClr val="A52A2A"/>
                </a:solidFill>
                <a:latin typeface="Consolas" panose="020B0609020204030204" pitchFamily="49" charset="0"/>
              </a:rPr>
              <a:t>'The result is displayed in the Command Line Interface'</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317622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lnSpc>
                <a:spcPct val="100000"/>
              </a:lnSpc>
              <a:spcBef>
                <a:spcPts val="0"/>
              </a:spcBef>
              <a:spcAft>
                <a:spcPts val="0"/>
              </a:spcAft>
            </a:pPr>
            <a:r>
              <a:rPr lang="en-US" dirty="0"/>
              <a:t>Node.js is an open source server environment</a:t>
            </a:r>
          </a:p>
          <a:p>
            <a:pPr>
              <a:lnSpc>
                <a:spcPct val="100000"/>
              </a:lnSpc>
              <a:spcBef>
                <a:spcPts val="0"/>
              </a:spcBef>
              <a:spcAft>
                <a:spcPts val="0"/>
              </a:spcAft>
            </a:pPr>
            <a:r>
              <a:rPr lang="en-US" dirty="0"/>
              <a:t>Node.js is free</a:t>
            </a:r>
          </a:p>
          <a:p>
            <a:pPr>
              <a:lnSpc>
                <a:spcPct val="100000"/>
              </a:lnSpc>
              <a:spcBef>
                <a:spcPts val="0"/>
              </a:spcBef>
              <a:spcAft>
                <a:spcPts val="0"/>
              </a:spcAft>
            </a:pPr>
            <a:r>
              <a:rPr lang="en-US" dirty="0"/>
              <a:t>Node.js runs on various platforms (Windows, Linux, Unix, Mac OS X, etc.)</a:t>
            </a:r>
          </a:p>
          <a:p>
            <a:pPr>
              <a:lnSpc>
                <a:spcPct val="100000"/>
              </a:lnSpc>
              <a:spcBef>
                <a:spcPts val="0"/>
              </a:spcBef>
              <a:spcAft>
                <a:spcPts val="0"/>
              </a:spcAft>
            </a:pPr>
            <a:r>
              <a:rPr lang="en-US" dirty="0"/>
              <a:t>Node.js uses JavaScript on the server</a:t>
            </a:r>
          </a:p>
          <a:p>
            <a:pPr>
              <a:lnSpc>
                <a:spcPct val="100000"/>
              </a:lnSpc>
              <a:spcBef>
                <a:spcPts val="0"/>
              </a:spcBef>
              <a:spcAft>
                <a:spcPts val="0"/>
              </a:spcAft>
            </a:pPr>
            <a:r>
              <a:rPr lang="en-US" dirty="0"/>
              <a:t>Node.js eliminates the waiting, and simply continues with the next request.</a:t>
            </a:r>
          </a:p>
          <a:p>
            <a:pPr>
              <a:lnSpc>
                <a:spcPct val="100000"/>
              </a:lnSpc>
              <a:spcBef>
                <a:spcPts val="0"/>
              </a:spcBef>
              <a:spcAft>
                <a:spcPts val="0"/>
              </a:spcAft>
            </a:pPr>
            <a:r>
              <a:rPr lang="en-US" dirty="0"/>
              <a:t>Node.js runs single-threaded, non-blocking, asynchronously programming, which is very memory efficient.</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endParaRPr lang="en-US" dirty="0"/>
          </a:p>
          <a:p>
            <a:pPr>
              <a:lnSpc>
                <a:spcPct val="100000"/>
              </a:lnSpc>
              <a:spcBef>
                <a:spcPts val="0"/>
              </a:spcBef>
              <a:spcAft>
                <a:spcPts val="0"/>
              </a:spcAft>
            </a:pPr>
            <a:endParaRPr lang="en-US" dirty="0"/>
          </a:p>
        </p:txBody>
      </p:sp>
      <p:sp>
        <p:nvSpPr>
          <p:cNvPr id="4" name="Rectangle 3"/>
          <p:cNvSpPr/>
          <p:nvPr/>
        </p:nvSpPr>
        <p:spPr>
          <a:xfrm>
            <a:off x="5612169" y="585216"/>
            <a:ext cx="5681473" cy="830997"/>
          </a:xfrm>
          <a:prstGeom prst="rect">
            <a:avLst/>
          </a:prstGeom>
          <a:solidFill>
            <a:schemeClr val="accent1">
              <a:lumMod val="60000"/>
              <a:lumOff val="40000"/>
            </a:schemeClr>
          </a:solidFill>
          <a:ln>
            <a:solidFill>
              <a:schemeClr val="tx2"/>
            </a:solidFill>
          </a:ln>
        </p:spPr>
        <p:txBody>
          <a:bodyPr wrap="square">
            <a:spAutoFit/>
          </a:bodyPr>
          <a:lstStyle/>
          <a:p>
            <a:r>
              <a:rPr lang="en-US" sz="2400" b="1" dirty="0">
                <a:solidFill>
                  <a:srgbClr val="000000"/>
                </a:solidFill>
              </a:rPr>
              <a:t>Why Node.js?</a:t>
            </a:r>
          </a:p>
          <a:p>
            <a:r>
              <a:rPr lang="en-US" sz="2400" b="1" dirty="0">
                <a:solidFill>
                  <a:srgbClr val="000000"/>
                </a:solidFill>
              </a:rPr>
              <a:t>Node.js uses asynchronous programming!</a:t>
            </a:r>
            <a:endParaRPr lang="en-US" sz="2400" b="0" i="0" dirty="0">
              <a:solidFill>
                <a:srgbClr val="000000"/>
              </a:solidFill>
              <a:effectLst/>
            </a:endParaRPr>
          </a:p>
        </p:txBody>
      </p:sp>
    </p:spTree>
    <p:extLst>
      <p:ext uri="{BB962C8B-B14F-4D97-AF65-F5344CB8AC3E}">
        <p14:creationId xmlns:p14="http://schemas.microsoft.com/office/powerpoint/2010/main" val="90172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a:t>
            </a:r>
            <a:r>
              <a:rPr lang="en-US" dirty="0" err="1"/>
              <a:t>javascript</a:t>
            </a:r>
            <a:r>
              <a:rPr lang="en-US" dirty="0"/>
              <a:t> is needed for node.js</a:t>
            </a:r>
          </a:p>
        </p:txBody>
      </p:sp>
      <p:sp>
        <p:nvSpPr>
          <p:cNvPr id="3" name="Content Placeholder 2"/>
          <p:cNvSpPr>
            <a:spLocks noGrp="1"/>
          </p:cNvSpPr>
          <p:nvPr>
            <p:ph idx="1"/>
          </p:nvPr>
        </p:nvSpPr>
        <p:spPr>
          <a:xfrm>
            <a:off x="476250" y="1828800"/>
            <a:ext cx="11125200" cy="4724400"/>
          </a:xfrm>
        </p:spPr>
        <p:txBody>
          <a:bodyPr>
            <a:noAutofit/>
          </a:bodyPr>
          <a:lstStyle/>
          <a:p>
            <a:pPr>
              <a:lnSpc>
                <a:spcPct val="100000"/>
              </a:lnSpc>
              <a:spcBef>
                <a:spcPts val="0"/>
              </a:spcBef>
              <a:spcAft>
                <a:spcPts val="0"/>
              </a:spcAft>
            </a:pPr>
            <a:r>
              <a:rPr lang="en-US" sz="2400" dirty="0"/>
              <a:t>I would recommend you to have a good grasp of the main JavaScript concepts before diving into Node.js:</a:t>
            </a:r>
          </a:p>
          <a:p>
            <a:pPr lvl="1">
              <a:lnSpc>
                <a:spcPct val="100000"/>
              </a:lnSpc>
              <a:spcBef>
                <a:spcPts val="0"/>
              </a:spcBef>
              <a:spcAft>
                <a:spcPts val="0"/>
              </a:spcAft>
            </a:pPr>
            <a:r>
              <a:rPr lang="en-US" sz="2400" dirty="0"/>
              <a:t>Lexical Structure</a:t>
            </a:r>
          </a:p>
          <a:p>
            <a:pPr lvl="1">
              <a:lnSpc>
                <a:spcPct val="100000"/>
              </a:lnSpc>
              <a:spcBef>
                <a:spcPts val="0"/>
              </a:spcBef>
              <a:spcAft>
                <a:spcPts val="0"/>
              </a:spcAft>
            </a:pPr>
            <a:r>
              <a:rPr lang="en-US" sz="2400" dirty="0"/>
              <a:t>Expressions</a:t>
            </a:r>
          </a:p>
          <a:p>
            <a:pPr lvl="1">
              <a:lnSpc>
                <a:spcPct val="100000"/>
              </a:lnSpc>
              <a:spcBef>
                <a:spcPts val="0"/>
              </a:spcBef>
              <a:spcAft>
                <a:spcPts val="0"/>
              </a:spcAft>
            </a:pPr>
            <a:r>
              <a:rPr lang="en-US" sz="2400" dirty="0"/>
              <a:t>Types</a:t>
            </a:r>
          </a:p>
          <a:p>
            <a:pPr lvl="1">
              <a:lnSpc>
                <a:spcPct val="100000"/>
              </a:lnSpc>
              <a:spcBef>
                <a:spcPts val="0"/>
              </a:spcBef>
              <a:spcAft>
                <a:spcPts val="0"/>
              </a:spcAft>
            </a:pPr>
            <a:r>
              <a:rPr lang="en-US" sz="2400" dirty="0"/>
              <a:t>Variables</a:t>
            </a:r>
          </a:p>
          <a:p>
            <a:pPr lvl="1">
              <a:lnSpc>
                <a:spcPct val="100000"/>
              </a:lnSpc>
              <a:spcBef>
                <a:spcPts val="0"/>
              </a:spcBef>
              <a:spcAft>
                <a:spcPts val="0"/>
              </a:spcAft>
            </a:pPr>
            <a:r>
              <a:rPr lang="en-US" sz="2400" dirty="0"/>
              <a:t>Functions</a:t>
            </a:r>
          </a:p>
          <a:p>
            <a:pPr lvl="1">
              <a:lnSpc>
                <a:spcPct val="100000"/>
              </a:lnSpc>
              <a:spcBef>
                <a:spcPts val="0"/>
              </a:spcBef>
              <a:spcAft>
                <a:spcPts val="0"/>
              </a:spcAft>
            </a:pPr>
            <a:r>
              <a:rPr lang="en-US" sz="2400" dirty="0"/>
              <a:t>this</a:t>
            </a:r>
          </a:p>
          <a:p>
            <a:pPr lvl="1">
              <a:lnSpc>
                <a:spcPct val="100000"/>
              </a:lnSpc>
              <a:spcBef>
                <a:spcPts val="0"/>
              </a:spcBef>
              <a:spcAft>
                <a:spcPts val="0"/>
              </a:spcAft>
            </a:pPr>
            <a:r>
              <a:rPr lang="en-US" sz="2400" dirty="0"/>
              <a:t>Arrow Functions</a:t>
            </a:r>
          </a:p>
          <a:p>
            <a:pPr>
              <a:lnSpc>
                <a:spcPct val="100000"/>
              </a:lnSpc>
              <a:spcBef>
                <a:spcPts val="0"/>
              </a:spcBef>
              <a:spcAft>
                <a:spcPts val="0"/>
              </a:spcAft>
            </a:pPr>
            <a:r>
              <a:rPr lang="en-US" sz="2400" dirty="0"/>
              <a:t>With those concepts in mind, you are well on your road to become a proficient JavaScript developer, in both the browser and in Node.js.</a:t>
            </a:r>
          </a:p>
          <a:p>
            <a:pPr>
              <a:lnSpc>
                <a:spcPct val="100000"/>
              </a:lnSpc>
              <a:spcBef>
                <a:spcPts val="0"/>
              </a:spcBef>
              <a:spcAft>
                <a:spcPts val="0"/>
              </a:spcAft>
            </a:pPr>
            <a:endParaRPr lang="en-US" sz="2400" dirty="0"/>
          </a:p>
        </p:txBody>
      </p:sp>
      <p:sp>
        <p:nvSpPr>
          <p:cNvPr id="4" name="Rectangle 3"/>
          <p:cNvSpPr/>
          <p:nvPr/>
        </p:nvSpPr>
        <p:spPr>
          <a:xfrm>
            <a:off x="5657850" y="2528322"/>
            <a:ext cx="4357878" cy="2677656"/>
          </a:xfrm>
          <a:prstGeom prst="rect">
            <a:avLst/>
          </a:prstGeom>
        </p:spPr>
        <p:txBody>
          <a:bodyPr wrap="square">
            <a:spAutoFit/>
          </a:bodyPr>
          <a:lstStyle/>
          <a:p>
            <a:pPr marL="265176" lvl="1" indent="-137160" defTabSz="914400">
              <a:buClr>
                <a:schemeClr val="accent1"/>
              </a:buClr>
              <a:buFont typeface="Wingdings 3" pitchFamily="18" charset="2"/>
              <a:buChar char=""/>
            </a:pPr>
            <a:r>
              <a:rPr lang="en-US" sz="2400" dirty="0"/>
              <a:t>Loops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Scopes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Arrays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Template Literals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Semicolons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Strict Mode</a:t>
            </a:r>
          </a:p>
          <a:p>
            <a:pPr marL="265176" lvl="1" indent="-137160" defTabSz="914400">
              <a:buClr>
                <a:schemeClr val="accent1"/>
              </a:buClr>
              <a:buFont typeface="Wingdings 3" pitchFamily="18" charset="2"/>
              <a:buChar char=""/>
            </a:pPr>
            <a:r>
              <a:rPr lang="en-US" sz="2400" dirty="0"/>
              <a:t>ECMAScript 6, 2016, 2017</a:t>
            </a:r>
          </a:p>
        </p:txBody>
      </p:sp>
    </p:spTree>
    <p:extLst>
      <p:ext uri="{BB962C8B-B14F-4D97-AF65-F5344CB8AC3E}">
        <p14:creationId xmlns:p14="http://schemas.microsoft.com/office/powerpoint/2010/main" val="19931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Motive of this course</a:t>
            </a:r>
          </a:p>
        </p:txBody>
      </p:sp>
      <p:sp>
        <p:nvSpPr>
          <p:cNvPr id="3" name="Content Placeholder 2"/>
          <p:cNvSpPr>
            <a:spLocks noGrp="1"/>
          </p:cNvSpPr>
          <p:nvPr>
            <p:ph idx="1"/>
          </p:nvPr>
        </p:nvSpPr>
        <p:spPr/>
        <p:txBody>
          <a:bodyPr>
            <a:normAutofit/>
          </a:bodyPr>
          <a:lstStyle/>
          <a:p>
            <a:pPr algn="just"/>
            <a:r>
              <a:rPr lang="en-US" sz="2400" dirty="0"/>
              <a:t>This course explains how to use Node.JS to create interactive web pages. After completing this course, students will be able to use Node.JS effects and animations on your web pages.</a:t>
            </a:r>
          </a:p>
          <a:p>
            <a:pPr algn="just"/>
            <a:r>
              <a:rPr lang="en-US" sz="2400" dirty="0"/>
              <a:t>This course will start off by teaching you the basics of Node.js and its core modules. Students will then learn how to import additional modules and configure your project using </a:t>
            </a:r>
            <a:r>
              <a:rPr lang="en-US" sz="2400" dirty="0" err="1"/>
              <a:t>npm</a:t>
            </a:r>
            <a:r>
              <a:rPr lang="en-US" sz="2400" dirty="0"/>
              <a:t>. From there, you will learn how to use Express to set up a web server and how to interact with a MongoDB database using Mongoose.</a:t>
            </a:r>
          </a:p>
        </p:txBody>
      </p:sp>
    </p:spTree>
    <p:extLst>
      <p:ext uri="{BB962C8B-B14F-4D97-AF65-F5344CB8AC3E}">
        <p14:creationId xmlns:p14="http://schemas.microsoft.com/office/powerpoint/2010/main" val="381867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Concepts in node.js</a:t>
            </a:r>
          </a:p>
        </p:txBody>
      </p:sp>
      <p:sp>
        <p:nvSpPr>
          <p:cNvPr id="3" name="Content Placeholder 2"/>
          <p:cNvSpPr>
            <a:spLocks noGrp="1"/>
          </p:cNvSpPr>
          <p:nvPr>
            <p:ph idx="1"/>
          </p:nvPr>
        </p:nvSpPr>
        <p:spPr/>
        <p:txBody>
          <a:bodyPr/>
          <a:lstStyle/>
          <a:p>
            <a:r>
              <a:rPr lang="en-US" dirty="0"/>
              <a:t>The following concepts are also key to understand asynchronous programming, which is one fundamental part of Node.js:</a:t>
            </a:r>
          </a:p>
          <a:p>
            <a:pPr>
              <a:buFont typeface="Wingdings" panose="05000000000000000000" pitchFamily="2" charset="2"/>
              <a:buChar char="§"/>
            </a:pPr>
            <a:r>
              <a:rPr lang="en-US" dirty="0"/>
              <a:t>Asynchronous programming and callbacks</a:t>
            </a:r>
          </a:p>
          <a:p>
            <a:pPr>
              <a:buFont typeface="Wingdings" panose="05000000000000000000" pitchFamily="2" charset="2"/>
              <a:buChar char="§"/>
            </a:pPr>
            <a:r>
              <a:rPr lang="en-US" dirty="0"/>
              <a:t>Timers</a:t>
            </a:r>
          </a:p>
          <a:p>
            <a:pPr>
              <a:buFont typeface="Wingdings" panose="05000000000000000000" pitchFamily="2" charset="2"/>
              <a:buChar char="§"/>
            </a:pPr>
            <a:r>
              <a:rPr lang="en-US" dirty="0"/>
              <a:t>Promises</a:t>
            </a:r>
          </a:p>
          <a:p>
            <a:pPr>
              <a:buFont typeface="Wingdings" panose="05000000000000000000" pitchFamily="2" charset="2"/>
              <a:buChar char="§"/>
            </a:pPr>
            <a:r>
              <a:rPr lang="en-US" dirty="0" err="1"/>
              <a:t>Async</a:t>
            </a:r>
            <a:r>
              <a:rPr lang="en-US" dirty="0"/>
              <a:t> and Await</a:t>
            </a:r>
          </a:p>
          <a:p>
            <a:pPr>
              <a:buFont typeface="Wingdings" panose="05000000000000000000" pitchFamily="2" charset="2"/>
              <a:buChar char="§"/>
            </a:pPr>
            <a:r>
              <a:rPr lang="en-US" dirty="0"/>
              <a:t>Closures</a:t>
            </a:r>
          </a:p>
          <a:p>
            <a:pPr>
              <a:buFont typeface="Wingdings" panose="05000000000000000000" pitchFamily="2" charset="2"/>
              <a:buChar char="§"/>
            </a:pPr>
            <a:r>
              <a:rPr lang="en-US" dirty="0"/>
              <a:t>The Event Loop</a:t>
            </a:r>
          </a:p>
          <a:p>
            <a:endParaRPr lang="en-US" dirty="0"/>
          </a:p>
        </p:txBody>
      </p:sp>
    </p:spTree>
    <p:extLst>
      <p:ext uri="{BB962C8B-B14F-4D97-AF65-F5344CB8AC3E}">
        <p14:creationId xmlns:p14="http://schemas.microsoft.com/office/powerpoint/2010/main" val="340108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link</a:t>
            </a:r>
          </a:p>
        </p:txBody>
      </p:sp>
      <p:sp>
        <p:nvSpPr>
          <p:cNvPr id="3" name="Content Placeholder 2"/>
          <p:cNvSpPr>
            <a:spLocks noGrp="1"/>
          </p:cNvSpPr>
          <p:nvPr>
            <p:ph idx="1"/>
          </p:nvPr>
        </p:nvSpPr>
        <p:spPr/>
        <p:txBody>
          <a:bodyPr/>
          <a:lstStyle/>
          <a:p>
            <a:r>
              <a:rPr lang="en-US" dirty="0"/>
              <a:t>Follow and share your code on GitHub:</a:t>
            </a:r>
          </a:p>
          <a:p>
            <a:endParaRPr lang="en-US" dirty="0"/>
          </a:p>
          <a:p>
            <a:endParaRPr lang="en-US" dirty="0"/>
          </a:p>
          <a:p>
            <a:endParaRPr lang="en-US" dirty="0"/>
          </a:p>
          <a:p>
            <a:r>
              <a:rPr lang="en-US" dirty="0"/>
              <a:t>For announcement, updates and course information, keep visiting:</a:t>
            </a:r>
          </a:p>
          <a:p>
            <a:endParaRPr lang="en-US" dirty="0"/>
          </a:p>
        </p:txBody>
      </p:sp>
      <p:sp>
        <p:nvSpPr>
          <p:cNvPr id="4" name="Rectangle 3"/>
          <p:cNvSpPr/>
          <p:nvPr/>
        </p:nvSpPr>
        <p:spPr>
          <a:xfrm>
            <a:off x="2171700" y="2977634"/>
            <a:ext cx="8248650" cy="646331"/>
          </a:xfrm>
          <a:prstGeom prst="rect">
            <a:avLst/>
          </a:prstGeom>
          <a:solidFill>
            <a:schemeClr val="accent1">
              <a:lumMod val="60000"/>
              <a:lumOff val="40000"/>
            </a:schemeClr>
          </a:solidFill>
          <a:ln>
            <a:solidFill>
              <a:schemeClr val="tx2"/>
            </a:solidFill>
          </a:ln>
        </p:spPr>
        <p:txBody>
          <a:bodyPr wrap="square">
            <a:spAutoFit/>
          </a:bodyPr>
          <a:lstStyle/>
          <a:p>
            <a:r>
              <a:rPr lang="en-US" sz="3600" u="sng" dirty="0"/>
              <a:t>https://github.com/adeelansari2785</a:t>
            </a:r>
          </a:p>
        </p:txBody>
      </p:sp>
      <p:sp>
        <p:nvSpPr>
          <p:cNvPr id="5" name="Rectangle 4"/>
          <p:cNvSpPr/>
          <p:nvPr/>
        </p:nvSpPr>
        <p:spPr>
          <a:xfrm>
            <a:off x="1658666" y="4901684"/>
            <a:ext cx="9274718" cy="646331"/>
          </a:xfrm>
          <a:prstGeom prst="rect">
            <a:avLst/>
          </a:prstGeom>
          <a:solidFill>
            <a:schemeClr val="accent1">
              <a:lumMod val="60000"/>
              <a:lumOff val="40000"/>
            </a:schemeClr>
          </a:solidFill>
          <a:ln>
            <a:solidFill>
              <a:schemeClr val="tx2"/>
            </a:solidFill>
          </a:ln>
        </p:spPr>
        <p:txBody>
          <a:bodyPr wrap="square">
            <a:spAutoFit/>
          </a:bodyPr>
          <a:lstStyle/>
          <a:p>
            <a:r>
              <a:rPr lang="en-US" sz="3600" u="sng" dirty="0"/>
              <a:t>https://sites.google.com/view/adeelansari/home</a:t>
            </a:r>
          </a:p>
        </p:txBody>
      </p:sp>
    </p:spTree>
    <p:extLst>
      <p:ext uri="{BB962C8B-B14F-4D97-AF65-F5344CB8AC3E}">
        <p14:creationId xmlns:p14="http://schemas.microsoft.com/office/powerpoint/2010/main" val="3600102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https://nodejs.dev/how-to-install-nodejs</a:t>
            </a:r>
            <a:endParaRPr lang="en-US" dirty="0"/>
          </a:p>
          <a:p>
            <a:r>
              <a:rPr lang="en-US" dirty="0">
                <a:hlinkClick r:id="rId3"/>
              </a:rPr>
              <a:t>https://www.w3schools.com/nodejs/nodejs_get_started.asp</a:t>
            </a:r>
            <a:endParaRPr lang="en-US" dirty="0"/>
          </a:p>
          <a:p>
            <a:r>
              <a:rPr lang="en-US" dirty="0">
                <a:hlinkClick r:id="rId4"/>
              </a:rPr>
              <a:t>https://www.udemy.com/course/all-about-nodejs/</a:t>
            </a:r>
            <a:endParaRPr lang="en-US" dirty="0"/>
          </a:p>
          <a:p>
            <a:r>
              <a:rPr lang="en-US" dirty="0">
                <a:hlinkClick r:id="rId5"/>
              </a:rPr>
              <a:t>https://www.udemy.com/course/nodejs-master-class/</a:t>
            </a:r>
            <a:endParaRPr lang="en-US" dirty="0"/>
          </a:p>
        </p:txBody>
      </p:sp>
    </p:spTree>
    <p:extLst>
      <p:ext uri="{BB962C8B-B14F-4D97-AF65-F5344CB8AC3E}">
        <p14:creationId xmlns:p14="http://schemas.microsoft.com/office/powerpoint/2010/main" val="58589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a:t>
            </a:r>
          </a:p>
        </p:txBody>
      </p:sp>
      <p:sp>
        <p:nvSpPr>
          <p:cNvPr id="3" name="Content Placeholder 2"/>
          <p:cNvSpPr>
            <a:spLocks noGrp="1"/>
          </p:cNvSpPr>
          <p:nvPr>
            <p:ph idx="1"/>
          </p:nvPr>
        </p:nvSpPr>
        <p:spPr>
          <a:xfrm>
            <a:off x="1024128" y="2286000"/>
            <a:ext cx="10729722" cy="4023360"/>
          </a:xfrm>
        </p:spPr>
        <p:txBody>
          <a:bodyPr>
            <a:normAutofit/>
          </a:bodyPr>
          <a:lstStyle/>
          <a:p>
            <a:pPr algn="just"/>
            <a:r>
              <a:rPr lang="en-US" sz="2400" dirty="0"/>
              <a:t>Node.js is a server side platform built on Google Chrome’s JavaScript Engine (V8).</a:t>
            </a:r>
          </a:p>
          <a:p>
            <a:pPr algn="just"/>
            <a:r>
              <a:rPr lang="en-US" sz="2400" dirty="0"/>
              <a:t>Node.js was developed by Ryan Dahl in 2009 and is an open source, cross-platform runtime environment for developing server-side and networking applications. Node.js applications are written in </a:t>
            </a:r>
            <a:r>
              <a:rPr lang="en-US" sz="2400" dirty="0" err="1"/>
              <a:t>JavaSCript</a:t>
            </a:r>
            <a:r>
              <a:rPr lang="en-US" sz="2400" dirty="0"/>
              <a:t>, and can be run within the Node.js runtime on Windows and Linux.</a:t>
            </a:r>
          </a:p>
          <a:p>
            <a:pPr algn="just"/>
            <a:r>
              <a:rPr lang="en-US" sz="2400" dirty="0"/>
              <a:t>Node.js provides a rich library of various JavaScript modules which simplifies the development of web applications using Node.js to a great extent</a:t>
            </a:r>
          </a:p>
          <a:p>
            <a:pPr algn="just"/>
            <a:endParaRPr lang="en-US" sz="2400" dirty="0"/>
          </a:p>
          <a:p>
            <a:pPr algn="ctr"/>
            <a:r>
              <a:rPr lang="en-US" sz="2400" dirty="0"/>
              <a:t>Node.js=Runtime </a:t>
            </a:r>
            <a:r>
              <a:rPr lang="en-US" sz="2400" dirty="0" err="1"/>
              <a:t>Environment+JavaScript</a:t>
            </a:r>
            <a:r>
              <a:rPr lang="en-US" sz="2400" dirty="0"/>
              <a:t> Library</a:t>
            </a:r>
          </a:p>
        </p:txBody>
      </p:sp>
    </p:spTree>
    <p:extLst>
      <p:ext uri="{BB962C8B-B14F-4D97-AF65-F5344CB8AC3E}">
        <p14:creationId xmlns:p14="http://schemas.microsoft.com/office/powerpoint/2010/main" val="19481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Node.js</a:t>
            </a:r>
          </a:p>
        </p:txBody>
      </p:sp>
      <p:sp>
        <p:nvSpPr>
          <p:cNvPr id="3" name="Content Placeholder 2"/>
          <p:cNvSpPr>
            <a:spLocks noGrp="1"/>
          </p:cNvSpPr>
          <p:nvPr>
            <p:ph idx="1"/>
          </p:nvPr>
        </p:nvSpPr>
        <p:spPr>
          <a:xfrm>
            <a:off x="285750" y="1866900"/>
            <a:ext cx="11715750" cy="4442460"/>
          </a:xfrm>
        </p:spPr>
        <p:txBody>
          <a:bodyPr>
            <a:noAutofit/>
          </a:bodyPr>
          <a:lstStyle/>
          <a:p>
            <a:pPr marL="0" indent="0" algn="just">
              <a:lnSpc>
                <a:spcPct val="100000"/>
              </a:lnSpc>
              <a:spcBef>
                <a:spcPts val="0"/>
              </a:spcBef>
              <a:spcAft>
                <a:spcPts val="0"/>
              </a:spcAft>
              <a:buNone/>
            </a:pPr>
            <a:r>
              <a:rPr lang="en-US" dirty="0"/>
              <a:t>Following are some of the important features that make Node.js the first choice of software architects.</a:t>
            </a:r>
          </a:p>
          <a:p>
            <a:pPr algn="just">
              <a:lnSpc>
                <a:spcPct val="100000"/>
              </a:lnSpc>
              <a:spcBef>
                <a:spcPts val="0"/>
              </a:spcBef>
              <a:spcAft>
                <a:spcPts val="0"/>
              </a:spcAft>
            </a:pPr>
            <a:r>
              <a:rPr lang="en-US" b="1" dirty="0"/>
              <a:t>1. Asynchronous and Event Driven </a:t>
            </a:r>
            <a:r>
              <a:rPr lang="en-US" dirty="0"/>
              <a:t>– All APIs of Node.js library are asynchronous, that is, non-blocking. It essentially means a Node.js based server never waits for an API to return data. The server moves to the next API after calling it and a notification of Events of Node.js helps the server to get a response from previous API call.</a:t>
            </a:r>
          </a:p>
          <a:p>
            <a:pPr algn="just">
              <a:lnSpc>
                <a:spcPct val="100000"/>
              </a:lnSpc>
              <a:spcBef>
                <a:spcPts val="0"/>
              </a:spcBef>
              <a:spcAft>
                <a:spcPts val="0"/>
              </a:spcAft>
            </a:pPr>
            <a:r>
              <a:rPr lang="en-US" b="1" dirty="0"/>
              <a:t>2. Very Fast </a:t>
            </a:r>
            <a:r>
              <a:rPr lang="en-US" dirty="0"/>
              <a:t>– Being built on Google Chrome’s V8 JavaScript Engine, Node.js library is very fast in code execution.</a:t>
            </a:r>
          </a:p>
          <a:p>
            <a:pPr algn="just">
              <a:lnSpc>
                <a:spcPct val="100000"/>
              </a:lnSpc>
              <a:spcBef>
                <a:spcPts val="0"/>
              </a:spcBef>
              <a:spcAft>
                <a:spcPts val="0"/>
              </a:spcAft>
            </a:pPr>
            <a:r>
              <a:rPr lang="en-US" b="1" dirty="0"/>
              <a:t>3. Single Threaded but highly Scalable </a:t>
            </a:r>
            <a:r>
              <a:rPr lang="en-US" dirty="0"/>
              <a:t>–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pPr algn="just">
              <a:lnSpc>
                <a:spcPct val="100000"/>
              </a:lnSpc>
              <a:spcBef>
                <a:spcPts val="0"/>
              </a:spcBef>
              <a:spcAft>
                <a:spcPts val="0"/>
              </a:spcAft>
            </a:pPr>
            <a:r>
              <a:rPr lang="en-US" b="1" dirty="0"/>
              <a:t>4. No Buffering </a:t>
            </a:r>
            <a:r>
              <a:rPr lang="en-US" dirty="0"/>
              <a:t>– Node.js applications never buffer any data. These applications simply output the data in chunks.</a:t>
            </a:r>
          </a:p>
        </p:txBody>
      </p:sp>
    </p:spTree>
    <p:extLst>
      <p:ext uri="{BB962C8B-B14F-4D97-AF65-F5344CB8AC3E}">
        <p14:creationId xmlns:p14="http://schemas.microsoft.com/office/powerpoint/2010/main" val="179165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Asynchronous Non-Blocking Callback</a:t>
            </a:r>
          </a:p>
        </p:txBody>
      </p:sp>
      <p:sp>
        <p:nvSpPr>
          <p:cNvPr id="3" name="Content Placeholder 2"/>
          <p:cNvSpPr>
            <a:spLocks noGrp="1"/>
          </p:cNvSpPr>
          <p:nvPr>
            <p:ph idx="1"/>
          </p:nvPr>
        </p:nvSpPr>
        <p:spPr>
          <a:xfrm>
            <a:off x="514350" y="2286000"/>
            <a:ext cx="10229851" cy="4023360"/>
          </a:xfrm>
        </p:spPr>
        <p:txBody>
          <a:bodyPr>
            <a:normAutofit/>
          </a:bodyPr>
          <a:lstStyle/>
          <a:p>
            <a:pPr algn="just"/>
            <a:r>
              <a:rPr lang="en-US" sz="2400" dirty="0"/>
              <a:t>When Node.js needs to perform an I/O operation, like reading from the network, accessing a database or the file system, instead of blocking the thread and wasting CPU cycles waiting, Node.js will resume the operations when the response comes back.</a:t>
            </a:r>
          </a:p>
          <a:p>
            <a:pPr algn="just"/>
            <a:r>
              <a:rPr lang="en-US" sz="2400" dirty="0"/>
              <a:t>This allows Node.js to handle thousands of concurrent connections with a single server without introducing the burden of managing thread concurrency, which could be a significant source of bugs.</a:t>
            </a:r>
          </a:p>
          <a:p>
            <a:pPr algn="just"/>
            <a:endParaRPr lang="en-US" sz="2400" dirty="0"/>
          </a:p>
        </p:txBody>
      </p:sp>
    </p:spTree>
    <p:extLst>
      <p:ext uri="{BB962C8B-B14F-4D97-AF65-F5344CB8AC3E}">
        <p14:creationId xmlns:p14="http://schemas.microsoft.com/office/powerpoint/2010/main" val="342632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Vast Number of Libraries</a:t>
            </a:r>
          </a:p>
        </p:txBody>
      </p:sp>
      <p:sp>
        <p:nvSpPr>
          <p:cNvPr id="3" name="Content Placeholder 2"/>
          <p:cNvSpPr>
            <a:spLocks noGrp="1"/>
          </p:cNvSpPr>
          <p:nvPr>
            <p:ph idx="1"/>
          </p:nvPr>
        </p:nvSpPr>
        <p:spPr/>
        <p:txBody>
          <a:bodyPr>
            <a:normAutofit/>
          </a:bodyPr>
          <a:lstStyle/>
          <a:p>
            <a:pPr algn="just"/>
            <a:r>
              <a:rPr lang="en-US" sz="2400" dirty="0" err="1"/>
              <a:t>Npm</a:t>
            </a:r>
            <a:r>
              <a:rPr lang="en-US" sz="2400" dirty="0"/>
              <a:t> with  its simple structure helped the ecosystem of Node.js proliferate, and now the </a:t>
            </a:r>
            <a:r>
              <a:rPr lang="en-US" sz="2400" dirty="0" err="1"/>
              <a:t>npm</a:t>
            </a:r>
            <a:r>
              <a:rPr lang="en-US" sz="2400" dirty="0"/>
              <a:t> registry hosts over 1,000,000 open source packages you can freely use.</a:t>
            </a:r>
          </a:p>
        </p:txBody>
      </p:sp>
    </p:spTree>
    <p:extLst>
      <p:ext uri="{BB962C8B-B14F-4D97-AF65-F5344CB8AC3E}">
        <p14:creationId xmlns:p14="http://schemas.microsoft.com/office/powerpoint/2010/main" val="15692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Node.js Application</a:t>
            </a:r>
          </a:p>
        </p:txBody>
      </p:sp>
      <p:sp>
        <p:nvSpPr>
          <p:cNvPr id="4" name="Content Placeholder 3"/>
          <p:cNvSpPr>
            <a:spLocks noGrp="1"/>
          </p:cNvSpPr>
          <p:nvPr>
            <p:ph sz="half" idx="1"/>
          </p:nvPr>
        </p:nvSpPr>
        <p:spPr>
          <a:xfrm>
            <a:off x="401052" y="1844842"/>
            <a:ext cx="6272463" cy="4464518"/>
          </a:xfrm>
        </p:spPr>
        <p:txBody>
          <a:bodyPr>
            <a:noAutofit/>
          </a:bodyPr>
          <a:lstStyle/>
          <a:p>
            <a:pPr algn="just">
              <a:lnSpc>
                <a:spcPct val="100000"/>
              </a:lnSpc>
              <a:spcBef>
                <a:spcPts val="0"/>
              </a:spcBef>
              <a:spcAft>
                <a:spcPts val="0"/>
              </a:spcAft>
            </a:pPr>
            <a:r>
              <a:rPr lang="en-US" sz="2000" dirty="0"/>
              <a:t>The most common example Hello World of Node.js is a web server:</a:t>
            </a:r>
          </a:p>
          <a:p>
            <a:pPr algn="just">
              <a:lnSpc>
                <a:spcPct val="100000"/>
              </a:lnSpc>
              <a:spcBef>
                <a:spcPts val="0"/>
              </a:spcBef>
              <a:spcAft>
                <a:spcPts val="0"/>
              </a:spcAft>
            </a:pPr>
            <a:r>
              <a:rPr lang="en-US" sz="2000" dirty="0"/>
              <a:t>This code first includes the Node.js </a:t>
            </a:r>
            <a:r>
              <a:rPr lang="en-US" sz="2000" b="1" dirty="0"/>
              <a:t>http </a:t>
            </a:r>
            <a:r>
              <a:rPr lang="en-US" sz="2000" dirty="0"/>
              <a:t>module.</a:t>
            </a:r>
          </a:p>
          <a:p>
            <a:pPr algn="just">
              <a:lnSpc>
                <a:spcPct val="100000"/>
              </a:lnSpc>
              <a:spcBef>
                <a:spcPts val="0"/>
              </a:spcBef>
              <a:spcAft>
                <a:spcPts val="0"/>
              </a:spcAft>
            </a:pPr>
            <a:r>
              <a:rPr lang="en-US" sz="2000" dirty="0"/>
              <a:t>Node.js has a fantastic standard library, including first-class support for networking.</a:t>
            </a:r>
          </a:p>
          <a:p>
            <a:pPr algn="just">
              <a:lnSpc>
                <a:spcPct val="100000"/>
              </a:lnSpc>
              <a:spcBef>
                <a:spcPts val="0"/>
              </a:spcBef>
              <a:spcAft>
                <a:spcPts val="0"/>
              </a:spcAft>
            </a:pPr>
            <a:r>
              <a:rPr lang="en-US" sz="2000" dirty="0"/>
              <a:t>The </a:t>
            </a:r>
            <a:r>
              <a:rPr lang="en-US" sz="2000" b="1" dirty="0" err="1"/>
              <a:t>createServer</a:t>
            </a:r>
            <a:r>
              <a:rPr lang="en-US" sz="2000" b="1" dirty="0"/>
              <a:t>()</a:t>
            </a:r>
            <a:r>
              <a:rPr lang="en-US" sz="2000" dirty="0"/>
              <a:t> method of http creates a new HTTP server and returns it.</a:t>
            </a:r>
          </a:p>
          <a:p>
            <a:pPr algn="just">
              <a:lnSpc>
                <a:spcPct val="100000"/>
              </a:lnSpc>
              <a:spcBef>
                <a:spcPts val="0"/>
              </a:spcBef>
              <a:spcAft>
                <a:spcPts val="0"/>
              </a:spcAft>
            </a:pPr>
            <a:r>
              <a:rPr lang="en-US" sz="2000" dirty="0"/>
              <a:t>The server is set to listen on the specified port and hostname. When the server is ready, the callback function is called, in this case informing us that the server is running.</a:t>
            </a:r>
          </a:p>
          <a:p>
            <a:pPr algn="just">
              <a:lnSpc>
                <a:spcPct val="100000"/>
              </a:lnSpc>
              <a:spcBef>
                <a:spcPts val="0"/>
              </a:spcBef>
              <a:spcAft>
                <a:spcPts val="0"/>
              </a:spcAft>
            </a:pPr>
            <a:r>
              <a:rPr lang="en-US" sz="2000" dirty="0"/>
              <a:t>Whenever a new request is received, the request event is called, providing two objects: a </a:t>
            </a:r>
            <a:r>
              <a:rPr lang="en-US" sz="2000" b="1" dirty="0"/>
              <a:t>request </a:t>
            </a:r>
            <a:r>
              <a:rPr lang="en-US" sz="2000" dirty="0"/>
              <a:t>(an </a:t>
            </a:r>
            <a:r>
              <a:rPr lang="en-US" sz="2000" dirty="0" err="1"/>
              <a:t>http.IncomingMessage</a:t>
            </a:r>
            <a:r>
              <a:rPr lang="en-US" sz="2000" dirty="0"/>
              <a:t> object) and a </a:t>
            </a:r>
            <a:r>
              <a:rPr lang="en-US" sz="2000" b="1" dirty="0"/>
              <a:t>response </a:t>
            </a:r>
            <a:r>
              <a:rPr lang="en-US" sz="2000" dirty="0"/>
              <a:t>(an </a:t>
            </a:r>
            <a:r>
              <a:rPr lang="en-US" sz="2000" dirty="0" err="1"/>
              <a:t>http.ServerResponse</a:t>
            </a:r>
            <a:r>
              <a:rPr lang="en-US" sz="2000" dirty="0"/>
              <a:t> object).</a:t>
            </a:r>
          </a:p>
          <a:p>
            <a:pPr algn="just">
              <a:lnSpc>
                <a:spcPct val="100000"/>
              </a:lnSpc>
              <a:spcBef>
                <a:spcPts val="0"/>
              </a:spcBef>
              <a:spcAft>
                <a:spcPts val="0"/>
              </a:spcAft>
            </a:pPr>
            <a:endParaRPr lang="en-US" sz="1800" dirty="0"/>
          </a:p>
          <a:p>
            <a:pPr algn="just">
              <a:lnSpc>
                <a:spcPct val="100000"/>
              </a:lnSpc>
              <a:spcBef>
                <a:spcPts val="0"/>
              </a:spcBef>
              <a:spcAft>
                <a:spcPts val="0"/>
              </a:spcAft>
            </a:pPr>
            <a:endParaRPr lang="en-US" sz="1800" dirty="0"/>
          </a:p>
        </p:txBody>
      </p:sp>
      <p:sp>
        <p:nvSpPr>
          <p:cNvPr id="5" name="Content Placeholder 4"/>
          <p:cNvSpPr>
            <a:spLocks noGrp="1"/>
          </p:cNvSpPr>
          <p:nvPr>
            <p:ph sz="half" idx="2"/>
          </p:nvPr>
        </p:nvSpPr>
        <p:spPr>
          <a:xfrm>
            <a:off x="6849979" y="1844842"/>
            <a:ext cx="5037221" cy="4464518"/>
          </a:xfrm>
          <a:solidFill>
            <a:schemeClr val="accent1">
              <a:lumMod val="60000"/>
              <a:lumOff val="40000"/>
            </a:schemeClr>
          </a:solidFill>
          <a:ln>
            <a:solidFill>
              <a:schemeClr val="tx2"/>
            </a:solidFill>
          </a:ln>
        </p:spPr>
        <p:txBody>
          <a:bodyPr>
            <a:noAutofit/>
          </a:bodyPr>
          <a:lstStyle/>
          <a:p>
            <a:pPr>
              <a:lnSpc>
                <a:spcPct val="120000"/>
              </a:lnSpc>
              <a:spcBef>
                <a:spcPts val="0"/>
              </a:spcBef>
              <a:spcAft>
                <a:spcPts val="0"/>
              </a:spcAft>
            </a:pPr>
            <a:r>
              <a:rPr lang="en-US" sz="2000" dirty="0" err="1"/>
              <a:t>const</a:t>
            </a:r>
            <a:r>
              <a:rPr lang="en-US" sz="2000" dirty="0"/>
              <a:t> hostname = '127.0.0.1'</a:t>
            </a:r>
          </a:p>
          <a:p>
            <a:pPr>
              <a:lnSpc>
                <a:spcPct val="120000"/>
              </a:lnSpc>
              <a:spcBef>
                <a:spcPts val="0"/>
              </a:spcBef>
              <a:spcAft>
                <a:spcPts val="0"/>
              </a:spcAft>
            </a:pPr>
            <a:r>
              <a:rPr lang="en-US" sz="2000" dirty="0" err="1"/>
              <a:t>const</a:t>
            </a:r>
            <a:r>
              <a:rPr lang="en-US" sz="2000" dirty="0"/>
              <a:t> port = </a:t>
            </a:r>
            <a:r>
              <a:rPr lang="en-US" sz="2000" dirty="0" err="1"/>
              <a:t>process.env.PORT</a:t>
            </a:r>
            <a:endParaRPr lang="en-US" sz="2000" dirty="0"/>
          </a:p>
          <a:p>
            <a:pPr>
              <a:lnSpc>
                <a:spcPct val="120000"/>
              </a:lnSpc>
              <a:spcBef>
                <a:spcPts val="0"/>
              </a:spcBef>
              <a:spcAft>
                <a:spcPts val="0"/>
              </a:spcAft>
            </a:pPr>
            <a:endParaRPr lang="en-US" sz="2000" dirty="0"/>
          </a:p>
          <a:p>
            <a:pPr>
              <a:lnSpc>
                <a:spcPct val="120000"/>
              </a:lnSpc>
              <a:spcBef>
                <a:spcPts val="0"/>
              </a:spcBef>
              <a:spcAft>
                <a:spcPts val="0"/>
              </a:spcAft>
            </a:pPr>
            <a:r>
              <a:rPr lang="en-US" sz="2000" dirty="0" err="1"/>
              <a:t>const</a:t>
            </a:r>
            <a:r>
              <a:rPr lang="en-US" sz="2000" dirty="0"/>
              <a:t> server = </a:t>
            </a:r>
            <a:r>
              <a:rPr lang="en-US" sz="2000" dirty="0" err="1"/>
              <a:t>http.createServer</a:t>
            </a:r>
            <a:r>
              <a:rPr lang="en-US" sz="2000" dirty="0"/>
              <a:t>((</a:t>
            </a:r>
            <a:r>
              <a:rPr lang="en-US" sz="2000" dirty="0" err="1"/>
              <a:t>req</a:t>
            </a:r>
            <a:r>
              <a:rPr lang="en-US" sz="2000" dirty="0"/>
              <a:t>, res) =&gt; {</a:t>
            </a:r>
          </a:p>
          <a:p>
            <a:pPr>
              <a:lnSpc>
                <a:spcPct val="120000"/>
              </a:lnSpc>
              <a:spcBef>
                <a:spcPts val="0"/>
              </a:spcBef>
              <a:spcAft>
                <a:spcPts val="0"/>
              </a:spcAft>
            </a:pPr>
            <a:r>
              <a:rPr lang="en-US" sz="2000" dirty="0"/>
              <a:t>  </a:t>
            </a:r>
            <a:r>
              <a:rPr lang="en-US" sz="2000" dirty="0" err="1"/>
              <a:t>res.statusCode</a:t>
            </a:r>
            <a:r>
              <a:rPr lang="en-US" sz="2000" dirty="0"/>
              <a:t> = 200</a:t>
            </a:r>
          </a:p>
          <a:p>
            <a:pPr>
              <a:lnSpc>
                <a:spcPct val="120000"/>
              </a:lnSpc>
              <a:spcBef>
                <a:spcPts val="0"/>
              </a:spcBef>
              <a:spcAft>
                <a:spcPts val="0"/>
              </a:spcAft>
            </a:pPr>
            <a:r>
              <a:rPr lang="en-US" sz="2000" dirty="0"/>
              <a:t>  </a:t>
            </a:r>
            <a:r>
              <a:rPr lang="en-US" sz="2000" dirty="0" err="1"/>
              <a:t>res.setHeader</a:t>
            </a:r>
            <a:r>
              <a:rPr lang="en-US" sz="2000" dirty="0"/>
              <a:t>('Content-Type', 'text/plain')</a:t>
            </a:r>
          </a:p>
          <a:p>
            <a:pPr>
              <a:lnSpc>
                <a:spcPct val="120000"/>
              </a:lnSpc>
              <a:spcBef>
                <a:spcPts val="0"/>
              </a:spcBef>
              <a:spcAft>
                <a:spcPts val="0"/>
              </a:spcAft>
            </a:pPr>
            <a:r>
              <a:rPr lang="en-US" sz="2000" dirty="0"/>
              <a:t>  </a:t>
            </a:r>
            <a:r>
              <a:rPr lang="en-US" sz="2000" dirty="0" err="1"/>
              <a:t>res.end</a:t>
            </a:r>
            <a:r>
              <a:rPr lang="en-US" sz="2000" dirty="0"/>
              <a:t>('Hello World!\n')</a:t>
            </a:r>
          </a:p>
          <a:p>
            <a:pPr>
              <a:lnSpc>
                <a:spcPct val="120000"/>
              </a:lnSpc>
              <a:spcBef>
                <a:spcPts val="0"/>
              </a:spcBef>
              <a:spcAft>
                <a:spcPts val="0"/>
              </a:spcAft>
            </a:pPr>
            <a:r>
              <a:rPr lang="en-US" sz="2000" dirty="0"/>
              <a:t>})</a:t>
            </a:r>
          </a:p>
          <a:p>
            <a:pPr>
              <a:lnSpc>
                <a:spcPct val="120000"/>
              </a:lnSpc>
              <a:spcBef>
                <a:spcPts val="0"/>
              </a:spcBef>
              <a:spcAft>
                <a:spcPts val="0"/>
              </a:spcAft>
            </a:pPr>
            <a:r>
              <a:rPr lang="en-US" sz="2000" dirty="0" err="1"/>
              <a:t>server.listen</a:t>
            </a:r>
            <a:r>
              <a:rPr lang="en-US" sz="2000" dirty="0"/>
              <a:t>(port, hostname, () =&gt; {</a:t>
            </a:r>
          </a:p>
          <a:p>
            <a:pPr>
              <a:lnSpc>
                <a:spcPct val="120000"/>
              </a:lnSpc>
              <a:spcBef>
                <a:spcPts val="0"/>
              </a:spcBef>
              <a:spcAft>
                <a:spcPts val="0"/>
              </a:spcAft>
            </a:pPr>
            <a:r>
              <a:rPr lang="en-US" sz="2000" dirty="0"/>
              <a:t>  console.log(`Server running at http://${hostname}:${port}/`)</a:t>
            </a:r>
          </a:p>
          <a:p>
            <a:pPr>
              <a:lnSpc>
                <a:spcPct val="120000"/>
              </a:lnSpc>
              <a:spcBef>
                <a:spcPts val="0"/>
              </a:spcBef>
              <a:spcAft>
                <a:spcPts val="0"/>
              </a:spcAft>
            </a:pPr>
            <a:r>
              <a:rPr lang="en-US" sz="2000" dirty="0"/>
              <a:t>})</a:t>
            </a:r>
          </a:p>
        </p:txBody>
      </p:sp>
    </p:spTree>
    <p:extLst>
      <p:ext uri="{BB962C8B-B14F-4D97-AF65-F5344CB8AC3E}">
        <p14:creationId xmlns:p14="http://schemas.microsoft.com/office/powerpoint/2010/main" val="112067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 Example Node.js Application</a:t>
            </a:r>
          </a:p>
        </p:txBody>
      </p:sp>
      <p:sp>
        <p:nvSpPr>
          <p:cNvPr id="6" name="Content Placeholder 5"/>
          <p:cNvSpPr>
            <a:spLocks noGrp="1"/>
          </p:cNvSpPr>
          <p:nvPr>
            <p:ph idx="1"/>
          </p:nvPr>
        </p:nvSpPr>
        <p:spPr/>
        <p:txBody>
          <a:bodyPr/>
          <a:lstStyle/>
          <a:p>
            <a:r>
              <a:rPr lang="en-US" dirty="0"/>
              <a:t>The first provides the request details. In this simple example, this is not used, but you could access the request headers and request data.</a:t>
            </a:r>
          </a:p>
          <a:p>
            <a:r>
              <a:rPr lang="en-US" dirty="0"/>
              <a:t>The second is used to return data to the caller.</a:t>
            </a:r>
          </a:p>
          <a:p>
            <a:r>
              <a:rPr lang="en-US" dirty="0"/>
              <a:t>In this case with:</a:t>
            </a:r>
          </a:p>
          <a:p>
            <a:r>
              <a:rPr lang="en-US" dirty="0"/>
              <a:t>we set the </a:t>
            </a:r>
            <a:r>
              <a:rPr lang="en-US" dirty="0" err="1"/>
              <a:t>statusCode</a:t>
            </a:r>
            <a:r>
              <a:rPr lang="en-US" dirty="0"/>
              <a:t> property to 200, to indicate a successful response.</a:t>
            </a:r>
          </a:p>
          <a:p>
            <a:r>
              <a:rPr lang="en-US" dirty="0"/>
              <a:t>We set the Content-Type header:</a:t>
            </a:r>
          </a:p>
          <a:p>
            <a:r>
              <a:rPr lang="en-US" dirty="0"/>
              <a:t>and we end close the response, adding the content as an argument to end():</a:t>
            </a:r>
          </a:p>
        </p:txBody>
      </p:sp>
      <p:sp>
        <p:nvSpPr>
          <p:cNvPr id="7" name="Rectangle 1"/>
          <p:cNvSpPr>
            <a:spLocks noChangeArrowheads="1"/>
          </p:cNvSpPr>
          <p:nvPr/>
        </p:nvSpPr>
        <p:spPr bwMode="auto">
          <a:xfrm>
            <a:off x="3304674" y="3539893"/>
            <a:ext cx="3176337"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D3438"/>
                </a:solidFill>
                <a:effectLst/>
                <a:latin typeface="Consolas" panose="020B0609020204030204" pitchFamily="49" charset="0"/>
              </a:rPr>
              <a:t>res.statusCode</a:t>
            </a:r>
            <a:r>
              <a:rPr kumimoji="0" lang="en-US" altLang="en-US" sz="2000" b="0" i="0" u="none" strike="noStrike" cap="none" normalizeH="0" baseline="0" dirty="0">
                <a:ln>
                  <a:noFill/>
                </a:ln>
                <a:solidFill>
                  <a:srgbClr val="2D3438"/>
                </a:solidFill>
                <a:effectLst/>
                <a:latin typeface="Consolas" panose="020B0609020204030204" pitchFamily="49" charset="0"/>
              </a:rPr>
              <a:t> = 200</a:t>
            </a:r>
            <a:endParaRPr kumimoji="0" lang="en-US" altLang="en-US" sz="2000" b="0" i="0" u="none" strike="noStrike" cap="none" normalizeH="0" baseline="0" dirty="0">
              <a:ln>
                <a:noFill/>
              </a:ln>
              <a:solidFill>
                <a:schemeClr val="tx1"/>
              </a:solidFill>
              <a:effectLst/>
            </a:endParaRPr>
          </a:p>
        </p:txBody>
      </p:sp>
      <p:sp>
        <p:nvSpPr>
          <p:cNvPr id="8" name="Rectangle 2"/>
          <p:cNvSpPr>
            <a:spLocks noChangeArrowheads="1"/>
          </p:cNvSpPr>
          <p:nvPr/>
        </p:nvSpPr>
        <p:spPr bwMode="auto">
          <a:xfrm>
            <a:off x="4892842" y="4456600"/>
            <a:ext cx="6304940"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2000" dirty="0" err="1">
                <a:solidFill>
                  <a:srgbClr val="2D3438"/>
                </a:solidFill>
                <a:latin typeface="Consolas" panose="020B0609020204030204" pitchFamily="49" charset="0"/>
              </a:rPr>
              <a:t>res.setHeader</a:t>
            </a:r>
            <a:r>
              <a:rPr lang="en-US" altLang="en-US" sz="2000" dirty="0">
                <a:solidFill>
                  <a:srgbClr val="2D3438"/>
                </a:solidFill>
                <a:latin typeface="Consolas" panose="020B0609020204030204" pitchFamily="49" charset="0"/>
              </a:rPr>
              <a:t>('Content-Type', 'text/plain') </a:t>
            </a:r>
          </a:p>
        </p:txBody>
      </p:sp>
      <p:sp>
        <p:nvSpPr>
          <p:cNvPr id="9" name="Rectangle 3"/>
          <p:cNvSpPr>
            <a:spLocks noChangeArrowheads="1"/>
          </p:cNvSpPr>
          <p:nvPr/>
        </p:nvSpPr>
        <p:spPr bwMode="auto">
          <a:xfrm>
            <a:off x="4120861" y="5629320"/>
            <a:ext cx="3526606"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2000">
                <a:solidFill>
                  <a:srgbClr val="2D3438"/>
                </a:solidFill>
                <a:latin typeface="Consolas" panose="020B0609020204030204" pitchFamily="49" charset="0"/>
              </a:rPr>
              <a:t>res.end('Hello World\n') </a:t>
            </a:r>
          </a:p>
        </p:txBody>
      </p:sp>
    </p:spTree>
    <p:extLst>
      <p:ext uri="{BB962C8B-B14F-4D97-AF65-F5344CB8AC3E}">
        <p14:creationId xmlns:p14="http://schemas.microsoft.com/office/powerpoint/2010/main" val="1708012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TM02900720[[fn=Integral]]</Template>
  <TotalTime>2267</TotalTime>
  <Words>2500</Words>
  <Application>Microsoft Office PowerPoint</Application>
  <PresentationFormat>Widescreen</PresentationFormat>
  <Paragraphs>242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Consolas</vt:lpstr>
      <vt:lpstr>Tw Cen MT</vt:lpstr>
      <vt:lpstr>Tw Cen MT Condensed</vt:lpstr>
      <vt:lpstr>Wingdings</vt:lpstr>
      <vt:lpstr>Wingdings 3</vt:lpstr>
      <vt:lpstr>Integral</vt:lpstr>
      <vt:lpstr>Chapter 1:Introduction to NodeJS</vt:lpstr>
      <vt:lpstr>Your instructor</vt:lpstr>
      <vt:lpstr>Motive of this course</vt:lpstr>
      <vt:lpstr>What is Node.JS</vt:lpstr>
      <vt:lpstr>Features of Node.js</vt:lpstr>
      <vt:lpstr>I/O Asynchronous Non-Blocking Callback</vt:lpstr>
      <vt:lpstr>Vast Number of Libraries</vt:lpstr>
      <vt:lpstr>An Example Node.js Application</vt:lpstr>
      <vt:lpstr>An Example Node.js Application</vt:lpstr>
      <vt:lpstr>Another example of node.js</vt:lpstr>
      <vt:lpstr>Node.js Frameworks and Tools</vt:lpstr>
      <vt:lpstr>Node.js Frameworks and Tools</vt:lpstr>
      <vt:lpstr>Node.js Frameworks and Tools</vt:lpstr>
      <vt:lpstr>Who Uses Node.js</vt:lpstr>
      <vt:lpstr>Where to Use Node.js</vt:lpstr>
      <vt:lpstr>Where Not to Use Node.js</vt:lpstr>
      <vt:lpstr>What Can Node.js Do?</vt:lpstr>
      <vt:lpstr>What is a Node.js File?</vt:lpstr>
      <vt:lpstr>Concepts</vt:lpstr>
      <vt:lpstr>Node.js Built-in Modules</vt:lpstr>
      <vt:lpstr>Getting started with node.js</vt:lpstr>
      <vt:lpstr>Software needed</vt:lpstr>
      <vt:lpstr>Download Node.js</vt:lpstr>
      <vt:lpstr>Check and verify version of node.js installed</vt:lpstr>
      <vt:lpstr>My First Application</vt:lpstr>
      <vt:lpstr>Execute the application</vt:lpstr>
      <vt:lpstr>Console.log()</vt:lpstr>
      <vt:lpstr>Summary</vt:lpstr>
      <vt:lpstr>How  much javascript is needed for node.js</vt:lpstr>
      <vt:lpstr>New Concepts in node.js</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NodeJS</dc:title>
  <dc:creator>Dr. Adeel Ansari</dc:creator>
  <cp:lastModifiedBy>Dr. Adeel</cp:lastModifiedBy>
  <cp:revision>51</cp:revision>
  <dcterms:created xsi:type="dcterms:W3CDTF">2020-01-24T13:28:38Z</dcterms:created>
  <dcterms:modified xsi:type="dcterms:W3CDTF">2021-02-05T11:17:14Z</dcterms:modified>
</cp:coreProperties>
</file>