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57" r:id="rId4"/>
    <p:sldId id="296" r:id="rId5"/>
    <p:sldId id="297" r:id="rId6"/>
    <p:sldId id="298" r:id="rId7"/>
    <p:sldId id="299" r:id="rId8"/>
    <p:sldId id="300" r:id="rId9"/>
    <p:sldId id="301" r:id="rId10"/>
    <p:sldId id="302" r:id="rId11"/>
    <p:sldId id="303" r:id="rId12"/>
    <p:sldId id="304" r:id="rId13"/>
    <p:sldId id="305" r:id="rId14"/>
    <p:sldId id="306" r:id="rId15"/>
    <p:sldId id="308" r:id="rId16"/>
    <p:sldId id="309" r:id="rId17"/>
    <p:sldId id="310" r:id="rId18"/>
    <p:sldId id="311" r:id="rId19"/>
    <p:sldId id="312" r:id="rId20"/>
    <p:sldId id="313" r:id="rId21"/>
    <p:sldId id="314" r:id="rId22"/>
    <p:sldId id="307" r:id="rId23"/>
    <p:sldId id="315" r:id="rId24"/>
    <p:sldId id="316" r:id="rId25"/>
    <p:sldId id="317" r:id="rId26"/>
    <p:sldId id="318" r:id="rId27"/>
    <p:sldId id="31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2/19/2020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xpressjs.com/en/4x/api.html#app.METHO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xpressjs.com/en/4x/api.html#res.send" TargetMode="External"/><Relationship Id="rId3" Type="http://schemas.openxmlformats.org/officeDocument/2006/relationships/hyperlink" Target="https://expressjs.com/en/4x/api.html#res.end" TargetMode="External"/><Relationship Id="rId7" Type="http://schemas.openxmlformats.org/officeDocument/2006/relationships/hyperlink" Target="https://expressjs.com/en/4x/api.html#res.render" TargetMode="External"/><Relationship Id="rId2" Type="http://schemas.openxmlformats.org/officeDocument/2006/relationships/hyperlink" Target="https://expressjs.com/en/4x/api.html#res.download" TargetMode="External"/><Relationship Id="rId1" Type="http://schemas.openxmlformats.org/officeDocument/2006/relationships/slideLayout" Target="../slideLayouts/slideLayout2.xml"/><Relationship Id="rId6" Type="http://schemas.openxmlformats.org/officeDocument/2006/relationships/hyperlink" Target="https://expressjs.com/en/4x/api.html#res.redirect" TargetMode="External"/><Relationship Id="rId5" Type="http://schemas.openxmlformats.org/officeDocument/2006/relationships/hyperlink" Target="https://expressjs.com/en/4x/api.html#res.jsonp" TargetMode="External"/><Relationship Id="rId10" Type="http://schemas.openxmlformats.org/officeDocument/2006/relationships/hyperlink" Target="https://expressjs.com/en/4x/api.html#res.sendStatus" TargetMode="External"/><Relationship Id="rId4" Type="http://schemas.openxmlformats.org/officeDocument/2006/relationships/hyperlink" Target="https://expressjs.com/en/4x/api.html#res.json" TargetMode="External"/><Relationship Id="rId9" Type="http://schemas.openxmlformats.org/officeDocument/2006/relationships/hyperlink" Target="https://expressjs.com/en/4x/api.html#res.sendFi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Learn/Server-side/Express_Nodejs" TargetMode="External"/><Relationship Id="rId2" Type="http://schemas.openxmlformats.org/officeDocument/2006/relationships/hyperlink" Target="https://expressjs.com/en/guide/rou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Expressjs</a:t>
            </a:r>
            <a:r>
              <a:rPr lang="en-US" dirty="0"/>
              <a:t> framework</a:t>
            </a:r>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058A-2CFD-4ED6-A7D5-965404FEBD18}"/>
              </a:ext>
            </a:extLst>
          </p:cNvPr>
          <p:cNvSpPr>
            <a:spLocks noGrp="1"/>
          </p:cNvSpPr>
          <p:nvPr>
            <p:ph type="title"/>
          </p:nvPr>
        </p:nvSpPr>
        <p:spPr/>
        <p:txBody>
          <a:bodyPr/>
          <a:lstStyle/>
          <a:p>
            <a:r>
              <a:rPr lang="en-US" dirty="0"/>
              <a:t>What are Routes?</a:t>
            </a:r>
          </a:p>
        </p:txBody>
      </p:sp>
      <p:sp>
        <p:nvSpPr>
          <p:cNvPr id="3" name="Content Placeholder 2">
            <a:extLst>
              <a:ext uri="{FF2B5EF4-FFF2-40B4-BE49-F238E27FC236}">
                <a16:creationId xmlns:a16="http://schemas.microsoft.com/office/drawing/2014/main" id="{16099FC4-19D6-450B-807C-ADB4ABF44DE0}"/>
              </a:ext>
            </a:extLst>
          </p:cNvPr>
          <p:cNvSpPr>
            <a:spLocks noGrp="1"/>
          </p:cNvSpPr>
          <p:nvPr>
            <p:ph idx="1"/>
          </p:nvPr>
        </p:nvSpPr>
        <p:spPr/>
        <p:txBody>
          <a:bodyPr>
            <a:normAutofit fontScale="92500" lnSpcReduction="20000"/>
          </a:bodyPr>
          <a:lstStyle/>
          <a:p>
            <a:r>
              <a:rPr lang="en-US" dirty="0"/>
              <a:t>Routing determine the way in which an application responds to a client request to a particular endpoint.</a:t>
            </a:r>
          </a:p>
          <a:p>
            <a:r>
              <a:rPr lang="en-US" dirty="0"/>
              <a:t>For example, a client can make a GET, POST, PUT or DELETE http request for various URL such as the ones shown below;</a:t>
            </a:r>
          </a:p>
          <a:p>
            <a:endParaRPr lang="en-US" dirty="0"/>
          </a:p>
          <a:p>
            <a:endParaRPr lang="en-US" dirty="0"/>
          </a:p>
          <a:p>
            <a:r>
              <a:rPr lang="en-US" dirty="0"/>
              <a:t>In the above example,</a:t>
            </a:r>
          </a:p>
          <a:p>
            <a:r>
              <a:rPr lang="en-US" dirty="0"/>
              <a:t>If a GET request is made for the first URL, then the response should ideally be a list of books.</a:t>
            </a:r>
          </a:p>
          <a:p>
            <a:r>
              <a:rPr lang="en-US" dirty="0"/>
              <a:t>If the GET request is made for the second URL, then the response should ideally be a list of Students.</a:t>
            </a:r>
          </a:p>
          <a:p>
            <a:r>
              <a:rPr lang="en-US" dirty="0"/>
              <a:t>So based on the URL which is accessed, a different functionality on the webserver will be invoked, and accordingly, the response will be sent to the client. This is the concept of routing.</a:t>
            </a:r>
          </a:p>
          <a:p>
            <a:endParaRPr lang="en-US" dirty="0"/>
          </a:p>
          <a:p>
            <a:endParaRPr lang="en-US" dirty="0"/>
          </a:p>
        </p:txBody>
      </p:sp>
      <p:sp>
        <p:nvSpPr>
          <p:cNvPr id="5" name="Rectangle 4">
            <a:extLst>
              <a:ext uri="{FF2B5EF4-FFF2-40B4-BE49-F238E27FC236}">
                <a16:creationId xmlns:a16="http://schemas.microsoft.com/office/drawing/2014/main" id="{24E4D339-55FB-45A4-924A-F446DC609D1A}"/>
              </a:ext>
            </a:extLst>
          </p:cNvPr>
          <p:cNvSpPr/>
          <p:nvPr/>
        </p:nvSpPr>
        <p:spPr>
          <a:xfrm>
            <a:off x="3273287" y="3433826"/>
            <a:ext cx="6096000" cy="646331"/>
          </a:xfrm>
          <a:prstGeom prst="rect">
            <a:avLst/>
          </a:prstGeom>
          <a:solidFill>
            <a:schemeClr val="accent1">
              <a:lumMod val="40000"/>
              <a:lumOff val="60000"/>
            </a:schemeClr>
          </a:solidFill>
          <a:ln>
            <a:solidFill>
              <a:schemeClr val="accent1"/>
            </a:solidFill>
          </a:ln>
        </p:spPr>
        <p:txBody>
          <a:bodyPr>
            <a:spAutoFit/>
          </a:bodyPr>
          <a:lstStyle/>
          <a:p>
            <a:r>
              <a:rPr lang="en-US" dirty="0"/>
              <a:t>http://localhost:3000/Books</a:t>
            </a:r>
          </a:p>
          <a:p>
            <a:r>
              <a:rPr lang="en-US" dirty="0"/>
              <a:t>http://localhost:3000/Students</a:t>
            </a:r>
          </a:p>
        </p:txBody>
      </p:sp>
    </p:spTree>
    <p:extLst>
      <p:ext uri="{BB962C8B-B14F-4D97-AF65-F5344CB8AC3E}">
        <p14:creationId xmlns:p14="http://schemas.microsoft.com/office/powerpoint/2010/main" val="26762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3D15-D0CC-40E5-9AAB-6504923348E3}"/>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7D7BE006-0DB7-4C79-849E-AE20160CEB0E}"/>
              </a:ext>
            </a:extLst>
          </p:cNvPr>
          <p:cNvSpPr>
            <a:spLocks noGrp="1"/>
          </p:cNvSpPr>
          <p:nvPr>
            <p:ph idx="1"/>
          </p:nvPr>
        </p:nvSpPr>
        <p:spPr/>
        <p:txBody>
          <a:bodyPr>
            <a:normAutofit fontScale="92500" lnSpcReduction="10000"/>
          </a:bodyPr>
          <a:lstStyle/>
          <a:p>
            <a:r>
              <a:rPr lang="en-US" dirty="0"/>
              <a:t>Each route can have one or more handler functions, which are executed when the route is matched.</a:t>
            </a:r>
          </a:p>
          <a:p>
            <a:r>
              <a:rPr lang="en-US" dirty="0"/>
              <a:t>The general syntax for a route is shown below</a:t>
            </a:r>
          </a:p>
          <a:p>
            <a:endParaRPr lang="en-US" dirty="0"/>
          </a:p>
          <a:p>
            <a:endParaRPr lang="en-US" dirty="0"/>
          </a:p>
          <a:p>
            <a:r>
              <a:rPr lang="en-US" dirty="0"/>
              <a:t>Wherein,</a:t>
            </a:r>
          </a:p>
          <a:p>
            <a:r>
              <a:rPr lang="en-US" dirty="0"/>
              <a:t>1) app is an instance of the express module</a:t>
            </a:r>
          </a:p>
          <a:p>
            <a:r>
              <a:rPr lang="en-US" dirty="0"/>
              <a:t>2) METHOD is an HTTP request method (GET, POST, PUT or DELETE)</a:t>
            </a:r>
          </a:p>
          <a:p>
            <a:r>
              <a:rPr lang="en-US" dirty="0"/>
              <a:t>3) PATH is a path on the server.</a:t>
            </a:r>
          </a:p>
          <a:p>
            <a:r>
              <a:rPr lang="en-US" dirty="0"/>
              <a:t>4) HANDLER is the function executed when the route is matched.</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3F4CDFDA-B64D-4110-9292-6292BCF19B36}"/>
              </a:ext>
            </a:extLst>
          </p:cNvPr>
          <p:cNvSpPr/>
          <p:nvPr/>
        </p:nvSpPr>
        <p:spPr>
          <a:xfrm>
            <a:off x="4699919" y="3716843"/>
            <a:ext cx="3030701" cy="369332"/>
          </a:xfrm>
          <a:prstGeom prst="rect">
            <a:avLst/>
          </a:prstGeom>
          <a:solidFill>
            <a:schemeClr val="accent1">
              <a:lumMod val="40000"/>
              <a:lumOff val="60000"/>
            </a:schemeClr>
          </a:solidFill>
          <a:ln>
            <a:solidFill>
              <a:schemeClr val="accent1"/>
            </a:solidFill>
          </a:ln>
        </p:spPr>
        <p:txBody>
          <a:bodyPr wrap="none">
            <a:spAutoFit/>
          </a:bodyPr>
          <a:lstStyle/>
          <a:p>
            <a:r>
              <a:rPr lang="en-US" dirty="0" err="1"/>
              <a:t>app.METHOD</a:t>
            </a:r>
            <a:r>
              <a:rPr lang="en-US" dirty="0"/>
              <a:t>(PATH, HANDLER)</a:t>
            </a:r>
          </a:p>
        </p:txBody>
      </p:sp>
    </p:spTree>
    <p:extLst>
      <p:ext uri="{BB962C8B-B14F-4D97-AF65-F5344CB8AC3E}">
        <p14:creationId xmlns:p14="http://schemas.microsoft.com/office/powerpoint/2010/main" val="281947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25D-94AB-47AE-9ECF-6AA095DC501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F5D4CBA-9D69-4904-95AC-19BCEBCE581B}"/>
              </a:ext>
            </a:extLst>
          </p:cNvPr>
          <p:cNvSpPr>
            <a:spLocks noGrp="1"/>
          </p:cNvSpPr>
          <p:nvPr>
            <p:ph idx="1"/>
          </p:nvPr>
        </p:nvSpPr>
        <p:spPr/>
        <p:txBody>
          <a:bodyPr/>
          <a:lstStyle/>
          <a:p>
            <a:r>
              <a:rPr lang="en-US" dirty="0"/>
              <a:t>Let's look at an example of how we can implement routes in the express. Our example will create 3 routes as</a:t>
            </a:r>
          </a:p>
          <a:p>
            <a:pPr>
              <a:buFont typeface="Wingdings" panose="05000000000000000000" pitchFamily="2" charset="2"/>
              <a:buChar char="§"/>
            </a:pPr>
            <a:r>
              <a:rPr lang="en-US" dirty="0"/>
              <a:t>A /Node route which will display the string "Tutorial on Node" if this route is accessed</a:t>
            </a:r>
          </a:p>
          <a:p>
            <a:pPr>
              <a:buFont typeface="Wingdings" panose="05000000000000000000" pitchFamily="2" charset="2"/>
              <a:buChar char="§"/>
            </a:pPr>
            <a:r>
              <a:rPr lang="en-US" dirty="0"/>
              <a:t>A /Angular route which will display the string "Tutorial on Angular" if this route is accessed</a:t>
            </a:r>
          </a:p>
          <a:p>
            <a:pPr>
              <a:buFont typeface="Wingdings" panose="05000000000000000000" pitchFamily="2" charset="2"/>
              <a:buChar char="§"/>
            </a:pPr>
            <a:r>
              <a:rPr lang="en-US" dirty="0"/>
              <a:t>A default route / which will display the string "Welcome to Guru99 Tutorials."</a:t>
            </a:r>
          </a:p>
          <a:p>
            <a:r>
              <a:rPr lang="en-US" dirty="0"/>
              <a:t>Our basic code will remain the same as previous examples. The below snippet is an add-on to showcase how routing is implemented.</a:t>
            </a:r>
          </a:p>
          <a:p>
            <a:endParaRPr lang="en-US" dirty="0"/>
          </a:p>
        </p:txBody>
      </p:sp>
    </p:spTree>
    <p:extLst>
      <p:ext uri="{BB962C8B-B14F-4D97-AF65-F5344CB8AC3E}">
        <p14:creationId xmlns:p14="http://schemas.microsoft.com/office/powerpoint/2010/main" val="117849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5AC0-7A61-44BC-9FFE-DFD2F546A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4EF1F-2CBD-4F9D-A34D-E547F596C424}"/>
              </a:ext>
            </a:extLst>
          </p:cNvPr>
          <p:cNvSpPr>
            <a:spLocks noGrp="1"/>
          </p:cNvSpPr>
          <p:nvPr>
            <p:ph idx="1"/>
          </p:nvPr>
        </p:nvSpPr>
        <p:spPr/>
        <p:txBody>
          <a:bodyPr/>
          <a:lstStyle/>
          <a:p>
            <a:endParaRPr lang="en-US"/>
          </a:p>
        </p:txBody>
      </p:sp>
      <p:pic>
        <p:nvPicPr>
          <p:cNvPr id="5122" name="Picture 2" descr="Node.js Express FrameWork Tutorial - Learn in 10 Minutes">
            <a:extLst>
              <a:ext uri="{FF2B5EF4-FFF2-40B4-BE49-F238E27FC236}">
                <a16:creationId xmlns:a16="http://schemas.microsoft.com/office/drawing/2014/main" id="{B566CADC-E74B-4D07-901F-DD85BCC37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89660"/>
            <a:ext cx="1181100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6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95B6-CEF0-4DDE-88D3-307255BA08E2}"/>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4F8ED7DF-5212-45FA-A368-5DCEB6AB3589}"/>
              </a:ext>
            </a:extLst>
          </p:cNvPr>
          <p:cNvSpPr>
            <a:spLocks noGrp="1"/>
          </p:cNvSpPr>
          <p:nvPr>
            <p:ph idx="1"/>
          </p:nvPr>
        </p:nvSpPr>
        <p:spPr>
          <a:solidFill>
            <a:schemeClr val="accent1">
              <a:lumMod val="40000"/>
              <a:lumOff val="60000"/>
            </a:schemeClr>
          </a:solidFill>
          <a:ln>
            <a:solidFill>
              <a:schemeClr val="accent1"/>
            </a:solidFill>
          </a:ln>
        </p:spPr>
        <p:txBody>
          <a:bodyPr>
            <a:normAutofit fontScale="85000" lnSpcReduction="20000"/>
          </a:bodyPr>
          <a:lstStyle/>
          <a:p>
            <a:pPr>
              <a:lnSpc>
                <a:spcPct val="120000"/>
              </a:lnSpc>
              <a:spcBef>
                <a:spcPts val="0"/>
              </a:spcBef>
              <a:spcAft>
                <a:spcPts val="0"/>
              </a:spcAft>
            </a:pPr>
            <a:r>
              <a:rPr lang="en-US" dirty="0"/>
              <a:t>var express = require('express');</a:t>
            </a:r>
          </a:p>
          <a:p>
            <a:pPr>
              <a:lnSpc>
                <a:spcPct val="120000"/>
              </a:lnSpc>
              <a:spcBef>
                <a:spcPts val="0"/>
              </a:spcBef>
              <a:spcAft>
                <a:spcPts val="0"/>
              </a:spcAft>
            </a:pPr>
            <a:r>
              <a:rPr lang="en-US" dirty="0"/>
              <a:t>var app = express();</a:t>
            </a:r>
          </a:p>
          <a:p>
            <a:pPr>
              <a:lnSpc>
                <a:spcPct val="120000"/>
              </a:lnSpc>
              <a:spcBef>
                <a:spcPts val="0"/>
              </a:spcBef>
              <a:spcAft>
                <a:spcPts val="0"/>
              </a:spcAft>
            </a:pPr>
            <a:r>
              <a:rPr lang="en-US" dirty="0" err="1"/>
              <a:t>app.route</a:t>
            </a:r>
            <a:r>
              <a:rPr lang="en-US" dirty="0"/>
              <a:t>('/Node').get(function(</a:t>
            </a:r>
            <a:r>
              <a:rPr lang="en-US" dirty="0" err="1"/>
              <a:t>req,res</a:t>
            </a:r>
            <a:r>
              <a:rPr lang="en-US" dirty="0"/>
              <a:t>)</a:t>
            </a:r>
          </a:p>
          <a:p>
            <a:pPr>
              <a:lnSpc>
                <a:spcPct val="120000"/>
              </a:lnSpc>
              <a:spcBef>
                <a:spcPts val="0"/>
              </a:spcBef>
              <a:spcAft>
                <a:spcPts val="0"/>
              </a:spcAft>
            </a:pPr>
            <a:r>
              <a:rPr lang="en-US" dirty="0"/>
              <a:t>{</a:t>
            </a:r>
          </a:p>
          <a:p>
            <a:pPr>
              <a:lnSpc>
                <a:spcPct val="120000"/>
              </a:lnSpc>
              <a:spcBef>
                <a:spcPts val="0"/>
              </a:spcBef>
              <a:spcAft>
                <a:spcPts val="0"/>
              </a:spcAft>
            </a:pPr>
            <a:r>
              <a:rPr lang="en-US" dirty="0"/>
              <a:t>    </a:t>
            </a:r>
            <a:r>
              <a:rPr lang="en-US" dirty="0" err="1"/>
              <a:t>res.send</a:t>
            </a:r>
            <a:r>
              <a:rPr lang="en-US" dirty="0"/>
              <a:t>("Tutorial on Node");</a:t>
            </a:r>
          </a:p>
          <a:p>
            <a:pPr>
              <a:lnSpc>
                <a:spcPct val="120000"/>
              </a:lnSpc>
              <a:spcBef>
                <a:spcPts val="0"/>
              </a:spcBef>
              <a:spcAft>
                <a:spcPts val="0"/>
              </a:spcAft>
            </a:pPr>
            <a:r>
              <a:rPr lang="en-US" dirty="0"/>
              <a:t>});</a:t>
            </a:r>
          </a:p>
          <a:p>
            <a:pPr>
              <a:lnSpc>
                <a:spcPct val="120000"/>
              </a:lnSpc>
              <a:spcBef>
                <a:spcPts val="0"/>
              </a:spcBef>
              <a:spcAft>
                <a:spcPts val="0"/>
              </a:spcAft>
            </a:pPr>
            <a:r>
              <a:rPr lang="en-US" dirty="0" err="1"/>
              <a:t>app.route</a:t>
            </a:r>
            <a:r>
              <a:rPr lang="en-US" dirty="0"/>
              <a:t>('/Angular').get(function(</a:t>
            </a:r>
            <a:r>
              <a:rPr lang="en-US" dirty="0" err="1"/>
              <a:t>req,res</a:t>
            </a:r>
            <a:r>
              <a:rPr lang="en-US" dirty="0"/>
              <a:t>)</a:t>
            </a:r>
          </a:p>
          <a:p>
            <a:pPr>
              <a:lnSpc>
                <a:spcPct val="120000"/>
              </a:lnSpc>
              <a:spcBef>
                <a:spcPts val="0"/>
              </a:spcBef>
              <a:spcAft>
                <a:spcPts val="0"/>
              </a:spcAft>
            </a:pPr>
            <a:r>
              <a:rPr lang="en-US" dirty="0"/>
              <a:t>{</a:t>
            </a:r>
          </a:p>
          <a:p>
            <a:pPr>
              <a:lnSpc>
                <a:spcPct val="120000"/>
              </a:lnSpc>
              <a:spcBef>
                <a:spcPts val="0"/>
              </a:spcBef>
              <a:spcAft>
                <a:spcPts val="0"/>
              </a:spcAft>
            </a:pPr>
            <a:r>
              <a:rPr lang="en-US" dirty="0"/>
              <a:t>    </a:t>
            </a:r>
            <a:r>
              <a:rPr lang="en-US" dirty="0" err="1"/>
              <a:t>res.send</a:t>
            </a:r>
            <a:r>
              <a:rPr lang="en-US" dirty="0"/>
              <a:t>("Tutorial on Angular");</a:t>
            </a:r>
          </a:p>
          <a:p>
            <a:pPr>
              <a:lnSpc>
                <a:spcPct val="120000"/>
              </a:lnSpc>
              <a:spcBef>
                <a:spcPts val="0"/>
              </a:spcBef>
              <a:spcAft>
                <a:spcPts val="0"/>
              </a:spcAft>
            </a:pPr>
            <a:r>
              <a:rPr lang="en-US" dirty="0"/>
              <a:t>});</a:t>
            </a:r>
          </a:p>
          <a:p>
            <a:pPr>
              <a:lnSpc>
                <a:spcPct val="120000"/>
              </a:lnSpc>
              <a:spcBef>
                <a:spcPts val="0"/>
              </a:spcBef>
              <a:spcAft>
                <a:spcPts val="0"/>
              </a:spcAft>
            </a:pPr>
            <a:r>
              <a:rPr lang="en-US" dirty="0" err="1"/>
              <a:t>app.get</a:t>
            </a:r>
            <a:r>
              <a:rPr lang="en-US" dirty="0"/>
              <a:t>('/',function(</a:t>
            </a:r>
            <a:r>
              <a:rPr lang="en-US" dirty="0" err="1"/>
              <a:t>req,res</a:t>
            </a:r>
            <a:r>
              <a:rPr lang="en-US" dirty="0"/>
              <a:t>){</a:t>
            </a:r>
          </a:p>
          <a:p>
            <a:pPr>
              <a:lnSpc>
                <a:spcPct val="120000"/>
              </a:lnSpc>
              <a:spcBef>
                <a:spcPts val="0"/>
              </a:spcBef>
              <a:spcAft>
                <a:spcPts val="0"/>
              </a:spcAft>
            </a:pPr>
            <a:r>
              <a:rPr lang="en-US" dirty="0"/>
              <a:t>    </a:t>
            </a:r>
            <a:r>
              <a:rPr lang="en-US" dirty="0" err="1"/>
              <a:t>res.send</a:t>
            </a:r>
            <a:r>
              <a:rPr lang="en-US" dirty="0"/>
              <a:t>('Welcome to Guru99 Tutorials');</a:t>
            </a:r>
          </a:p>
          <a:p>
            <a:pPr>
              <a:lnSpc>
                <a:spcPct val="120000"/>
              </a:lnSpc>
              <a:spcBef>
                <a:spcPts val="0"/>
              </a:spcBef>
              <a:spcAft>
                <a:spcPts val="0"/>
              </a:spcAft>
            </a:pPr>
            <a:r>
              <a:rPr lang="en-US" dirty="0"/>
              <a:t>}));</a:t>
            </a:r>
          </a:p>
        </p:txBody>
      </p:sp>
    </p:spTree>
    <p:extLst>
      <p:ext uri="{BB962C8B-B14F-4D97-AF65-F5344CB8AC3E}">
        <p14:creationId xmlns:p14="http://schemas.microsoft.com/office/powerpoint/2010/main" val="203339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F423-E997-4D4A-B4AB-A54A50407E92}"/>
              </a:ext>
            </a:extLst>
          </p:cNvPr>
          <p:cNvSpPr>
            <a:spLocks noGrp="1"/>
          </p:cNvSpPr>
          <p:nvPr>
            <p:ph type="title"/>
          </p:nvPr>
        </p:nvSpPr>
        <p:spPr/>
        <p:txBody>
          <a:bodyPr>
            <a:normAutofit/>
          </a:bodyPr>
          <a:lstStyle/>
          <a:p>
            <a:r>
              <a:rPr lang="en-US" dirty="0"/>
              <a:t>Route methods</a:t>
            </a:r>
          </a:p>
        </p:txBody>
      </p:sp>
      <p:sp>
        <p:nvSpPr>
          <p:cNvPr id="3" name="Content Placeholder 2">
            <a:extLst>
              <a:ext uri="{FF2B5EF4-FFF2-40B4-BE49-F238E27FC236}">
                <a16:creationId xmlns:a16="http://schemas.microsoft.com/office/drawing/2014/main" id="{A04579B3-8EBE-422C-AC8E-C29C2B6C702A}"/>
              </a:ext>
            </a:extLst>
          </p:cNvPr>
          <p:cNvSpPr>
            <a:spLocks noGrp="1"/>
          </p:cNvSpPr>
          <p:nvPr>
            <p:ph idx="1"/>
          </p:nvPr>
        </p:nvSpPr>
        <p:spPr/>
        <p:txBody>
          <a:bodyPr/>
          <a:lstStyle/>
          <a:p>
            <a:r>
              <a:rPr lang="en-US" dirty="0"/>
              <a:t>A route method is derived from one of the HTTP methods, and is attached to an instance of the express class.</a:t>
            </a:r>
          </a:p>
          <a:p>
            <a:r>
              <a:rPr lang="en-US" dirty="0"/>
              <a:t>The following code is an example of routes that are defined for the GET and the POST methods to the root of the app.</a:t>
            </a:r>
          </a:p>
          <a:p>
            <a:br>
              <a:rPr lang="en-US" dirty="0"/>
            </a:br>
            <a:endParaRPr lang="en-US" dirty="0"/>
          </a:p>
          <a:p>
            <a:endParaRPr lang="en-US" dirty="0"/>
          </a:p>
          <a:p>
            <a:endParaRPr lang="en-US" dirty="0"/>
          </a:p>
        </p:txBody>
      </p:sp>
      <p:sp>
        <p:nvSpPr>
          <p:cNvPr id="6" name="Rectangle 3">
            <a:extLst>
              <a:ext uri="{FF2B5EF4-FFF2-40B4-BE49-F238E27FC236}">
                <a16:creationId xmlns:a16="http://schemas.microsoft.com/office/drawing/2014/main" id="{6E372E0A-B04F-48DC-92CC-C2A0EB561566}"/>
              </a:ext>
            </a:extLst>
          </p:cNvPr>
          <p:cNvSpPr>
            <a:spLocks noChangeArrowheads="1"/>
          </p:cNvSpPr>
          <p:nvPr/>
        </p:nvSpPr>
        <p:spPr bwMode="auto">
          <a:xfrm>
            <a:off x="2973350" y="3888066"/>
            <a:ext cx="6245299" cy="2622462"/>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8090"/>
                </a:solidFill>
                <a:effectLst/>
                <a:latin typeface="Consolas" panose="020B0609020204030204" pitchFamily="49" charset="0"/>
              </a:rPr>
              <a:t>// GET method route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app</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0077AA"/>
                </a:solidFill>
                <a:effectLst/>
                <a:latin typeface="Consolas" panose="020B0609020204030204" pitchFamily="49" charset="0"/>
              </a:rPr>
              <a:t>get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req</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res</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nsolas" panose="020B0609020204030204" pitchFamily="49" charset="0"/>
              </a:rPr>
              <a:t>res</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send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'GET request to the homepage’</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8090"/>
                </a:solidFill>
                <a:effectLst/>
                <a:latin typeface="Consolas" panose="020B0609020204030204" pitchFamily="49" charset="0"/>
              </a:rPr>
              <a:t>// POST method route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app</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post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77AA"/>
                </a:solidFill>
                <a:effectLst/>
                <a:latin typeface="Consolas" panose="020B0609020204030204" pitchFamily="49" charset="0"/>
              </a:rPr>
              <a:t>function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req</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res</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nsolas" panose="020B0609020204030204" pitchFamily="49" charset="0"/>
              </a:rPr>
              <a:t>res</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send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'POST request to the homepage’</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5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3661-0879-4450-8B47-CCB3A6BE0913}"/>
              </a:ext>
            </a:extLst>
          </p:cNvPr>
          <p:cNvSpPr>
            <a:spLocks noGrp="1"/>
          </p:cNvSpPr>
          <p:nvPr>
            <p:ph type="title"/>
          </p:nvPr>
        </p:nvSpPr>
        <p:spPr/>
        <p:txBody>
          <a:bodyPr/>
          <a:lstStyle/>
          <a:p>
            <a:r>
              <a:rPr lang="en-US" dirty="0" err="1"/>
              <a:t>App.all</a:t>
            </a:r>
            <a:r>
              <a:rPr lang="en-US" dirty="0"/>
              <a:t> method</a:t>
            </a:r>
          </a:p>
        </p:txBody>
      </p:sp>
      <p:sp>
        <p:nvSpPr>
          <p:cNvPr id="3" name="Content Placeholder 2">
            <a:extLst>
              <a:ext uri="{FF2B5EF4-FFF2-40B4-BE49-F238E27FC236}">
                <a16:creationId xmlns:a16="http://schemas.microsoft.com/office/drawing/2014/main" id="{005AE44D-48B9-41B2-AFBE-9D8CA5F8CEBC}"/>
              </a:ext>
            </a:extLst>
          </p:cNvPr>
          <p:cNvSpPr>
            <a:spLocks noGrp="1"/>
          </p:cNvSpPr>
          <p:nvPr>
            <p:ph idx="1"/>
          </p:nvPr>
        </p:nvSpPr>
        <p:spPr/>
        <p:txBody>
          <a:bodyPr/>
          <a:lstStyle/>
          <a:p>
            <a:r>
              <a:rPr lang="en-US" dirty="0"/>
              <a:t>Express supports methods that correspond to all HTTP request methods: get, post, and so on. For a full list, see </a:t>
            </a:r>
            <a:r>
              <a:rPr lang="en-US" dirty="0">
                <a:hlinkClick r:id="rId2"/>
              </a:rPr>
              <a:t>app.METHOD</a:t>
            </a:r>
            <a:r>
              <a:rPr lang="en-US" dirty="0"/>
              <a:t>.</a:t>
            </a:r>
          </a:p>
          <a:p>
            <a:r>
              <a:rPr lang="en-US" dirty="0"/>
              <a:t>There is a special routing method, </a:t>
            </a:r>
            <a:r>
              <a:rPr lang="en-US" dirty="0" err="1"/>
              <a:t>app.all</a:t>
            </a:r>
            <a:r>
              <a:rPr lang="en-US" dirty="0"/>
              <a:t>(), used to load middleware functions at a path for all HTTP request methods. For example, the following handler is executed for requests to the route “/secret” whether using GET, POST, PUT, DELETE, or any other HTTP request method supported in the http module.</a:t>
            </a:r>
          </a:p>
        </p:txBody>
      </p:sp>
      <p:sp>
        <p:nvSpPr>
          <p:cNvPr id="5" name="Rectangle 2">
            <a:extLst>
              <a:ext uri="{FF2B5EF4-FFF2-40B4-BE49-F238E27FC236}">
                <a16:creationId xmlns:a16="http://schemas.microsoft.com/office/drawing/2014/main" id="{E7A51EF3-E5C6-46D7-861D-886D269A0A68}"/>
              </a:ext>
            </a:extLst>
          </p:cNvPr>
          <p:cNvSpPr>
            <a:spLocks noChangeArrowheads="1"/>
          </p:cNvSpPr>
          <p:nvPr/>
        </p:nvSpPr>
        <p:spPr bwMode="auto">
          <a:xfrm>
            <a:off x="3074505" y="4581573"/>
            <a:ext cx="5847755" cy="1206690"/>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app</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all</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'/secret'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console</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DD4A68"/>
                </a:solidFill>
                <a:effectLst/>
                <a:latin typeface="Consolas" panose="020B0609020204030204" pitchFamily="49" charset="0"/>
              </a:rPr>
              <a:t>log</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'Accessing the secret section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DD4A68"/>
                </a:solidFill>
                <a:effectLst/>
                <a:latin typeface="Consolas" panose="020B0609020204030204" pitchFamily="49" charset="0"/>
              </a:rPr>
              <a:t>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08090"/>
                </a:solidFill>
                <a:effectLst/>
                <a:latin typeface="Consolas" panose="020B0609020204030204" pitchFamily="49" charset="0"/>
              </a:rPr>
              <a:t>// pass control to the next handler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34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6579-77CF-4328-848A-A54EFB1DA535}"/>
              </a:ext>
            </a:extLst>
          </p:cNvPr>
          <p:cNvSpPr>
            <a:spLocks noGrp="1"/>
          </p:cNvSpPr>
          <p:nvPr>
            <p:ph type="title"/>
          </p:nvPr>
        </p:nvSpPr>
        <p:spPr/>
        <p:txBody>
          <a:bodyPr>
            <a:normAutofit/>
          </a:bodyPr>
          <a:lstStyle/>
          <a:p>
            <a:r>
              <a:rPr lang="en-US" b="1" dirty="0"/>
              <a:t>Route parameters</a:t>
            </a:r>
            <a:endParaRPr lang="en-US" dirty="0"/>
          </a:p>
        </p:txBody>
      </p:sp>
      <p:sp>
        <p:nvSpPr>
          <p:cNvPr id="3" name="Content Placeholder 2">
            <a:extLst>
              <a:ext uri="{FF2B5EF4-FFF2-40B4-BE49-F238E27FC236}">
                <a16:creationId xmlns:a16="http://schemas.microsoft.com/office/drawing/2014/main" id="{F40C1967-B737-4703-92FF-00B204F6223B}"/>
              </a:ext>
            </a:extLst>
          </p:cNvPr>
          <p:cNvSpPr>
            <a:spLocks noGrp="1"/>
          </p:cNvSpPr>
          <p:nvPr>
            <p:ph idx="1"/>
          </p:nvPr>
        </p:nvSpPr>
        <p:spPr/>
        <p:txBody>
          <a:bodyPr/>
          <a:lstStyle/>
          <a:p>
            <a:pPr algn="just"/>
            <a:r>
              <a:rPr lang="en-US" dirty="0"/>
              <a:t>Route parameters are named URL segments that are used to capture the values specified at their position in the URL. The captured values are populated in the </a:t>
            </a:r>
            <a:r>
              <a:rPr lang="en-US" dirty="0" err="1"/>
              <a:t>req.params</a:t>
            </a:r>
            <a:r>
              <a:rPr lang="en-US" dirty="0"/>
              <a:t> object, with the name of the route parameter specified in the path as their respective keys.</a:t>
            </a:r>
          </a:p>
          <a:p>
            <a:pPr algn="just"/>
            <a:endParaRPr lang="en-US" dirty="0"/>
          </a:p>
          <a:p>
            <a:pPr algn="just"/>
            <a:endParaRPr lang="en-US" dirty="0"/>
          </a:p>
        </p:txBody>
      </p:sp>
      <p:sp>
        <p:nvSpPr>
          <p:cNvPr id="6" name="Rectangle 5">
            <a:extLst>
              <a:ext uri="{FF2B5EF4-FFF2-40B4-BE49-F238E27FC236}">
                <a16:creationId xmlns:a16="http://schemas.microsoft.com/office/drawing/2014/main" id="{F187C3D0-E1D3-46DC-8AC5-7032CBF71C7E}"/>
              </a:ext>
            </a:extLst>
          </p:cNvPr>
          <p:cNvSpPr/>
          <p:nvPr/>
        </p:nvSpPr>
        <p:spPr>
          <a:xfrm>
            <a:off x="5884164" y="3563683"/>
            <a:ext cx="6096000" cy="923330"/>
          </a:xfrm>
          <a:prstGeom prst="rect">
            <a:avLst/>
          </a:prstGeom>
          <a:ln>
            <a:solidFill>
              <a:schemeClr val="accent1"/>
            </a:solidFill>
          </a:ln>
        </p:spPr>
        <p:txBody>
          <a:bodyPr>
            <a:spAutoFit/>
          </a:bodyPr>
          <a:lstStyle/>
          <a:p>
            <a:r>
              <a:rPr lang="en-US" dirty="0"/>
              <a:t>Route path: /users/:</a:t>
            </a:r>
            <a:r>
              <a:rPr lang="en-US" dirty="0" err="1"/>
              <a:t>userId</a:t>
            </a:r>
            <a:r>
              <a:rPr lang="en-US" dirty="0"/>
              <a:t>/books/:</a:t>
            </a:r>
            <a:r>
              <a:rPr lang="en-US" dirty="0" err="1"/>
              <a:t>bookId</a:t>
            </a:r>
            <a:endParaRPr lang="en-US" dirty="0"/>
          </a:p>
          <a:p>
            <a:r>
              <a:rPr lang="en-US" dirty="0"/>
              <a:t>Request URL: http://localhost:3000/users/34/books/8989</a:t>
            </a:r>
          </a:p>
          <a:p>
            <a:r>
              <a:rPr lang="en-US" dirty="0" err="1"/>
              <a:t>req.params</a:t>
            </a:r>
            <a:r>
              <a:rPr lang="en-US" dirty="0"/>
              <a:t>: { "</a:t>
            </a:r>
            <a:r>
              <a:rPr lang="en-US" dirty="0" err="1"/>
              <a:t>userId</a:t>
            </a:r>
            <a:r>
              <a:rPr lang="en-US" dirty="0"/>
              <a:t>": "34", "</a:t>
            </a:r>
            <a:r>
              <a:rPr lang="en-US" dirty="0" err="1"/>
              <a:t>bookId</a:t>
            </a:r>
            <a:r>
              <a:rPr lang="en-US" dirty="0"/>
              <a:t>": "8989" }</a:t>
            </a:r>
          </a:p>
        </p:txBody>
      </p:sp>
      <p:sp>
        <p:nvSpPr>
          <p:cNvPr id="9" name="Rectangle 4">
            <a:extLst>
              <a:ext uri="{FF2B5EF4-FFF2-40B4-BE49-F238E27FC236}">
                <a16:creationId xmlns:a16="http://schemas.microsoft.com/office/drawing/2014/main" id="{C3265033-4FBA-49C1-941F-9AEAE14367D5}"/>
              </a:ext>
            </a:extLst>
          </p:cNvPr>
          <p:cNvSpPr>
            <a:spLocks noChangeArrowheads="1"/>
          </p:cNvSpPr>
          <p:nvPr/>
        </p:nvSpPr>
        <p:spPr bwMode="auto">
          <a:xfrm>
            <a:off x="1447799" y="4882285"/>
            <a:ext cx="7851508" cy="1083579"/>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app</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77AA"/>
                </a:solidFill>
                <a:effectLst/>
                <a:latin typeface="Consolas" panose="020B0609020204030204" pitchFamily="49" charset="0"/>
              </a:rPr>
              <a:t>get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'/users/:</a:t>
            </a:r>
            <a:r>
              <a:rPr kumimoji="0" lang="en-US" altLang="en-US" b="0" i="0" u="none" strike="noStrike" cap="none" normalizeH="0" baseline="0" dirty="0" err="1">
                <a:ln>
                  <a:noFill/>
                </a:ln>
                <a:solidFill>
                  <a:srgbClr val="669900"/>
                </a:solidFill>
                <a:effectLst/>
                <a:latin typeface="Consolas" panose="020B0609020204030204" pitchFamily="49" charset="0"/>
              </a:rPr>
              <a:t>userId</a:t>
            </a:r>
            <a:r>
              <a:rPr kumimoji="0" lang="en-US" altLang="en-US" b="0" i="0" u="none" strike="noStrike" cap="none" normalizeH="0" baseline="0" dirty="0">
                <a:ln>
                  <a:noFill/>
                </a:ln>
                <a:solidFill>
                  <a:srgbClr val="669900"/>
                </a:solidFill>
                <a:effectLst/>
                <a:latin typeface="Consolas" panose="020B0609020204030204" pitchFamily="49" charset="0"/>
              </a:rPr>
              <a:t>/books/:</a:t>
            </a:r>
            <a:r>
              <a:rPr kumimoji="0" lang="en-US" altLang="en-US" b="0" i="0" u="none" strike="noStrike" cap="none" normalizeH="0" baseline="0" dirty="0" err="1">
                <a:ln>
                  <a:noFill/>
                </a:ln>
                <a:solidFill>
                  <a:srgbClr val="669900"/>
                </a:solidFill>
                <a:effectLst/>
                <a:latin typeface="Consolas" panose="020B0609020204030204" pitchFamily="49" charset="0"/>
              </a:rPr>
              <a:t>bookId</a:t>
            </a:r>
            <a:r>
              <a:rPr kumimoji="0" lang="en-US" altLang="en-US" b="0" i="0" u="none" strike="noStrike" cap="none" normalizeH="0" baseline="0" dirty="0">
                <a:ln>
                  <a:noFill/>
                </a:ln>
                <a:solidFill>
                  <a:srgbClr val="669900"/>
                </a:solidFill>
                <a:effectLst/>
                <a:latin typeface="Consolas" panose="020B0609020204030204" pitchFamily="49" charset="0"/>
              </a:rPr>
              <a: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function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req</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res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000000"/>
                </a:solidFill>
                <a:effectLst/>
                <a:latin typeface="Consolas" panose="020B0609020204030204" pitchFamily="49" charset="0"/>
              </a:rPr>
              <a:t>res</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send</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req</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params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ABC319DA-C456-4791-AE20-395D59B8C452}"/>
              </a:ext>
            </a:extLst>
          </p:cNvPr>
          <p:cNvCxnSpPr>
            <a:cxnSpLocks/>
          </p:cNvCxnSpPr>
          <p:nvPr/>
        </p:nvCxnSpPr>
        <p:spPr>
          <a:xfrm flipH="1">
            <a:off x="4306958" y="3763617"/>
            <a:ext cx="1696277"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296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D40D-62B5-4AB9-BAC9-B1FBD4E952F1}"/>
              </a:ext>
            </a:extLst>
          </p:cNvPr>
          <p:cNvSpPr>
            <a:spLocks noGrp="1"/>
          </p:cNvSpPr>
          <p:nvPr>
            <p:ph type="title"/>
          </p:nvPr>
        </p:nvSpPr>
        <p:spPr/>
        <p:txBody>
          <a:bodyPr/>
          <a:lstStyle/>
          <a:p>
            <a:r>
              <a:rPr lang="en-US" dirty="0"/>
              <a:t>Route handlers</a:t>
            </a:r>
          </a:p>
        </p:txBody>
      </p:sp>
      <p:sp>
        <p:nvSpPr>
          <p:cNvPr id="3" name="Content Placeholder 2">
            <a:extLst>
              <a:ext uri="{FF2B5EF4-FFF2-40B4-BE49-F238E27FC236}">
                <a16:creationId xmlns:a16="http://schemas.microsoft.com/office/drawing/2014/main" id="{FCD963B2-CF9F-4C0E-847F-E29D8A9D486C}"/>
              </a:ext>
            </a:extLst>
          </p:cNvPr>
          <p:cNvSpPr>
            <a:spLocks noGrp="1"/>
          </p:cNvSpPr>
          <p:nvPr>
            <p:ph idx="1"/>
          </p:nvPr>
        </p:nvSpPr>
        <p:spPr/>
        <p:txBody>
          <a:bodyPr/>
          <a:lstStyle/>
          <a:p>
            <a:r>
              <a:rPr lang="en-US" dirty="0"/>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endParaRPr lang="en-US" dirty="0"/>
          </a:p>
          <a:p>
            <a:r>
              <a:rPr lang="en-US" dirty="0"/>
              <a:t>Route handlers can be in the form of a function, an array of functions, or combinations of both, as shown in the following examples.</a:t>
            </a:r>
          </a:p>
          <a:p>
            <a:endParaRPr lang="en-US" dirty="0"/>
          </a:p>
        </p:txBody>
      </p:sp>
    </p:spTree>
    <p:extLst>
      <p:ext uri="{BB962C8B-B14F-4D97-AF65-F5344CB8AC3E}">
        <p14:creationId xmlns:p14="http://schemas.microsoft.com/office/powerpoint/2010/main" val="193692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CB53-6CEA-4795-A0AB-5F5952314C3A}"/>
              </a:ext>
            </a:extLst>
          </p:cNvPr>
          <p:cNvSpPr>
            <a:spLocks noGrp="1"/>
          </p:cNvSpPr>
          <p:nvPr>
            <p:ph type="title"/>
          </p:nvPr>
        </p:nvSpPr>
        <p:spPr/>
        <p:txBody>
          <a:bodyPr/>
          <a:lstStyle/>
          <a:p>
            <a:r>
              <a:rPr lang="en-US" dirty="0"/>
              <a:t>Route handlers</a:t>
            </a:r>
          </a:p>
        </p:txBody>
      </p:sp>
      <p:sp>
        <p:nvSpPr>
          <p:cNvPr id="3" name="Content Placeholder 2">
            <a:extLst>
              <a:ext uri="{FF2B5EF4-FFF2-40B4-BE49-F238E27FC236}">
                <a16:creationId xmlns:a16="http://schemas.microsoft.com/office/drawing/2014/main" id="{CEF771BC-4541-449E-A693-FCE9B080D5CD}"/>
              </a:ext>
            </a:extLst>
          </p:cNvPr>
          <p:cNvSpPr>
            <a:spLocks noGrp="1"/>
          </p:cNvSpPr>
          <p:nvPr>
            <p:ph idx="1"/>
          </p:nvPr>
        </p:nvSpPr>
        <p:spPr/>
        <p:txBody>
          <a:bodyPr/>
          <a:lstStyle/>
          <a:p>
            <a:r>
              <a:rPr lang="en-US" dirty="0"/>
              <a:t>A single callback function can handle a route. For example:</a:t>
            </a:r>
          </a:p>
          <a:p>
            <a:endParaRPr lang="en-US" dirty="0"/>
          </a:p>
          <a:p>
            <a:endParaRPr lang="en-US" dirty="0"/>
          </a:p>
          <a:p>
            <a:r>
              <a:rPr lang="en-US" dirty="0"/>
              <a:t>More than one callback function can handle a route (make sure you specify the next object). For example:</a:t>
            </a:r>
          </a:p>
          <a:p>
            <a:endParaRPr lang="en-US" dirty="0"/>
          </a:p>
        </p:txBody>
      </p:sp>
      <p:sp>
        <p:nvSpPr>
          <p:cNvPr id="4" name="Rectangle 1">
            <a:extLst>
              <a:ext uri="{FF2B5EF4-FFF2-40B4-BE49-F238E27FC236}">
                <a16:creationId xmlns:a16="http://schemas.microsoft.com/office/drawing/2014/main" id="{3E05954E-5AB1-4B42-8A82-5415C31608FB}"/>
              </a:ext>
            </a:extLst>
          </p:cNvPr>
          <p:cNvSpPr>
            <a:spLocks noChangeArrowheads="1"/>
          </p:cNvSpPr>
          <p:nvPr/>
        </p:nvSpPr>
        <p:spPr bwMode="auto">
          <a:xfrm>
            <a:off x="2663687" y="2776488"/>
            <a:ext cx="4937249" cy="960469"/>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app</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0077AA"/>
                </a:solidFill>
                <a:effectLst/>
                <a:latin typeface="Consolas" panose="020B0609020204030204" pitchFamily="49" charset="0"/>
              </a:rPr>
              <a:t>get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'/example/a'</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err="1">
                <a:ln>
                  <a:noFill/>
                </a:ln>
                <a:solidFill>
                  <a:srgbClr val="000000"/>
                </a:solidFill>
                <a:effectLst/>
                <a:latin typeface="Consolas" panose="020B0609020204030204" pitchFamily="49" charset="0"/>
              </a:rPr>
              <a:t>res</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send</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'Hello from A!’</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3C15C8-DE45-4CB0-AEFD-2E5F38CCCFF4}"/>
              </a:ext>
            </a:extLst>
          </p:cNvPr>
          <p:cNvSpPr>
            <a:spLocks noChangeArrowheads="1"/>
          </p:cNvSpPr>
          <p:nvPr/>
        </p:nvSpPr>
        <p:spPr bwMode="auto">
          <a:xfrm>
            <a:off x="2663687" y="4573651"/>
            <a:ext cx="7867538" cy="1699133"/>
          </a:xfrm>
          <a:prstGeom prst="rect">
            <a:avLst/>
          </a:prstGeom>
          <a:solidFill>
            <a:schemeClr val="accent1">
              <a:lumMod val="40000"/>
              <a:lumOff val="60000"/>
            </a:schemeClr>
          </a:solidFill>
          <a:ln>
            <a:solidFill>
              <a:schemeClr val="accent1"/>
            </a:solidFill>
          </a:ln>
          <a:effec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app</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0077AA"/>
                </a:solidFill>
                <a:effectLst/>
                <a:latin typeface="Consolas" panose="020B0609020204030204" pitchFamily="49" charset="0"/>
              </a:rPr>
              <a:t>get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'/example/b'</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console</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DD4A68"/>
                </a:solidFill>
                <a:effectLst/>
                <a:latin typeface="Consolas" panose="020B0609020204030204" pitchFamily="49" charset="0"/>
              </a:rPr>
              <a:t>log</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'the response will be sent by the next function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a:ln>
                  <a:noFill/>
                </a:ln>
                <a:solidFill>
                  <a:srgbClr val="DD4A68"/>
                </a:solidFill>
                <a:effectLst/>
                <a:latin typeface="Consolas" panose="020B0609020204030204" pitchFamily="49" charset="0"/>
              </a:rPr>
              <a:t>next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defTabSz="914400" eaLnBrk="0" fontAlgn="base" hangingPunct="0">
              <a:spcBef>
                <a:spcPct val="0"/>
              </a:spcBef>
              <a:spcAft>
                <a:spcPct val="0"/>
              </a:spcAf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77AA"/>
                </a:solidFill>
                <a:effectLst/>
                <a:latin typeface="Consolas" panose="020B0609020204030204" pitchFamily="49" charset="0"/>
              </a:rPr>
              <a:t>function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req</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res</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lvl="1" defTabSz="914400" eaLnBrk="0" fontAlgn="base" hangingPunct="0">
              <a:spcBef>
                <a:spcPct val="0"/>
              </a:spcBef>
              <a:spcAft>
                <a:spcPct val="0"/>
              </a:spcAft>
            </a:pPr>
            <a:r>
              <a:rPr kumimoji="0" lang="en-US" altLang="en-US" sz="1600" b="0" i="0" u="none" strike="noStrike" cap="none" normalizeH="0" baseline="0" dirty="0" err="1">
                <a:ln>
                  <a:noFill/>
                </a:ln>
                <a:solidFill>
                  <a:srgbClr val="000000"/>
                </a:solidFill>
                <a:effectLst/>
                <a:latin typeface="Consolas" panose="020B0609020204030204" pitchFamily="49" charset="0"/>
              </a:rPr>
              <a:t>res</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send</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669900"/>
                </a:solidFill>
                <a:effectLst/>
                <a:latin typeface="Consolas" panose="020B0609020204030204" pitchFamily="49" charset="0"/>
              </a:rPr>
              <a:t>'Hello from B!’</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14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err="1"/>
              <a:t>ExpressJS</a:t>
            </a:r>
            <a:r>
              <a:rPr lang="en-US" dirty="0"/>
              <a:t> Framework</a:t>
            </a:r>
          </a:p>
          <a:p>
            <a:r>
              <a:rPr lang="en-US" dirty="0"/>
              <a:t>Routing</a:t>
            </a:r>
          </a:p>
          <a:p>
            <a:r>
              <a:rPr lang="en-US" dirty="0"/>
              <a:t>Web Server with Express</a:t>
            </a:r>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7B19-4573-44DC-9DB2-351B5A5431DA}"/>
              </a:ext>
            </a:extLst>
          </p:cNvPr>
          <p:cNvSpPr>
            <a:spLocks noGrp="1"/>
          </p:cNvSpPr>
          <p:nvPr>
            <p:ph type="title"/>
          </p:nvPr>
        </p:nvSpPr>
        <p:spPr/>
        <p:txBody>
          <a:bodyPr/>
          <a:lstStyle/>
          <a:p>
            <a:r>
              <a:rPr lang="en-US" dirty="0"/>
              <a:t>Route handlers</a:t>
            </a:r>
          </a:p>
        </p:txBody>
      </p:sp>
      <p:sp>
        <p:nvSpPr>
          <p:cNvPr id="3" name="Content Placeholder 2">
            <a:extLst>
              <a:ext uri="{FF2B5EF4-FFF2-40B4-BE49-F238E27FC236}">
                <a16:creationId xmlns:a16="http://schemas.microsoft.com/office/drawing/2014/main" id="{FB37D01E-0D49-4A47-8A78-7B36AAD6A223}"/>
              </a:ext>
            </a:extLst>
          </p:cNvPr>
          <p:cNvSpPr>
            <a:spLocks noGrp="1"/>
          </p:cNvSpPr>
          <p:nvPr>
            <p:ph idx="1"/>
          </p:nvPr>
        </p:nvSpPr>
        <p:spPr>
          <a:xfrm>
            <a:off x="1024128" y="2286000"/>
            <a:ext cx="4700811" cy="4023360"/>
          </a:xfrm>
        </p:spPr>
        <p:txBody>
          <a:bodyPr/>
          <a:lstStyle/>
          <a:p>
            <a:r>
              <a:rPr lang="en-US" dirty="0"/>
              <a:t>An array of callback functions can handle a route. For example:</a:t>
            </a:r>
          </a:p>
          <a:p>
            <a:br>
              <a:rPr lang="en-US" dirty="0"/>
            </a:br>
            <a:endParaRPr lang="en-US" dirty="0"/>
          </a:p>
        </p:txBody>
      </p:sp>
      <p:sp>
        <p:nvSpPr>
          <p:cNvPr id="4" name="Rectangle 3">
            <a:extLst>
              <a:ext uri="{FF2B5EF4-FFF2-40B4-BE49-F238E27FC236}">
                <a16:creationId xmlns:a16="http://schemas.microsoft.com/office/drawing/2014/main" id="{1A7B77A5-D9F0-4311-8AFC-492D0E7875EA}"/>
              </a:ext>
            </a:extLst>
          </p:cNvPr>
          <p:cNvSpPr/>
          <p:nvPr/>
        </p:nvSpPr>
        <p:spPr>
          <a:xfrm>
            <a:off x="6096000" y="954048"/>
            <a:ext cx="6096000" cy="5355312"/>
          </a:xfrm>
          <a:prstGeom prst="rect">
            <a:avLst/>
          </a:prstGeom>
          <a:solidFill>
            <a:srgbClr val="002060"/>
          </a:solidFill>
          <a:ln>
            <a:solidFill>
              <a:schemeClr val="accent1"/>
            </a:solidFill>
          </a:ln>
        </p:spPr>
        <p:txBody>
          <a:bodyPr>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cb0</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cb1</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cb2</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from 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'/example/c'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cb0</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cb1</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cb2</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970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CE32-461A-4CF0-B31F-95571525BED0}"/>
              </a:ext>
            </a:extLst>
          </p:cNvPr>
          <p:cNvSpPr>
            <a:spLocks noGrp="1"/>
          </p:cNvSpPr>
          <p:nvPr>
            <p:ph type="title"/>
          </p:nvPr>
        </p:nvSpPr>
        <p:spPr>
          <a:xfrm>
            <a:off x="238540" y="585216"/>
            <a:ext cx="2438400" cy="1499616"/>
          </a:xfrm>
        </p:spPr>
        <p:txBody>
          <a:bodyPr>
            <a:normAutofit/>
          </a:bodyPr>
          <a:lstStyle/>
          <a:p>
            <a:r>
              <a:rPr lang="en-US" dirty="0"/>
              <a:t>Route handlers</a:t>
            </a:r>
          </a:p>
        </p:txBody>
      </p:sp>
      <p:sp>
        <p:nvSpPr>
          <p:cNvPr id="3" name="Content Placeholder 2">
            <a:extLst>
              <a:ext uri="{FF2B5EF4-FFF2-40B4-BE49-F238E27FC236}">
                <a16:creationId xmlns:a16="http://schemas.microsoft.com/office/drawing/2014/main" id="{4CB65E43-A5FA-4EB9-944A-84EF4BE8EC92}"/>
              </a:ext>
            </a:extLst>
          </p:cNvPr>
          <p:cNvSpPr>
            <a:spLocks noGrp="1"/>
          </p:cNvSpPr>
          <p:nvPr>
            <p:ph idx="1"/>
          </p:nvPr>
        </p:nvSpPr>
        <p:spPr>
          <a:xfrm>
            <a:off x="92765" y="2286000"/>
            <a:ext cx="2438400" cy="4023360"/>
          </a:xfrm>
        </p:spPr>
        <p:txBody>
          <a:bodyPr/>
          <a:lstStyle/>
          <a:p>
            <a:pPr algn="just"/>
            <a:r>
              <a:rPr lang="en-US" dirty="0"/>
              <a:t>A combination of independent functions and arrays of functions can handle a route. For example:</a:t>
            </a:r>
          </a:p>
          <a:p>
            <a:pPr algn="just"/>
            <a:br>
              <a:rPr lang="en-US" dirty="0"/>
            </a:br>
            <a:endParaRPr lang="en-US" dirty="0"/>
          </a:p>
        </p:txBody>
      </p:sp>
      <p:sp>
        <p:nvSpPr>
          <p:cNvPr id="4" name="Rectangle 3">
            <a:extLst>
              <a:ext uri="{FF2B5EF4-FFF2-40B4-BE49-F238E27FC236}">
                <a16:creationId xmlns:a16="http://schemas.microsoft.com/office/drawing/2014/main" id="{C87F7303-04B7-4E3D-B504-5BD526B524A3}"/>
              </a:ext>
            </a:extLst>
          </p:cNvPr>
          <p:cNvSpPr/>
          <p:nvPr/>
        </p:nvSpPr>
        <p:spPr>
          <a:xfrm>
            <a:off x="2676939" y="197346"/>
            <a:ext cx="9064487" cy="5909310"/>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cb0</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cb1</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'CB1'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'/example/d'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cb0</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cb1</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response will be sent by the next function ...'</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from 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280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D7FD-5ABA-43AC-A513-EA86A6D7522E}"/>
              </a:ext>
            </a:extLst>
          </p:cNvPr>
          <p:cNvSpPr>
            <a:spLocks noGrp="1"/>
          </p:cNvSpPr>
          <p:nvPr>
            <p:ph type="title"/>
          </p:nvPr>
        </p:nvSpPr>
        <p:spPr/>
        <p:txBody>
          <a:bodyPr/>
          <a:lstStyle/>
          <a:p>
            <a:r>
              <a:rPr lang="en-US" dirty="0"/>
              <a:t>Response methods</a:t>
            </a:r>
          </a:p>
        </p:txBody>
      </p:sp>
      <p:graphicFrame>
        <p:nvGraphicFramePr>
          <p:cNvPr id="4" name="Content Placeholder 3">
            <a:extLst>
              <a:ext uri="{FF2B5EF4-FFF2-40B4-BE49-F238E27FC236}">
                <a16:creationId xmlns:a16="http://schemas.microsoft.com/office/drawing/2014/main" id="{4ACA48F6-0C1F-4C42-B75D-33645DE62B11}"/>
              </a:ext>
            </a:extLst>
          </p:cNvPr>
          <p:cNvGraphicFramePr>
            <a:graphicFrameLocks noGrp="1"/>
          </p:cNvGraphicFramePr>
          <p:nvPr>
            <p:ph idx="1"/>
          </p:nvPr>
        </p:nvGraphicFramePr>
        <p:xfrm>
          <a:off x="2301226" y="2132523"/>
          <a:ext cx="7165686" cy="4329680"/>
        </p:xfrm>
        <a:graphic>
          <a:graphicData uri="http://schemas.openxmlformats.org/drawingml/2006/table">
            <a:tbl>
              <a:tblPr/>
              <a:tblGrid>
                <a:gridCol w="3582843">
                  <a:extLst>
                    <a:ext uri="{9D8B030D-6E8A-4147-A177-3AD203B41FA5}">
                      <a16:colId xmlns:a16="http://schemas.microsoft.com/office/drawing/2014/main" val="3260091749"/>
                    </a:ext>
                  </a:extLst>
                </a:gridCol>
                <a:gridCol w="3582843">
                  <a:extLst>
                    <a:ext uri="{9D8B030D-6E8A-4147-A177-3AD203B41FA5}">
                      <a16:colId xmlns:a16="http://schemas.microsoft.com/office/drawing/2014/main" val="1916844510"/>
                    </a:ext>
                  </a:extLst>
                </a:gridCol>
              </a:tblGrid>
              <a:tr h="354556">
                <a:tc>
                  <a:txBody>
                    <a:bodyPr/>
                    <a:lstStyle/>
                    <a:p>
                      <a:pPr fontAlgn="t"/>
                      <a:r>
                        <a:rPr lang="en-US" sz="1600">
                          <a:solidFill>
                            <a:srgbClr val="353535"/>
                          </a:solidFill>
                          <a:effectLst/>
                        </a:rPr>
                        <a:t>Method</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c>
                  <a:txBody>
                    <a:bodyPr/>
                    <a:lstStyle/>
                    <a:p>
                      <a:pPr fontAlgn="t"/>
                      <a:r>
                        <a:rPr lang="en-US" sz="1600">
                          <a:solidFill>
                            <a:srgbClr val="353535"/>
                          </a:solidFill>
                          <a:effectLst/>
                        </a:rPr>
                        <a:t>Description</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extLst>
                  <a:ext uri="{0D108BD9-81ED-4DB2-BD59-A6C34878D82A}">
                    <a16:rowId xmlns:a16="http://schemas.microsoft.com/office/drawing/2014/main" val="1493098639"/>
                  </a:ext>
                </a:extLst>
              </a:tr>
              <a:tr h="354556">
                <a:tc>
                  <a:txBody>
                    <a:bodyPr/>
                    <a:lstStyle/>
                    <a:p>
                      <a:pPr fontAlgn="t"/>
                      <a:r>
                        <a:rPr lang="en-US" sz="1600" u="none" strike="noStrike">
                          <a:solidFill>
                            <a:srgbClr val="259DFF"/>
                          </a:solidFill>
                          <a:effectLst/>
                          <a:hlinkClick r:id="rId2"/>
                        </a:rPr>
                        <a:t>res.download()</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Prompt a file to be downloaded.</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3153459718"/>
                  </a:ext>
                </a:extLst>
              </a:tr>
              <a:tr h="354556">
                <a:tc>
                  <a:txBody>
                    <a:bodyPr/>
                    <a:lstStyle/>
                    <a:p>
                      <a:pPr fontAlgn="t"/>
                      <a:r>
                        <a:rPr lang="en-US" sz="1600" u="none" strike="noStrike">
                          <a:solidFill>
                            <a:srgbClr val="259DFF"/>
                          </a:solidFill>
                          <a:effectLst/>
                          <a:hlinkClick r:id="rId3"/>
                        </a:rPr>
                        <a:t>res.end()</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End the response process.</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1330294639"/>
                  </a:ext>
                </a:extLst>
              </a:tr>
              <a:tr h="354556">
                <a:tc>
                  <a:txBody>
                    <a:bodyPr/>
                    <a:lstStyle/>
                    <a:p>
                      <a:pPr fontAlgn="t"/>
                      <a:r>
                        <a:rPr lang="en-US" sz="1600" u="none" strike="noStrike">
                          <a:solidFill>
                            <a:srgbClr val="259DFF"/>
                          </a:solidFill>
                          <a:effectLst/>
                          <a:hlinkClick r:id="rId4"/>
                        </a:rPr>
                        <a:t>res.json()</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JSON response.</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3075762225"/>
                  </a:ext>
                </a:extLst>
              </a:tr>
              <a:tr h="593136">
                <a:tc>
                  <a:txBody>
                    <a:bodyPr/>
                    <a:lstStyle/>
                    <a:p>
                      <a:pPr fontAlgn="t"/>
                      <a:r>
                        <a:rPr lang="en-US" sz="1600" u="none" strike="noStrike">
                          <a:solidFill>
                            <a:srgbClr val="259DFF"/>
                          </a:solidFill>
                          <a:effectLst/>
                          <a:hlinkClick r:id="rId5"/>
                        </a:rPr>
                        <a:t>res.jsonp()</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JSON response with JSONP support.</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2528774346"/>
                  </a:ext>
                </a:extLst>
              </a:tr>
              <a:tr h="354556">
                <a:tc>
                  <a:txBody>
                    <a:bodyPr/>
                    <a:lstStyle/>
                    <a:p>
                      <a:pPr fontAlgn="t"/>
                      <a:r>
                        <a:rPr lang="en-US" sz="1600" u="none" strike="noStrike">
                          <a:solidFill>
                            <a:srgbClr val="259DFF"/>
                          </a:solidFill>
                          <a:effectLst/>
                          <a:hlinkClick r:id="rId6"/>
                        </a:rPr>
                        <a:t>res.redirect()</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Redirect a request.</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3767417161"/>
                  </a:ext>
                </a:extLst>
              </a:tr>
              <a:tr h="354556">
                <a:tc>
                  <a:txBody>
                    <a:bodyPr/>
                    <a:lstStyle/>
                    <a:p>
                      <a:pPr fontAlgn="t"/>
                      <a:r>
                        <a:rPr lang="en-US" sz="1600" u="none" strike="noStrike">
                          <a:solidFill>
                            <a:srgbClr val="259DFF"/>
                          </a:solidFill>
                          <a:effectLst/>
                          <a:hlinkClick r:id="rId7"/>
                        </a:rPr>
                        <a:t>res.render()</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Render a view template.</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2946372226"/>
                  </a:ext>
                </a:extLst>
              </a:tr>
              <a:tr h="354556">
                <a:tc>
                  <a:txBody>
                    <a:bodyPr/>
                    <a:lstStyle/>
                    <a:p>
                      <a:pPr fontAlgn="t"/>
                      <a:r>
                        <a:rPr lang="en-US" sz="1600" u="none" strike="noStrike">
                          <a:solidFill>
                            <a:srgbClr val="259DFF"/>
                          </a:solidFill>
                          <a:effectLst/>
                          <a:hlinkClick r:id="rId8"/>
                        </a:rPr>
                        <a:t>res.send()</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response of various types.</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4243810418"/>
                  </a:ext>
                </a:extLst>
              </a:tr>
              <a:tr h="354556">
                <a:tc>
                  <a:txBody>
                    <a:bodyPr/>
                    <a:lstStyle/>
                    <a:p>
                      <a:pPr fontAlgn="t"/>
                      <a:r>
                        <a:rPr lang="en-US" sz="1600" u="none" strike="noStrike">
                          <a:solidFill>
                            <a:srgbClr val="259DFF"/>
                          </a:solidFill>
                          <a:effectLst/>
                          <a:hlinkClick r:id="rId9"/>
                        </a:rPr>
                        <a:t>res.sendFile()</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a:effectLst/>
                        </a:rPr>
                        <a:t>Send a file as an octet stream.</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1698549847"/>
                  </a:ext>
                </a:extLst>
              </a:tr>
              <a:tr h="593136">
                <a:tc>
                  <a:txBody>
                    <a:bodyPr/>
                    <a:lstStyle/>
                    <a:p>
                      <a:pPr fontAlgn="t"/>
                      <a:r>
                        <a:rPr lang="en-US" sz="1600" u="none" strike="noStrike">
                          <a:solidFill>
                            <a:srgbClr val="259DFF"/>
                          </a:solidFill>
                          <a:effectLst/>
                          <a:hlinkClick r:id="rId10"/>
                        </a:rPr>
                        <a:t>res.sendStatus()</a:t>
                      </a:r>
                      <a:endParaRPr lang="en-US" sz="1600">
                        <a:effectLst/>
                      </a:endParaRP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600" dirty="0">
                          <a:effectLst/>
                        </a:rPr>
                        <a:t>Set the response status code and send its string representation as the response body.</a:t>
                      </a:r>
                    </a:p>
                  </a:txBody>
                  <a:tcPr marL="57988" marR="57988" marT="57988" marB="57988">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extLst>
                  <a:ext uri="{0D108BD9-81ED-4DB2-BD59-A6C34878D82A}">
                    <a16:rowId xmlns:a16="http://schemas.microsoft.com/office/drawing/2014/main" val="2207773378"/>
                  </a:ext>
                </a:extLst>
              </a:tr>
            </a:tbl>
          </a:graphicData>
        </a:graphic>
      </p:graphicFrame>
    </p:spTree>
    <p:extLst>
      <p:ext uri="{BB962C8B-B14F-4D97-AF65-F5344CB8AC3E}">
        <p14:creationId xmlns:p14="http://schemas.microsoft.com/office/powerpoint/2010/main" val="156675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C383-B696-4B84-9DFB-1AB8406C589A}"/>
              </a:ext>
            </a:extLst>
          </p:cNvPr>
          <p:cNvSpPr>
            <a:spLocks noGrp="1"/>
          </p:cNvSpPr>
          <p:nvPr>
            <p:ph type="title"/>
          </p:nvPr>
        </p:nvSpPr>
        <p:spPr/>
        <p:txBody>
          <a:bodyPr>
            <a:normAutofit/>
          </a:bodyPr>
          <a:lstStyle/>
          <a:p>
            <a:r>
              <a:rPr lang="en-US" dirty="0" err="1"/>
              <a:t>app.route</a:t>
            </a:r>
            <a:r>
              <a:rPr lang="en-US" dirty="0"/>
              <a:t>()</a:t>
            </a:r>
          </a:p>
        </p:txBody>
      </p:sp>
      <p:sp>
        <p:nvSpPr>
          <p:cNvPr id="3" name="Content Placeholder 2">
            <a:extLst>
              <a:ext uri="{FF2B5EF4-FFF2-40B4-BE49-F238E27FC236}">
                <a16:creationId xmlns:a16="http://schemas.microsoft.com/office/drawing/2014/main" id="{EB6E9642-15CA-4D78-AECC-08E963C3BD58}"/>
              </a:ext>
            </a:extLst>
          </p:cNvPr>
          <p:cNvSpPr>
            <a:spLocks noGrp="1"/>
          </p:cNvSpPr>
          <p:nvPr>
            <p:ph idx="1"/>
          </p:nvPr>
        </p:nvSpPr>
        <p:spPr>
          <a:xfrm>
            <a:off x="1024128" y="2286000"/>
            <a:ext cx="4979107" cy="4023360"/>
          </a:xfrm>
        </p:spPr>
        <p:txBody>
          <a:bodyPr/>
          <a:lstStyle/>
          <a:p>
            <a:r>
              <a:rPr lang="en-US" dirty="0"/>
              <a:t>You can create chainable route handlers for a route path by using </a:t>
            </a:r>
            <a:r>
              <a:rPr lang="en-US" dirty="0" err="1"/>
              <a:t>app.route</a:t>
            </a:r>
            <a:r>
              <a:rPr lang="en-US" dirty="0"/>
              <a:t>(). Because the path is specified at a single location, creating modular routes is helpful, as is reducing redundancy and typos.</a:t>
            </a:r>
          </a:p>
          <a:p>
            <a:r>
              <a:rPr lang="en-US" dirty="0"/>
              <a:t>Here is an example of chained route handlers that are defined by using </a:t>
            </a:r>
            <a:r>
              <a:rPr lang="en-US" dirty="0" err="1"/>
              <a:t>app.route</a:t>
            </a:r>
            <a:r>
              <a:rPr lang="en-US" dirty="0"/>
              <a:t>().</a:t>
            </a:r>
          </a:p>
          <a:p>
            <a:endParaRPr lang="en-US" dirty="0"/>
          </a:p>
          <a:p>
            <a:r>
              <a:rPr lang="en-US" dirty="0"/>
              <a:t> </a:t>
            </a:r>
            <a:r>
              <a:rPr lang="en-US" i="1" dirty="0">
                <a:solidFill>
                  <a:schemeClr val="accent2">
                    <a:lumMod val="75000"/>
                  </a:schemeClr>
                </a:solidFill>
              </a:rPr>
              <a:t>Use Postman extension on chrome browser</a:t>
            </a:r>
          </a:p>
        </p:txBody>
      </p:sp>
      <p:sp>
        <p:nvSpPr>
          <p:cNvPr id="4" name="Rectangle 3">
            <a:extLst>
              <a:ext uri="{FF2B5EF4-FFF2-40B4-BE49-F238E27FC236}">
                <a16:creationId xmlns:a16="http://schemas.microsoft.com/office/drawing/2014/main" id="{3B294313-3816-4A40-8D46-E726FCE0D6EC}"/>
              </a:ext>
            </a:extLst>
          </p:cNvPr>
          <p:cNvSpPr/>
          <p:nvPr/>
        </p:nvSpPr>
        <p:spPr>
          <a:xfrm>
            <a:off x="5884164" y="548640"/>
            <a:ext cx="6096000" cy="4247317"/>
          </a:xfrm>
          <a:prstGeom prst="rect">
            <a:avLst/>
          </a:prstGeom>
          <a:solidFill>
            <a:srgbClr val="002060"/>
          </a:solidFill>
          <a:ln>
            <a:solidFill>
              <a:schemeClr val="accent1"/>
            </a:solidFill>
          </a:ln>
        </p:spPr>
        <p:txBody>
          <a:bodyPr>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route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'Get a random 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post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'Add a 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put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'Update the 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5562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C2D-9892-4F60-BB4A-D4EAFA4FA970}"/>
              </a:ext>
            </a:extLst>
          </p:cNvPr>
          <p:cNvSpPr>
            <a:spLocks noGrp="1"/>
          </p:cNvSpPr>
          <p:nvPr>
            <p:ph type="title"/>
          </p:nvPr>
        </p:nvSpPr>
        <p:spPr/>
        <p:txBody>
          <a:bodyPr>
            <a:normAutofit/>
          </a:bodyPr>
          <a:lstStyle/>
          <a:p>
            <a:r>
              <a:rPr lang="en-US" dirty="0" err="1"/>
              <a:t>express.Router</a:t>
            </a:r>
            <a:endParaRPr lang="en-US" dirty="0"/>
          </a:p>
        </p:txBody>
      </p:sp>
      <p:sp>
        <p:nvSpPr>
          <p:cNvPr id="3" name="Content Placeholder 2">
            <a:extLst>
              <a:ext uri="{FF2B5EF4-FFF2-40B4-BE49-F238E27FC236}">
                <a16:creationId xmlns:a16="http://schemas.microsoft.com/office/drawing/2014/main" id="{FB9CD7BB-D883-4D25-84A8-31BB4A3D3F32}"/>
              </a:ext>
            </a:extLst>
          </p:cNvPr>
          <p:cNvSpPr>
            <a:spLocks noGrp="1"/>
          </p:cNvSpPr>
          <p:nvPr>
            <p:ph idx="1"/>
          </p:nvPr>
        </p:nvSpPr>
        <p:spPr/>
        <p:txBody>
          <a:bodyPr/>
          <a:lstStyle/>
          <a:p>
            <a:r>
              <a:rPr lang="en-US" dirty="0"/>
              <a:t>Use the </a:t>
            </a:r>
            <a:r>
              <a:rPr lang="en-US" dirty="0" err="1"/>
              <a:t>express.Router</a:t>
            </a:r>
            <a:r>
              <a:rPr lang="en-US" dirty="0"/>
              <a:t> class to create modular, mountable route handlers. A Router instance is a complete middleware and routing system; for this reason, it is often referred to as a “mini-app”.</a:t>
            </a:r>
          </a:p>
          <a:p>
            <a:r>
              <a:rPr lang="en-US" dirty="0"/>
              <a:t>The following example creates a router as a module, loads a middleware function in it, defines some routes, and mounts the router module on a path in the main app.</a:t>
            </a:r>
          </a:p>
        </p:txBody>
      </p:sp>
    </p:spTree>
    <p:extLst>
      <p:ext uri="{BB962C8B-B14F-4D97-AF65-F5344CB8AC3E}">
        <p14:creationId xmlns:p14="http://schemas.microsoft.com/office/powerpoint/2010/main" val="400787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CF23-03B1-41AB-92C1-21F7644886C6}"/>
              </a:ext>
            </a:extLst>
          </p:cNvPr>
          <p:cNvSpPr>
            <a:spLocks noGrp="1"/>
          </p:cNvSpPr>
          <p:nvPr>
            <p:ph type="title"/>
          </p:nvPr>
        </p:nvSpPr>
        <p:spPr/>
        <p:txBody>
          <a:bodyPr/>
          <a:lstStyle/>
          <a:p>
            <a:r>
              <a:rPr lang="en-US" dirty="0" err="1"/>
              <a:t>express.Router</a:t>
            </a:r>
            <a:endParaRPr lang="en-US" dirty="0"/>
          </a:p>
        </p:txBody>
      </p:sp>
      <p:sp>
        <p:nvSpPr>
          <p:cNvPr id="3" name="Content Placeholder 2">
            <a:extLst>
              <a:ext uri="{FF2B5EF4-FFF2-40B4-BE49-F238E27FC236}">
                <a16:creationId xmlns:a16="http://schemas.microsoft.com/office/drawing/2014/main" id="{913089BC-EBCA-4B06-B922-F18DD2BC4D8F}"/>
              </a:ext>
            </a:extLst>
          </p:cNvPr>
          <p:cNvSpPr>
            <a:spLocks noGrp="1"/>
          </p:cNvSpPr>
          <p:nvPr>
            <p:ph idx="1"/>
          </p:nvPr>
        </p:nvSpPr>
        <p:spPr>
          <a:xfrm>
            <a:off x="1024128" y="2286000"/>
            <a:ext cx="2288915" cy="4023360"/>
          </a:xfrm>
        </p:spPr>
        <p:txBody>
          <a:bodyPr/>
          <a:lstStyle/>
          <a:p>
            <a:r>
              <a:rPr lang="en-US" dirty="0"/>
              <a:t>Create a router file named RouteMod.js in the app directory, with the following content:</a:t>
            </a:r>
          </a:p>
          <a:p>
            <a:endParaRPr lang="en-US" dirty="0"/>
          </a:p>
          <a:p>
            <a:endParaRPr lang="en-US" dirty="0"/>
          </a:p>
        </p:txBody>
      </p:sp>
      <p:sp>
        <p:nvSpPr>
          <p:cNvPr id="4" name="Rectangle 3">
            <a:extLst>
              <a:ext uri="{FF2B5EF4-FFF2-40B4-BE49-F238E27FC236}">
                <a16:creationId xmlns:a16="http://schemas.microsoft.com/office/drawing/2014/main" id="{34BDEAB3-77A5-4BA3-A4BF-EA719985E7FB}"/>
              </a:ext>
            </a:extLst>
          </p:cNvPr>
          <p:cNvSpPr/>
          <p:nvPr/>
        </p:nvSpPr>
        <p:spPr>
          <a:xfrm>
            <a:off x="4505739" y="889843"/>
            <a:ext cx="6997148" cy="5078313"/>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express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Router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middleware that is specific to this router</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timeLog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next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'Time: '</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Date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now</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next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define the home page route</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'Birds home page'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define the about route</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'/about'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send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'About birds'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4EC9B0"/>
                </a:solidFill>
                <a:latin typeface="Consolas" panose="020B0609020204030204" pitchFamily="49" charset="0"/>
              </a:rPr>
              <a:t>module</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exports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router</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85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3BEA-E8E0-48F1-BC90-81A172BEEC33}"/>
              </a:ext>
            </a:extLst>
          </p:cNvPr>
          <p:cNvSpPr>
            <a:spLocks noGrp="1"/>
          </p:cNvSpPr>
          <p:nvPr>
            <p:ph type="title"/>
          </p:nvPr>
        </p:nvSpPr>
        <p:spPr/>
        <p:txBody>
          <a:bodyPr/>
          <a:lstStyle/>
          <a:p>
            <a:r>
              <a:rPr lang="en-US" dirty="0" err="1"/>
              <a:t>express.Router</a:t>
            </a:r>
            <a:endParaRPr lang="en-US" dirty="0"/>
          </a:p>
        </p:txBody>
      </p:sp>
      <p:sp>
        <p:nvSpPr>
          <p:cNvPr id="3" name="Content Placeholder 2">
            <a:extLst>
              <a:ext uri="{FF2B5EF4-FFF2-40B4-BE49-F238E27FC236}">
                <a16:creationId xmlns:a16="http://schemas.microsoft.com/office/drawing/2014/main" id="{30FA5AD8-BB04-4672-BF0A-3EDE6477614C}"/>
              </a:ext>
            </a:extLst>
          </p:cNvPr>
          <p:cNvSpPr>
            <a:spLocks noGrp="1"/>
          </p:cNvSpPr>
          <p:nvPr>
            <p:ph idx="1"/>
          </p:nvPr>
        </p:nvSpPr>
        <p:spPr>
          <a:xfrm>
            <a:off x="477078" y="2286000"/>
            <a:ext cx="2994993" cy="4023360"/>
          </a:xfrm>
        </p:spPr>
        <p:txBody>
          <a:bodyPr/>
          <a:lstStyle/>
          <a:p>
            <a:r>
              <a:rPr lang="en-US" dirty="0"/>
              <a:t>The app will now be able to handle requests to /birds and /birds/about, as well as call the </a:t>
            </a:r>
            <a:r>
              <a:rPr lang="en-US" dirty="0" err="1"/>
              <a:t>timeLog</a:t>
            </a:r>
            <a:r>
              <a:rPr lang="en-US" dirty="0"/>
              <a:t> middleware function that is specific to the route.</a:t>
            </a:r>
          </a:p>
          <a:p>
            <a:endParaRPr lang="en-US" dirty="0"/>
          </a:p>
          <a:p>
            <a:endParaRPr lang="en-US" dirty="0"/>
          </a:p>
        </p:txBody>
      </p:sp>
      <p:sp>
        <p:nvSpPr>
          <p:cNvPr id="4" name="Rectangle 3">
            <a:extLst>
              <a:ext uri="{FF2B5EF4-FFF2-40B4-BE49-F238E27FC236}">
                <a16:creationId xmlns:a16="http://schemas.microsoft.com/office/drawing/2014/main" id="{4B73A5AC-653F-4A06-819D-5AEAD085A3E8}"/>
              </a:ext>
            </a:extLst>
          </p:cNvPr>
          <p:cNvSpPr/>
          <p:nvPr/>
        </p:nvSpPr>
        <p:spPr>
          <a:xfrm>
            <a:off x="3697357" y="2299428"/>
            <a:ext cx="8119872" cy="2585323"/>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birds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RouteMod</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//router is in RouteMod.js</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'/birds'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birds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server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"Connected"</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9BD1F99-DE35-414B-BCAB-E9DC40B26843}"/>
              </a:ext>
            </a:extLst>
          </p:cNvPr>
          <p:cNvSpPr txBox="1"/>
          <p:nvPr/>
        </p:nvSpPr>
        <p:spPr>
          <a:xfrm>
            <a:off x="3697357" y="1930096"/>
            <a:ext cx="801181" cy="369332"/>
          </a:xfrm>
          <a:prstGeom prst="rect">
            <a:avLst/>
          </a:prstGeom>
          <a:noFill/>
        </p:spPr>
        <p:txBody>
          <a:bodyPr wrap="none" rtlCol="0">
            <a:spAutoFit/>
          </a:bodyPr>
          <a:lstStyle/>
          <a:p>
            <a:r>
              <a:rPr lang="en-US" b="1" u="sng" dirty="0"/>
              <a:t>App.js</a:t>
            </a:r>
          </a:p>
        </p:txBody>
      </p:sp>
    </p:spTree>
    <p:extLst>
      <p:ext uri="{BB962C8B-B14F-4D97-AF65-F5344CB8AC3E}">
        <p14:creationId xmlns:p14="http://schemas.microsoft.com/office/powerpoint/2010/main" val="249318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2C5-EE31-4CCC-A539-64F64639A70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196DF0C-FF0E-40B6-A602-EA4B4807D162}"/>
              </a:ext>
            </a:extLst>
          </p:cNvPr>
          <p:cNvSpPr>
            <a:spLocks noGrp="1"/>
          </p:cNvSpPr>
          <p:nvPr>
            <p:ph idx="1"/>
          </p:nvPr>
        </p:nvSpPr>
        <p:spPr/>
        <p:txBody>
          <a:bodyPr/>
          <a:lstStyle/>
          <a:p>
            <a:r>
              <a:rPr lang="en-US" dirty="0">
                <a:hlinkClick r:id="rId2"/>
              </a:rPr>
              <a:t>https://expressjs.com/en/guide/routing.html</a:t>
            </a:r>
            <a:endParaRPr lang="en-US" dirty="0"/>
          </a:p>
          <a:p>
            <a:r>
              <a:rPr lang="en-US" dirty="0">
                <a:hlinkClick r:id="rId3"/>
              </a:rPr>
              <a:t>https://developer.mozilla.org/en-US/docs/Learn/Server-side/Express_Nodejs</a:t>
            </a:r>
            <a:endParaRPr lang="en-US" dirty="0"/>
          </a:p>
        </p:txBody>
      </p:sp>
    </p:spTree>
    <p:extLst>
      <p:ext uri="{BB962C8B-B14F-4D97-AF65-F5344CB8AC3E}">
        <p14:creationId xmlns:p14="http://schemas.microsoft.com/office/powerpoint/2010/main" val="262522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Expressjs</a:t>
            </a:r>
            <a:r>
              <a:rPr lang="en-US" dirty="0"/>
              <a:t>?</a:t>
            </a:r>
          </a:p>
        </p:txBody>
      </p:sp>
      <p:sp>
        <p:nvSpPr>
          <p:cNvPr id="3" name="Content Placeholder 2"/>
          <p:cNvSpPr>
            <a:spLocks noGrp="1"/>
          </p:cNvSpPr>
          <p:nvPr>
            <p:ph idx="1"/>
          </p:nvPr>
        </p:nvSpPr>
        <p:spPr/>
        <p:txBody>
          <a:bodyPr/>
          <a:lstStyle/>
          <a:p>
            <a:pPr algn="just"/>
            <a:r>
              <a:rPr lang="en-US" dirty="0"/>
              <a:t>In this tutorial, we will study the Express framework. This framework is built in such a way that it acts as a minimal and flexible Node.js web application framework, providing a robust set of features for building single and multipage, and hybrid web application.</a:t>
            </a:r>
          </a:p>
          <a:p>
            <a:r>
              <a:rPr lang="en-US" dirty="0"/>
              <a:t>Express.js is a Node </a:t>
            </a:r>
            <a:r>
              <a:rPr lang="en-US" dirty="0" err="1"/>
              <a:t>js</a:t>
            </a:r>
            <a:r>
              <a:rPr lang="en-US" dirty="0"/>
              <a:t> web application server framework, which is specifically designed for building single-page, multi-page, and hybrid web applications.</a:t>
            </a:r>
          </a:p>
          <a:p>
            <a:r>
              <a:rPr lang="en-US" dirty="0"/>
              <a:t>It has become the standard server framework for node.js. Express is the backend part of something known as the MEAN stack.</a:t>
            </a:r>
          </a:p>
          <a:p>
            <a:pPr algn="just"/>
            <a:endParaRPr lang="en-US" dirty="0"/>
          </a:p>
        </p:txBody>
      </p:sp>
    </p:spTree>
    <p:extLst>
      <p:ext uri="{BB962C8B-B14F-4D97-AF65-F5344CB8AC3E}">
        <p14:creationId xmlns:p14="http://schemas.microsoft.com/office/powerpoint/2010/main" val="278559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3037-56B6-488E-95A8-515EDE733A70}"/>
              </a:ext>
            </a:extLst>
          </p:cNvPr>
          <p:cNvSpPr>
            <a:spLocks noGrp="1"/>
          </p:cNvSpPr>
          <p:nvPr>
            <p:ph type="title"/>
          </p:nvPr>
        </p:nvSpPr>
        <p:spPr/>
        <p:txBody>
          <a:bodyPr/>
          <a:lstStyle/>
          <a:p>
            <a:r>
              <a:rPr lang="en-US" dirty="0"/>
              <a:t>What is </a:t>
            </a:r>
            <a:r>
              <a:rPr lang="en-US" dirty="0" err="1"/>
              <a:t>Expressjs</a:t>
            </a:r>
            <a:r>
              <a:rPr lang="en-US" dirty="0"/>
              <a:t>?</a:t>
            </a:r>
          </a:p>
        </p:txBody>
      </p:sp>
      <p:sp>
        <p:nvSpPr>
          <p:cNvPr id="3" name="Content Placeholder 2">
            <a:extLst>
              <a:ext uri="{FF2B5EF4-FFF2-40B4-BE49-F238E27FC236}">
                <a16:creationId xmlns:a16="http://schemas.microsoft.com/office/drawing/2014/main" id="{CAF6AC04-ECA4-433E-8EC9-3DC1DE782320}"/>
              </a:ext>
            </a:extLst>
          </p:cNvPr>
          <p:cNvSpPr>
            <a:spLocks noGrp="1"/>
          </p:cNvSpPr>
          <p:nvPr>
            <p:ph idx="1"/>
          </p:nvPr>
        </p:nvSpPr>
        <p:spPr/>
        <p:txBody>
          <a:bodyPr/>
          <a:lstStyle/>
          <a:p>
            <a:r>
              <a:rPr lang="en-US" dirty="0"/>
              <a:t>The MEAN is a free and open-source </a:t>
            </a:r>
            <a:r>
              <a:rPr lang="en-US" b="1" u="sng" dirty="0"/>
              <a:t>JavaScript</a:t>
            </a:r>
            <a:r>
              <a:rPr lang="en-US" dirty="0"/>
              <a:t> software stack for building dynamic web sites and web applications which has the following components;</a:t>
            </a:r>
          </a:p>
          <a:p>
            <a:r>
              <a:rPr lang="en-US" b="1" dirty="0"/>
              <a:t>1) MongoDB</a:t>
            </a:r>
            <a:r>
              <a:rPr lang="en-US" dirty="0"/>
              <a:t> - The standard NoSQL database</a:t>
            </a:r>
          </a:p>
          <a:p>
            <a:r>
              <a:rPr lang="en-US" b="1" dirty="0"/>
              <a:t>2) Express.js</a:t>
            </a:r>
            <a:r>
              <a:rPr lang="en-US" dirty="0"/>
              <a:t> - The default web applications framework</a:t>
            </a:r>
          </a:p>
          <a:p>
            <a:r>
              <a:rPr lang="en-US" b="1" dirty="0"/>
              <a:t>3) Angular.js</a:t>
            </a:r>
            <a:r>
              <a:rPr lang="en-US" dirty="0"/>
              <a:t> - The JavaScript MVC framework used for web applications</a:t>
            </a:r>
          </a:p>
          <a:p>
            <a:r>
              <a:rPr lang="en-US" b="1" dirty="0"/>
              <a:t>4) Node.js</a:t>
            </a:r>
            <a:r>
              <a:rPr lang="en-US" dirty="0"/>
              <a:t> - Framework used for scalable server-side and networking applications.</a:t>
            </a:r>
          </a:p>
          <a:p>
            <a:r>
              <a:rPr lang="en-US" dirty="0"/>
              <a:t>The Express.js framework makes it very easy to develop an application which can be used to handle multiple types of requests like the GET, PUT, and POST and DELETE requests.</a:t>
            </a:r>
          </a:p>
          <a:p>
            <a:endParaRPr lang="en-US" dirty="0"/>
          </a:p>
        </p:txBody>
      </p:sp>
    </p:spTree>
    <p:extLst>
      <p:ext uri="{BB962C8B-B14F-4D97-AF65-F5344CB8AC3E}">
        <p14:creationId xmlns:p14="http://schemas.microsoft.com/office/powerpoint/2010/main" val="228158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C33E-D90B-4741-B104-0A8BD43A5A08}"/>
              </a:ext>
            </a:extLst>
          </p:cNvPr>
          <p:cNvSpPr>
            <a:spLocks noGrp="1"/>
          </p:cNvSpPr>
          <p:nvPr>
            <p:ph type="title"/>
          </p:nvPr>
        </p:nvSpPr>
        <p:spPr/>
        <p:txBody>
          <a:bodyPr/>
          <a:lstStyle/>
          <a:p>
            <a:r>
              <a:rPr lang="en-US" dirty="0"/>
              <a:t>Installing and using Express</a:t>
            </a:r>
          </a:p>
        </p:txBody>
      </p:sp>
      <p:sp>
        <p:nvSpPr>
          <p:cNvPr id="3" name="Content Placeholder 2">
            <a:extLst>
              <a:ext uri="{FF2B5EF4-FFF2-40B4-BE49-F238E27FC236}">
                <a16:creationId xmlns:a16="http://schemas.microsoft.com/office/drawing/2014/main" id="{DF0706CD-893A-4908-8B2A-59DCDD0399BA}"/>
              </a:ext>
            </a:extLst>
          </p:cNvPr>
          <p:cNvSpPr>
            <a:spLocks noGrp="1"/>
          </p:cNvSpPr>
          <p:nvPr>
            <p:ph idx="1"/>
          </p:nvPr>
        </p:nvSpPr>
        <p:spPr>
          <a:xfrm>
            <a:off x="1024127" y="2365513"/>
            <a:ext cx="9720073" cy="4023360"/>
          </a:xfrm>
        </p:spPr>
        <p:txBody>
          <a:bodyPr/>
          <a:lstStyle/>
          <a:p>
            <a:r>
              <a:rPr lang="en-US" dirty="0"/>
              <a:t>Express gets installed via the Node Package Manager. This can be done by executing the following line in the command line</a:t>
            </a:r>
          </a:p>
          <a:p>
            <a:endParaRPr lang="en-US" dirty="0"/>
          </a:p>
          <a:p>
            <a:endParaRPr lang="en-US" dirty="0"/>
          </a:p>
          <a:p>
            <a:r>
              <a:rPr lang="en-US" dirty="0"/>
              <a:t>The above command requests the Node package manager to download the required express modules and install them accordingly.</a:t>
            </a:r>
          </a:p>
          <a:p>
            <a:r>
              <a:rPr lang="en-US" dirty="0"/>
              <a:t>Let's use our newly installed Express framework and create a simple "Hello World" application.</a:t>
            </a:r>
          </a:p>
        </p:txBody>
      </p:sp>
      <p:sp>
        <p:nvSpPr>
          <p:cNvPr id="4" name="Rectangle 3">
            <a:extLst>
              <a:ext uri="{FF2B5EF4-FFF2-40B4-BE49-F238E27FC236}">
                <a16:creationId xmlns:a16="http://schemas.microsoft.com/office/drawing/2014/main" id="{BC112B58-882B-4124-89A0-6B56709C71C1}"/>
              </a:ext>
            </a:extLst>
          </p:cNvPr>
          <p:cNvSpPr/>
          <p:nvPr/>
        </p:nvSpPr>
        <p:spPr>
          <a:xfrm>
            <a:off x="4926449" y="3244334"/>
            <a:ext cx="2339102" cy="369332"/>
          </a:xfrm>
          <a:prstGeom prst="rect">
            <a:avLst/>
          </a:prstGeom>
          <a:solidFill>
            <a:schemeClr val="accent1">
              <a:lumMod val="40000"/>
              <a:lumOff val="60000"/>
            </a:schemeClr>
          </a:solidFill>
          <a:ln>
            <a:solidFill>
              <a:schemeClr val="accent1"/>
            </a:solidFill>
          </a:ln>
        </p:spPr>
        <p:txBody>
          <a:bodyPr wrap="none">
            <a:spAutoFit/>
          </a:bodyPr>
          <a:lstStyle/>
          <a:p>
            <a:r>
              <a:rPr lang="en-US" b="1" dirty="0" err="1">
                <a:solidFill>
                  <a:srgbClr val="222222"/>
                </a:solidFill>
                <a:latin typeface="Source Sans Pro" panose="020B0604020202020204" pitchFamily="34" charset="0"/>
              </a:rPr>
              <a:t>npm</a:t>
            </a:r>
            <a:r>
              <a:rPr lang="en-US" b="1" dirty="0">
                <a:solidFill>
                  <a:srgbClr val="222222"/>
                </a:solidFill>
                <a:latin typeface="Source Sans Pro" panose="020B0604020202020204" pitchFamily="34" charset="0"/>
              </a:rPr>
              <a:t> install express</a:t>
            </a:r>
            <a:endParaRPr lang="en-US" dirty="0"/>
          </a:p>
        </p:txBody>
      </p:sp>
    </p:spTree>
    <p:extLst>
      <p:ext uri="{BB962C8B-B14F-4D97-AF65-F5344CB8AC3E}">
        <p14:creationId xmlns:p14="http://schemas.microsoft.com/office/powerpoint/2010/main" val="203281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A9E2-CCF0-49AB-A0A7-439D76BB54C6}"/>
              </a:ext>
            </a:extLst>
          </p:cNvPr>
          <p:cNvSpPr>
            <a:spLocks noGrp="1"/>
          </p:cNvSpPr>
          <p:nvPr>
            <p:ph type="title"/>
          </p:nvPr>
        </p:nvSpPr>
        <p:spPr/>
        <p:txBody>
          <a:bodyPr/>
          <a:lstStyle/>
          <a:p>
            <a:r>
              <a:rPr lang="en-US" dirty="0"/>
              <a:t>Installing and using Express</a:t>
            </a:r>
          </a:p>
        </p:txBody>
      </p:sp>
      <p:sp>
        <p:nvSpPr>
          <p:cNvPr id="4" name="Rectangle 3">
            <a:extLst>
              <a:ext uri="{FF2B5EF4-FFF2-40B4-BE49-F238E27FC236}">
                <a16:creationId xmlns:a16="http://schemas.microsoft.com/office/drawing/2014/main" id="{CD8B3422-EDD1-41EE-845B-70FC5AFB7179}"/>
              </a:ext>
            </a:extLst>
          </p:cNvPr>
          <p:cNvSpPr/>
          <p:nvPr/>
        </p:nvSpPr>
        <p:spPr>
          <a:xfrm>
            <a:off x="331305" y="2084832"/>
            <a:ext cx="11529390" cy="923330"/>
          </a:xfrm>
          <a:prstGeom prst="rect">
            <a:avLst/>
          </a:prstGeom>
        </p:spPr>
        <p:txBody>
          <a:bodyPr wrap="square">
            <a:spAutoFit/>
          </a:bodyPr>
          <a:lstStyle/>
          <a:p>
            <a:pPr algn="just"/>
            <a:r>
              <a:rPr lang="en-US" dirty="0">
                <a:solidFill>
                  <a:srgbClr val="222222"/>
                </a:solidFill>
                <a:latin typeface="Source Sans Pro" panose="020B0604020202020204" pitchFamily="34" charset="0"/>
              </a:rPr>
              <a:t>Our application is going to create a simple server module which will listen on port number 3000. </a:t>
            </a:r>
          </a:p>
          <a:p>
            <a:pPr algn="just"/>
            <a:r>
              <a:rPr lang="en-US" dirty="0">
                <a:solidFill>
                  <a:srgbClr val="222222"/>
                </a:solidFill>
                <a:latin typeface="Source Sans Pro" panose="020B0604020202020204" pitchFamily="34" charset="0"/>
              </a:rPr>
              <a:t>In our example, if a request is made through the browser on this port number, then server application will send a 'Hello' World' response to the client.</a:t>
            </a:r>
            <a:endParaRPr lang="en-US" dirty="0"/>
          </a:p>
        </p:txBody>
      </p:sp>
      <p:pic>
        <p:nvPicPr>
          <p:cNvPr id="1026" name="Picture 2" descr="Node.js Express FrameWork Tutorial - Learn in 10 Minutes">
            <a:extLst>
              <a:ext uri="{FF2B5EF4-FFF2-40B4-BE49-F238E27FC236}">
                <a16:creationId xmlns:a16="http://schemas.microsoft.com/office/drawing/2014/main" id="{444C3318-A8F6-4904-BEE2-868BB6F8E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077" y="3008162"/>
            <a:ext cx="10195846" cy="36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89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12A1-1D63-4FEE-9F94-77B9196671B0}"/>
              </a:ext>
            </a:extLst>
          </p:cNvPr>
          <p:cNvSpPr>
            <a:spLocks noGrp="1"/>
          </p:cNvSpPr>
          <p:nvPr>
            <p:ph type="title"/>
          </p:nvPr>
        </p:nvSpPr>
        <p:spPr/>
        <p:txBody>
          <a:bodyPr/>
          <a:lstStyle/>
          <a:p>
            <a:r>
              <a:rPr lang="en-US" dirty="0"/>
              <a:t>Installing and using Express</a:t>
            </a:r>
          </a:p>
        </p:txBody>
      </p:sp>
      <p:sp>
        <p:nvSpPr>
          <p:cNvPr id="3" name="Content Placeholder 2">
            <a:extLst>
              <a:ext uri="{FF2B5EF4-FFF2-40B4-BE49-F238E27FC236}">
                <a16:creationId xmlns:a16="http://schemas.microsoft.com/office/drawing/2014/main" id="{E1B75F40-59D4-4809-B882-BA3DF700A4B6}"/>
              </a:ext>
            </a:extLst>
          </p:cNvPr>
          <p:cNvSpPr>
            <a:spLocks noGrp="1"/>
          </p:cNvSpPr>
          <p:nvPr>
            <p:ph idx="1"/>
          </p:nvPr>
        </p:nvSpPr>
        <p:spPr>
          <a:xfrm>
            <a:off x="1024128" y="2286000"/>
            <a:ext cx="9720073" cy="3491948"/>
          </a:xfrm>
          <a:solidFill>
            <a:schemeClr val="accent1">
              <a:lumMod val="40000"/>
              <a:lumOff val="60000"/>
            </a:schemeClr>
          </a:solidFill>
          <a:ln>
            <a:solidFill>
              <a:schemeClr val="accent1"/>
            </a:solidFill>
          </a:ln>
        </p:spPr>
        <p:txBody>
          <a:bodyPr>
            <a:noAutofit/>
          </a:bodyPr>
          <a:lstStyle/>
          <a:p>
            <a:pPr marL="0" indent="0">
              <a:lnSpc>
                <a:spcPct val="100000"/>
              </a:lnSpc>
              <a:spcBef>
                <a:spcPts val="0"/>
              </a:spcBef>
              <a:spcAft>
                <a:spcPts val="0"/>
              </a:spcAft>
              <a:buNone/>
            </a:pPr>
            <a:r>
              <a:rPr lang="en-US" sz="2800" dirty="0"/>
              <a:t>var express=require('express');</a:t>
            </a:r>
          </a:p>
          <a:p>
            <a:pPr marL="0" indent="0">
              <a:lnSpc>
                <a:spcPct val="100000"/>
              </a:lnSpc>
              <a:spcBef>
                <a:spcPts val="0"/>
              </a:spcBef>
              <a:spcAft>
                <a:spcPts val="0"/>
              </a:spcAft>
              <a:buNone/>
            </a:pPr>
            <a:r>
              <a:rPr lang="en-US" sz="2800" dirty="0"/>
              <a:t>var app=express();</a:t>
            </a:r>
          </a:p>
          <a:p>
            <a:pPr marL="0" indent="0">
              <a:lnSpc>
                <a:spcPct val="100000"/>
              </a:lnSpc>
              <a:spcBef>
                <a:spcPts val="0"/>
              </a:spcBef>
              <a:spcAft>
                <a:spcPts val="0"/>
              </a:spcAft>
              <a:buNone/>
            </a:pPr>
            <a:r>
              <a:rPr lang="en-US" sz="2800" dirty="0" err="1"/>
              <a:t>app.get</a:t>
            </a:r>
            <a:r>
              <a:rPr lang="en-US" sz="2800" dirty="0"/>
              <a:t>('/',function(</a:t>
            </a:r>
            <a:r>
              <a:rPr lang="en-US" sz="2800" dirty="0" err="1"/>
              <a:t>req,res</a:t>
            </a:r>
            <a:r>
              <a:rPr lang="en-US" sz="2800" dirty="0"/>
              <a:t>)</a:t>
            </a:r>
          </a:p>
          <a:p>
            <a:pPr marL="0" indent="0">
              <a:lnSpc>
                <a:spcPct val="100000"/>
              </a:lnSpc>
              <a:spcBef>
                <a:spcPts val="0"/>
              </a:spcBef>
              <a:spcAft>
                <a:spcPts val="0"/>
              </a:spcAft>
              <a:buNone/>
            </a:pPr>
            <a:r>
              <a:rPr lang="en-US" sz="2800" dirty="0"/>
              <a:t>{</a:t>
            </a:r>
          </a:p>
          <a:p>
            <a:pPr marL="128016" lvl="1" indent="0">
              <a:lnSpc>
                <a:spcPct val="100000"/>
              </a:lnSpc>
              <a:spcBef>
                <a:spcPts val="0"/>
              </a:spcBef>
              <a:spcAft>
                <a:spcPts val="0"/>
              </a:spcAft>
              <a:buNone/>
            </a:pPr>
            <a:r>
              <a:rPr lang="en-US" sz="2800" dirty="0" err="1"/>
              <a:t>res.send</a:t>
            </a:r>
            <a:r>
              <a:rPr lang="en-US" sz="2800" dirty="0"/>
              <a:t>('Hello World!');</a:t>
            </a:r>
          </a:p>
          <a:p>
            <a:pPr marL="0" indent="0">
              <a:lnSpc>
                <a:spcPct val="100000"/>
              </a:lnSpc>
              <a:spcBef>
                <a:spcPts val="0"/>
              </a:spcBef>
              <a:spcAft>
                <a:spcPts val="0"/>
              </a:spcAft>
              <a:buNone/>
            </a:pPr>
            <a:r>
              <a:rPr lang="en-US" sz="2800" dirty="0"/>
              <a:t>});</a:t>
            </a:r>
          </a:p>
          <a:p>
            <a:pPr marL="0" indent="0">
              <a:lnSpc>
                <a:spcPct val="100000"/>
              </a:lnSpc>
              <a:spcBef>
                <a:spcPts val="0"/>
              </a:spcBef>
              <a:spcAft>
                <a:spcPts val="0"/>
              </a:spcAft>
              <a:buNone/>
            </a:pPr>
            <a:r>
              <a:rPr lang="en-US" sz="2800" dirty="0"/>
              <a:t>var server=</a:t>
            </a:r>
            <a:r>
              <a:rPr lang="en-US" sz="2800" dirty="0" err="1"/>
              <a:t>app.listen</a:t>
            </a:r>
            <a:r>
              <a:rPr lang="en-US" sz="2800" dirty="0"/>
              <a:t>(3000,function() {});</a:t>
            </a:r>
          </a:p>
        </p:txBody>
      </p:sp>
    </p:spTree>
    <p:extLst>
      <p:ext uri="{BB962C8B-B14F-4D97-AF65-F5344CB8AC3E}">
        <p14:creationId xmlns:p14="http://schemas.microsoft.com/office/powerpoint/2010/main" val="203493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4E63-8611-4F23-8FC8-6C63DE72C1BF}"/>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18F508A4-C78B-421B-B544-64E5AD9845C9}"/>
              </a:ext>
            </a:extLst>
          </p:cNvPr>
          <p:cNvSpPr>
            <a:spLocks noGrp="1"/>
          </p:cNvSpPr>
          <p:nvPr>
            <p:ph idx="1"/>
          </p:nvPr>
        </p:nvSpPr>
        <p:spPr/>
        <p:txBody>
          <a:bodyPr>
            <a:normAutofit fontScale="92500"/>
          </a:bodyPr>
          <a:lstStyle/>
          <a:p>
            <a:pPr marL="457200" indent="-457200" algn="just">
              <a:buFont typeface="+mj-lt"/>
              <a:buAutoNum type="arabicPeriod"/>
            </a:pPr>
            <a:r>
              <a:rPr lang="en-US" dirty="0"/>
              <a:t>In our first line of code, we are using the require function to include the "express module."</a:t>
            </a:r>
          </a:p>
          <a:p>
            <a:pPr marL="457200" indent="-457200" algn="just">
              <a:buFont typeface="+mj-lt"/>
              <a:buAutoNum type="arabicPeriod"/>
            </a:pPr>
            <a:r>
              <a:rPr lang="en-US" dirty="0"/>
              <a:t>Before we can start using the express module, we need to make an object of it.</a:t>
            </a:r>
          </a:p>
          <a:p>
            <a:pPr marL="457200" indent="-457200" algn="just">
              <a:buFont typeface="+mj-lt"/>
              <a:buAutoNum type="arabicPeriod"/>
            </a:pPr>
            <a:r>
              <a:rPr lang="en-US" dirty="0"/>
              <a:t>Here we are creating a callback function. This function will be called whenever anybody browses to the root of our web application which is http://localhost:3000 . The callback function will be used to send the string 'Hello World' to the web page.</a:t>
            </a:r>
          </a:p>
          <a:p>
            <a:pPr marL="457200" indent="-457200" algn="just">
              <a:buFont typeface="+mj-lt"/>
              <a:buAutoNum type="arabicPeriod"/>
            </a:pPr>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pPr marL="457200" indent="-457200" algn="just">
              <a:buFont typeface="+mj-lt"/>
              <a:buAutoNum type="arabicPeriod"/>
            </a:pPr>
            <a:r>
              <a:rPr lang="en-US" dirty="0"/>
              <a:t>We are then using the listen to function to make our server application listen to client requests on port no 3000. You can specify any available port over here.</a:t>
            </a:r>
          </a:p>
        </p:txBody>
      </p:sp>
    </p:spTree>
    <p:extLst>
      <p:ext uri="{BB962C8B-B14F-4D97-AF65-F5344CB8AC3E}">
        <p14:creationId xmlns:p14="http://schemas.microsoft.com/office/powerpoint/2010/main" val="398714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EAEF-47FD-48C1-BAA4-A58742D90622}"/>
              </a:ext>
            </a:extLst>
          </p:cNvPr>
          <p:cNvSpPr>
            <a:spLocks noGrp="1"/>
          </p:cNvSpPr>
          <p:nvPr>
            <p:ph type="title"/>
          </p:nvPr>
        </p:nvSpPr>
        <p:spPr/>
        <p:txBody>
          <a:bodyPr/>
          <a:lstStyle/>
          <a:p>
            <a:r>
              <a:rPr lang="en-US" dirty="0"/>
              <a:t>Output</a:t>
            </a:r>
          </a:p>
        </p:txBody>
      </p:sp>
      <p:pic>
        <p:nvPicPr>
          <p:cNvPr id="4" name="Picture 3">
            <a:extLst>
              <a:ext uri="{FF2B5EF4-FFF2-40B4-BE49-F238E27FC236}">
                <a16:creationId xmlns:a16="http://schemas.microsoft.com/office/drawing/2014/main" id="{DD737E6B-D6B9-48A5-A616-602125B15020}"/>
              </a:ext>
            </a:extLst>
          </p:cNvPr>
          <p:cNvPicPr>
            <a:picLocks noChangeAspect="1"/>
          </p:cNvPicPr>
          <p:nvPr/>
        </p:nvPicPr>
        <p:blipFill>
          <a:blip r:embed="rId2"/>
          <a:stretch>
            <a:fillRect/>
          </a:stretch>
        </p:blipFill>
        <p:spPr>
          <a:xfrm>
            <a:off x="607735" y="2046897"/>
            <a:ext cx="6508682" cy="4225887"/>
          </a:xfrm>
          <a:prstGeom prst="rect">
            <a:avLst/>
          </a:prstGeom>
        </p:spPr>
      </p:pic>
      <p:sp>
        <p:nvSpPr>
          <p:cNvPr id="5" name="Rectangle 4">
            <a:extLst>
              <a:ext uri="{FF2B5EF4-FFF2-40B4-BE49-F238E27FC236}">
                <a16:creationId xmlns:a16="http://schemas.microsoft.com/office/drawing/2014/main" id="{70638656-147E-4538-9A06-3CE63E838B65}"/>
              </a:ext>
            </a:extLst>
          </p:cNvPr>
          <p:cNvSpPr/>
          <p:nvPr/>
        </p:nvSpPr>
        <p:spPr>
          <a:xfrm>
            <a:off x="7463234" y="1859339"/>
            <a:ext cx="4569739" cy="2585323"/>
          </a:xfrm>
          <a:prstGeom prst="rect">
            <a:avLst/>
          </a:prstGeom>
        </p:spPr>
        <p:txBody>
          <a:bodyPr wrap="square">
            <a:spAutoFit/>
          </a:bodyPr>
          <a:lstStyle/>
          <a:p>
            <a:pPr algn="just"/>
            <a:r>
              <a:rPr lang="en-US" dirty="0">
                <a:solidFill>
                  <a:srgbClr val="222222"/>
                </a:solidFill>
                <a:latin typeface="Source Sans Pro" panose="020B0604020202020204" pitchFamily="34" charset="0"/>
              </a:rPr>
              <a:t>From the output,</a:t>
            </a:r>
          </a:p>
          <a:p>
            <a:pPr algn="just">
              <a:buFont typeface="Arial" panose="020B0604020202020204" pitchFamily="34" charset="0"/>
              <a:buChar char="•"/>
            </a:pPr>
            <a:r>
              <a:rPr lang="en-US" dirty="0">
                <a:solidFill>
                  <a:srgbClr val="222222"/>
                </a:solidFill>
                <a:latin typeface="Source Sans Pro" panose="020B0604020202020204" pitchFamily="34" charset="0"/>
              </a:rPr>
              <a:t>You can clearly see that we if browse to the URL of localhost on port 3000, you will see the string 'Hello World' displayed on the page.</a:t>
            </a:r>
          </a:p>
          <a:p>
            <a:pPr algn="just">
              <a:buFont typeface="Arial" panose="020B0604020202020204" pitchFamily="34" charset="0"/>
              <a:buChar char="•"/>
            </a:pPr>
            <a:r>
              <a:rPr lang="en-US" dirty="0">
                <a:solidFill>
                  <a:srgbClr val="222222"/>
                </a:solidFill>
                <a:latin typeface="Source Sans Pro" panose="020B0604020202020204" pitchFamily="34" charset="0"/>
              </a:rPr>
              <a:t>Because in our code we have mentioned specifically for the server to listen on port no 3000, we are able to view the output when browsing to this URL.</a:t>
            </a:r>
            <a:endParaRPr lang="en-US" b="0" i="0" dirty="0">
              <a:solidFill>
                <a:srgbClr val="222222"/>
              </a:solidFill>
              <a:effectLst/>
              <a:latin typeface="Source Sans Pro" panose="020B0604020202020204" pitchFamily="34" charset="0"/>
            </a:endParaRPr>
          </a:p>
        </p:txBody>
      </p:sp>
    </p:spTree>
    <p:extLst>
      <p:ext uri="{BB962C8B-B14F-4D97-AF65-F5344CB8AC3E}">
        <p14:creationId xmlns:p14="http://schemas.microsoft.com/office/powerpoint/2010/main" val="352660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5740</TotalTime>
  <Words>2575</Words>
  <Application>Microsoft Office PowerPoint</Application>
  <PresentationFormat>Widescreen</PresentationFormat>
  <Paragraphs>248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Consolas</vt:lpstr>
      <vt:lpstr>Source Sans Pro</vt:lpstr>
      <vt:lpstr>Tw Cen MT</vt:lpstr>
      <vt:lpstr>Tw Cen MT Condensed</vt:lpstr>
      <vt:lpstr>Wingdings</vt:lpstr>
      <vt:lpstr>Wingdings 3</vt:lpstr>
      <vt:lpstr>Integral</vt:lpstr>
      <vt:lpstr>Expressjs framework</vt:lpstr>
      <vt:lpstr>Topics to be covered</vt:lpstr>
      <vt:lpstr>What is Expressjs?</vt:lpstr>
      <vt:lpstr>What is Expressjs?</vt:lpstr>
      <vt:lpstr>Installing and using Express</vt:lpstr>
      <vt:lpstr>Installing and using Express</vt:lpstr>
      <vt:lpstr>Installing and using Express</vt:lpstr>
      <vt:lpstr>Code Explanation:</vt:lpstr>
      <vt:lpstr>Output</vt:lpstr>
      <vt:lpstr>What are Routes?</vt:lpstr>
      <vt:lpstr>Explanation</vt:lpstr>
      <vt:lpstr>Example</vt:lpstr>
      <vt:lpstr>PowerPoint Presentation</vt:lpstr>
      <vt:lpstr>Code</vt:lpstr>
      <vt:lpstr>Route methods</vt:lpstr>
      <vt:lpstr>App.all method</vt:lpstr>
      <vt:lpstr>Route parameters</vt:lpstr>
      <vt:lpstr>Route handlers</vt:lpstr>
      <vt:lpstr>Route handlers</vt:lpstr>
      <vt:lpstr>Route handlers</vt:lpstr>
      <vt:lpstr>Route handlers</vt:lpstr>
      <vt:lpstr>Response methods</vt:lpstr>
      <vt:lpstr>app.route()</vt:lpstr>
      <vt:lpstr>express.Router</vt:lpstr>
      <vt:lpstr>express.Router</vt:lpstr>
      <vt:lpstr>express.Router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143</cp:revision>
  <dcterms:created xsi:type="dcterms:W3CDTF">2020-01-27T11:13:13Z</dcterms:created>
  <dcterms:modified xsi:type="dcterms:W3CDTF">2020-02-19T09:21:18Z</dcterms:modified>
</cp:coreProperties>
</file>