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324" r:id="rId4"/>
    <p:sldId id="320" r:id="rId5"/>
    <p:sldId id="322" r:id="rId6"/>
    <p:sldId id="321" r:id="rId7"/>
    <p:sldId id="31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2" d="100"/>
          <a:sy n="72"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130EBB-8723-49D8-837B-84A12BE76ED6}"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68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41357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2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41599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130EBB-8723-49D8-837B-84A12BE76ED6}"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2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30EBB-8723-49D8-837B-84A12BE76ED6}"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1617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30EBB-8723-49D8-837B-84A12BE76ED6}"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376654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30EBB-8723-49D8-837B-84A12BE76ED6}"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45471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30EBB-8723-49D8-837B-84A12BE76ED6}"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9210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50552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98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30EBB-8723-49D8-837B-84A12BE76ED6}" type="datetimeFigureOut">
              <a:rPr lang="en-US" smtClean="0"/>
              <a:t>3/24/2020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7E09BA-F557-4A80-9BEF-8BCD123B74CB}"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38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ulpjs.com/" TargetMode="External"/><Relationship Id="rId2" Type="http://schemas.openxmlformats.org/officeDocument/2006/relationships/hyperlink" Target="http://grunt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yeoman.io/generators/" TargetMode="External"/><Relationship Id="rId2" Type="http://schemas.openxmlformats.org/officeDocument/2006/relationships/hyperlink" Target="https://yeoman.io/"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codeburst.io/writing-a-crud-app-with-node-js-and-mongodb-e0827cbbdafb" TargetMode="External"/><Relationship Id="rId2" Type="http://schemas.openxmlformats.org/officeDocument/2006/relationships/hyperlink" Target="https://www.tutorialspoint.com/mongodb/index.htm" TargetMode="External"/><Relationship Id="rId1" Type="http://schemas.openxmlformats.org/officeDocument/2006/relationships/slideLayout" Target="../slideLayouts/slideLayout2.xml"/><Relationship Id="rId5" Type="http://schemas.openxmlformats.org/officeDocument/2006/relationships/hyperlink" Target="https://www.codementor.io/@mayowa.a/how-to-build-a-simple-session-based-authentication-system-with-nodejs-from-scratch-6vn67mcy3" TargetMode="External"/><Relationship Id="rId4" Type="http://schemas.openxmlformats.org/officeDocument/2006/relationships/hyperlink" Target="https://medium.com/@bhanushali.mahesh3/creating-a-simple-website-with-node-js-express-and-ejs-view-engine-856382a4578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Generators</a:t>
            </a:r>
          </a:p>
        </p:txBody>
      </p:sp>
      <p:sp>
        <p:nvSpPr>
          <p:cNvPr id="3" name="Subtitle 2"/>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76260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Yeoman Generators for Scaffolding Web Apps</a:t>
            </a:r>
          </a:p>
          <a:p>
            <a:endParaRPr lang="en-US" dirty="0"/>
          </a:p>
        </p:txBody>
      </p:sp>
    </p:spTree>
    <p:extLst>
      <p:ext uri="{BB962C8B-B14F-4D97-AF65-F5344CB8AC3E}">
        <p14:creationId xmlns:p14="http://schemas.microsoft.com/office/powerpoint/2010/main" val="212897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E9CF-B5C6-4EED-9D8E-76CD14F941D2}"/>
              </a:ext>
            </a:extLst>
          </p:cNvPr>
          <p:cNvSpPr>
            <a:spLocks noGrp="1"/>
          </p:cNvSpPr>
          <p:nvPr>
            <p:ph type="title"/>
          </p:nvPr>
        </p:nvSpPr>
        <p:spPr/>
        <p:txBody>
          <a:bodyPr/>
          <a:lstStyle/>
          <a:p>
            <a:r>
              <a:rPr lang="en-US" dirty="0"/>
              <a:t>What is a generator</a:t>
            </a:r>
          </a:p>
        </p:txBody>
      </p:sp>
      <p:sp>
        <p:nvSpPr>
          <p:cNvPr id="3" name="Content Placeholder 2">
            <a:extLst>
              <a:ext uri="{FF2B5EF4-FFF2-40B4-BE49-F238E27FC236}">
                <a16:creationId xmlns:a16="http://schemas.microsoft.com/office/drawing/2014/main" id="{37A03ED0-745B-4364-AD43-CCC94C2C90B0}"/>
              </a:ext>
            </a:extLst>
          </p:cNvPr>
          <p:cNvSpPr>
            <a:spLocks noGrp="1"/>
          </p:cNvSpPr>
          <p:nvPr>
            <p:ph idx="1"/>
          </p:nvPr>
        </p:nvSpPr>
        <p:spPr/>
        <p:txBody>
          <a:bodyPr>
            <a:normAutofit fontScale="92500" lnSpcReduction="20000"/>
          </a:bodyPr>
          <a:lstStyle/>
          <a:p>
            <a:pPr algn="just"/>
            <a:r>
              <a:rPr lang="en-US" dirty="0"/>
              <a:t>Generators have become quite famous in Node.js in recent times and that probably because of what they are capable of doing.</a:t>
            </a:r>
          </a:p>
          <a:p>
            <a:pPr algn="just"/>
            <a:r>
              <a:rPr lang="en-US" dirty="0"/>
              <a:t>Generators are function executions that can be suspended and resumed at a later point.</a:t>
            </a:r>
          </a:p>
          <a:p>
            <a:pPr algn="just"/>
            <a:r>
              <a:rPr lang="en-US" dirty="0"/>
              <a:t>Generators are useful when carrying out concepts such as 'lazy execution'. This basically means that by suspending execution and resuming at will, we are able to pull values only when we need to.</a:t>
            </a:r>
          </a:p>
          <a:p>
            <a:pPr algn="just"/>
            <a:r>
              <a:rPr lang="en-US" dirty="0"/>
              <a:t>Generators are used to solve the problem of what is known as callback hell. Sometimes callback functions become so nested during the development of a Node.js application that it just becomes too complicated to use callback functions.</a:t>
            </a:r>
          </a:p>
          <a:p>
            <a:pPr algn="just"/>
            <a:r>
              <a:rPr lang="en-US" dirty="0"/>
              <a:t>Generators are the building blocks of the </a:t>
            </a:r>
            <a:r>
              <a:rPr lang="en-US" dirty="0">
                <a:solidFill>
                  <a:srgbClr val="FF0000"/>
                </a:solidFill>
              </a:rPr>
              <a:t>Yeoman ecosystem</a:t>
            </a:r>
            <a:r>
              <a:rPr lang="en-US" dirty="0"/>
              <a:t>. They’re the plugins run by </a:t>
            </a:r>
            <a:r>
              <a:rPr lang="en-US" dirty="0" err="1">
                <a:solidFill>
                  <a:srgbClr val="FF0000"/>
                </a:solidFill>
              </a:rPr>
              <a:t>yo</a:t>
            </a:r>
            <a:r>
              <a:rPr lang="en-US" dirty="0"/>
              <a:t> to generate files for end users</a:t>
            </a:r>
          </a:p>
          <a:p>
            <a:pPr algn="just"/>
            <a:br>
              <a:rPr lang="en-US" dirty="0"/>
            </a:br>
            <a:endParaRPr lang="en-US" dirty="0"/>
          </a:p>
          <a:p>
            <a:pPr algn="just"/>
            <a:endParaRPr lang="en-US" dirty="0"/>
          </a:p>
        </p:txBody>
      </p:sp>
    </p:spTree>
    <p:extLst>
      <p:ext uri="{BB962C8B-B14F-4D97-AF65-F5344CB8AC3E}">
        <p14:creationId xmlns:p14="http://schemas.microsoft.com/office/powerpoint/2010/main" val="223026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49A4-7DF6-4696-BAE6-C30E8B6BE5DB}"/>
              </a:ext>
            </a:extLst>
          </p:cNvPr>
          <p:cNvSpPr>
            <a:spLocks noGrp="1"/>
          </p:cNvSpPr>
          <p:nvPr>
            <p:ph type="title"/>
          </p:nvPr>
        </p:nvSpPr>
        <p:spPr/>
        <p:txBody>
          <a:bodyPr/>
          <a:lstStyle/>
          <a:p>
            <a:r>
              <a:rPr lang="en-US" dirty="0"/>
              <a:t>What's Yeoman?</a:t>
            </a:r>
          </a:p>
        </p:txBody>
      </p:sp>
      <p:sp>
        <p:nvSpPr>
          <p:cNvPr id="3" name="Content Placeholder 2">
            <a:extLst>
              <a:ext uri="{FF2B5EF4-FFF2-40B4-BE49-F238E27FC236}">
                <a16:creationId xmlns:a16="http://schemas.microsoft.com/office/drawing/2014/main" id="{7AC46C77-DFCF-4E6C-BD1B-E82607F20013}"/>
              </a:ext>
            </a:extLst>
          </p:cNvPr>
          <p:cNvSpPr>
            <a:spLocks noGrp="1"/>
          </p:cNvSpPr>
          <p:nvPr>
            <p:ph idx="1"/>
          </p:nvPr>
        </p:nvSpPr>
        <p:spPr/>
        <p:txBody>
          <a:bodyPr/>
          <a:lstStyle/>
          <a:p>
            <a:r>
              <a:rPr lang="en-US" dirty="0"/>
              <a:t>Yeoman helps you to kickstart new projects, prescribing best practices and tools to help you stay productive.</a:t>
            </a:r>
          </a:p>
          <a:p>
            <a:r>
              <a:rPr lang="en-US" dirty="0"/>
              <a:t>To do so, we provide a generator ecosystem. A generator is basically a plugin that can be run with the </a:t>
            </a:r>
            <a:r>
              <a:rPr lang="en-US" dirty="0" err="1">
                <a:solidFill>
                  <a:srgbClr val="FF0000"/>
                </a:solidFill>
              </a:rPr>
              <a:t>yo</a:t>
            </a:r>
            <a:r>
              <a:rPr lang="en-US" dirty="0"/>
              <a:t> command to scaffold complete projects or useful parts.</a:t>
            </a:r>
          </a:p>
        </p:txBody>
      </p:sp>
      <p:sp>
        <p:nvSpPr>
          <p:cNvPr id="4" name="Rectangle 1">
            <a:extLst>
              <a:ext uri="{FF2B5EF4-FFF2-40B4-BE49-F238E27FC236}">
                <a16:creationId xmlns:a16="http://schemas.microsoft.com/office/drawing/2014/main" id="{7646772D-C248-4B5E-9159-CBE55501311A}"/>
              </a:ext>
            </a:extLst>
          </p:cNvPr>
          <p:cNvSpPr>
            <a:spLocks noChangeArrowheads="1"/>
          </p:cNvSpPr>
          <p:nvPr/>
        </p:nvSpPr>
        <p:spPr bwMode="auto">
          <a:xfrm>
            <a:off x="6930890" y="3840456"/>
            <a:ext cx="4751622" cy="2678550"/>
          </a:xfrm>
          <a:prstGeom prst="rect">
            <a:avLst/>
          </a:prstGeom>
          <a:solidFill>
            <a:schemeClr val="accent2">
              <a:lumMod val="40000"/>
              <a:lumOff val="60000"/>
            </a:schemeClr>
          </a:solidFill>
          <a:ln>
            <a:solidFill>
              <a:schemeClr val="accent1"/>
            </a:solidFill>
          </a:ln>
          <a:effectLst/>
        </p:spPr>
        <p:txBody>
          <a:bodyPr vert="horz" wrap="none" lIns="91440" tIns="0" rIns="9144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999988"/>
                </a:solidFill>
                <a:effectLst/>
                <a:latin typeface="Courier New" panose="02070309020205020404" pitchFamily="49" charset="0"/>
              </a:rPr>
              <a:t># install </a:t>
            </a:r>
            <a:r>
              <a:rPr kumimoji="0" lang="en-US" altLang="en-US" sz="1600" b="0" i="1" u="none" strike="noStrike" cap="none" normalizeH="0" baseline="0" dirty="0" err="1">
                <a:ln>
                  <a:noFill/>
                </a:ln>
                <a:solidFill>
                  <a:srgbClr val="999988"/>
                </a:solidFill>
                <a:effectLst/>
                <a:latin typeface="Courier New" panose="02070309020205020404" pitchFamily="49" charset="0"/>
              </a:rPr>
              <a:t>yo</a:t>
            </a:r>
            <a:r>
              <a:rPr kumimoji="0" lang="en-US" altLang="en-US" sz="1600" b="0" i="1" u="none" strike="noStrike" cap="none" normalizeH="0" baseline="0" dirty="0">
                <a:ln>
                  <a:noFill/>
                </a:ln>
                <a:solidFill>
                  <a:srgbClr val="999988"/>
                </a:solidFill>
                <a:effectLst/>
                <a:latin typeface="Courier New" panose="02070309020205020404" pitchFamily="49" charset="0"/>
              </a:rPr>
              <a:t> </a:t>
            </a:r>
            <a:endParaRPr kumimoji="0" lang="en-US" altLang="en-US" sz="16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rPr>
              <a:t>npm</a:t>
            </a:r>
            <a:r>
              <a:rPr kumimoji="0" lang="en-US" altLang="en-US" sz="1600" b="0" i="0" u="none" strike="noStrike" cap="none" normalizeH="0" baseline="0" dirty="0">
                <a:ln>
                  <a:noFill/>
                </a:ln>
                <a:solidFill>
                  <a:srgbClr val="000000"/>
                </a:solidFill>
                <a:effectLst/>
                <a:latin typeface="Courier New" panose="02070309020205020404" pitchFamily="49" charset="0"/>
              </a:rPr>
              <a:t> install --global </a:t>
            </a:r>
            <a:r>
              <a:rPr kumimoji="0" lang="en-US" altLang="en-US" sz="1600" b="0" i="0" u="none" strike="noStrike" cap="none" normalizeH="0" baseline="0" dirty="0" err="1">
                <a:ln>
                  <a:noFill/>
                </a:ln>
                <a:solidFill>
                  <a:srgbClr val="000000"/>
                </a:solidFill>
                <a:effectLst/>
                <a:latin typeface="Courier New" panose="02070309020205020404" pitchFamily="49" charset="0"/>
              </a:rPr>
              <a:t>yo</a:t>
            </a:r>
            <a:endParaRPr kumimoji="0" lang="en-US" altLang="en-US" sz="16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999988"/>
                </a:solidFill>
                <a:effectLst/>
                <a:latin typeface="Courier New" panose="02070309020205020404" pitchFamily="49" charset="0"/>
              </a:rPr>
              <a:t># install a generator </a:t>
            </a:r>
            <a:endParaRPr kumimoji="0" lang="en-US" altLang="en-US" sz="16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rPr>
              <a:t>npm</a:t>
            </a:r>
            <a:r>
              <a:rPr kumimoji="0" lang="en-US" altLang="en-US" sz="1600" b="0" i="0" u="none" strike="noStrike" cap="none" normalizeH="0" baseline="0" dirty="0">
                <a:ln>
                  <a:noFill/>
                </a:ln>
                <a:solidFill>
                  <a:srgbClr val="000000"/>
                </a:solidFill>
                <a:effectLst/>
                <a:latin typeface="Courier New" panose="02070309020205020404" pitchFamily="49" charset="0"/>
              </a:rPr>
              <a:t> install --global generator-</a:t>
            </a:r>
            <a:r>
              <a:rPr kumimoji="0" lang="en-US" altLang="en-US" sz="1600" b="0" i="0" u="none" strike="noStrike" cap="none" normalizeH="0" baseline="0" dirty="0" err="1">
                <a:ln>
                  <a:noFill/>
                </a:ln>
                <a:solidFill>
                  <a:srgbClr val="000000"/>
                </a:solidFill>
                <a:effectLst/>
                <a:latin typeface="Courier New" panose="02070309020205020404" pitchFamily="49" charset="0"/>
              </a:rPr>
              <a:t>webapp</a:t>
            </a:r>
            <a:endParaRPr kumimoji="0" lang="en-US" altLang="en-US" sz="16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999988"/>
                </a:solidFill>
                <a:effectLst/>
                <a:latin typeface="Courier New" panose="02070309020205020404" pitchFamily="49" charset="0"/>
              </a:rPr>
              <a:t># run it </a:t>
            </a:r>
            <a:endParaRPr kumimoji="0" lang="en-US" altLang="en-US" sz="16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rPr>
              <a:t>yo</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webapp</a:t>
            </a:r>
            <a:endParaRPr kumimoji="0" lang="en-US" altLang="en-US" sz="16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gulp serve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C6BD74ED-9A14-461C-8163-87944FDAC9F8}"/>
              </a:ext>
            </a:extLst>
          </p:cNvPr>
          <p:cNvCxnSpPr/>
          <p:nvPr/>
        </p:nvCxnSpPr>
        <p:spPr>
          <a:xfrm>
            <a:off x="5618922" y="4297680"/>
            <a:ext cx="1311968" cy="11731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33C15CE-2005-4EB9-97CE-DE1CBFC6E7E4}"/>
              </a:ext>
            </a:extLst>
          </p:cNvPr>
          <p:cNvCxnSpPr>
            <a:cxnSpLocks/>
          </p:cNvCxnSpPr>
          <p:nvPr/>
        </p:nvCxnSpPr>
        <p:spPr>
          <a:xfrm flipV="1">
            <a:off x="3498574" y="5257524"/>
            <a:ext cx="3432316" cy="69270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5DDF1E3D-ABDC-4B39-B27F-348EAE3A6BA2}"/>
              </a:ext>
            </a:extLst>
          </p:cNvPr>
          <p:cNvSpPr/>
          <p:nvPr/>
        </p:nvSpPr>
        <p:spPr>
          <a:xfrm>
            <a:off x="238538" y="4611193"/>
            <a:ext cx="5022574" cy="1477328"/>
          </a:xfrm>
          <a:prstGeom prst="rect">
            <a:avLst/>
          </a:prstGeom>
          <a:solidFill>
            <a:schemeClr val="bg1"/>
          </a:solidFill>
          <a:ln>
            <a:solidFill>
              <a:schemeClr val="tx1"/>
            </a:solidFill>
          </a:ln>
        </p:spPr>
        <p:txBody>
          <a:bodyPr wrap="square">
            <a:spAutoFit/>
          </a:bodyPr>
          <a:lstStyle/>
          <a:p>
            <a:pPr algn="just"/>
            <a:r>
              <a:rPr lang="en-US" dirty="0">
                <a:solidFill>
                  <a:srgbClr val="FF0000"/>
                </a:solidFill>
              </a:rPr>
              <a:t>Then install the needed generator(s). Generators are </a:t>
            </a:r>
            <a:r>
              <a:rPr lang="en-US" dirty="0" err="1">
                <a:solidFill>
                  <a:srgbClr val="FF0000"/>
                </a:solidFill>
              </a:rPr>
              <a:t>npm</a:t>
            </a:r>
            <a:r>
              <a:rPr lang="en-US" dirty="0">
                <a:solidFill>
                  <a:srgbClr val="FF0000"/>
                </a:solidFill>
              </a:rPr>
              <a:t> packages named generator-XYZ. </a:t>
            </a:r>
          </a:p>
          <a:p>
            <a:pPr algn="just"/>
            <a:r>
              <a:rPr lang="en-US" dirty="0">
                <a:solidFill>
                  <a:srgbClr val="FF0000"/>
                </a:solidFill>
              </a:rPr>
              <a:t>Search for them on our website or by selecting “install a generator” menu option while running </a:t>
            </a:r>
            <a:r>
              <a:rPr lang="en-US" dirty="0" err="1">
                <a:solidFill>
                  <a:srgbClr val="FF0000"/>
                </a:solidFill>
              </a:rPr>
              <a:t>yo</a:t>
            </a:r>
            <a:r>
              <a:rPr lang="en-US" dirty="0">
                <a:solidFill>
                  <a:srgbClr val="FF0000"/>
                </a:solidFill>
              </a:rPr>
              <a:t>. To install the </a:t>
            </a:r>
            <a:r>
              <a:rPr lang="en-US" dirty="0" err="1">
                <a:solidFill>
                  <a:srgbClr val="FF0000"/>
                </a:solidFill>
              </a:rPr>
              <a:t>webapp</a:t>
            </a:r>
            <a:r>
              <a:rPr lang="en-US" dirty="0">
                <a:solidFill>
                  <a:srgbClr val="FF0000"/>
                </a:solidFill>
              </a:rPr>
              <a:t> generator:</a:t>
            </a:r>
          </a:p>
        </p:txBody>
      </p:sp>
      <p:sp>
        <p:nvSpPr>
          <p:cNvPr id="13" name="Rectangle 12">
            <a:extLst>
              <a:ext uri="{FF2B5EF4-FFF2-40B4-BE49-F238E27FC236}">
                <a16:creationId xmlns:a16="http://schemas.microsoft.com/office/drawing/2014/main" id="{37181CF5-27B4-4DD0-AA4D-7DD7220606D9}"/>
              </a:ext>
            </a:extLst>
          </p:cNvPr>
          <p:cNvSpPr/>
          <p:nvPr/>
        </p:nvSpPr>
        <p:spPr>
          <a:xfrm>
            <a:off x="3148206" y="6263037"/>
            <a:ext cx="2947795" cy="369332"/>
          </a:xfrm>
          <a:prstGeom prst="rect">
            <a:avLst/>
          </a:prstGeom>
          <a:ln>
            <a:solidFill>
              <a:schemeClr val="tx1"/>
            </a:solidFill>
          </a:ln>
        </p:spPr>
        <p:txBody>
          <a:bodyPr wrap="none">
            <a:spAutoFit/>
          </a:bodyPr>
          <a:lstStyle/>
          <a:p>
            <a:r>
              <a:rPr lang="en-US" dirty="0"/>
              <a:t>To scaffold a new project, run:</a:t>
            </a:r>
          </a:p>
        </p:txBody>
      </p:sp>
      <p:cxnSp>
        <p:nvCxnSpPr>
          <p:cNvPr id="14" name="Straight Arrow Connector 13">
            <a:extLst>
              <a:ext uri="{FF2B5EF4-FFF2-40B4-BE49-F238E27FC236}">
                <a16:creationId xmlns:a16="http://schemas.microsoft.com/office/drawing/2014/main" id="{DD4FA6D9-BAA5-41AB-A01F-65CF77C66319}"/>
              </a:ext>
            </a:extLst>
          </p:cNvPr>
          <p:cNvCxnSpPr>
            <a:cxnSpLocks/>
          </p:cNvCxnSpPr>
          <p:nvPr/>
        </p:nvCxnSpPr>
        <p:spPr>
          <a:xfrm flipV="1">
            <a:off x="6096000" y="5724939"/>
            <a:ext cx="834890" cy="5647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102ACD22-25B5-40F0-A146-61E1131FB969}"/>
              </a:ext>
            </a:extLst>
          </p:cNvPr>
          <p:cNvSpPr/>
          <p:nvPr/>
        </p:nvSpPr>
        <p:spPr>
          <a:xfrm>
            <a:off x="2266122" y="4091834"/>
            <a:ext cx="3432316" cy="369332"/>
          </a:xfrm>
          <a:prstGeom prst="rect">
            <a:avLst/>
          </a:prstGeom>
          <a:solidFill>
            <a:schemeClr val="bg1"/>
          </a:solidFill>
          <a:ln>
            <a:solidFill>
              <a:schemeClr val="tx1"/>
            </a:solidFill>
          </a:ln>
        </p:spPr>
        <p:txBody>
          <a:bodyPr wrap="square">
            <a:spAutoFit/>
          </a:bodyPr>
          <a:lstStyle/>
          <a:p>
            <a:r>
              <a:rPr lang="en-US" dirty="0">
                <a:solidFill>
                  <a:srgbClr val="FF0000"/>
                </a:solidFill>
              </a:rPr>
              <a:t>First thing is to install </a:t>
            </a:r>
            <a:r>
              <a:rPr lang="en-US" dirty="0" err="1">
                <a:solidFill>
                  <a:srgbClr val="FF0000"/>
                </a:solidFill>
              </a:rPr>
              <a:t>yo</a:t>
            </a:r>
            <a:r>
              <a:rPr lang="en-US" dirty="0">
                <a:solidFill>
                  <a:srgbClr val="FF0000"/>
                </a:solidFill>
              </a:rPr>
              <a:t> using </a:t>
            </a:r>
            <a:r>
              <a:rPr lang="en-US" dirty="0" err="1">
                <a:solidFill>
                  <a:srgbClr val="FF0000"/>
                </a:solidFill>
              </a:rPr>
              <a:t>npm</a:t>
            </a:r>
            <a:r>
              <a:rPr lang="en-US" dirty="0">
                <a:solidFill>
                  <a:srgbClr val="FF0000"/>
                </a:solidFill>
              </a:rPr>
              <a:t>:</a:t>
            </a:r>
          </a:p>
        </p:txBody>
      </p:sp>
      <p:sp>
        <p:nvSpPr>
          <p:cNvPr id="17" name="Rectangle 16">
            <a:extLst>
              <a:ext uri="{FF2B5EF4-FFF2-40B4-BE49-F238E27FC236}">
                <a16:creationId xmlns:a16="http://schemas.microsoft.com/office/drawing/2014/main" id="{67C16D15-D483-4814-BF9C-61AE780B88CE}"/>
              </a:ext>
            </a:extLst>
          </p:cNvPr>
          <p:cNvSpPr/>
          <p:nvPr/>
        </p:nvSpPr>
        <p:spPr>
          <a:xfrm>
            <a:off x="5586512" y="907773"/>
            <a:ext cx="6096000" cy="923330"/>
          </a:xfrm>
          <a:prstGeom prst="rect">
            <a:avLst/>
          </a:prstGeom>
          <a:ln>
            <a:solidFill>
              <a:schemeClr val="tx1"/>
            </a:solidFill>
          </a:ln>
        </p:spPr>
        <p:txBody>
          <a:bodyPr>
            <a:spAutoFit/>
          </a:bodyPr>
          <a:lstStyle/>
          <a:p>
            <a:r>
              <a:rPr lang="en-US" dirty="0">
                <a:latin typeface="Roboto"/>
              </a:rPr>
              <a:t>A lot of generators rely on build systems (like </a:t>
            </a:r>
            <a:r>
              <a:rPr lang="en-US" dirty="0">
                <a:latin typeface="Roboto"/>
                <a:hlinkClick r:id="rId2">
                  <a:extLst>
                    <a:ext uri="{A12FA001-AC4F-418D-AE19-62706E023703}">
                      <ahyp:hlinkClr xmlns:ahyp="http://schemas.microsoft.com/office/drawing/2018/hyperlinkcolor" val="tx"/>
                    </a:ext>
                  </a:extLst>
                </a:hlinkClick>
              </a:rPr>
              <a:t>Grunt</a:t>
            </a:r>
            <a:r>
              <a:rPr lang="en-US" dirty="0">
                <a:latin typeface="Roboto"/>
              </a:rPr>
              <a:t> or </a:t>
            </a:r>
            <a:r>
              <a:rPr lang="en-US" dirty="0">
                <a:latin typeface="Roboto"/>
                <a:hlinkClick r:id="rId3">
                  <a:extLst>
                    <a:ext uri="{A12FA001-AC4F-418D-AE19-62706E023703}">
                      <ahyp:hlinkClr xmlns:ahyp="http://schemas.microsoft.com/office/drawing/2018/hyperlinkcolor" val="tx"/>
                    </a:ext>
                  </a:extLst>
                </a:hlinkClick>
              </a:rPr>
              <a:t>Gulp</a:t>
            </a:r>
            <a:r>
              <a:rPr lang="en-US" dirty="0">
                <a:latin typeface="Roboto"/>
              </a:rPr>
              <a:t>), and package managers (like </a:t>
            </a:r>
            <a:r>
              <a:rPr lang="en-US" dirty="0" err="1">
                <a:latin typeface="Roboto"/>
              </a:rPr>
              <a:t>npm</a:t>
            </a:r>
            <a:r>
              <a:rPr lang="en-US" dirty="0">
                <a:latin typeface="Roboto"/>
              </a:rPr>
              <a:t> and Bower). </a:t>
            </a:r>
            <a:endParaRPr lang="en-US" dirty="0"/>
          </a:p>
        </p:txBody>
      </p:sp>
    </p:spTree>
    <p:extLst>
      <p:ext uri="{BB962C8B-B14F-4D97-AF65-F5344CB8AC3E}">
        <p14:creationId xmlns:p14="http://schemas.microsoft.com/office/powerpoint/2010/main" val="269397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6303-72CB-4F02-89D0-26418CE25CE3}"/>
              </a:ext>
            </a:extLst>
          </p:cNvPr>
          <p:cNvSpPr>
            <a:spLocks noGrp="1"/>
          </p:cNvSpPr>
          <p:nvPr>
            <p:ph type="title"/>
          </p:nvPr>
        </p:nvSpPr>
        <p:spPr/>
        <p:txBody>
          <a:bodyPr/>
          <a:lstStyle/>
          <a:p>
            <a:r>
              <a:rPr lang="en-US" dirty="0"/>
              <a:t>What's Yeoman?</a:t>
            </a:r>
          </a:p>
        </p:txBody>
      </p:sp>
      <p:sp>
        <p:nvSpPr>
          <p:cNvPr id="3" name="Content Placeholder 2">
            <a:extLst>
              <a:ext uri="{FF2B5EF4-FFF2-40B4-BE49-F238E27FC236}">
                <a16:creationId xmlns:a16="http://schemas.microsoft.com/office/drawing/2014/main" id="{94CD8B95-48D1-41B8-AC8D-FB7AE19A3DFC}"/>
              </a:ext>
            </a:extLst>
          </p:cNvPr>
          <p:cNvSpPr>
            <a:spLocks noGrp="1"/>
          </p:cNvSpPr>
          <p:nvPr>
            <p:ph idx="1"/>
          </p:nvPr>
        </p:nvSpPr>
        <p:spPr/>
        <p:txBody>
          <a:bodyPr/>
          <a:lstStyle/>
          <a:p>
            <a:pPr algn="just"/>
            <a:r>
              <a:rPr lang="en-US" dirty="0"/>
              <a:t>The Yeoman workflow comprises three types of tools for improving your productivity and satisfaction when building a web app: the scaffolding tool (</a:t>
            </a:r>
            <a:r>
              <a:rPr lang="en-US" dirty="0" err="1"/>
              <a:t>yo</a:t>
            </a:r>
            <a:r>
              <a:rPr lang="en-US" dirty="0"/>
              <a:t>), the build tool (Gulp, Grunt </a:t>
            </a:r>
            <a:r>
              <a:rPr lang="en-US" dirty="0" err="1"/>
              <a:t>etc</a:t>
            </a:r>
            <a:r>
              <a:rPr lang="en-US" dirty="0"/>
              <a:t>) and the package manager (like </a:t>
            </a:r>
            <a:r>
              <a:rPr lang="en-US" dirty="0" err="1"/>
              <a:t>npm</a:t>
            </a:r>
            <a:r>
              <a:rPr lang="en-US" dirty="0"/>
              <a:t> and Bower).</a:t>
            </a:r>
          </a:p>
          <a:p>
            <a:pPr algn="just"/>
            <a:endParaRPr lang="en-US" dirty="0"/>
          </a:p>
          <a:p>
            <a:pPr algn="just"/>
            <a:endParaRPr lang="en-US" dirty="0"/>
          </a:p>
        </p:txBody>
      </p:sp>
      <p:pic>
        <p:nvPicPr>
          <p:cNvPr id="2052" name="Picture 4" descr="YO">
            <a:extLst>
              <a:ext uri="{FF2B5EF4-FFF2-40B4-BE49-F238E27FC236}">
                <a16:creationId xmlns:a16="http://schemas.microsoft.com/office/drawing/2014/main" id="{47E659AE-C418-4516-99BD-BA92E53EC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2972422"/>
            <a:ext cx="2238375" cy="2238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1A229BD-8039-464E-887C-462EEABB12AB}"/>
              </a:ext>
            </a:extLst>
          </p:cNvPr>
          <p:cNvSpPr/>
          <p:nvPr/>
        </p:nvSpPr>
        <p:spPr>
          <a:xfrm>
            <a:off x="583097" y="4745336"/>
            <a:ext cx="3434382" cy="1754326"/>
          </a:xfrm>
          <a:prstGeom prst="rect">
            <a:avLst/>
          </a:prstGeom>
        </p:spPr>
        <p:txBody>
          <a:bodyPr wrap="square">
            <a:spAutoFit/>
          </a:bodyPr>
          <a:lstStyle/>
          <a:p>
            <a:pPr algn="just"/>
            <a:r>
              <a:rPr lang="en-US" dirty="0" err="1">
                <a:solidFill>
                  <a:srgbClr val="FF0000"/>
                </a:solidFill>
              </a:rPr>
              <a:t>yo</a:t>
            </a:r>
            <a:r>
              <a:rPr lang="en-US" dirty="0"/>
              <a:t> scaffolds out a new application, writing your build configuration (</a:t>
            </a:r>
            <a:r>
              <a:rPr lang="en-US" dirty="0" err="1"/>
              <a:t>e.g</a:t>
            </a:r>
            <a:r>
              <a:rPr lang="en-US" dirty="0"/>
              <a:t> </a:t>
            </a:r>
            <a:r>
              <a:rPr lang="en-US" dirty="0" err="1"/>
              <a:t>Gulpfile</a:t>
            </a:r>
            <a:r>
              <a:rPr lang="en-US" dirty="0"/>
              <a:t>) and pulling in relevant build tasks and package manager dependencies (</a:t>
            </a:r>
            <a:r>
              <a:rPr lang="en-US" dirty="0" err="1"/>
              <a:t>e.g</a:t>
            </a:r>
            <a:r>
              <a:rPr lang="en-US" dirty="0"/>
              <a:t> </a:t>
            </a:r>
            <a:r>
              <a:rPr lang="en-US" dirty="0" err="1"/>
              <a:t>npm</a:t>
            </a:r>
            <a:r>
              <a:rPr lang="en-US" dirty="0"/>
              <a:t>) that you might need for your build.</a:t>
            </a:r>
          </a:p>
        </p:txBody>
      </p:sp>
      <p:pic>
        <p:nvPicPr>
          <p:cNvPr id="2054" name="Picture 6" descr="Gulp, Grunt etc">
            <a:extLst>
              <a:ext uri="{FF2B5EF4-FFF2-40B4-BE49-F238E27FC236}">
                <a16:creationId xmlns:a16="http://schemas.microsoft.com/office/drawing/2014/main" id="{5A5284BC-3954-405E-8BEC-06A25A696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696" y="3247053"/>
            <a:ext cx="664608" cy="14982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8771C66-9ED3-4FB3-9941-4B48FEF9F679}"/>
              </a:ext>
            </a:extLst>
          </p:cNvPr>
          <p:cNvSpPr/>
          <p:nvPr/>
        </p:nvSpPr>
        <p:spPr>
          <a:xfrm>
            <a:off x="4665144" y="4764202"/>
            <a:ext cx="2715696" cy="1477328"/>
          </a:xfrm>
          <a:prstGeom prst="rect">
            <a:avLst/>
          </a:prstGeom>
        </p:spPr>
        <p:txBody>
          <a:bodyPr wrap="square">
            <a:spAutoFit/>
          </a:bodyPr>
          <a:lstStyle/>
          <a:p>
            <a:pPr algn="just"/>
            <a:r>
              <a:rPr lang="en-US" dirty="0"/>
              <a:t>The </a:t>
            </a:r>
            <a:r>
              <a:rPr lang="en-US" b="1" dirty="0"/>
              <a:t>Build System </a:t>
            </a:r>
            <a:r>
              <a:rPr lang="en-US" dirty="0"/>
              <a:t>is used to build, preview and test your project. </a:t>
            </a:r>
            <a:r>
              <a:rPr lang="en-US" u="sng" dirty="0"/>
              <a:t>Gulp</a:t>
            </a:r>
            <a:r>
              <a:rPr lang="en-US" dirty="0"/>
              <a:t> and </a:t>
            </a:r>
            <a:r>
              <a:rPr lang="en-US" u="sng" dirty="0"/>
              <a:t>Grunt</a:t>
            </a:r>
            <a:r>
              <a:rPr lang="en-US" dirty="0"/>
              <a:t> are two popular options.</a:t>
            </a:r>
          </a:p>
        </p:txBody>
      </p:sp>
      <p:pic>
        <p:nvPicPr>
          <p:cNvPr id="2056" name="Picture 8" descr="Bower, npm, etc">
            <a:extLst>
              <a:ext uri="{FF2B5EF4-FFF2-40B4-BE49-F238E27FC236}">
                <a16:creationId xmlns:a16="http://schemas.microsoft.com/office/drawing/2014/main" id="{2F0B084D-1010-478F-9134-DF07B50EC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7057" y="3429000"/>
            <a:ext cx="1404728" cy="13391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CFD3CE7-81EF-45AF-8A14-95B19D34B6B7}"/>
              </a:ext>
            </a:extLst>
          </p:cNvPr>
          <p:cNvSpPr/>
          <p:nvPr/>
        </p:nvSpPr>
        <p:spPr>
          <a:xfrm>
            <a:off x="8174523" y="4798521"/>
            <a:ext cx="3207026" cy="1754326"/>
          </a:xfrm>
          <a:prstGeom prst="rect">
            <a:avLst/>
          </a:prstGeom>
        </p:spPr>
        <p:txBody>
          <a:bodyPr wrap="square">
            <a:spAutoFit/>
          </a:bodyPr>
          <a:lstStyle/>
          <a:p>
            <a:pPr algn="just"/>
            <a:r>
              <a:rPr lang="en-US" dirty="0"/>
              <a:t>The Package Manager is used for dependency management, so that you no longer have to manually download and manage your scripts. </a:t>
            </a:r>
            <a:r>
              <a:rPr lang="en-US" dirty="0" err="1"/>
              <a:t>npm</a:t>
            </a:r>
            <a:r>
              <a:rPr lang="en-US" dirty="0"/>
              <a:t> and Bower are two popular options.</a:t>
            </a:r>
          </a:p>
        </p:txBody>
      </p:sp>
    </p:spTree>
    <p:extLst>
      <p:ext uri="{BB962C8B-B14F-4D97-AF65-F5344CB8AC3E}">
        <p14:creationId xmlns:p14="http://schemas.microsoft.com/office/powerpoint/2010/main" val="108501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DC91-4AC3-474A-BA27-F44185575B3E}"/>
              </a:ext>
            </a:extLst>
          </p:cNvPr>
          <p:cNvSpPr>
            <a:spLocks noGrp="1"/>
          </p:cNvSpPr>
          <p:nvPr>
            <p:ph type="title"/>
          </p:nvPr>
        </p:nvSpPr>
        <p:spPr/>
        <p:txBody>
          <a:bodyPr/>
          <a:lstStyle/>
          <a:p>
            <a:r>
              <a:rPr lang="en-US" dirty="0"/>
              <a:t>Yeoman Site for detailed instructions</a:t>
            </a:r>
          </a:p>
        </p:txBody>
      </p:sp>
      <p:sp>
        <p:nvSpPr>
          <p:cNvPr id="3" name="Content Placeholder 2">
            <a:extLst>
              <a:ext uri="{FF2B5EF4-FFF2-40B4-BE49-F238E27FC236}">
                <a16:creationId xmlns:a16="http://schemas.microsoft.com/office/drawing/2014/main" id="{1B5C4070-05DC-4DCC-9BD3-83F24CC9F24F}"/>
              </a:ext>
            </a:extLst>
          </p:cNvPr>
          <p:cNvSpPr>
            <a:spLocks noGrp="1"/>
          </p:cNvSpPr>
          <p:nvPr>
            <p:ph idx="1"/>
          </p:nvPr>
        </p:nvSpPr>
        <p:spPr/>
        <p:txBody>
          <a:bodyPr/>
          <a:lstStyle/>
          <a:p>
            <a:r>
              <a:rPr lang="en-US" dirty="0"/>
              <a:t>Visit: </a:t>
            </a:r>
            <a:r>
              <a:rPr lang="en-US" dirty="0">
                <a:hlinkClick r:id="rId2"/>
              </a:rPr>
              <a:t>https://yeoman.io/</a:t>
            </a:r>
            <a:endParaRPr lang="en-US" dirty="0"/>
          </a:p>
          <a:p>
            <a:r>
              <a:rPr lang="en-US" dirty="0"/>
              <a:t>To see the list of generators, visit: </a:t>
            </a:r>
            <a:r>
              <a:rPr lang="en-US" dirty="0">
                <a:hlinkClick r:id="rId3"/>
              </a:rPr>
              <a:t>https://yeoman.io/generators/</a:t>
            </a:r>
            <a:endParaRPr lang="en-US" dirty="0"/>
          </a:p>
          <a:p>
            <a:endParaRPr lang="en-US" dirty="0"/>
          </a:p>
        </p:txBody>
      </p:sp>
      <p:pic>
        <p:nvPicPr>
          <p:cNvPr id="4" name="Picture 3">
            <a:extLst>
              <a:ext uri="{FF2B5EF4-FFF2-40B4-BE49-F238E27FC236}">
                <a16:creationId xmlns:a16="http://schemas.microsoft.com/office/drawing/2014/main" id="{FE6CA632-A0E8-42DB-AF87-D1D1F52BEE50}"/>
              </a:ext>
            </a:extLst>
          </p:cNvPr>
          <p:cNvPicPr>
            <a:picLocks noChangeAspect="1"/>
          </p:cNvPicPr>
          <p:nvPr/>
        </p:nvPicPr>
        <p:blipFill>
          <a:blip r:embed="rId4"/>
          <a:stretch>
            <a:fillRect/>
          </a:stretch>
        </p:blipFill>
        <p:spPr>
          <a:xfrm>
            <a:off x="2572963" y="3309730"/>
            <a:ext cx="7046074" cy="3317042"/>
          </a:xfrm>
          <a:prstGeom prst="rect">
            <a:avLst/>
          </a:prstGeom>
          <a:ln>
            <a:solidFill>
              <a:schemeClr val="tx1"/>
            </a:solidFill>
          </a:ln>
        </p:spPr>
      </p:pic>
    </p:spTree>
    <p:extLst>
      <p:ext uri="{BB962C8B-B14F-4D97-AF65-F5344CB8AC3E}">
        <p14:creationId xmlns:p14="http://schemas.microsoft.com/office/powerpoint/2010/main" val="18365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D2C5-EE31-4CCC-A539-64F64639A70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196DF0C-FF0E-40B6-A602-EA4B4807D162}"/>
              </a:ext>
            </a:extLst>
          </p:cNvPr>
          <p:cNvSpPr>
            <a:spLocks noGrp="1"/>
          </p:cNvSpPr>
          <p:nvPr>
            <p:ph idx="1"/>
          </p:nvPr>
        </p:nvSpPr>
        <p:spPr/>
        <p:txBody>
          <a:bodyPr/>
          <a:lstStyle/>
          <a:p>
            <a:r>
              <a:rPr lang="en-US" dirty="0">
                <a:hlinkClick r:id="rId2"/>
              </a:rPr>
              <a:t>https://www.tutorialspoint.com/mongodb/index.htm</a:t>
            </a:r>
            <a:endParaRPr lang="en-US" dirty="0"/>
          </a:p>
          <a:p>
            <a:r>
              <a:rPr lang="en-US" dirty="0">
                <a:hlinkClick r:id="rId3"/>
              </a:rPr>
              <a:t>https://codeburst.io/writing-a-crud-app-with-node-js-and-mongodb-e0827cbbdafb</a:t>
            </a:r>
            <a:endParaRPr lang="en-US" dirty="0"/>
          </a:p>
          <a:p>
            <a:r>
              <a:rPr lang="en-US" dirty="0">
                <a:hlinkClick r:id="rId4"/>
              </a:rPr>
              <a:t>https://medium.com/@bhanushali.mahesh3/creating-a-simple-website-with-node-js-express-and-ejs-view-engine-856382a4578f</a:t>
            </a:r>
            <a:endParaRPr lang="en-US" dirty="0"/>
          </a:p>
          <a:p>
            <a:r>
              <a:rPr lang="en-US" dirty="0">
                <a:hlinkClick r:id="rId5"/>
              </a:rPr>
              <a:t>https://www.codementor.io/@mayowa.a/how-to-build-a-simple-session-based-authentication-system-with-nodejs-from-scratch-6vn67mcy3</a:t>
            </a:r>
            <a:endParaRPr lang="en-US" dirty="0"/>
          </a:p>
        </p:txBody>
      </p:sp>
    </p:spTree>
    <p:extLst>
      <p:ext uri="{BB962C8B-B14F-4D97-AF65-F5344CB8AC3E}">
        <p14:creationId xmlns:p14="http://schemas.microsoft.com/office/powerpoint/2010/main" val="2625222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21419</TotalTime>
  <Words>536</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Courier New</vt:lpstr>
      <vt:lpstr>Roboto</vt:lpstr>
      <vt:lpstr>Tw Cen MT</vt:lpstr>
      <vt:lpstr>Tw Cen MT Condensed</vt:lpstr>
      <vt:lpstr>Wingdings 3</vt:lpstr>
      <vt:lpstr>Integral</vt:lpstr>
      <vt:lpstr>Generators</vt:lpstr>
      <vt:lpstr>Topics to be covered</vt:lpstr>
      <vt:lpstr>What is a generator</vt:lpstr>
      <vt:lpstr>What's Yeoman?</vt:lpstr>
      <vt:lpstr>What's Yeoman?</vt:lpstr>
      <vt:lpstr>Yeoman Site for detailed instructions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Dr. Adeel</cp:lastModifiedBy>
  <cp:revision>337</cp:revision>
  <dcterms:created xsi:type="dcterms:W3CDTF">2020-01-27T11:13:13Z</dcterms:created>
  <dcterms:modified xsi:type="dcterms:W3CDTF">2020-03-24T19:52:02Z</dcterms:modified>
</cp:coreProperties>
</file>