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9" r:id="rId5"/>
    <p:sldId id="260" r:id="rId6"/>
    <p:sldId id="261" r:id="rId7"/>
    <p:sldId id="262" r:id="rId8"/>
    <p:sldId id="264" r:id="rId9"/>
    <p:sldId id="267" r:id="rId10"/>
    <p:sldId id="258" r:id="rId11"/>
    <p:sldId id="265" r:id="rId12"/>
    <p:sldId id="266" r:id="rId13"/>
    <p:sldId id="270" r:id="rId14"/>
    <p:sldId id="271" r:id="rId15"/>
    <p:sldId id="273" r:id="rId16"/>
    <p:sldId id="268" r:id="rId17"/>
    <p:sldId id="269" r:id="rId18"/>
    <p:sldId id="282" r:id="rId19"/>
    <p:sldId id="272" r:id="rId20"/>
    <p:sldId id="274" r:id="rId21"/>
    <p:sldId id="275" r:id="rId22"/>
    <p:sldId id="276" r:id="rId23"/>
    <p:sldId id="284" r:id="rId24"/>
    <p:sldId id="283" r:id="rId25"/>
    <p:sldId id="285" r:id="rId26"/>
    <p:sldId id="280" r:id="rId27"/>
    <p:sldId id="286" r:id="rId28"/>
    <p:sldId id="287" r:id="rId29"/>
    <p:sldId id="288" r:id="rId30"/>
    <p:sldId id="289" r:id="rId31"/>
    <p:sldId id="290" r:id="rId32"/>
    <p:sldId id="291" r:id="rId33"/>
    <p:sldId id="292" r:id="rId34"/>
    <p:sldId id="295" r:id="rId35"/>
    <p:sldId id="293" r:id="rId36"/>
    <p:sldId id="294" r:id="rId37"/>
    <p:sldId id="296" r:id="rId38"/>
    <p:sldId id="279" r:id="rId39"/>
    <p:sldId id="277" r:id="rId40"/>
    <p:sldId id="278"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5754D8-DCDC-47E1-A538-B750F1A5C307}">
          <p14:sldIdLst>
            <p14:sldId id="256"/>
            <p14:sldId id="263"/>
          </p14:sldIdLst>
        </p14:section>
        <p14:section name="First Application - Server" id="{C7A87780-8311-460C-9996-F156844115EA}">
          <p14:sldIdLst>
            <p14:sldId id="257"/>
            <p14:sldId id="259"/>
            <p14:sldId id="260"/>
            <p14:sldId id="261"/>
            <p14:sldId id="262"/>
            <p14:sldId id="264"/>
          </p14:sldIdLst>
        </p14:section>
        <p14:section name="Modules" id="{69EBE30B-C1FB-4EA3-9A36-2E09E3C1EB1F}">
          <p14:sldIdLst>
            <p14:sldId id="267"/>
            <p14:sldId id="258"/>
            <p14:sldId id="265"/>
            <p14:sldId id="266"/>
            <p14:sldId id="270"/>
            <p14:sldId id="271"/>
            <p14:sldId id="273"/>
          </p14:sldIdLst>
        </p14:section>
        <p14:section name="Global Objects" id="{8DBCB696-B655-47E2-A836-616A938023FC}">
          <p14:sldIdLst>
            <p14:sldId id="268"/>
            <p14:sldId id="269"/>
            <p14:sldId id="282"/>
          </p14:sldIdLst>
        </p14:section>
        <p14:section name="REPL Environment" id="{50332592-132F-47BE-AF17-BD789410C183}">
          <p14:sldIdLst>
            <p14:sldId id="272"/>
            <p14:sldId id="274"/>
            <p14:sldId id="275"/>
            <p14:sldId id="276"/>
          </p14:sldIdLst>
        </p14:section>
        <p14:section name="Console Module" id="{5F3A0DB7-B506-4C1E-B62A-C62B2EE86E58}">
          <p14:sldIdLst>
            <p14:sldId id="284"/>
            <p14:sldId id="283"/>
            <p14:sldId id="285"/>
          </p14:sldIdLst>
        </p14:section>
        <p14:section name="Node Packet Manager" id="{35973656-E316-4395-8E7C-9B82CB77AFB5}">
          <p14:sldIdLst>
            <p14:sldId id="280"/>
            <p14:sldId id="286"/>
            <p14:sldId id="287"/>
            <p14:sldId id="288"/>
            <p14:sldId id="289"/>
            <p14:sldId id="290"/>
            <p14:sldId id="291"/>
            <p14:sldId id="292"/>
            <p14:sldId id="295"/>
            <p14:sldId id="293"/>
            <p14:sldId id="294"/>
            <p14:sldId id="296"/>
            <p14:sldId id="279"/>
            <p14:sldId id="277"/>
            <p14:sldId id="278"/>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1F7725-8FB1-49F4-B7C4-B369D8C4D0D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88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327425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8756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1F7725-8FB1-49F4-B7C4-B369D8C4D0D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521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1F7725-8FB1-49F4-B7C4-B369D8C4D0D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39691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1F7725-8FB1-49F4-B7C4-B369D8C4D0D4}"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1431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1F7725-8FB1-49F4-B7C4-B369D8C4D0D4}"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65331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F7725-8FB1-49F4-B7C4-B369D8C4D0D4}"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0635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81F7725-8FB1-49F4-B7C4-B369D8C4D0D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79000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1F7725-8FB1-49F4-B7C4-B369D8C4D0D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00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1F7725-8FB1-49F4-B7C4-B369D8C4D0D4}" type="datetimeFigureOut">
              <a:rPr lang="en-US" smtClean="0"/>
              <a:t>1/26/2020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D541BB-FFF3-4C47-952C-DAF455D70764}"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704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nodejs/nodejs_get_started.asp" TargetMode="External"/><Relationship Id="rId2" Type="http://schemas.openxmlformats.org/officeDocument/2006/relationships/hyperlink" Target="https://nodejs.dev/how-to-install-nodejs" TargetMode="External"/><Relationship Id="rId1" Type="http://schemas.openxmlformats.org/officeDocument/2006/relationships/slideLayout" Target="../slideLayouts/slideLayout2.xml"/><Relationship Id="rId5" Type="http://schemas.openxmlformats.org/officeDocument/2006/relationships/hyperlink" Target="https://www.udemy.com/course/nodejs-master-class/" TargetMode="External"/><Relationship Id="rId4" Type="http://schemas.openxmlformats.org/officeDocument/2006/relationships/hyperlink" Target="https://www.udemy.com/course/all-about-node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my first application</a:t>
            </a:r>
            <a:endParaRPr lang="en-US" dirty="0"/>
          </a:p>
        </p:txBody>
      </p:sp>
      <p:sp>
        <p:nvSpPr>
          <p:cNvPr id="3" name="Subtitle 2"/>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262344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Module in Node.js</a:t>
            </a:r>
            <a:r>
              <a:rPr lang="en-US" dirty="0" smtClean="0"/>
              <a:t>?</a:t>
            </a:r>
            <a:endParaRPr lang="en-US" dirty="0"/>
          </a:p>
        </p:txBody>
      </p:sp>
      <p:sp>
        <p:nvSpPr>
          <p:cNvPr id="3" name="Content Placeholder 2"/>
          <p:cNvSpPr>
            <a:spLocks noGrp="1"/>
          </p:cNvSpPr>
          <p:nvPr>
            <p:ph idx="1"/>
          </p:nvPr>
        </p:nvSpPr>
        <p:spPr/>
        <p:txBody>
          <a:bodyPr/>
          <a:lstStyle/>
          <a:p>
            <a:r>
              <a:rPr lang="en-US" dirty="0"/>
              <a:t>Consider modules to be the same as JavaScript libraries.</a:t>
            </a:r>
          </a:p>
          <a:p>
            <a:r>
              <a:rPr lang="en-US" dirty="0" smtClean="0"/>
              <a:t>A </a:t>
            </a:r>
            <a:r>
              <a:rPr lang="en-US" dirty="0"/>
              <a:t>set of functions you want to include in your application</a:t>
            </a:r>
            <a:r>
              <a:rPr lang="en-US" dirty="0" smtClean="0"/>
              <a:t>.</a:t>
            </a:r>
          </a:p>
          <a:p>
            <a:r>
              <a:rPr lang="en-US" dirty="0"/>
              <a:t>Modules are of two types:</a:t>
            </a:r>
          </a:p>
          <a:p>
            <a:r>
              <a:rPr lang="en-US" dirty="0"/>
              <a:t>Core: built-in modules that ship with </a:t>
            </a:r>
            <a:r>
              <a:rPr lang="en-US" dirty="0" err="1"/>
              <a:t>NodeJS</a:t>
            </a:r>
            <a:endParaRPr lang="en-US" dirty="0"/>
          </a:p>
          <a:p>
            <a:r>
              <a:rPr lang="en-US" dirty="0"/>
              <a:t>File-based: User built/ downloaded</a:t>
            </a:r>
          </a:p>
          <a:p>
            <a:endParaRPr lang="en-US" dirty="0"/>
          </a:p>
        </p:txBody>
      </p:sp>
    </p:spTree>
    <p:extLst>
      <p:ext uri="{BB962C8B-B14F-4D97-AF65-F5344CB8AC3E}">
        <p14:creationId xmlns:p14="http://schemas.microsoft.com/office/powerpoint/2010/main" val="188762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 modules</a:t>
            </a:r>
            <a:endParaRPr lang="en-US" dirty="0"/>
          </a:p>
        </p:txBody>
      </p:sp>
      <p:sp>
        <p:nvSpPr>
          <p:cNvPr id="3" name="Content Placeholder 2"/>
          <p:cNvSpPr>
            <a:spLocks noGrp="1"/>
          </p:cNvSpPr>
          <p:nvPr>
            <p:ph idx="1"/>
          </p:nvPr>
        </p:nvSpPr>
        <p:spPr/>
        <p:txBody>
          <a:bodyPr/>
          <a:lstStyle/>
          <a:p>
            <a:r>
              <a:rPr lang="en-US" dirty="0"/>
              <a:t>You can create your own modules, and easily include them in your applications.</a:t>
            </a:r>
          </a:p>
          <a:p>
            <a:r>
              <a:rPr lang="en-US" dirty="0"/>
              <a:t>The following example creates a module that returns a date and time object:</a:t>
            </a:r>
          </a:p>
          <a:p>
            <a:endParaRPr lang="en-US" dirty="0"/>
          </a:p>
        </p:txBody>
      </p:sp>
      <p:sp>
        <p:nvSpPr>
          <p:cNvPr id="4" name="Rectangle 3"/>
          <p:cNvSpPr/>
          <p:nvPr/>
        </p:nvSpPr>
        <p:spPr>
          <a:xfrm>
            <a:off x="3090997" y="3374350"/>
            <a:ext cx="6096000" cy="923330"/>
          </a:xfrm>
          <a:prstGeom prst="rect">
            <a:avLst/>
          </a:prstGeom>
          <a:solidFill>
            <a:schemeClr val="accent1">
              <a:lumMod val="60000"/>
              <a:lumOff val="40000"/>
            </a:schemeClr>
          </a:solidFill>
          <a:ln>
            <a:solidFill>
              <a:schemeClr val="tx2"/>
            </a:solidFill>
          </a:ln>
        </p:spPr>
        <p:txBody>
          <a:bodyPr>
            <a:spAutoFit/>
          </a:bodyPr>
          <a:lstStyle/>
          <a:p>
            <a:r>
              <a:rPr lang="en-US" dirty="0" err="1">
                <a:solidFill>
                  <a:srgbClr val="000000"/>
                </a:solidFill>
                <a:latin typeface="Consolas" panose="020B0609020204030204" pitchFamily="49" charset="0"/>
              </a:rPr>
              <a:t>exports.myDateTime</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Date();</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830460" y="4759754"/>
            <a:ext cx="10617074" cy="881267"/>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Use the </a:t>
            </a:r>
            <a:r>
              <a:rPr lang="en-US" altLang="en-US" sz="2200" dirty="0">
                <a:solidFill>
                  <a:srgbClr val="FF0000"/>
                </a:solidFill>
              </a:rPr>
              <a:t>exports</a:t>
            </a:r>
            <a:r>
              <a:rPr lang="en-US" altLang="en-US" sz="2200" dirty="0"/>
              <a:t> keyword to make properties and methods available outside the module file.</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Save the code above in a file called "myfirstmodule.js"</a:t>
            </a:r>
          </a:p>
        </p:txBody>
      </p:sp>
    </p:spTree>
    <p:extLst>
      <p:ext uri="{BB962C8B-B14F-4D97-AF65-F5344CB8AC3E}">
        <p14:creationId xmlns:p14="http://schemas.microsoft.com/office/powerpoint/2010/main" val="378813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Your Own Module</a:t>
            </a:r>
          </a:p>
        </p:txBody>
      </p:sp>
      <p:sp>
        <p:nvSpPr>
          <p:cNvPr id="3" name="Content Placeholder 2"/>
          <p:cNvSpPr>
            <a:spLocks noGrp="1"/>
          </p:cNvSpPr>
          <p:nvPr>
            <p:ph idx="1"/>
          </p:nvPr>
        </p:nvSpPr>
        <p:spPr/>
        <p:txBody>
          <a:bodyPr/>
          <a:lstStyle/>
          <a:p>
            <a:r>
              <a:rPr lang="en-US" dirty="0"/>
              <a:t>Now you can include and use the module in any of your Node.js files.</a:t>
            </a:r>
          </a:p>
          <a:p>
            <a:r>
              <a:rPr lang="en-US" dirty="0"/>
              <a:t/>
            </a:r>
            <a:br>
              <a:rPr lang="en-US" dirty="0"/>
            </a:br>
            <a:endParaRPr lang="en-US" dirty="0"/>
          </a:p>
        </p:txBody>
      </p:sp>
      <p:sp>
        <p:nvSpPr>
          <p:cNvPr id="4" name="Rectangle 3"/>
          <p:cNvSpPr/>
          <p:nvPr/>
        </p:nvSpPr>
        <p:spPr>
          <a:xfrm>
            <a:off x="1519004" y="2787470"/>
            <a:ext cx="9225196" cy="2308324"/>
          </a:xfrm>
          <a:prstGeom prst="rect">
            <a:avLst/>
          </a:prstGeom>
          <a:solidFill>
            <a:schemeClr val="accent1">
              <a:lumMod val="60000"/>
              <a:lumOff val="40000"/>
            </a:schemeClr>
          </a:solidFill>
          <a:ln>
            <a:solidFill>
              <a:schemeClr val="tx2"/>
            </a:solidFill>
          </a:ln>
        </p:spPr>
        <p:txBody>
          <a:bodyPr wrap="square">
            <a:spAutoFit/>
          </a:bodyPr>
          <a:lstStyle/>
          <a:p>
            <a:r>
              <a:rPr lang="en-US" dirty="0" err="1" smtClean="0">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b="1" dirty="0" err="1">
                <a:solidFill>
                  <a:srgbClr val="0000CD"/>
                </a:solidFill>
                <a:latin typeface="Consolas" panose="020B0609020204030204" pitchFamily="49" charset="0"/>
              </a:rPr>
              <a:t>var</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dt</a:t>
            </a:r>
            <a:r>
              <a:rPr lang="en-US" b="1" dirty="0">
                <a:solidFill>
                  <a:srgbClr val="000000"/>
                </a:solidFill>
                <a:latin typeface="Consolas" panose="020B0609020204030204" pitchFamily="49" charset="0"/>
              </a:rPr>
              <a:t> = require(</a:t>
            </a:r>
            <a:r>
              <a:rPr lang="en-US" b="1" dirty="0">
                <a:solidFill>
                  <a:srgbClr val="A52A2A"/>
                </a:solidFill>
                <a:latin typeface="Consolas" panose="020B0609020204030204" pitchFamily="49" charset="0"/>
              </a:rPr>
              <a:t>'./</a:t>
            </a:r>
            <a:r>
              <a:rPr lang="en-US" b="1" dirty="0" err="1">
                <a:solidFill>
                  <a:srgbClr val="A52A2A"/>
                </a:solidFill>
                <a:latin typeface="Consolas" panose="020B0609020204030204" pitchFamily="49" charset="0"/>
              </a:rPr>
              <a:t>myfirstmodule</a:t>
            </a:r>
            <a:r>
              <a:rPr lang="en-US" b="1" dirty="0">
                <a:solidFill>
                  <a:srgbClr val="A52A2A"/>
                </a:solidFill>
                <a:latin typeface="Consolas" panose="020B0609020204030204" pitchFamily="49" charset="0"/>
              </a:rPr>
              <a:t>'</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"The date and time are currently: "</a:t>
            </a:r>
            <a:r>
              <a:rPr lang="en-US"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dt.myDateTime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105455" y="5296962"/>
            <a:ext cx="11841706" cy="881267"/>
          </a:xfrm>
          <a:prstGeom prst="rect">
            <a:avLst/>
          </a:prstGeom>
        </p:spPr>
        <p:txBody>
          <a:bodyPr vert="horz" lIns="45720" tIns="45720" rIns="45720" bIns="45720" rtlCol="0">
            <a:noAutofit/>
          </a:bodyPr>
          <a:lstStyle/>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000" dirty="0"/>
              <a:t>Notice that we use </a:t>
            </a:r>
            <a:r>
              <a:rPr lang="en-US" altLang="en-US" sz="2000" b="1" dirty="0">
                <a:solidFill>
                  <a:srgbClr val="FF0000"/>
                </a:solidFill>
              </a:rPr>
              <a:t>./</a:t>
            </a:r>
            <a:r>
              <a:rPr lang="en-US" altLang="en-US" sz="2000" dirty="0"/>
              <a:t> to locate the module, that means that the module is located in the same folder as the Node.js file.</a:t>
            </a:r>
          </a:p>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000" dirty="0"/>
              <a:t>Save the code above in a file called "demo_module.js", and initiate the file:</a:t>
            </a:r>
          </a:p>
        </p:txBody>
      </p:sp>
    </p:spTree>
    <p:extLst>
      <p:ext uri="{BB962C8B-B14F-4D97-AF65-F5344CB8AC3E}">
        <p14:creationId xmlns:p14="http://schemas.microsoft.com/office/powerpoint/2010/main" val="93631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4" name="Rectangle 3"/>
          <p:cNvSpPr/>
          <p:nvPr/>
        </p:nvSpPr>
        <p:spPr>
          <a:xfrm>
            <a:off x="787645" y="2084832"/>
            <a:ext cx="10957665" cy="1200329"/>
          </a:xfrm>
          <a:prstGeom prst="rect">
            <a:avLst/>
          </a:prstGeom>
          <a:solidFill>
            <a:srgbClr val="002060"/>
          </a:solidFill>
          <a:ln>
            <a:solidFill>
              <a:schemeClr val="tx2"/>
            </a:solidFill>
          </a:ln>
        </p:spPr>
        <p:txBody>
          <a:bodyPr wrap="square">
            <a:spAutoFit/>
          </a:bodyPr>
          <a:lstStyle/>
          <a:p>
            <a:r>
              <a:rPr lang="en-US" dirty="0" err="1">
                <a:solidFill>
                  <a:srgbClr val="FFEEAD"/>
                </a:solidFill>
                <a:latin typeface="Consolas" panose="020B0609020204030204" pitchFamily="49" charset="0"/>
              </a:rPr>
              <a:t>exports</a:t>
            </a:r>
            <a:r>
              <a:rPr lang="en-US" dirty="0" err="1">
                <a:solidFill>
                  <a:srgbClr val="FFFFFF"/>
                </a:solidFill>
                <a:latin typeface="Consolas" panose="020B0609020204030204" pitchFamily="49" charset="0"/>
              </a:rPr>
              <a:t>.</a:t>
            </a:r>
            <a:r>
              <a:rPr lang="en-US" dirty="0" err="1">
                <a:solidFill>
                  <a:srgbClr val="BBDAFF"/>
                </a:solidFill>
                <a:latin typeface="Consolas" panose="020B0609020204030204" pitchFamily="49" charset="0"/>
              </a:rPr>
              <a:t>hello</a:t>
            </a:r>
            <a:r>
              <a:rPr lang="en-US" dirty="0">
                <a:solidFill>
                  <a:srgbClr val="99FFFF"/>
                </a:solidFill>
                <a:latin typeface="Consolas" panose="020B0609020204030204" pitchFamily="49" charset="0"/>
              </a:rPr>
              <a:t>=</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fullname</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"Hi "</a:t>
            </a:r>
            <a:r>
              <a:rPr lang="en-US" dirty="0">
                <a:solidFill>
                  <a:srgbClr val="99FFFF"/>
                </a:solidFill>
                <a:latin typeface="Consolas" panose="020B0609020204030204" pitchFamily="49" charset="0"/>
              </a:rPr>
              <a:t>+</a:t>
            </a:r>
            <a:r>
              <a:rPr lang="en-US" dirty="0" err="1">
                <a:solidFill>
                  <a:srgbClr val="FF9DA4"/>
                </a:solidFill>
                <a:latin typeface="Consolas" panose="020B0609020204030204" pitchFamily="49" charset="0"/>
              </a:rPr>
              <a:t>fullname</a:t>
            </a:r>
            <a:r>
              <a:rPr lang="en-US" dirty="0">
                <a:solidFill>
                  <a:srgbClr val="99FFFF"/>
                </a:solidFill>
                <a:latin typeface="Consolas" panose="020B0609020204030204" pitchFamily="49" charset="0"/>
              </a:rPr>
              <a:t>+</a:t>
            </a:r>
            <a:r>
              <a:rPr lang="en-US" dirty="0">
                <a:solidFill>
                  <a:srgbClr val="D1F1A9"/>
                </a:solidFill>
                <a:latin typeface="Consolas" panose="020B0609020204030204" pitchFamily="49" charset="0"/>
              </a:rPr>
              <a:t>". The time is: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Date</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a:t>
            </a:r>
            <a:r>
              <a:rPr lang="en-US" dirty="0" err="1">
                <a:solidFill>
                  <a:srgbClr val="BBDAFF"/>
                </a:solidFill>
                <a:latin typeface="Consolas" panose="020B0609020204030204" pitchFamily="49" charset="0"/>
              </a:rPr>
              <a:t>getHours</a:t>
            </a:r>
            <a:r>
              <a:rPr lang="en-US" dirty="0">
                <a:solidFill>
                  <a:srgbClr val="FFFFFF"/>
                </a:solidFill>
                <a:latin typeface="Consolas" panose="020B0609020204030204" pitchFamily="49" charset="0"/>
              </a:rPr>
              <a:t>()</a:t>
            </a:r>
            <a:r>
              <a:rPr lang="en-US" dirty="0">
                <a:solidFill>
                  <a:srgbClr val="99FFFF"/>
                </a:solidFill>
                <a:latin typeface="Consolas" panose="020B0609020204030204" pitchFamily="49" charset="0"/>
              </a:rPr>
              <a:t>+</a:t>
            </a:r>
            <a:r>
              <a:rPr lang="en-US" dirty="0">
                <a:solidFill>
                  <a:srgbClr val="D1F1A9"/>
                </a:solidFill>
                <a:latin typeface="Consolas" panose="020B0609020204030204" pitchFamily="49" charset="0"/>
              </a:rPr>
              <a:t>" Hours and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Date</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a:t>
            </a:r>
            <a:r>
              <a:rPr lang="en-US" dirty="0" err="1">
                <a:solidFill>
                  <a:srgbClr val="BBDAFF"/>
                </a:solidFill>
                <a:latin typeface="Consolas" panose="020B0609020204030204" pitchFamily="49" charset="0"/>
              </a:rPr>
              <a:t>getMinutes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minutes!"</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78538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4" name="Rectangle 3"/>
          <p:cNvSpPr/>
          <p:nvPr/>
        </p:nvSpPr>
        <p:spPr>
          <a:xfrm>
            <a:off x="444746" y="2286000"/>
            <a:ext cx="8431242" cy="2308324"/>
          </a:xfrm>
          <a:prstGeom prst="rect">
            <a:avLst/>
          </a:prstGeom>
          <a:solidFill>
            <a:srgbClr val="002060"/>
          </a:solidFill>
          <a:ln>
            <a:solidFill>
              <a:schemeClr val="tx2"/>
            </a:solidFill>
          </a:ln>
        </p:spPr>
        <p:txBody>
          <a:bodyPr wrap="square">
            <a:spAutoFit/>
          </a:bodyPr>
          <a:lstStyle/>
          <a:p>
            <a:r>
              <a:rPr lang="en-US" dirty="0">
                <a:solidFill>
                  <a:srgbClr val="FFEEAD"/>
                </a:solidFill>
                <a:latin typeface="Consolas" panose="020B0609020204030204" pitchFamily="49" charset="0"/>
              </a:rPr>
              <a:t>exports</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hello</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user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return</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"Hello "</a:t>
            </a:r>
            <a:r>
              <a:rPr lang="en-US" dirty="0">
                <a:solidFill>
                  <a:srgbClr val="99FFFF"/>
                </a:solidFill>
                <a:latin typeface="Consolas" panose="020B0609020204030204" pitchFamily="49" charset="0"/>
              </a:rPr>
              <a:t>+</a:t>
            </a:r>
            <a:r>
              <a:rPr lang="en-US" dirty="0">
                <a:solidFill>
                  <a:srgbClr val="FF9DA4"/>
                </a:solidFill>
                <a:latin typeface="Consolas" panose="020B0609020204030204" pitchFamily="49" charset="0"/>
              </a:rPr>
              <a:t>user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r>
              <a:rPr lang="en-US" dirty="0">
                <a:solidFill>
                  <a:srgbClr val="7285B7"/>
                </a:solidFill>
                <a:latin typeface="Consolas" panose="020B0609020204030204" pitchFamily="49" charset="0"/>
              </a:rPr>
              <a:t>//the exports </a:t>
            </a:r>
            <a:r>
              <a:rPr lang="en-US" dirty="0" smtClean="0">
                <a:solidFill>
                  <a:srgbClr val="7285B7"/>
                </a:solidFill>
                <a:latin typeface="Consolas" panose="020B0609020204030204" pitchFamily="49" charset="0"/>
              </a:rPr>
              <a:t>expression</a:t>
            </a:r>
            <a:r>
              <a:rPr lang="en-US" dirty="0">
                <a:solidFill>
                  <a:srgbClr val="7285B7"/>
                </a:solidFill>
                <a:latin typeface="Consolas" panose="020B0609020204030204" pitchFamily="49" charset="0"/>
              </a:rPr>
              <a:t> is a utility that prepares the function </a:t>
            </a:r>
            <a:endParaRPr lang="en-US" dirty="0">
              <a:solidFill>
                <a:srgbClr val="FFFFFF"/>
              </a:solidFill>
              <a:latin typeface="Consolas" panose="020B0609020204030204" pitchFamily="49" charset="0"/>
            </a:endParaRPr>
          </a:p>
          <a:p>
            <a:r>
              <a:rPr lang="en-US" dirty="0">
                <a:solidFill>
                  <a:srgbClr val="7285B7"/>
                </a:solidFill>
                <a:latin typeface="Consolas" panose="020B0609020204030204" pitchFamily="49" charset="0"/>
              </a:rPr>
              <a:t>//to be used by the outside world</a:t>
            </a:r>
            <a:endParaRPr lang="en-US" dirty="0">
              <a:solidFill>
                <a:srgbClr val="FFFFFF"/>
              </a:solidFill>
              <a:latin typeface="Consolas" panose="020B0609020204030204" pitchFamily="49" charset="0"/>
            </a:endParaRPr>
          </a:p>
          <a:p>
            <a:r>
              <a:rPr lang="en-US" dirty="0">
                <a:solidFill>
                  <a:srgbClr val="FFEEAD"/>
                </a:solidFill>
                <a:latin typeface="Consolas" panose="020B0609020204030204" pitchFamily="49" charset="0"/>
              </a:rPr>
              <a:t>exports</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goodmorning</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user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return</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"Good Morning "</a:t>
            </a:r>
            <a:r>
              <a:rPr lang="en-US" dirty="0">
                <a:solidFill>
                  <a:srgbClr val="99FFFF"/>
                </a:solidFill>
                <a:latin typeface="Consolas" panose="020B0609020204030204" pitchFamily="49" charset="0"/>
              </a:rPr>
              <a:t>+</a:t>
            </a:r>
            <a:r>
              <a:rPr lang="en-US" dirty="0">
                <a:solidFill>
                  <a:srgbClr val="FF9DA4"/>
                </a:solidFill>
                <a:latin typeface="Consolas" panose="020B0609020204030204" pitchFamily="49" charset="0"/>
              </a:rPr>
              <a:t>user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5" name="Rectangle 4"/>
          <p:cNvSpPr/>
          <p:nvPr/>
        </p:nvSpPr>
        <p:spPr>
          <a:xfrm>
            <a:off x="6905298" y="4988739"/>
            <a:ext cx="4824248" cy="923330"/>
          </a:xfrm>
          <a:prstGeom prst="rect">
            <a:avLst/>
          </a:prstGeom>
          <a:solidFill>
            <a:srgbClr val="002060"/>
          </a:solidFill>
          <a:ln>
            <a:solidFill>
              <a:schemeClr val="tx2"/>
            </a:solidFill>
          </a:ln>
        </p:spPr>
        <p:txBody>
          <a:bodyPr wrap="square">
            <a:spAutoFit/>
          </a:bodyPr>
          <a:lstStyle/>
          <a:p>
            <a:r>
              <a:rPr lang="en-US" dirty="0" err="1" smtClean="0">
                <a:solidFill>
                  <a:srgbClr val="EBBBFF"/>
                </a:solidFill>
                <a:latin typeface="Consolas" panose="020B0609020204030204" pitchFamily="49" charset="0"/>
              </a:rPr>
              <a:t>const</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enigma</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'./enigma'</a:t>
            </a:r>
            <a:r>
              <a:rPr lang="en-US" dirty="0">
                <a:solidFill>
                  <a:srgbClr val="FFFFFF"/>
                </a:solidFill>
                <a:latin typeface="Consolas" panose="020B0609020204030204" pitchFamily="49" charset="0"/>
              </a:rPr>
              <a:t>);</a:t>
            </a:r>
          </a:p>
          <a:p>
            <a:r>
              <a:rPr lang="en-US" dirty="0" smtClean="0">
                <a:solidFill>
                  <a:srgbClr val="FFEEAD"/>
                </a:solidFill>
                <a:latin typeface="Consolas" panose="020B0609020204030204" pitchFamily="49" charset="0"/>
              </a:rPr>
              <a:t>console</a:t>
            </a:r>
            <a:r>
              <a:rPr lang="en-US" dirty="0" smtClean="0">
                <a:solidFill>
                  <a:srgbClr val="BBDAFF"/>
                </a:solidFill>
                <a:latin typeface="Consolas" panose="020B0609020204030204" pitchFamily="49" charset="0"/>
              </a:rPr>
              <a:t>.log</a:t>
            </a:r>
            <a:r>
              <a:rPr lang="en-US" dirty="0" smtClean="0">
                <a:solidFill>
                  <a:srgbClr val="FFFFFF"/>
                </a:solidFill>
                <a:latin typeface="Consolas" panose="020B0609020204030204" pitchFamily="49" charset="0"/>
              </a:rPr>
              <a:t>(</a:t>
            </a:r>
            <a:r>
              <a:rPr lang="en-US" dirty="0" err="1" smtClean="0">
                <a:solidFill>
                  <a:srgbClr val="FF9DA4"/>
                </a:solidFill>
                <a:latin typeface="Consolas" panose="020B0609020204030204" pitchFamily="49" charset="0"/>
              </a:rPr>
              <a:t>eng</a:t>
            </a:r>
            <a:r>
              <a:rPr lang="en-US" dirty="0" err="1" smtClean="0">
                <a:solidFill>
                  <a:srgbClr val="BBDAFF"/>
                </a:solidFill>
                <a:latin typeface="Consolas" panose="020B0609020204030204" pitchFamily="49" charset="0"/>
              </a:rPr>
              <a:t>.hello</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"Dave"</a:t>
            </a:r>
            <a:r>
              <a:rPr lang="en-US" dirty="0">
                <a:solidFill>
                  <a:srgbClr val="FFFFFF"/>
                </a:solidFill>
                <a:latin typeface="Consolas" panose="020B0609020204030204" pitchFamily="49" charset="0"/>
              </a:rPr>
              <a:t>));</a:t>
            </a:r>
          </a:p>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eng</a:t>
            </a:r>
            <a:r>
              <a:rPr lang="en-US" dirty="0" err="1">
                <a:solidFill>
                  <a:srgbClr val="BBDAFF"/>
                </a:solidFill>
                <a:latin typeface="Consolas" panose="020B0609020204030204" pitchFamily="49" charset="0"/>
              </a:rPr>
              <a:t>.goodmorning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"Dave"</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6" name="Bent Arrow 5"/>
          <p:cNvSpPr/>
          <p:nvPr/>
        </p:nvSpPr>
        <p:spPr>
          <a:xfrm rot="5400000">
            <a:off x="8931167" y="4003395"/>
            <a:ext cx="930165" cy="10405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44746" y="1900166"/>
            <a:ext cx="4768741" cy="400110"/>
          </a:xfrm>
          <a:prstGeom prst="rect">
            <a:avLst/>
          </a:prstGeom>
          <a:noFill/>
        </p:spPr>
        <p:txBody>
          <a:bodyPr wrap="none" rtlCol="0">
            <a:spAutoFit/>
          </a:bodyPr>
          <a:lstStyle/>
          <a:p>
            <a:r>
              <a:rPr lang="en-US" sz="2000" dirty="0" smtClean="0"/>
              <a:t>Save it as index.js file in the “enigma” folder.</a:t>
            </a:r>
            <a:endParaRPr lang="en-US" sz="2000" dirty="0"/>
          </a:p>
        </p:txBody>
      </p:sp>
      <p:sp>
        <p:nvSpPr>
          <p:cNvPr id="8" name="TextBox 7"/>
          <p:cNvSpPr txBox="1"/>
          <p:nvPr/>
        </p:nvSpPr>
        <p:spPr>
          <a:xfrm>
            <a:off x="3609472" y="4980158"/>
            <a:ext cx="3295826" cy="707886"/>
          </a:xfrm>
          <a:prstGeom prst="rect">
            <a:avLst/>
          </a:prstGeom>
          <a:noFill/>
        </p:spPr>
        <p:txBody>
          <a:bodyPr wrap="square" rtlCol="0">
            <a:spAutoFit/>
          </a:bodyPr>
          <a:lstStyle/>
          <a:p>
            <a:r>
              <a:rPr lang="en-US" sz="2000" dirty="0" smtClean="0"/>
              <a:t>Save it as app.js file outside the “enigma” folder.</a:t>
            </a:r>
            <a:endParaRPr lang="en-US" sz="2000" dirty="0"/>
          </a:p>
        </p:txBody>
      </p:sp>
    </p:spTree>
    <p:extLst>
      <p:ext uri="{BB962C8B-B14F-4D97-AF65-F5344CB8AC3E}">
        <p14:creationId xmlns:p14="http://schemas.microsoft.com/office/powerpoint/2010/main" val="416290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pic>
        <p:nvPicPr>
          <p:cNvPr id="5" name="Picture 4"/>
          <p:cNvPicPr>
            <a:picLocks noChangeAspect="1"/>
          </p:cNvPicPr>
          <p:nvPr/>
        </p:nvPicPr>
        <p:blipFill>
          <a:blip r:embed="rId2"/>
          <a:stretch>
            <a:fillRect/>
          </a:stretch>
        </p:blipFill>
        <p:spPr>
          <a:xfrm>
            <a:off x="209860" y="2668079"/>
            <a:ext cx="5245395" cy="3386450"/>
          </a:xfrm>
          <a:prstGeom prst="rect">
            <a:avLst/>
          </a:prstGeom>
        </p:spPr>
      </p:pic>
      <p:sp>
        <p:nvSpPr>
          <p:cNvPr id="6" name="TextBox 5"/>
          <p:cNvSpPr txBox="1"/>
          <p:nvPr/>
        </p:nvSpPr>
        <p:spPr>
          <a:xfrm>
            <a:off x="319588" y="2298747"/>
            <a:ext cx="1314912" cy="369332"/>
          </a:xfrm>
          <a:prstGeom prst="rect">
            <a:avLst/>
          </a:prstGeom>
          <a:noFill/>
        </p:spPr>
        <p:txBody>
          <a:bodyPr wrap="none" rtlCol="0">
            <a:spAutoFit/>
          </a:bodyPr>
          <a:lstStyle/>
          <a:p>
            <a:r>
              <a:rPr lang="en-US" dirty="0"/>
              <a:t>l</a:t>
            </a:r>
            <a:r>
              <a:rPr lang="en-US" dirty="0" smtClean="0"/>
              <a:t>ogger.js file</a:t>
            </a:r>
            <a:endParaRPr lang="en-US" dirty="0"/>
          </a:p>
        </p:txBody>
      </p:sp>
      <p:pic>
        <p:nvPicPr>
          <p:cNvPr id="8" name="Picture 7"/>
          <p:cNvPicPr>
            <a:picLocks noChangeAspect="1"/>
          </p:cNvPicPr>
          <p:nvPr/>
        </p:nvPicPr>
        <p:blipFill>
          <a:blip r:embed="rId3"/>
          <a:stretch>
            <a:fillRect/>
          </a:stretch>
        </p:blipFill>
        <p:spPr>
          <a:xfrm>
            <a:off x="6906874" y="2668079"/>
            <a:ext cx="4886196" cy="1754019"/>
          </a:xfrm>
          <a:prstGeom prst="rect">
            <a:avLst/>
          </a:prstGeom>
        </p:spPr>
      </p:pic>
      <p:sp>
        <p:nvSpPr>
          <p:cNvPr id="9" name="TextBox 8"/>
          <p:cNvSpPr txBox="1"/>
          <p:nvPr/>
        </p:nvSpPr>
        <p:spPr>
          <a:xfrm>
            <a:off x="6906874" y="2197041"/>
            <a:ext cx="1098570" cy="369332"/>
          </a:xfrm>
          <a:prstGeom prst="rect">
            <a:avLst/>
          </a:prstGeom>
          <a:noFill/>
        </p:spPr>
        <p:txBody>
          <a:bodyPr wrap="none" rtlCol="0">
            <a:spAutoFit/>
          </a:bodyPr>
          <a:lstStyle/>
          <a:p>
            <a:r>
              <a:rPr lang="en-US" dirty="0" smtClean="0"/>
              <a:t>app.js file</a:t>
            </a:r>
            <a:endParaRPr lang="en-US" dirty="0"/>
          </a:p>
        </p:txBody>
      </p:sp>
      <p:sp>
        <p:nvSpPr>
          <p:cNvPr id="10" name="Right Arrow 9"/>
          <p:cNvSpPr/>
          <p:nvPr/>
        </p:nvSpPr>
        <p:spPr>
          <a:xfrm>
            <a:off x="5455255" y="3402767"/>
            <a:ext cx="1451619"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Called by</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7847507" y="5005345"/>
            <a:ext cx="2896693" cy="1076647"/>
          </a:xfrm>
          <a:prstGeom prst="rect">
            <a:avLst/>
          </a:prstGeom>
        </p:spPr>
      </p:pic>
      <p:sp>
        <p:nvSpPr>
          <p:cNvPr id="12" name="Down Arrow 11"/>
          <p:cNvSpPr/>
          <p:nvPr/>
        </p:nvSpPr>
        <p:spPr>
          <a:xfrm>
            <a:off x="8934138" y="4422098"/>
            <a:ext cx="239842" cy="583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smtClean="0">
                <a:solidFill>
                  <a:schemeClr val="tx1"/>
                </a:solidFill>
              </a:rPr>
              <a:t>run</a:t>
            </a:r>
            <a:endParaRPr lang="en-US" dirty="0">
              <a:solidFill>
                <a:schemeClr val="tx1"/>
              </a:solidFill>
            </a:endParaRPr>
          </a:p>
        </p:txBody>
      </p:sp>
      <p:sp>
        <p:nvSpPr>
          <p:cNvPr id="13" name="TextBox 12"/>
          <p:cNvSpPr txBox="1"/>
          <p:nvPr/>
        </p:nvSpPr>
        <p:spPr>
          <a:xfrm>
            <a:off x="5737044" y="532349"/>
            <a:ext cx="6056026" cy="830997"/>
          </a:xfrm>
          <a:prstGeom prst="rect">
            <a:avLst/>
          </a:prstGeom>
          <a:solidFill>
            <a:schemeClr val="accent1">
              <a:lumMod val="60000"/>
              <a:lumOff val="40000"/>
            </a:schemeClr>
          </a:solidFill>
          <a:ln>
            <a:solidFill>
              <a:schemeClr val="tx2"/>
            </a:solidFill>
          </a:ln>
        </p:spPr>
        <p:txBody>
          <a:bodyPr wrap="square" rtlCol="0">
            <a:spAutoFit/>
          </a:bodyPr>
          <a:lstStyle/>
          <a:p>
            <a:r>
              <a:rPr lang="en-US" sz="2400" dirty="0" smtClean="0"/>
              <a:t>Type in command prompt:  </a:t>
            </a:r>
            <a:r>
              <a:rPr lang="en-US" sz="2400" dirty="0" err="1" smtClean="0"/>
              <a:t>jshint</a:t>
            </a:r>
            <a:r>
              <a:rPr lang="en-US" sz="2400" dirty="0" smtClean="0"/>
              <a:t> filename.js</a:t>
            </a:r>
          </a:p>
          <a:p>
            <a:r>
              <a:rPr lang="en-US" sz="2400" b="1" dirty="0" err="1"/>
              <a:t>j</a:t>
            </a:r>
            <a:r>
              <a:rPr lang="en-US" sz="2400" b="1" dirty="0" err="1" smtClean="0"/>
              <a:t>shint</a:t>
            </a:r>
            <a:r>
              <a:rPr lang="en-US" sz="2400" dirty="0" smtClean="0"/>
              <a:t> is a tool to find errors in </a:t>
            </a:r>
            <a:r>
              <a:rPr lang="en-US" sz="2400" dirty="0" err="1" smtClean="0"/>
              <a:t>js</a:t>
            </a:r>
            <a:r>
              <a:rPr lang="en-US" sz="2400" dirty="0" smtClean="0"/>
              <a:t> file.</a:t>
            </a:r>
            <a:endParaRPr lang="en-US" sz="2400" dirty="0"/>
          </a:p>
        </p:txBody>
      </p:sp>
    </p:spTree>
    <p:extLst>
      <p:ext uri="{BB962C8B-B14F-4D97-AF65-F5344CB8AC3E}">
        <p14:creationId xmlns:p14="http://schemas.microsoft.com/office/powerpoint/2010/main" val="3877587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Global objects</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836995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Objects</a:t>
            </a:r>
            <a:endParaRPr lang="en-US" dirty="0"/>
          </a:p>
        </p:txBody>
      </p:sp>
      <p:sp>
        <p:nvSpPr>
          <p:cNvPr id="3" name="Content Placeholder 2"/>
          <p:cNvSpPr>
            <a:spLocks noGrp="1"/>
          </p:cNvSpPr>
          <p:nvPr>
            <p:ph idx="1"/>
          </p:nvPr>
        </p:nvSpPr>
        <p:spPr>
          <a:xfrm>
            <a:off x="1024127" y="2300991"/>
            <a:ext cx="9720073" cy="4023360"/>
          </a:xfrm>
        </p:spPr>
        <p:txBody>
          <a:bodyPr/>
          <a:lstStyle/>
          <a:p>
            <a:r>
              <a:rPr lang="en-US" dirty="0" smtClean="0"/>
              <a:t>Objects that are accessible anywhere in any file.</a:t>
            </a:r>
          </a:p>
          <a:p>
            <a:r>
              <a:rPr lang="en-US" b="1" dirty="0" smtClean="0"/>
              <a:t>console.log()</a:t>
            </a:r>
            <a:r>
              <a:rPr lang="en-US" dirty="0" smtClean="0"/>
              <a:t> is a global object.</a:t>
            </a:r>
          </a:p>
          <a:p>
            <a:r>
              <a:rPr lang="en-US" dirty="0" err="1" smtClean="0"/>
              <a:t>setTimeout</a:t>
            </a:r>
            <a:r>
              <a:rPr lang="en-US" dirty="0" smtClean="0"/>
              <a:t>()</a:t>
            </a:r>
          </a:p>
          <a:p>
            <a:r>
              <a:rPr lang="en-US" dirty="0" err="1" smtClean="0"/>
              <a:t>clearTimeout</a:t>
            </a:r>
            <a:r>
              <a:rPr lang="en-US" dirty="0" smtClean="0"/>
              <a:t>()</a:t>
            </a:r>
          </a:p>
          <a:p>
            <a:r>
              <a:rPr lang="en-US" dirty="0" err="1" smtClean="0"/>
              <a:t>setInterval</a:t>
            </a:r>
            <a:r>
              <a:rPr lang="en-US" dirty="0" smtClean="0"/>
              <a:t>()</a:t>
            </a:r>
          </a:p>
          <a:p>
            <a:r>
              <a:rPr lang="en-US" dirty="0" err="1" smtClean="0"/>
              <a:t>clearInterval</a:t>
            </a:r>
            <a:r>
              <a:rPr lang="en-US" dirty="0" smtClean="0"/>
              <a:t>()</a:t>
            </a:r>
          </a:p>
          <a:p>
            <a:r>
              <a:rPr lang="en-US" dirty="0" smtClean="0"/>
              <a:t>These objects belong to the window or global object =&gt; global.console.log()</a:t>
            </a:r>
          </a:p>
          <a:p>
            <a:r>
              <a:rPr lang="en-US" dirty="0" smtClean="0"/>
              <a:t>Variables are not included in global object.</a:t>
            </a:r>
            <a:endParaRPr lang="en-US" dirty="0"/>
          </a:p>
        </p:txBody>
      </p:sp>
    </p:spTree>
    <p:extLst>
      <p:ext uri="{BB962C8B-B14F-4D97-AF65-F5344CB8AC3E}">
        <p14:creationId xmlns:p14="http://schemas.microsoft.com/office/powerpoint/2010/main" val="330291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Objects</a:t>
            </a:r>
            <a:endParaRPr lang="en-US" dirty="0"/>
          </a:p>
        </p:txBody>
      </p:sp>
      <p:sp>
        <p:nvSpPr>
          <p:cNvPr id="3" name="Content Placeholder 2"/>
          <p:cNvSpPr>
            <a:spLocks noGrp="1"/>
          </p:cNvSpPr>
          <p:nvPr>
            <p:ph idx="1"/>
          </p:nvPr>
        </p:nvSpPr>
        <p:spPr>
          <a:xfrm>
            <a:off x="254833" y="2286000"/>
            <a:ext cx="2098624" cy="4023360"/>
          </a:xfrm>
        </p:spPr>
        <p:txBody>
          <a:bodyPr/>
          <a:lstStyle/>
          <a:p>
            <a:r>
              <a:rPr lang="en-US" dirty="0"/>
              <a:t>You can inspect the </a:t>
            </a:r>
            <a:r>
              <a:rPr lang="en-US" dirty="0" err="1"/>
              <a:t>globals</a:t>
            </a:r>
            <a:r>
              <a:rPr lang="en-US" dirty="0"/>
              <a:t> you have access to by typing global. and pressing tab:</a:t>
            </a:r>
          </a:p>
          <a:p>
            <a:endParaRPr lang="en-US" dirty="0"/>
          </a:p>
          <a:p>
            <a:endParaRPr lang="en-US" dirty="0"/>
          </a:p>
        </p:txBody>
      </p:sp>
      <p:pic>
        <p:nvPicPr>
          <p:cNvPr id="5" name="Picture 4"/>
          <p:cNvPicPr>
            <a:picLocks noChangeAspect="1"/>
          </p:cNvPicPr>
          <p:nvPr/>
        </p:nvPicPr>
        <p:blipFill>
          <a:blip r:embed="rId2"/>
          <a:stretch>
            <a:fillRect/>
          </a:stretch>
        </p:blipFill>
        <p:spPr>
          <a:xfrm>
            <a:off x="2637489" y="1699198"/>
            <a:ext cx="9315450" cy="4838700"/>
          </a:xfrm>
          <a:prstGeom prst="rect">
            <a:avLst/>
          </a:prstGeom>
        </p:spPr>
      </p:pic>
    </p:spTree>
    <p:extLst>
      <p:ext uri="{BB962C8B-B14F-4D97-AF65-F5344CB8AC3E}">
        <p14:creationId xmlns:p14="http://schemas.microsoft.com/office/powerpoint/2010/main" val="156678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Repl</a:t>
            </a:r>
            <a:r>
              <a:rPr lang="en-US" dirty="0" smtClean="0"/>
              <a:t> environment</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251388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Topics in this chapter</a:t>
            </a:r>
            <a:endParaRPr lang="en-US" dirty="0"/>
          </a:p>
        </p:txBody>
      </p:sp>
      <p:sp>
        <p:nvSpPr>
          <p:cNvPr id="3" name="Content Placeholder 2"/>
          <p:cNvSpPr>
            <a:spLocks noGrp="1"/>
          </p:cNvSpPr>
          <p:nvPr>
            <p:ph idx="1"/>
          </p:nvPr>
        </p:nvSpPr>
        <p:spPr/>
        <p:txBody>
          <a:bodyPr/>
          <a:lstStyle/>
          <a:p>
            <a:r>
              <a:rPr lang="en-US" dirty="0" smtClean="0"/>
              <a:t>HTTP Module</a:t>
            </a:r>
          </a:p>
          <a:p>
            <a:r>
              <a:rPr lang="en-US" dirty="0" smtClean="0"/>
              <a:t>Create your own Module</a:t>
            </a:r>
          </a:p>
          <a:p>
            <a:r>
              <a:rPr lang="en-US" dirty="0" smtClean="0"/>
              <a:t>Call your module</a:t>
            </a:r>
          </a:p>
          <a:p>
            <a:r>
              <a:rPr lang="en-US" dirty="0" smtClean="0"/>
              <a:t>REPL environment</a:t>
            </a:r>
          </a:p>
          <a:p>
            <a:r>
              <a:rPr lang="en-US" dirty="0" smtClean="0"/>
              <a:t>Node Packet Manager - NPM</a:t>
            </a:r>
            <a:endParaRPr lang="en-US" dirty="0"/>
          </a:p>
        </p:txBody>
      </p:sp>
    </p:spTree>
    <p:extLst>
      <p:ext uri="{BB962C8B-B14F-4D97-AF65-F5344CB8AC3E}">
        <p14:creationId xmlns:p14="http://schemas.microsoft.com/office/powerpoint/2010/main" val="129781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 Terminal</a:t>
            </a:r>
            <a:endParaRPr lang="en-US" dirty="0"/>
          </a:p>
        </p:txBody>
      </p:sp>
      <p:sp>
        <p:nvSpPr>
          <p:cNvPr id="3" name="Content Placeholder 2"/>
          <p:cNvSpPr>
            <a:spLocks noGrp="1"/>
          </p:cNvSpPr>
          <p:nvPr>
            <p:ph idx="1"/>
          </p:nvPr>
        </p:nvSpPr>
        <p:spPr/>
        <p:txBody>
          <a:bodyPr>
            <a:normAutofit lnSpcReduction="10000"/>
          </a:bodyPr>
          <a:lstStyle/>
          <a:p>
            <a:r>
              <a:rPr lang="en-US" dirty="0" smtClean="0"/>
              <a:t>REPL stands for Read </a:t>
            </a:r>
            <a:r>
              <a:rPr lang="en-US" dirty="0" err="1" smtClean="0"/>
              <a:t>Eval</a:t>
            </a:r>
            <a:r>
              <a:rPr lang="en-US" dirty="0" smtClean="0"/>
              <a:t> Print Loop and it represents a computer environment like a Windows console or Unix/ Linux shell where a command is entered and the system responds with an output in an interactive mode. Node.js or Node comes bundled with a REPL environment. It performs the following tasks:</a:t>
            </a:r>
          </a:p>
          <a:p>
            <a:r>
              <a:rPr lang="en-US" dirty="0" smtClean="0"/>
              <a:t>Read – Reads user’s input, parses the input into JavaScript data structure and stores in memory.</a:t>
            </a:r>
          </a:p>
          <a:p>
            <a:r>
              <a:rPr lang="en-US" dirty="0" err="1" smtClean="0"/>
              <a:t>Eval</a:t>
            </a:r>
            <a:r>
              <a:rPr lang="en-US" dirty="0"/>
              <a:t> </a:t>
            </a:r>
            <a:r>
              <a:rPr lang="en-US" dirty="0" smtClean="0"/>
              <a:t>– Takes and evaluates the data structure.</a:t>
            </a:r>
          </a:p>
          <a:p>
            <a:r>
              <a:rPr lang="en-US" dirty="0" smtClean="0"/>
              <a:t>Print – Prints the result.</a:t>
            </a:r>
          </a:p>
          <a:p>
            <a:r>
              <a:rPr lang="en-US" dirty="0" smtClean="0"/>
              <a:t>Loop – Loops the above command until the user presses CTRL+C twice.</a:t>
            </a:r>
          </a:p>
          <a:p>
            <a:r>
              <a:rPr lang="en-US" dirty="0" smtClean="0"/>
              <a:t>The REPL feature of Node is very useful in experimenting with Node.js codes and to debug JavaScript codes.</a:t>
            </a:r>
          </a:p>
        </p:txBody>
      </p:sp>
    </p:spTree>
    <p:extLst>
      <p:ext uri="{BB962C8B-B14F-4D97-AF65-F5344CB8AC3E}">
        <p14:creationId xmlns:p14="http://schemas.microsoft.com/office/powerpoint/2010/main" val="4433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REPL</a:t>
            </a:r>
            <a:endParaRPr lang="en-US" dirty="0"/>
          </a:p>
        </p:txBody>
      </p:sp>
      <p:sp>
        <p:nvSpPr>
          <p:cNvPr id="3" name="Content Placeholder 2"/>
          <p:cNvSpPr>
            <a:spLocks noGrp="1"/>
          </p:cNvSpPr>
          <p:nvPr>
            <p:ph idx="1"/>
          </p:nvPr>
        </p:nvSpPr>
        <p:spPr>
          <a:xfrm>
            <a:off x="1024129" y="2286000"/>
            <a:ext cx="6096200" cy="4023360"/>
          </a:xfrm>
        </p:spPr>
        <p:txBody>
          <a:bodyPr>
            <a:normAutofit/>
          </a:bodyPr>
          <a:lstStyle/>
          <a:p>
            <a:r>
              <a:rPr lang="en-US" dirty="0" smtClean="0"/>
              <a:t>REPL can be started by simply running “node” on shell/console without any arguments as follows:</a:t>
            </a:r>
          </a:p>
          <a:p>
            <a:endParaRPr lang="en-US" dirty="0"/>
          </a:p>
          <a:p>
            <a:endParaRPr lang="en-US" dirty="0" smtClean="0"/>
          </a:p>
          <a:p>
            <a:endParaRPr lang="en-US" dirty="0"/>
          </a:p>
          <a:p>
            <a:endParaRPr lang="en-US" dirty="0" smtClean="0"/>
          </a:p>
          <a:p>
            <a:r>
              <a:rPr lang="en-US" dirty="0" smtClean="0"/>
              <a:t>You can perform mathematical operations, write loops and create variables here as well.</a:t>
            </a:r>
          </a:p>
          <a:p>
            <a:endParaRPr lang="en-US" dirty="0"/>
          </a:p>
        </p:txBody>
      </p:sp>
      <p:pic>
        <p:nvPicPr>
          <p:cNvPr id="4" name="Picture 3"/>
          <p:cNvPicPr>
            <a:picLocks noChangeAspect="1"/>
          </p:cNvPicPr>
          <p:nvPr/>
        </p:nvPicPr>
        <p:blipFill rotWithShape="1">
          <a:blip r:embed="rId2"/>
          <a:srcRect b="36003"/>
          <a:stretch/>
        </p:blipFill>
        <p:spPr>
          <a:xfrm>
            <a:off x="1024128" y="3137822"/>
            <a:ext cx="5010462" cy="1733982"/>
          </a:xfrm>
          <a:prstGeom prst="rect">
            <a:avLst/>
          </a:prstGeom>
          <a:ln>
            <a:solidFill>
              <a:schemeClr val="tx2"/>
            </a:solidFill>
          </a:ln>
        </p:spPr>
      </p:pic>
      <p:pic>
        <p:nvPicPr>
          <p:cNvPr id="5" name="Picture 4"/>
          <p:cNvPicPr>
            <a:picLocks noChangeAspect="1"/>
          </p:cNvPicPr>
          <p:nvPr/>
        </p:nvPicPr>
        <p:blipFill>
          <a:blip r:embed="rId3"/>
          <a:stretch>
            <a:fillRect/>
          </a:stretch>
        </p:blipFill>
        <p:spPr>
          <a:xfrm>
            <a:off x="6773212" y="1549977"/>
            <a:ext cx="5250765" cy="4759383"/>
          </a:xfrm>
          <a:prstGeom prst="rect">
            <a:avLst/>
          </a:prstGeom>
          <a:ln>
            <a:solidFill>
              <a:schemeClr val="tx2"/>
            </a:solidFill>
          </a:ln>
        </p:spPr>
      </p:pic>
    </p:spTree>
    <p:extLst>
      <p:ext uri="{BB962C8B-B14F-4D97-AF65-F5344CB8AC3E}">
        <p14:creationId xmlns:p14="http://schemas.microsoft.com/office/powerpoint/2010/main" val="253256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 Commands</a:t>
            </a:r>
            <a:endParaRPr lang="en-US" dirty="0"/>
          </a:p>
        </p:txBody>
      </p:sp>
      <p:pic>
        <p:nvPicPr>
          <p:cNvPr id="4" name="Content Placeholder 3"/>
          <p:cNvPicPr>
            <a:picLocks noGrp="1" noChangeAspect="1"/>
          </p:cNvPicPr>
          <p:nvPr>
            <p:ph idx="1"/>
          </p:nvPr>
        </p:nvPicPr>
        <p:blipFill>
          <a:blip r:embed="rId2"/>
          <a:stretch>
            <a:fillRect/>
          </a:stretch>
        </p:blipFill>
        <p:spPr>
          <a:xfrm>
            <a:off x="602377" y="2209356"/>
            <a:ext cx="9410531" cy="3996571"/>
          </a:xfrm>
          <a:prstGeom prst="rect">
            <a:avLst/>
          </a:prstGeom>
        </p:spPr>
      </p:pic>
    </p:spTree>
    <p:extLst>
      <p:ext uri="{BB962C8B-B14F-4D97-AF65-F5344CB8AC3E}">
        <p14:creationId xmlns:p14="http://schemas.microsoft.com/office/powerpoint/2010/main" val="258099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Node.js console module</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31416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console module</a:t>
            </a:r>
            <a:endParaRPr lang="en-US" dirty="0"/>
          </a:p>
        </p:txBody>
      </p:sp>
      <p:sp>
        <p:nvSpPr>
          <p:cNvPr id="3" name="Content Placeholder 2"/>
          <p:cNvSpPr>
            <a:spLocks noGrp="1"/>
          </p:cNvSpPr>
          <p:nvPr>
            <p:ph idx="1"/>
          </p:nvPr>
        </p:nvSpPr>
        <p:spPr/>
        <p:txBody>
          <a:bodyPr>
            <a:normAutofit/>
          </a:bodyPr>
          <a:lstStyle/>
          <a:p>
            <a:r>
              <a:rPr lang="en-US" dirty="0"/>
              <a:t>The Node.js console module provides a simple debugging console similar to JavaScript console mechanism provided by web browsers.</a:t>
            </a:r>
          </a:p>
          <a:p>
            <a:r>
              <a:rPr lang="en-US" dirty="0" smtClean="0"/>
              <a:t>There </a:t>
            </a:r>
            <a:r>
              <a:rPr lang="en-US" dirty="0"/>
              <a:t>are three console methods that are used to write any node.js stream:</a:t>
            </a:r>
          </a:p>
          <a:p>
            <a:r>
              <a:rPr lang="en-US" dirty="0"/>
              <a:t>1. console.log()</a:t>
            </a:r>
          </a:p>
          <a:p>
            <a:r>
              <a:rPr lang="en-US" dirty="0"/>
              <a:t>2. </a:t>
            </a:r>
            <a:r>
              <a:rPr lang="en-US" dirty="0" err="1"/>
              <a:t>console.error</a:t>
            </a:r>
            <a:r>
              <a:rPr lang="en-US" dirty="0"/>
              <a:t>()</a:t>
            </a:r>
          </a:p>
          <a:p>
            <a:r>
              <a:rPr lang="en-US" dirty="0"/>
              <a:t>3. </a:t>
            </a:r>
            <a:r>
              <a:rPr lang="en-US" dirty="0" err="1"/>
              <a:t>console.warn</a:t>
            </a:r>
            <a:r>
              <a:rPr lang="en-US" dirty="0" smtClean="0"/>
              <a:t>()</a:t>
            </a:r>
          </a:p>
          <a:p>
            <a:r>
              <a:rPr lang="en-US" dirty="0"/>
              <a:t>The console.log() function is used to display simple message on console</a:t>
            </a:r>
            <a:r>
              <a:rPr lang="en-US" dirty="0" smtClean="0"/>
              <a:t>.</a:t>
            </a:r>
          </a:p>
          <a:p>
            <a:r>
              <a:rPr lang="en-US" dirty="0"/>
              <a:t>The </a:t>
            </a:r>
            <a:r>
              <a:rPr lang="en-US" dirty="0" err="1"/>
              <a:t>console.error</a:t>
            </a:r>
            <a:r>
              <a:rPr lang="en-US" dirty="0"/>
              <a:t>() function is used to display warning message on console.</a:t>
            </a:r>
          </a:p>
        </p:txBody>
      </p:sp>
    </p:spTree>
    <p:extLst>
      <p:ext uri="{BB962C8B-B14F-4D97-AF65-F5344CB8AC3E}">
        <p14:creationId xmlns:p14="http://schemas.microsoft.com/office/powerpoint/2010/main" val="4237045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console module</a:t>
            </a:r>
          </a:p>
        </p:txBody>
      </p:sp>
      <p:pic>
        <p:nvPicPr>
          <p:cNvPr id="4" name="Picture 3"/>
          <p:cNvPicPr>
            <a:picLocks noChangeAspect="1"/>
          </p:cNvPicPr>
          <p:nvPr/>
        </p:nvPicPr>
        <p:blipFill>
          <a:blip r:embed="rId2"/>
          <a:stretch>
            <a:fillRect/>
          </a:stretch>
        </p:blipFill>
        <p:spPr>
          <a:xfrm>
            <a:off x="1024128" y="4201897"/>
            <a:ext cx="6877050" cy="457200"/>
          </a:xfrm>
          <a:prstGeom prst="rect">
            <a:avLst/>
          </a:prstGeom>
        </p:spPr>
      </p:pic>
      <p:pic>
        <p:nvPicPr>
          <p:cNvPr id="5" name="Picture 4"/>
          <p:cNvPicPr>
            <a:picLocks noChangeAspect="1"/>
          </p:cNvPicPr>
          <p:nvPr/>
        </p:nvPicPr>
        <p:blipFill>
          <a:blip r:embed="rId3"/>
          <a:stretch>
            <a:fillRect/>
          </a:stretch>
        </p:blipFill>
        <p:spPr>
          <a:xfrm>
            <a:off x="1024128" y="3294947"/>
            <a:ext cx="5848350" cy="238125"/>
          </a:xfrm>
          <a:prstGeom prst="rect">
            <a:avLst/>
          </a:prstGeom>
        </p:spPr>
      </p:pic>
      <p:pic>
        <p:nvPicPr>
          <p:cNvPr id="6" name="Picture 5"/>
          <p:cNvPicPr>
            <a:picLocks noChangeAspect="1"/>
          </p:cNvPicPr>
          <p:nvPr/>
        </p:nvPicPr>
        <p:blipFill>
          <a:blip r:embed="rId4"/>
          <a:stretch>
            <a:fillRect/>
          </a:stretch>
        </p:blipFill>
        <p:spPr>
          <a:xfrm>
            <a:off x="1024128" y="2378472"/>
            <a:ext cx="3048000" cy="247650"/>
          </a:xfrm>
          <a:prstGeom prst="rect">
            <a:avLst/>
          </a:prstGeom>
        </p:spPr>
      </p:pic>
    </p:spTree>
    <p:extLst>
      <p:ext uri="{BB962C8B-B14F-4D97-AF65-F5344CB8AC3E}">
        <p14:creationId xmlns:p14="http://schemas.microsoft.com/office/powerpoint/2010/main" val="1398037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Node packet manager</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217072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Packet Manager (NPM)</a:t>
            </a:r>
            <a:endParaRPr lang="en-US" dirty="0"/>
          </a:p>
        </p:txBody>
      </p:sp>
      <p:sp>
        <p:nvSpPr>
          <p:cNvPr id="3" name="Content Placeholder 2"/>
          <p:cNvSpPr>
            <a:spLocks noGrp="1"/>
          </p:cNvSpPr>
          <p:nvPr>
            <p:ph idx="1"/>
          </p:nvPr>
        </p:nvSpPr>
        <p:spPr/>
        <p:txBody>
          <a:bodyPr/>
          <a:lstStyle/>
          <a:p>
            <a:r>
              <a:rPr lang="en-US" dirty="0"/>
              <a:t>Node Package Manager (NPM) provides two main functionalities:</a:t>
            </a:r>
          </a:p>
          <a:p>
            <a:pPr>
              <a:buFont typeface="Wingdings" panose="05000000000000000000" pitchFamily="2" charset="2"/>
              <a:buChar char="§"/>
            </a:pPr>
            <a:r>
              <a:rPr lang="en-US" dirty="0" smtClean="0"/>
              <a:t>Online </a:t>
            </a:r>
            <a:r>
              <a:rPr lang="en-US" dirty="0"/>
              <a:t>repositories for node.js packages/modules which are searchable </a:t>
            </a:r>
            <a:r>
              <a:rPr lang="en-US" dirty="0" smtClean="0"/>
              <a:t>on search.nodejs.org</a:t>
            </a:r>
            <a:endParaRPr lang="en-US" dirty="0"/>
          </a:p>
          <a:p>
            <a:pPr>
              <a:buFont typeface="Wingdings" panose="05000000000000000000" pitchFamily="2" charset="2"/>
              <a:buChar char="§"/>
            </a:pPr>
            <a:r>
              <a:rPr lang="en-US" dirty="0" smtClean="0"/>
              <a:t>Command </a:t>
            </a:r>
            <a:r>
              <a:rPr lang="en-US" dirty="0"/>
              <a:t>line utility to install Node.js packages, do version management </a:t>
            </a:r>
            <a:r>
              <a:rPr lang="en-US" dirty="0" smtClean="0"/>
              <a:t>and dependency </a:t>
            </a:r>
            <a:r>
              <a:rPr lang="en-US" dirty="0"/>
              <a:t>management of Node.js packages</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r>
              <a:rPr lang="en-US" u="sng" dirty="0"/>
              <a:t>www.npmjs.com</a:t>
            </a:r>
            <a:r>
              <a:rPr lang="en-US" dirty="0"/>
              <a:t> hosts thousands of free packages to download and use.</a:t>
            </a:r>
          </a:p>
          <a:p>
            <a:pPr>
              <a:buFont typeface="Wingdings" panose="05000000000000000000" pitchFamily="2" charset="2"/>
              <a:buChar char="§"/>
            </a:pPr>
            <a:r>
              <a:rPr lang="en-US" dirty="0" smtClean="0"/>
              <a:t>The </a:t>
            </a:r>
            <a:r>
              <a:rPr lang="en-US" dirty="0"/>
              <a:t>NPM program is installed on your computer when you install Node.js</a:t>
            </a:r>
          </a:p>
        </p:txBody>
      </p:sp>
    </p:spTree>
    <p:extLst>
      <p:ext uri="{BB962C8B-B14F-4D97-AF65-F5344CB8AC3E}">
        <p14:creationId xmlns:p14="http://schemas.microsoft.com/office/powerpoint/2010/main" val="49228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idx="1"/>
          </p:nvPr>
        </p:nvSpPr>
        <p:spPr/>
        <p:txBody>
          <a:bodyPr/>
          <a:lstStyle/>
          <a:p>
            <a:r>
              <a:rPr lang="en-US" dirty="0"/>
              <a:t>A package in Node.js contains all the files you need for a module</a:t>
            </a:r>
            <a:r>
              <a:rPr lang="en-US" dirty="0" smtClean="0"/>
              <a:t>.</a:t>
            </a:r>
            <a:endParaRPr lang="en-US" dirty="0"/>
          </a:p>
          <a:p>
            <a:r>
              <a:rPr lang="en-US" dirty="0"/>
              <a:t>Modules are JavaScript libraries you can include in your project.</a:t>
            </a:r>
          </a:p>
        </p:txBody>
      </p:sp>
    </p:spTree>
    <p:extLst>
      <p:ext uri="{BB962C8B-B14F-4D97-AF65-F5344CB8AC3E}">
        <p14:creationId xmlns:p14="http://schemas.microsoft.com/office/powerpoint/2010/main" val="3496668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 Package</a:t>
            </a:r>
          </a:p>
        </p:txBody>
      </p:sp>
      <p:sp>
        <p:nvSpPr>
          <p:cNvPr id="3" name="Content Placeholder 2"/>
          <p:cNvSpPr>
            <a:spLocks noGrp="1"/>
          </p:cNvSpPr>
          <p:nvPr>
            <p:ph idx="1"/>
          </p:nvPr>
        </p:nvSpPr>
        <p:spPr/>
        <p:txBody>
          <a:bodyPr/>
          <a:lstStyle/>
          <a:p>
            <a:r>
              <a:rPr lang="en-US" dirty="0"/>
              <a:t>Downloading a package is very easy.</a:t>
            </a:r>
          </a:p>
          <a:p>
            <a:r>
              <a:rPr lang="en-US" dirty="0" smtClean="0"/>
              <a:t>Open </a:t>
            </a:r>
            <a:r>
              <a:rPr lang="en-US" dirty="0"/>
              <a:t>the command line interface and tell NPM to download the package you want.</a:t>
            </a:r>
          </a:p>
          <a:p>
            <a:r>
              <a:rPr lang="en-US" dirty="0" smtClean="0"/>
              <a:t>I </a:t>
            </a:r>
            <a:r>
              <a:rPr lang="en-US" dirty="0"/>
              <a:t>want to download a package called </a:t>
            </a:r>
            <a:r>
              <a:rPr lang="en-US" dirty="0" smtClean="0"/>
              <a:t>“express“, type in command prompt:</a:t>
            </a:r>
            <a:endParaRPr lang="en-US" dirty="0"/>
          </a:p>
        </p:txBody>
      </p:sp>
      <p:sp>
        <p:nvSpPr>
          <p:cNvPr id="4" name="Rectangle 3"/>
          <p:cNvSpPr/>
          <p:nvPr/>
        </p:nvSpPr>
        <p:spPr>
          <a:xfrm>
            <a:off x="3846158" y="3836015"/>
            <a:ext cx="3413114"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latin typeface="Consolas" panose="020B0609020204030204" pitchFamily="49" charset="0"/>
              </a:rPr>
              <a:t>npm</a:t>
            </a:r>
            <a:r>
              <a:rPr lang="en-US" sz="2400" dirty="0">
                <a:latin typeface="Consolas" panose="020B0609020204030204" pitchFamily="49" charset="0"/>
              </a:rPr>
              <a:t> install </a:t>
            </a:r>
            <a:r>
              <a:rPr lang="en-US" sz="2400" dirty="0" smtClean="0">
                <a:latin typeface="Consolas" panose="020B0609020204030204" pitchFamily="49" charset="0"/>
              </a:rPr>
              <a:t>express</a:t>
            </a:r>
            <a:endParaRPr lang="en-US" sz="2400" dirty="0"/>
          </a:p>
        </p:txBody>
      </p:sp>
      <p:sp>
        <p:nvSpPr>
          <p:cNvPr id="5" name="Rectangle 1"/>
          <p:cNvSpPr>
            <a:spLocks noChangeArrowheads="1"/>
          </p:cNvSpPr>
          <p:nvPr/>
        </p:nvSpPr>
        <p:spPr bwMode="auto">
          <a:xfrm>
            <a:off x="1024128" y="4660791"/>
            <a:ext cx="10563527" cy="1849737"/>
          </a:xfrm>
          <a:prstGeom prst="rect">
            <a:avLst/>
          </a:prstGeom>
          <a:solidFill>
            <a:schemeClr val="accent1">
              <a:lumMod val="60000"/>
              <a:lumOff val="40000"/>
            </a:schemeClr>
          </a:solidFill>
          <a:ln>
            <a:solidFill>
              <a:schemeClr val="tx2"/>
            </a:solidFill>
          </a:ln>
        </p:spPr>
        <p:txBody>
          <a:bodyPr vert="horz" lIns="45720" tIns="45720" rIns="45720" bIns="45720" rtlCol="0">
            <a:normAutofit fontScale="92500" lnSpcReduction="10000"/>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Now you have downloaded and installed your first package!</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NPM creates a folder named "</a:t>
            </a:r>
            <a:r>
              <a:rPr lang="en-US" altLang="en-US" sz="2200" dirty="0" err="1"/>
              <a:t>node_modules</a:t>
            </a:r>
            <a:r>
              <a:rPr lang="en-US" altLang="en-US" sz="2200" dirty="0"/>
              <a:t>", where the package will be placed. All packages you install in the future will be placed in this folder.</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My project now has a folder structure like this:</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C:\Users\My </a:t>
            </a:r>
            <a:r>
              <a:rPr lang="en-US" altLang="en-US" sz="2200" dirty="0" smtClean="0"/>
              <a:t>Name\</a:t>
            </a:r>
            <a:r>
              <a:rPr lang="en-US" altLang="en-US" sz="2200" dirty="0" err="1" smtClean="0"/>
              <a:t>node_modules</a:t>
            </a:r>
            <a:r>
              <a:rPr lang="en-US" altLang="en-US" sz="2200" dirty="0" smtClean="0"/>
              <a:t>\express</a:t>
            </a:r>
            <a:endParaRPr lang="en-US" altLang="en-US" sz="2200" dirty="0"/>
          </a:p>
        </p:txBody>
      </p:sp>
    </p:spTree>
    <p:extLst>
      <p:ext uri="{BB962C8B-B14F-4D97-AF65-F5344CB8AC3E}">
        <p14:creationId xmlns:p14="http://schemas.microsoft.com/office/powerpoint/2010/main" val="42103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First application for web</a:t>
            </a:r>
            <a:endParaRPr lang="en-US" dirty="0"/>
          </a:p>
        </p:txBody>
      </p:sp>
      <p:sp>
        <p:nvSpPr>
          <p:cNvPr id="3" name="Content Placeholder 2"/>
          <p:cNvSpPr>
            <a:spLocks noGrp="1"/>
          </p:cNvSpPr>
          <p:nvPr>
            <p:ph idx="1"/>
          </p:nvPr>
        </p:nvSpPr>
        <p:spPr>
          <a:xfrm>
            <a:off x="1024128" y="2286000"/>
            <a:ext cx="9720073" cy="532072"/>
          </a:xfrm>
        </p:spPr>
        <p:txBody>
          <a:bodyPr/>
          <a:lstStyle/>
          <a:p>
            <a:r>
              <a:rPr lang="en-US" dirty="0"/>
              <a:t>Create a Node.js file named "myfirst.js", and add the following code:</a:t>
            </a:r>
            <a:endParaRPr lang="en-US" dirty="0"/>
          </a:p>
        </p:txBody>
      </p:sp>
      <p:sp>
        <p:nvSpPr>
          <p:cNvPr id="4" name="Rectangle 3"/>
          <p:cNvSpPr/>
          <p:nvPr/>
        </p:nvSpPr>
        <p:spPr>
          <a:xfrm>
            <a:off x="3687580" y="2818072"/>
            <a:ext cx="8169639" cy="1754326"/>
          </a:xfrm>
          <a:prstGeom prst="rect">
            <a:avLst/>
          </a:prstGeom>
          <a:solidFill>
            <a:schemeClr val="accent1">
              <a:lumMod val="60000"/>
              <a:lumOff val="40000"/>
            </a:schemeClr>
          </a:solidFill>
          <a:ln>
            <a:solidFill>
              <a:schemeClr val="tx2"/>
            </a:solidFill>
          </a:ln>
        </p:spPr>
        <p:txBody>
          <a:bodyPr wrap="square">
            <a:spAutoFit/>
          </a:bodyPr>
          <a:lstStyle/>
          <a:p>
            <a:r>
              <a:rPr lang="en-US" smtClean="0">
                <a:solidFill>
                  <a:srgbClr val="0000CD"/>
                </a:solidFill>
                <a:latin typeface="Consolas" panose="020B0609020204030204" pitchFamily="49" charset="0"/>
              </a:rPr>
              <a:t>var</a:t>
            </a:r>
            <a:r>
              <a:rPr lang="en-US" smtClean="0">
                <a:solidFill>
                  <a:srgbClr val="000000"/>
                </a:solidFill>
                <a:latin typeface="Consolas" panose="020B0609020204030204" pitchFamily="49" charset="0"/>
              </a:rPr>
              <a:t> http = require(</a:t>
            </a:r>
            <a:r>
              <a:rPr lang="en-US" smtClean="0">
                <a:solidFill>
                  <a:srgbClr val="A52A2A"/>
                </a:solidFill>
                <a:latin typeface="Consolas" panose="020B0609020204030204" pitchFamily="49" charset="0"/>
              </a:rPr>
              <a:t>'http'</a:t>
            </a:r>
            <a:r>
              <a:rPr lang="en-US" smtClean="0">
                <a:solidFill>
                  <a:srgbClr val="000000"/>
                </a:solidFill>
                <a:latin typeface="Consolas" panose="020B0609020204030204" pitchFamily="49" charset="0"/>
              </a:rPr>
              <a:t>);</a:t>
            </a:r>
            <a:r>
              <a:rPr lang="en-US" smtClean="0"/>
              <a:t/>
            </a:r>
            <a:br>
              <a:rPr lang="en-US" smtClean="0"/>
            </a:br>
            <a:r>
              <a:rPr lang="en-US" smtClean="0"/>
              <a:t/>
            </a:r>
            <a:br>
              <a:rPr lang="en-US" smtClean="0"/>
            </a:br>
            <a:r>
              <a:rPr lang="en-US" smtClean="0">
                <a:solidFill>
                  <a:srgbClr val="000000"/>
                </a:solidFill>
                <a:latin typeface="Consolas" panose="020B0609020204030204" pitchFamily="49" charset="0"/>
              </a:rPr>
              <a:t>http.createServer(</a:t>
            </a:r>
            <a:r>
              <a:rPr lang="en-US" smtClean="0">
                <a:solidFill>
                  <a:srgbClr val="0000CD"/>
                </a:solidFill>
                <a:latin typeface="Consolas" panose="020B0609020204030204" pitchFamily="49" charset="0"/>
              </a:rPr>
              <a:t>function</a:t>
            </a:r>
            <a:r>
              <a:rPr lang="en-US" smtClean="0">
                <a:solidFill>
                  <a:srgbClr val="000000"/>
                </a:solidFill>
                <a:latin typeface="Consolas" panose="020B0609020204030204" pitchFamily="49" charset="0"/>
              </a:rPr>
              <a:t> (req, res) {</a:t>
            </a:r>
            <a:r>
              <a:rPr lang="en-US" smtClean="0"/>
              <a:t/>
            </a:r>
            <a:br>
              <a:rPr lang="en-US" smtClean="0"/>
            </a:br>
            <a:r>
              <a:rPr lang="en-US" smtClean="0">
                <a:solidFill>
                  <a:srgbClr val="000000"/>
                </a:solidFill>
                <a:latin typeface="Consolas" panose="020B0609020204030204" pitchFamily="49" charset="0"/>
              </a:rPr>
              <a:t>  res.writeHead(</a:t>
            </a:r>
            <a:r>
              <a:rPr lang="en-US" smtClean="0">
                <a:solidFill>
                  <a:srgbClr val="FF0000"/>
                </a:solidFill>
                <a:latin typeface="Consolas" panose="020B0609020204030204" pitchFamily="49" charset="0"/>
              </a:rPr>
              <a:t>200</a:t>
            </a:r>
            <a:r>
              <a:rPr lang="en-US" smtClean="0">
                <a:solidFill>
                  <a:srgbClr val="000000"/>
                </a:solidFill>
                <a:latin typeface="Consolas" panose="020B0609020204030204" pitchFamily="49" charset="0"/>
              </a:rPr>
              <a:t>, {</a:t>
            </a:r>
            <a:r>
              <a:rPr lang="en-US" smtClean="0">
                <a:solidFill>
                  <a:srgbClr val="A52A2A"/>
                </a:solidFill>
                <a:latin typeface="Consolas" panose="020B0609020204030204" pitchFamily="49" charset="0"/>
              </a:rPr>
              <a:t>'Content-Type'</a:t>
            </a:r>
            <a:r>
              <a:rPr lang="en-US" smtClean="0">
                <a:solidFill>
                  <a:srgbClr val="000000"/>
                </a:solidFill>
                <a:latin typeface="Consolas" panose="020B0609020204030204" pitchFamily="49" charset="0"/>
              </a:rPr>
              <a:t>: </a:t>
            </a:r>
            <a:r>
              <a:rPr lang="en-US" smtClean="0">
                <a:solidFill>
                  <a:srgbClr val="A52A2A"/>
                </a:solidFill>
                <a:latin typeface="Consolas" panose="020B0609020204030204" pitchFamily="49" charset="0"/>
              </a:rPr>
              <a:t>'text/html'</a:t>
            </a:r>
            <a:r>
              <a:rPr lang="en-US" smtClean="0">
                <a:solidFill>
                  <a:srgbClr val="000000"/>
                </a:solidFill>
                <a:latin typeface="Consolas" panose="020B0609020204030204" pitchFamily="49" charset="0"/>
              </a:rPr>
              <a:t>});</a:t>
            </a:r>
            <a:r>
              <a:rPr lang="en-US" smtClean="0"/>
              <a:t/>
            </a:r>
            <a:br>
              <a:rPr lang="en-US" smtClean="0"/>
            </a:br>
            <a:r>
              <a:rPr lang="en-US" smtClean="0">
                <a:solidFill>
                  <a:srgbClr val="000000"/>
                </a:solidFill>
                <a:latin typeface="Consolas" panose="020B0609020204030204" pitchFamily="49" charset="0"/>
              </a:rPr>
              <a:t>  res.end(</a:t>
            </a:r>
            <a:r>
              <a:rPr lang="en-US" smtClean="0">
                <a:solidFill>
                  <a:srgbClr val="A52A2A"/>
                </a:solidFill>
                <a:latin typeface="Consolas" panose="020B0609020204030204" pitchFamily="49" charset="0"/>
              </a:rPr>
              <a:t>'Hello World!'</a:t>
            </a:r>
            <a:r>
              <a:rPr lang="en-US" smtClean="0">
                <a:solidFill>
                  <a:srgbClr val="000000"/>
                </a:solidFill>
                <a:latin typeface="Consolas" panose="020B0609020204030204" pitchFamily="49" charset="0"/>
              </a:rPr>
              <a:t>);</a:t>
            </a:r>
            <a:r>
              <a:rPr lang="en-US" smtClean="0"/>
              <a:t/>
            </a:r>
            <a:br>
              <a:rPr lang="en-US" smtClean="0"/>
            </a:br>
            <a:r>
              <a:rPr lang="en-US" smtClean="0">
                <a:solidFill>
                  <a:srgbClr val="000000"/>
                </a:solidFill>
                <a:latin typeface="Consolas" panose="020B0609020204030204" pitchFamily="49" charset="0"/>
              </a:rPr>
              <a:t>}).listen(</a:t>
            </a:r>
            <a:r>
              <a:rPr lang="en-US" smtClean="0">
                <a:solidFill>
                  <a:srgbClr val="FF0000"/>
                </a:solidFill>
                <a:latin typeface="Consolas" panose="020B0609020204030204" pitchFamily="49" charset="0"/>
              </a:rPr>
              <a:t>8080</a:t>
            </a:r>
            <a:r>
              <a:rPr lang="en-US" smtClean="0">
                <a:solidFill>
                  <a:srgbClr val="000000"/>
                </a:solidFill>
                <a:latin typeface="Consolas" panose="020B0609020204030204" pitchFamily="49" charset="0"/>
              </a:rPr>
              <a:t>);</a:t>
            </a:r>
            <a:endParaRPr lang="en-US" dirty="0"/>
          </a:p>
        </p:txBody>
      </p:sp>
      <p:sp>
        <p:nvSpPr>
          <p:cNvPr id="5" name="Rectangle 4"/>
          <p:cNvSpPr/>
          <p:nvPr/>
        </p:nvSpPr>
        <p:spPr>
          <a:xfrm>
            <a:off x="229848" y="2818072"/>
            <a:ext cx="3292839" cy="1754326"/>
          </a:xfrm>
          <a:prstGeom prst="rect">
            <a:avLst/>
          </a:prstGeom>
        </p:spPr>
        <p:txBody>
          <a:bodyPr wrap="square">
            <a:spAutoFit/>
          </a:bodyPr>
          <a:lstStyle/>
          <a:p>
            <a:pPr algn="just"/>
            <a:r>
              <a:rPr lang="en-US" dirty="0">
                <a:solidFill>
                  <a:srgbClr val="000000"/>
                </a:solidFill>
                <a:latin typeface="Verdana" panose="020B0604030504040204" pitchFamily="34" charset="0"/>
              </a:rPr>
              <a:t>The code tells the computer to write "Hello World!" if anyone (e.g. a web browser) tries to access your computer on port 8080.</a:t>
            </a:r>
            <a:endParaRPr lang="en-US" dirty="0"/>
          </a:p>
        </p:txBody>
      </p:sp>
      <p:sp>
        <p:nvSpPr>
          <p:cNvPr id="6" name="Rectangle 1"/>
          <p:cNvSpPr>
            <a:spLocks noChangeArrowheads="1"/>
          </p:cNvSpPr>
          <p:nvPr/>
        </p:nvSpPr>
        <p:spPr bwMode="auto">
          <a:xfrm>
            <a:off x="229848" y="4908606"/>
            <a:ext cx="8068747"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Start your command line interface, write node myfirst.js and hit </a:t>
            </a:r>
            <a:r>
              <a:rPr lang="en-US" altLang="en-US" sz="2200" dirty="0" smtClean="0"/>
              <a:t>enter. </a:t>
            </a:r>
            <a:endParaRPr lang="en-US" altLang="en-US" sz="2200" dirty="0"/>
          </a:p>
        </p:txBody>
      </p:sp>
      <p:sp>
        <p:nvSpPr>
          <p:cNvPr id="7" name="Rectangle 6"/>
          <p:cNvSpPr/>
          <p:nvPr/>
        </p:nvSpPr>
        <p:spPr>
          <a:xfrm>
            <a:off x="229848" y="5259787"/>
            <a:ext cx="11627371" cy="1107996"/>
          </a:xfrm>
          <a:prstGeom prst="rect">
            <a:avLst/>
          </a:prstGeom>
        </p:spPr>
        <p:txBody>
          <a:bodyPr wrap="square">
            <a:spAutoFit/>
          </a:bodyPr>
          <a:lstStyle/>
          <a:p>
            <a:r>
              <a:rPr lang="en-US" sz="2200" dirty="0"/>
              <a:t>Now, your computer works as a server</a:t>
            </a:r>
            <a:r>
              <a:rPr lang="en-US" sz="2200" dirty="0" smtClean="0"/>
              <a:t>!</a:t>
            </a:r>
            <a:endParaRPr lang="en-US" sz="2200" dirty="0"/>
          </a:p>
          <a:p>
            <a:r>
              <a:rPr lang="en-US" sz="2200" dirty="0"/>
              <a:t>If anyone tries to access your computer on port 8080, they will get a "Hello World!" message in return</a:t>
            </a:r>
            <a:r>
              <a:rPr lang="en-US" sz="2200" dirty="0" smtClean="0"/>
              <a:t>!</a:t>
            </a:r>
            <a:endParaRPr lang="en-US" sz="2200" dirty="0"/>
          </a:p>
          <a:p>
            <a:r>
              <a:rPr lang="en-US" sz="2200" dirty="0"/>
              <a:t>Start your internet browser, and type in the address: http://localhost:8080</a:t>
            </a:r>
          </a:p>
        </p:txBody>
      </p:sp>
    </p:spTree>
    <p:extLst>
      <p:ext uri="{BB962C8B-B14F-4D97-AF65-F5344CB8AC3E}">
        <p14:creationId xmlns:p14="http://schemas.microsoft.com/office/powerpoint/2010/main" val="288372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package</a:t>
            </a:r>
            <a:endParaRPr lang="en-US" dirty="0"/>
          </a:p>
        </p:txBody>
      </p:sp>
      <p:sp>
        <p:nvSpPr>
          <p:cNvPr id="3" name="Content Placeholder 2"/>
          <p:cNvSpPr>
            <a:spLocks noGrp="1"/>
          </p:cNvSpPr>
          <p:nvPr>
            <p:ph idx="1"/>
          </p:nvPr>
        </p:nvSpPr>
        <p:spPr/>
        <p:txBody>
          <a:bodyPr/>
          <a:lstStyle/>
          <a:p>
            <a:r>
              <a:rPr lang="en-US" dirty="0"/>
              <a:t>Now you can use this module in your </a:t>
            </a:r>
            <a:r>
              <a:rPr lang="en-US" dirty="0" err="1"/>
              <a:t>js</a:t>
            </a:r>
            <a:r>
              <a:rPr lang="en-US" dirty="0"/>
              <a:t> file as following: </a:t>
            </a:r>
          </a:p>
        </p:txBody>
      </p:sp>
      <p:sp>
        <p:nvSpPr>
          <p:cNvPr id="4" name="Rectangle 3"/>
          <p:cNvSpPr/>
          <p:nvPr/>
        </p:nvSpPr>
        <p:spPr>
          <a:xfrm>
            <a:off x="4514829" y="3244334"/>
            <a:ext cx="4159665"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var</a:t>
            </a:r>
            <a:r>
              <a:rPr lang="en-US" sz="2400" dirty="0"/>
              <a:t> express = require('express');</a:t>
            </a:r>
          </a:p>
        </p:txBody>
      </p:sp>
    </p:spTree>
    <p:extLst>
      <p:ext uri="{BB962C8B-B14F-4D97-AF65-F5344CB8AC3E}">
        <p14:creationId xmlns:p14="http://schemas.microsoft.com/office/powerpoint/2010/main" val="22528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vs. local installation</a:t>
            </a:r>
            <a:endParaRPr lang="en-US" dirty="0"/>
          </a:p>
        </p:txBody>
      </p:sp>
      <p:sp>
        <p:nvSpPr>
          <p:cNvPr id="3" name="Content Placeholder 2"/>
          <p:cNvSpPr>
            <a:spLocks noGrp="1"/>
          </p:cNvSpPr>
          <p:nvPr>
            <p:ph idx="1"/>
          </p:nvPr>
        </p:nvSpPr>
        <p:spPr/>
        <p:txBody>
          <a:bodyPr vert="horz" lIns="45720" tIns="45720" rIns="45720" bIns="45720" rtlCol="0">
            <a:normAutofit/>
          </a:bodyPr>
          <a:lstStyle/>
          <a:p>
            <a:pPr algn="just"/>
            <a:r>
              <a:rPr lang="en-US" dirty="0"/>
              <a:t>By default, NPM installs any dependency in the local mode. Here local mode refers to the package installation in </a:t>
            </a:r>
            <a:r>
              <a:rPr lang="en-US" dirty="0" err="1"/>
              <a:t>node_modules</a:t>
            </a:r>
            <a:r>
              <a:rPr lang="en-US" dirty="0"/>
              <a:t> directory lying in the folder where Node application is present. Locally deployed packages are accessible via require() method. For example, when we installed express module, it created </a:t>
            </a:r>
            <a:r>
              <a:rPr lang="en-US" dirty="0" err="1"/>
              <a:t>node_modules</a:t>
            </a:r>
            <a:r>
              <a:rPr lang="en-US" dirty="0"/>
              <a:t> directory in the current directory where it installed the express module.</a:t>
            </a:r>
          </a:p>
          <a:p>
            <a:pPr algn="just"/>
            <a:r>
              <a:rPr lang="en-US" dirty="0"/>
              <a:t>Globally installed packages/dependencies are stored in system directory. Such dependencies can be used in CLI (Command Line Interface) function of any node.js but cannot be imported using require() in Node application directly. Now let's try installing the express module using global installation. </a:t>
            </a:r>
          </a:p>
        </p:txBody>
      </p:sp>
      <p:sp>
        <p:nvSpPr>
          <p:cNvPr id="4" name="Rectangle 3"/>
          <p:cNvSpPr/>
          <p:nvPr/>
        </p:nvSpPr>
        <p:spPr>
          <a:xfrm>
            <a:off x="4794186" y="5537829"/>
            <a:ext cx="2844497"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npm</a:t>
            </a:r>
            <a:r>
              <a:rPr lang="en-US" sz="2400" dirty="0"/>
              <a:t> install express -g</a:t>
            </a:r>
          </a:p>
        </p:txBody>
      </p:sp>
      <p:sp>
        <p:nvSpPr>
          <p:cNvPr id="5" name="Rectangle 4"/>
          <p:cNvSpPr/>
          <p:nvPr/>
        </p:nvSpPr>
        <p:spPr>
          <a:xfrm>
            <a:off x="1024128" y="6265777"/>
            <a:ext cx="9720072" cy="397032"/>
          </a:xfrm>
          <a:prstGeom prst="rect">
            <a:avLst/>
          </a:prstGeom>
        </p:spPr>
        <p:txBody>
          <a:bodyPr vert="horz" lIns="45720" tIns="45720" rIns="45720" bIns="45720" rtlCol="0">
            <a:normAutofit/>
          </a:bodyPr>
          <a:lstStyle/>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This will produce a similar result but the module will be installed globally.</a:t>
            </a:r>
          </a:p>
        </p:txBody>
      </p:sp>
    </p:spTree>
    <p:extLst>
      <p:ext uri="{BB962C8B-B14F-4D97-AF65-F5344CB8AC3E}">
        <p14:creationId xmlns:p14="http://schemas.microsoft.com/office/powerpoint/2010/main" val="3299269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vs. local installation</a:t>
            </a:r>
          </a:p>
        </p:txBody>
      </p:sp>
      <p:sp>
        <p:nvSpPr>
          <p:cNvPr id="3" name="Content Placeholder 2"/>
          <p:cNvSpPr>
            <a:spLocks noGrp="1"/>
          </p:cNvSpPr>
          <p:nvPr>
            <p:ph idx="1"/>
          </p:nvPr>
        </p:nvSpPr>
        <p:spPr>
          <a:xfrm>
            <a:off x="1024128" y="2286000"/>
            <a:ext cx="9720073" cy="607102"/>
          </a:xfrm>
        </p:spPr>
        <p:txBody>
          <a:bodyPr/>
          <a:lstStyle/>
          <a:p>
            <a:r>
              <a:rPr lang="en-US" dirty="0"/>
              <a:t>You can use the following command to check all the modules installed globally: </a:t>
            </a:r>
          </a:p>
        </p:txBody>
      </p:sp>
      <p:sp>
        <p:nvSpPr>
          <p:cNvPr id="5" name="Rectangle 4"/>
          <p:cNvSpPr/>
          <p:nvPr/>
        </p:nvSpPr>
        <p:spPr>
          <a:xfrm>
            <a:off x="4651408" y="3169383"/>
            <a:ext cx="1595309" cy="523220"/>
          </a:xfrm>
          <a:prstGeom prst="rect">
            <a:avLst/>
          </a:prstGeom>
          <a:solidFill>
            <a:schemeClr val="accent1">
              <a:lumMod val="60000"/>
              <a:lumOff val="40000"/>
            </a:schemeClr>
          </a:solidFill>
          <a:ln>
            <a:solidFill>
              <a:schemeClr val="tx2"/>
            </a:solidFill>
          </a:ln>
        </p:spPr>
        <p:txBody>
          <a:bodyPr wrap="none">
            <a:spAutoFit/>
          </a:bodyPr>
          <a:lstStyle/>
          <a:p>
            <a:r>
              <a:rPr lang="en-US" sz="2800" dirty="0" err="1"/>
              <a:t>npm</a:t>
            </a:r>
            <a:r>
              <a:rPr lang="en-US" sz="2800" dirty="0"/>
              <a:t> ls -g </a:t>
            </a:r>
          </a:p>
        </p:txBody>
      </p:sp>
      <p:sp>
        <p:nvSpPr>
          <p:cNvPr id="6" name="Rectangle 5"/>
          <p:cNvSpPr/>
          <p:nvPr/>
        </p:nvSpPr>
        <p:spPr>
          <a:xfrm>
            <a:off x="1065549" y="4206654"/>
            <a:ext cx="10042161" cy="701731"/>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Alternatively, you can use </a:t>
            </a:r>
            <a:r>
              <a:rPr lang="en-US" sz="2200" b="1" dirty="0" err="1"/>
              <a:t>npm</a:t>
            </a:r>
            <a:r>
              <a:rPr lang="en-US" sz="2200" b="1" dirty="0"/>
              <a:t> ls </a:t>
            </a:r>
            <a:r>
              <a:rPr lang="en-US" sz="2200" dirty="0"/>
              <a:t>command to list down all the locally installed modules.</a:t>
            </a:r>
          </a:p>
        </p:txBody>
      </p:sp>
    </p:spTree>
    <p:extLst>
      <p:ext uri="{BB962C8B-B14F-4D97-AF65-F5344CB8AC3E}">
        <p14:creationId xmlns:p14="http://schemas.microsoft.com/office/powerpoint/2010/main" val="3833419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package.json</a:t>
            </a:r>
            <a:endParaRPr lang="en-US" dirty="0"/>
          </a:p>
        </p:txBody>
      </p:sp>
      <p:sp>
        <p:nvSpPr>
          <p:cNvPr id="3" name="Content Placeholder 2"/>
          <p:cNvSpPr>
            <a:spLocks noGrp="1"/>
          </p:cNvSpPr>
          <p:nvPr>
            <p:ph idx="1"/>
          </p:nvPr>
        </p:nvSpPr>
        <p:spPr>
          <a:xfrm>
            <a:off x="1024128" y="2286000"/>
            <a:ext cx="10799572" cy="4023360"/>
          </a:xfrm>
        </p:spPr>
        <p:txBody>
          <a:bodyPr>
            <a:normAutofit fontScale="77500" lnSpcReduction="20000"/>
          </a:bodyPr>
          <a:lstStyle/>
          <a:p>
            <a:pPr>
              <a:lnSpc>
                <a:spcPct val="120000"/>
              </a:lnSpc>
              <a:spcBef>
                <a:spcPts val="0"/>
              </a:spcBef>
              <a:spcAft>
                <a:spcPts val="0"/>
              </a:spcAft>
            </a:pPr>
            <a:r>
              <a:rPr lang="en-US" dirty="0" err="1"/>
              <a:t>package.json</a:t>
            </a:r>
            <a:r>
              <a:rPr lang="en-US" dirty="0"/>
              <a:t> is present in the root directory of any Node application/module and is used to define the properties of a package</a:t>
            </a:r>
            <a:r>
              <a:rPr lang="en-US" dirty="0" smtClean="0"/>
              <a:t>.</a:t>
            </a:r>
          </a:p>
          <a:p>
            <a:pPr>
              <a:lnSpc>
                <a:spcPct val="120000"/>
              </a:lnSpc>
              <a:spcBef>
                <a:spcPts val="0"/>
              </a:spcBef>
              <a:spcAft>
                <a:spcPts val="0"/>
              </a:spcAft>
            </a:pPr>
            <a:r>
              <a:rPr lang="en-US" u="sng" dirty="0"/>
              <a:t>Attributes of </a:t>
            </a:r>
            <a:r>
              <a:rPr lang="en-US" u="sng" dirty="0" err="1" smtClean="0"/>
              <a:t>Package.json</a:t>
            </a:r>
            <a:r>
              <a:rPr lang="en-US" u="sng" dirty="0" smtClean="0"/>
              <a:t>:</a:t>
            </a:r>
          </a:p>
          <a:p>
            <a:pPr>
              <a:lnSpc>
                <a:spcPct val="120000"/>
              </a:lnSpc>
              <a:spcBef>
                <a:spcPts val="0"/>
              </a:spcBef>
              <a:spcAft>
                <a:spcPts val="0"/>
              </a:spcAft>
              <a:buFont typeface="Arial" panose="020B0604020202020204" pitchFamily="34" charset="0"/>
              <a:buChar char="•"/>
            </a:pPr>
            <a:r>
              <a:rPr lang="en-US" dirty="0" smtClean="0"/>
              <a:t> </a:t>
            </a:r>
            <a:r>
              <a:rPr lang="en-US" b="1" dirty="0" smtClean="0"/>
              <a:t>name</a:t>
            </a:r>
            <a:r>
              <a:rPr lang="en-US" dirty="0" smtClean="0"/>
              <a:t> </a:t>
            </a:r>
            <a:r>
              <a:rPr lang="en-US" dirty="0"/>
              <a:t>- name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version</a:t>
            </a:r>
            <a:r>
              <a:rPr lang="en-US" dirty="0" smtClean="0"/>
              <a:t> </a:t>
            </a:r>
            <a:r>
              <a:rPr lang="en-US" dirty="0"/>
              <a:t>- version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description </a:t>
            </a:r>
            <a:r>
              <a:rPr lang="en-US" dirty="0"/>
              <a:t>- description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homepage </a:t>
            </a:r>
            <a:r>
              <a:rPr lang="en-US" dirty="0"/>
              <a:t>- homepage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author </a:t>
            </a:r>
            <a:r>
              <a:rPr lang="en-US" dirty="0"/>
              <a:t>- author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contributors </a:t>
            </a:r>
            <a:r>
              <a:rPr lang="en-US" dirty="0"/>
              <a:t>- name of the contributors to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dependencies </a:t>
            </a:r>
            <a:r>
              <a:rPr lang="en-US" dirty="0"/>
              <a:t>- list of dependencies. NPM automatically installs all the </a:t>
            </a:r>
            <a:r>
              <a:rPr lang="en-US" dirty="0" smtClean="0"/>
              <a:t>dependencies mentioned </a:t>
            </a:r>
            <a:r>
              <a:rPr lang="en-US" dirty="0"/>
              <a:t>here in </a:t>
            </a:r>
            <a:r>
              <a:rPr lang="en-US" dirty="0" smtClean="0"/>
              <a:t>the </a:t>
            </a:r>
            <a:r>
              <a:rPr lang="en-US" dirty="0" err="1" smtClean="0"/>
              <a:t>node_module</a:t>
            </a:r>
            <a:r>
              <a:rPr lang="en-US" dirty="0" smtClean="0"/>
              <a:t> </a:t>
            </a:r>
            <a:r>
              <a:rPr lang="en-US" dirty="0"/>
              <a:t>folder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repository </a:t>
            </a:r>
            <a:r>
              <a:rPr lang="en-US" dirty="0" smtClean="0"/>
              <a:t>- </a:t>
            </a:r>
            <a:r>
              <a:rPr lang="en-US" dirty="0"/>
              <a:t>repository type and URL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main </a:t>
            </a:r>
            <a:r>
              <a:rPr lang="en-US" dirty="0"/>
              <a:t>- entry point of the package</a:t>
            </a:r>
          </a:p>
          <a:p>
            <a:pPr>
              <a:lnSpc>
                <a:spcPct val="120000"/>
              </a:lnSpc>
              <a:spcBef>
                <a:spcPts val="0"/>
              </a:spcBef>
              <a:spcAft>
                <a:spcPts val="0"/>
              </a:spcAft>
              <a:buFont typeface="Arial" panose="020B0604020202020204" pitchFamily="34" charset="0"/>
              <a:buChar char="•"/>
            </a:pPr>
            <a:r>
              <a:rPr lang="en-US" dirty="0" smtClean="0"/>
              <a:t> </a:t>
            </a:r>
            <a:r>
              <a:rPr lang="en-US" b="1" dirty="0" smtClean="0"/>
              <a:t>keywords </a:t>
            </a:r>
            <a:r>
              <a:rPr lang="en-US" dirty="0"/>
              <a:t>- keywords</a:t>
            </a:r>
            <a:endParaRPr lang="en-US" dirty="0" smtClean="0"/>
          </a:p>
          <a:p>
            <a:endParaRPr lang="en-US" dirty="0"/>
          </a:p>
        </p:txBody>
      </p:sp>
    </p:spTree>
    <p:extLst>
      <p:ext uri="{BB962C8B-B14F-4D97-AF65-F5344CB8AC3E}">
        <p14:creationId xmlns:p14="http://schemas.microsoft.com/office/powerpoint/2010/main" val="2351804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Package.json</a:t>
            </a:r>
            <a:endParaRPr lang="en-US" dirty="0"/>
          </a:p>
        </p:txBody>
      </p:sp>
      <p:pic>
        <p:nvPicPr>
          <p:cNvPr id="4" name="Content Placeholder 3"/>
          <p:cNvPicPr>
            <a:picLocks noGrp="1" noChangeAspect="1"/>
          </p:cNvPicPr>
          <p:nvPr>
            <p:ph idx="1"/>
          </p:nvPr>
        </p:nvPicPr>
        <p:blipFill>
          <a:blip r:embed="rId2"/>
          <a:stretch>
            <a:fillRect/>
          </a:stretch>
        </p:blipFill>
        <p:spPr>
          <a:xfrm>
            <a:off x="3312319" y="2344737"/>
            <a:ext cx="5143500" cy="3905250"/>
          </a:xfrm>
          <a:prstGeom prst="rect">
            <a:avLst/>
          </a:prstGeom>
        </p:spPr>
      </p:pic>
    </p:spTree>
    <p:extLst>
      <p:ext uri="{BB962C8B-B14F-4D97-AF65-F5344CB8AC3E}">
        <p14:creationId xmlns:p14="http://schemas.microsoft.com/office/powerpoint/2010/main" val="2221021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Uninstalling a Module </a:t>
            </a:r>
          </a:p>
        </p:txBody>
      </p:sp>
      <p:sp>
        <p:nvSpPr>
          <p:cNvPr id="3" name="Content Placeholder 2"/>
          <p:cNvSpPr>
            <a:spLocks noGrp="1"/>
          </p:cNvSpPr>
          <p:nvPr>
            <p:ph idx="1"/>
          </p:nvPr>
        </p:nvSpPr>
        <p:spPr>
          <a:xfrm>
            <a:off x="1024128" y="2286000"/>
            <a:ext cx="9720073" cy="341086"/>
          </a:xfrm>
        </p:spPr>
        <p:txBody>
          <a:bodyPr>
            <a:normAutofit fontScale="92500" lnSpcReduction="10000"/>
          </a:bodyPr>
          <a:lstStyle/>
          <a:p>
            <a:r>
              <a:rPr lang="en-US" dirty="0"/>
              <a:t>Use the following command to uninstall a Node.js module.</a:t>
            </a:r>
          </a:p>
        </p:txBody>
      </p:sp>
      <p:sp>
        <p:nvSpPr>
          <p:cNvPr id="4" name="Rectangle 3"/>
          <p:cNvSpPr/>
          <p:nvPr/>
        </p:nvSpPr>
        <p:spPr>
          <a:xfrm>
            <a:off x="4951798" y="2794391"/>
            <a:ext cx="2323457" cy="400110"/>
          </a:xfrm>
          <a:prstGeom prst="rect">
            <a:avLst/>
          </a:prstGeom>
          <a:solidFill>
            <a:schemeClr val="accent1">
              <a:lumMod val="60000"/>
              <a:lumOff val="40000"/>
            </a:schemeClr>
          </a:solidFill>
          <a:ln>
            <a:solidFill>
              <a:schemeClr val="tx2"/>
            </a:solidFill>
          </a:ln>
        </p:spPr>
        <p:txBody>
          <a:bodyPr wrap="none">
            <a:spAutoFit/>
          </a:bodyPr>
          <a:lstStyle/>
          <a:p>
            <a:r>
              <a:rPr lang="en-US" sz="2000" dirty="0" err="1"/>
              <a:t>npm</a:t>
            </a:r>
            <a:r>
              <a:rPr lang="en-US" sz="2000" dirty="0"/>
              <a:t> uninstall express</a:t>
            </a:r>
          </a:p>
        </p:txBody>
      </p:sp>
      <p:sp>
        <p:nvSpPr>
          <p:cNvPr id="5" name="Title 1"/>
          <p:cNvSpPr txBox="1">
            <a:spLocks/>
          </p:cNvSpPr>
          <p:nvPr/>
        </p:nvSpPr>
        <p:spPr>
          <a:xfrm>
            <a:off x="1024128" y="299444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Updating a Module </a:t>
            </a:r>
            <a:endParaRPr lang="en-US" dirty="0"/>
          </a:p>
        </p:txBody>
      </p:sp>
      <p:sp>
        <p:nvSpPr>
          <p:cNvPr id="6" name="Rectangle 5"/>
          <p:cNvSpPr/>
          <p:nvPr/>
        </p:nvSpPr>
        <p:spPr>
          <a:xfrm>
            <a:off x="1024127" y="4370951"/>
            <a:ext cx="10224444" cy="1006429"/>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Update </a:t>
            </a:r>
            <a:r>
              <a:rPr lang="en-US" sz="2200" dirty="0" err="1"/>
              <a:t>package.json</a:t>
            </a:r>
            <a:r>
              <a:rPr lang="en-US" sz="2200" dirty="0"/>
              <a:t> and change the version of the dependency to be updated and run the following command.</a:t>
            </a:r>
          </a:p>
        </p:txBody>
      </p:sp>
      <p:sp>
        <p:nvSpPr>
          <p:cNvPr id="7" name="Rectangle 6"/>
          <p:cNvSpPr/>
          <p:nvPr/>
        </p:nvSpPr>
        <p:spPr>
          <a:xfrm>
            <a:off x="4951798" y="5480620"/>
            <a:ext cx="2256130" cy="400110"/>
          </a:xfrm>
          <a:prstGeom prst="rect">
            <a:avLst/>
          </a:prstGeom>
          <a:solidFill>
            <a:schemeClr val="accent1">
              <a:lumMod val="60000"/>
              <a:lumOff val="40000"/>
            </a:schemeClr>
          </a:solidFill>
          <a:ln>
            <a:solidFill>
              <a:schemeClr val="tx2"/>
            </a:solidFill>
          </a:ln>
        </p:spPr>
        <p:txBody>
          <a:bodyPr wrap="none">
            <a:spAutoFit/>
          </a:bodyPr>
          <a:lstStyle/>
          <a:p>
            <a:r>
              <a:rPr lang="en-US" sz="2000" dirty="0" err="1"/>
              <a:t>npm</a:t>
            </a:r>
            <a:r>
              <a:rPr lang="en-US" sz="2000" dirty="0"/>
              <a:t> update express</a:t>
            </a:r>
          </a:p>
        </p:txBody>
      </p:sp>
    </p:spTree>
    <p:extLst>
      <p:ext uri="{BB962C8B-B14F-4D97-AF65-F5344CB8AC3E}">
        <p14:creationId xmlns:p14="http://schemas.microsoft.com/office/powerpoint/2010/main" val="3855506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Module</a:t>
            </a:r>
          </a:p>
        </p:txBody>
      </p:sp>
      <p:sp>
        <p:nvSpPr>
          <p:cNvPr id="3" name="Content Placeholder 2"/>
          <p:cNvSpPr>
            <a:spLocks noGrp="1"/>
          </p:cNvSpPr>
          <p:nvPr>
            <p:ph idx="1"/>
          </p:nvPr>
        </p:nvSpPr>
        <p:spPr>
          <a:xfrm>
            <a:off x="1024128" y="2286000"/>
            <a:ext cx="10122843" cy="4023360"/>
          </a:xfrm>
        </p:spPr>
        <p:txBody>
          <a:bodyPr/>
          <a:lstStyle/>
          <a:p>
            <a:r>
              <a:rPr lang="en-US" dirty="0"/>
              <a:t>Creating a module requires </a:t>
            </a:r>
            <a:r>
              <a:rPr lang="en-US" dirty="0" err="1"/>
              <a:t>package.json</a:t>
            </a:r>
            <a:r>
              <a:rPr lang="en-US" dirty="0"/>
              <a:t> to be generated. Let's generate </a:t>
            </a:r>
            <a:r>
              <a:rPr lang="en-US" dirty="0" err="1"/>
              <a:t>package.json</a:t>
            </a:r>
            <a:r>
              <a:rPr lang="en-US" dirty="0"/>
              <a:t> using NPM, which will generate the basic skeleton of the </a:t>
            </a:r>
            <a:r>
              <a:rPr lang="en-US" dirty="0" err="1"/>
              <a:t>package.json</a:t>
            </a:r>
            <a:r>
              <a:rPr lang="en-US" dirty="0"/>
              <a:t>.</a:t>
            </a:r>
          </a:p>
        </p:txBody>
      </p:sp>
      <p:sp>
        <p:nvSpPr>
          <p:cNvPr id="4" name="Rectangle 3"/>
          <p:cNvSpPr/>
          <p:nvPr/>
        </p:nvSpPr>
        <p:spPr>
          <a:xfrm>
            <a:off x="5615740" y="3244334"/>
            <a:ext cx="1217000"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npm</a:t>
            </a:r>
            <a:r>
              <a:rPr lang="en-US" sz="2400" dirty="0"/>
              <a:t> </a:t>
            </a:r>
            <a:r>
              <a:rPr lang="en-US" sz="2400" dirty="0" err="1"/>
              <a:t>init</a:t>
            </a:r>
            <a:r>
              <a:rPr lang="en-US" sz="2400" dirty="0"/>
              <a:t> </a:t>
            </a:r>
          </a:p>
        </p:txBody>
      </p:sp>
      <p:sp>
        <p:nvSpPr>
          <p:cNvPr id="5" name="Rectangle 4"/>
          <p:cNvSpPr/>
          <p:nvPr/>
        </p:nvSpPr>
        <p:spPr>
          <a:xfrm>
            <a:off x="1024127" y="4084349"/>
            <a:ext cx="10122843" cy="769441"/>
          </a:xfrm>
          <a:prstGeom prst="rect">
            <a:avLst/>
          </a:prstGeom>
        </p:spPr>
        <p:txBody>
          <a:bodyPr wrap="square">
            <a:spAutoFit/>
          </a:bodyPr>
          <a:lstStyle/>
          <a:p>
            <a:r>
              <a:rPr lang="en-US" sz="2200" dirty="0"/>
              <a:t>This utility will walk you through creating a </a:t>
            </a:r>
            <a:r>
              <a:rPr lang="en-US" sz="2200" dirty="0" err="1"/>
              <a:t>package.json</a:t>
            </a:r>
            <a:r>
              <a:rPr lang="en-US" sz="2200" dirty="0"/>
              <a:t> file. It only covers the most common items, and tries to guess sane defaults. </a:t>
            </a:r>
          </a:p>
        </p:txBody>
      </p:sp>
    </p:spTree>
    <p:extLst>
      <p:ext uri="{BB962C8B-B14F-4D97-AF65-F5344CB8AC3E}">
        <p14:creationId xmlns:p14="http://schemas.microsoft.com/office/powerpoint/2010/main" val="1460976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Content Placeholder 2"/>
          <p:cNvSpPr>
            <a:spLocks noGrp="1"/>
          </p:cNvSpPr>
          <p:nvPr>
            <p:ph idx="1"/>
          </p:nvPr>
        </p:nvSpPr>
        <p:spPr/>
        <p:txBody>
          <a:bodyPr/>
          <a:lstStyle/>
          <a:p>
            <a:r>
              <a:rPr lang="en-US" dirty="0" smtClean="0"/>
              <a:t>Activity 1:</a:t>
            </a:r>
          </a:p>
          <a:p>
            <a:r>
              <a:rPr lang="en-US" dirty="0" smtClean="0"/>
              <a:t>Create a package.</a:t>
            </a:r>
          </a:p>
          <a:p>
            <a:r>
              <a:rPr lang="en-US" dirty="0" smtClean="0"/>
              <a:t>Create 3 modules.</a:t>
            </a:r>
          </a:p>
          <a:p>
            <a:r>
              <a:rPr lang="en-US" dirty="0" smtClean="0"/>
              <a:t>Create an index.js file that will utilize these 3 modules.</a:t>
            </a:r>
          </a:p>
          <a:p>
            <a:r>
              <a:rPr lang="en-US" dirty="0" smtClean="0"/>
              <a:t>Activity 2:</a:t>
            </a:r>
          </a:p>
          <a:p>
            <a:r>
              <a:rPr lang="en-US" dirty="0" smtClean="0"/>
              <a:t>Create a Web Server, using Express.</a:t>
            </a:r>
            <a:endParaRPr lang="en-US" dirty="0"/>
          </a:p>
        </p:txBody>
      </p:sp>
    </p:spTree>
    <p:extLst>
      <p:ext uri="{BB962C8B-B14F-4D97-AF65-F5344CB8AC3E}">
        <p14:creationId xmlns:p14="http://schemas.microsoft.com/office/powerpoint/2010/main" val="723864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1024128" y="2825646"/>
            <a:ext cx="9720073" cy="1920526"/>
          </a:xfrm>
          <a:prstGeom prst="rect">
            <a:avLst/>
          </a:prstGeom>
          <a:solidFill>
            <a:schemeClr val="accent1">
              <a:lumMod val="60000"/>
              <a:lumOff val="40000"/>
            </a:schemeClr>
          </a:solidFill>
          <a:ln>
            <a:solidFill>
              <a:schemeClr val="tx2"/>
            </a:solidFill>
          </a:ln>
        </p:spPr>
        <p:txBody>
          <a:bodyPr wrap="square">
            <a:spAutoFit/>
          </a:bodyPr>
          <a:lstStyle/>
          <a:p>
            <a:r>
              <a:rPr lang="en-US" dirty="0" err="1" smtClean="0">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TextBox 4"/>
          <p:cNvSpPr txBox="1"/>
          <p:nvPr/>
        </p:nvSpPr>
        <p:spPr>
          <a:xfrm>
            <a:off x="1024128" y="2302426"/>
            <a:ext cx="4686026" cy="523220"/>
          </a:xfrm>
          <a:prstGeom prst="rect">
            <a:avLst/>
          </a:prstGeom>
          <a:noFill/>
        </p:spPr>
        <p:txBody>
          <a:bodyPr wrap="none" rtlCol="0">
            <a:spAutoFit/>
          </a:bodyPr>
          <a:lstStyle/>
          <a:p>
            <a:r>
              <a:rPr lang="en-US" sz="2800" dirty="0" smtClean="0"/>
              <a:t>Creating a Web Server Basics: </a:t>
            </a:r>
            <a:endParaRPr lang="en-US" sz="2800" dirty="0"/>
          </a:p>
        </p:txBody>
      </p:sp>
    </p:spTree>
    <p:extLst>
      <p:ext uri="{BB962C8B-B14F-4D97-AF65-F5344CB8AC3E}">
        <p14:creationId xmlns:p14="http://schemas.microsoft.com/office/powerpoint/2010/main" val="3771754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a:prstGeom prst="rect">
            <a:avLst/>
          </a:prstGeom>
          <a:solidFill>
            <a:schemeClr val="accent1">
              <a:lumMod val="60000"/>
              <a:lumOff val="40000"/>
            </a:schemeClr>
          </a:solidFill>
          <a:ln>
            <a:solidFill>
              <a:schemeClr val="tx2"/>
            </a:solidFill>
          </a:ln>
        </p:spPr>
        <p:txBody>
          <a:bodyPr wrap="square">
            <a:spAutoFit/>
          </a:bodyPr>
          <a:lstStyle/>
          <a:p>
            <a:pPr>
              <a:lnSpc>
                <a:spcPct val="120000"/>
              </a:lnSpc>
              <a:spcBef>
                <a:spcPts val="0"/>
              </a:spcBef>
              <a:spcAft>
                <a:spcPts val="0"/>
              </a:spcAft>
            </a:pPr>
            <a:r>
              <a:rPr lang="en-US" sz="2400" u="sng" dirty="0"/>
              <a:t>Module</a:t>
            </a:r>
          </a:p>
          <a:p>
            <a:pPr>
              <a:lnSpc>
                <a:spcPct val="120000"/>
              </a:lnSpc>
              <a:spcBef>
                <a:spcPts val="0"/>
              </a:spcBef>
              <a:spcAft>
                <a:spcPts val="0"/>
              </a:spcAft>
            </a:pPr>
            <a:r>
              <a:rPr lang="en-US" sz="2400" dirty="0"/>
              <a:t>To create a module, create a function and export it:</a:t>
            </a:r>
          </a:p>
          <a:p>
            <a:pPr>
              <a:lnSpc>
                <a:spcPct val="120000"/>
              </a:lnSpc>
              <a:spcBef>
                <a:spcPts val="0"/>
              </a:spcBef>
              <a:spcAft>
                <a:spcPts val="0"/>
              </a:spcAft>
            </a:pPr>
            <a:r>
              <a:rPr lang="en-US" sz="2000" dirty="0" err="1">
                <a:latin typeface="Courier New" panose="02070309020205020404" pitchFamily="49" charset="0"/>
                <a:cs typeface="Courier New" panose="02070309020205020404" pitchFamily="49" charset="0"/>
              </a:rPr>
              <a:t>exports.FunctionName</a:t>
            </a:r>
            <a:r>
              <a:rPr lang="en-US" sz="2000" dirty="0">
                <a:latin typeface="Courier New" panose="02070309020205020404" pitchFamily="49" charset="0"/>
                <a:cs typeface="Courier New" panose="02070309020205020404" pitchFamily="49" charset="0"/>
              </a:rPr>
              <a:t>=(message)=&gt;{</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	return message;</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sz="2400" dirty="0"/>
          </a:p>
          <a:p>
            <a:pPr>
              <a:lnSpc>
                <a:spcPct val="120000"/>
              </a:lnSpc>
              <a:spcBef>
                <a:spcPts val="0"/>
              </a:spcBef>
              <a:spcAft>
                <a:spcPts val="0"/>
              </a:spcAft>
            </a:pPr>
            <a:r>
              <a:rPr lang="en-US" sz="2400" dirty="0"/>
              <a:t>To call the module, use "require()“:</a:t>
            </a:r>
          </a:p>
          <a:p>
            <a:pPr>
              <a:lnSpc>
                <a:spcPct val="120000"/>
              </a:lnSpc>
              <a:spcBef>
                <a:spcPts val="0"/>
              </a:spcBef>
              <a:spcAft>
                <a:spcPts val="0"/>
              </a:spcAft>
            </a:pP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=require('./filename.js');</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console.log(</a:t>
            </a:r>
            <a:r>
              <a:rPr lang="en-US" sz="2000" dirty="0" err="1">
                <a:latin typeface="Courier New" panose="02070309020205020404" pitchFamily="49" charset="0"/>
                <a:cs typeface="Courier New" panose="02070309020205020404" pitchFamily="49" charset="0"/>
              </a:rPr>
              <a:t>fn.FunctionName</a:t>
            </a:r>
            <a:r>
              <a:rPr lang="en-US" sz="2000" dirty="0">
                <a:latin typeface="Courier New" panose="02070309020205020404" pitchFamily="49" charset="0"/>
                <a:cs typeface="Courier New" panose="02070309020205020404" pitchFamily="49" charset="0"/>
              </a:rPr>
              <a:t>(message));</a:t>
            </a:r>
          </a:p>
        </p:txBody>
      </p:sp>
    </p:spTree>
    <p:extLst>
      <p:ext uri="{BB962C8B-B14F-4D97-AF65-F5344CB8AC3E}">
        <p14:creationId xmlns:p14="http://schemas.microsoft.com/office/powerpoint/2010/main" val="424485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algn="just"/>
            <a:r>
              <a:rPr lang="en-US" dirty="0" smtClean="0"/>
              <a:t>A Node.js application consists of the following three important components:</a:t>
            </a:r>
          </a:p>
          <a:p>
            <a:pPr algn="just"/>
            <a:r>
              <a:rPr lang="en-US" b="1" dirty="0" smtClean="0"/>
              <a:t>Import required modules </a:t>
            </a:r>
            <a:r>
              <a:rPr lang="en-US" dirty="0" smtClean="0"/>
              <a:t>– We use the require directive to load Node.js modules.</a:t>
            </a:r>
          </a:p>
          <a:p>
            <a:pPr algn="just"/>
            <a:r>
              <a:rPr lang="en-US" b="1" dirty="0" smtClean="0"/>
              <a:t>Create Server </a:t>
            </a:r>
            <a:r>
              <a:rPr lang="en-US" dirty="0" smtClean="0"/>
              <a:t>– A server which will listen to client’s requests.</a:t>
            </a:r>
          </a:p>
          <a:p>
            <a:pPr algn="just"/>
            <a:r>
              <a:rPr lang="en-US" b="1" dirty="0" smtClean="0"/>
              <a:t>Read request and return response </a:t>
            </a:r>
            <a:r>
              <a:rPr lang="en-US" dirty="0" smtClean="0"/>
              <a:t>– The server created earlier will read the HTTP requests made by the client which can be a browser or a console and return the response.</a:t>
            </a:r>
          </a:p>
        </p:txBody>
      </p:sp>
    </p:spTree>
    <p:extLst>
      <p:ext uri="{BB962C8B-B14F-4D97-AF65-F5344CB8AC3E}">
        <p14:creationId xmlns:p14="http://schemas.microsoft.com/office/powerpoint/2010/main" val="3519006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2"/>
          <p:cNvSpPr>
            <a:spLocks noGrp="1"/>
          </p:cNvSpPr>
          <p:nvPr>
            <p:ph idx="1"/>
          </p:nvPr>
        </p:nvSpPr>
        <p:spPr>
          <a:solidFill>
            <a:schemeClr val="accent1">
              <a:lumMod val="60000"/>
              <a:lumOff val="40000"/>
            </a:schemeClr>
          </a:solidFill>
          <a:ln>
            <a:solidFill>
              <a:schemeClr val="tx2"/>
            </a:solidFill>
          </a:ln>
        </p:spPr>
        <p:txBody>
          <a:bodyPr>
            <a:normAutofit/>
          </a:bodyPr>
          <a:lstStyle/>
          <a:p>
            <a:pPr>
              <a:lnSpc>
                <a:spcPct val="120000"/>
              </a:lnSpc>
              <a:spcBef>
                <a:spcPts val="0"/>
              </a:spcBef>
              <a:spcAft>
                <a:spcPts val="0"/>
              </a:spcAft>
            </a:pPr>
            <a:r>
              <a:rPr lang="en-US" u="sng" dirty="0" smtClean="0"/>
              <a:t>REPL Environment</a:t>
            </a:r>
          </a:p>
          <a:p>
            <a:pPr>
              <a:lnSpc>
                <a:spcPct val="120000"/>
              </a:lnSpc>
              <a:spcBef>
                <a:spcPts val="0"/>
              </a:spcBef>
              <a:spcAft>
                <a:spcPts val="0"/>
              </a:spcAft>
            </a:pPr>
            <a:r>
              <a:rPr lang="en-US" dirty="0" smtClean="0"/>
              <a:t>To enter into the REPL environment, use “node” keyword in command prompt.</a:t>
            </a:r>
          </a:p>
          <a:p>
            <a:pPr>
              <a:lnSpc>
                <a:spcPct val="120000"/>
              </a:lnSpc>
              <a:spcBef>
                <a:spcPts val="0"/>
              </a:spcBef>
              <a:spcAft>
                <a:spcPts val="0"/>
              </a:spcAft>
            </a:pPr>
            <a:r>
              <a:rPr lang="en-US" dirty="0" smtClean="0"/>
              <a:t>To exit the REPL environment, use CTRL+C twice.</a:t>
            </a:r>
          </a:p>
          <a:p>
            <a:pPr>
              <a:lnSpc>
                <a:spcPct val="120000"/>
              </a:lnSpc>
              <a:spcBef>
                <a:spcPts val="0"/>
              </a:spcBef>
              <a:spcAft>
                <a:spcPts val="0"/>
              </a:spcAft>
            </a:pPr>
            <a:r>
              <a:rPr lang="en-US" dirty="0" smtClean="0"/>
              <a:t>To save scripts in REPL, use “.save filename.js” method.</a:t>
            </a:r>
          </a:p>
          <a:p>
            <a:pPr>
              <a:lnSpc>
                <a:spcPct val="120000"/>
              </a:lnSpc>
              <a:spcBef>
                <a:spcPts val="0"/>
              </a:spcBef>
              <a:spcAft>
                <a:spcPts val="0"/>
              </a:spcAft>
            </a:pPr>
            <a:r>
              <a:rPr lang="en-US" dirty="0" smtClean="0"/>
              <a:t>To load script in REPL, use “.load filename.js” method.</a:t>
            </a:r>
            <a:endParaRPr lang="en-US" dirty="0"/>
          </a:p>
        </p:txBody>
      </p:sp>
    </p:spTree>
    <p:extLst>
      <p:ext uri="{BB962C8B-B14F-4D97-AF65-F5344CB8AC3E}">
        <p14:creationId xmlns:p14="http://schemas.microsoft.com/office/powerpoint/2010/main" val="1562848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nodejs.dev/how-to-install-nodejs</a:t>
            </a:r>
            <a:endParaRPr lang="en-US" dirty="0" smtClean="0"/>
          </a:p>
          <a:p>
            <a:r>
              <a:rPr lang="en-US" dirty="0">
                <a:hlinkClick r:id="rId3"/>
              </a:rPr>
              <a:t>https://</a:t>
            </a:r>
            <a:r>
              <a:rPr lang="en-US" dirty="0" smtClean="0">
                <a:hlinkClick r:id="rId3"/>
              </a:rPr>
              <a:t>www.w3schools.com/nodejs/nodejs_get_started.asp</a:t>
            </a:r>
            <a:endParaRPr lang="en-US" dirty="0" smtClean="0"/>
          </a:p>
          <a:p>
            <a:r>
              <a:rPr lang="en-US" dirty="0">
                <a:hlinkClick r:id="rId4"/>
              </a:rPr>
              <a:t>https://www.udemy.com/course/all-about-nodejs</a:t>
            </a:r>
            <a:r>
              <a:rPr lang="en-US" dirty="0" smtClean="0">
                <a:hlinkClick r:id="rId4"/>
              </a:rPr>
              <a:t>/</a:t>
            </a:r>
            <a:endParaRPr lang="en-US" dirty="0" smtClean="0"/>
          </a:p>
          <a:p>
            <a:r>
              <a:rPr lang="en-US" dirty="0">
                <a:hlinkClick r:id="rId5"/>
              </a:rPr>
              <a:t>https://www.udemy.com/course/nodejs-master-class/</a:t>
            </a:r>
            <a:endParaRPr lang="en-US" dirty="0"/>
          </a:p>
        </p:txBody>
      </p:sp>
    </p:spTree>
    <p:extLst>
      <p:ext uri="{BB962C8B-B14F-4D97-AF65-F5344CB8AC3E}">
        <p14:creationId xmlns:p14="http://schemas.microsoft.com/office/powerpoint/2010/main" val="58880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HTTP Module</a:t>
            </a:r>
            <a:endParaRPr lang="en-US" dirty="0"/>
          </a:p>
        </p:txBody>
      </p:sp>
      <p:sp>
        <p:nvSpPr>
          <p:cNvPr id="3" name="Content Placeholder 2"/>
          <p:cNvSpPr>
            <a:spLocks noGrp="1"/>
          </p:cNvSpPr>
          <p:nvPr>
            <p:ph idx="1"/>
          </p:nvPr>
        </p:nvSpPr>
        <p:spPr>
          <a:xfrm>
            <a:off x="329784" y="2286000"/>
            <a:ext cx="11452485" cy="4023360"/>
          </a:xfrm>
        </p:spPr>
        <p:txBody>
          <a:bodyPr/>
          <a:lstStyle/>
          <a:p>
            <a:r>
              <a:rPr lang="en-US" dirty="0" smtClean="0"/>
              <a:t>Node.js </a:t>
            </a:r>
            <a:r>
              <a:rPr lang="en-US" dirty="0"/>
              <a:t>has a built-in module called HTTP, which allows Node.js to transfer data over the Hyper Text Transfer Protocol (HTTP</a:t>
            </a:r>
            <a:r>
              <a:rPr lang="en-US" dirty="0" smtClean="0"/>
              <a:t>).</a:t>
            </a:r>
            <a:endParaRPr lang="en-US" dirty="0"/>
          </a:p>
          <a:p>
            <a:r>
              <a:rPr lang="en-US" dirty="0"/>
              <a:t>To include the HTTP module, use the require() method:</a:t>
            </a:r>
          </a:p>
        </p:txBody>
      </p:sp>
      <p:sp>
        <p:nvSpPr>
          <p:cNvPr id="5" name="Rectangle 4"/>
          <p:cNvSpPr/>
          <p:nvPr/>
        </p:nvSpPr>
        <p:spPr>
          <a:xfrm>
            <a:off x="4082228" y="3793437"/>
            <a:ext cx="3603872" cy="369332"/>
          </a:xfrm>
          <a:prstGeom prst="rect">
            <a:avLst/>
          </a:prstGeom>
          <a:solidFill>
            <a:schemeClr val="accent1">
              <a:lumMod val="60000"/>
              <a:lumOff val="40000"/>
            </a:schemeClr>
          </a:solidFill>
          <a:ln>
            <a:solidFill>
              <a:schemeClr val="tx2"/>
            </a:solidFill>
          </a:ln>
        </p:spPr>
        <p:txBody>
          <a:bodyPr wrap="non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3955591" y="4630863"/>
            <a:ext cx="3857146" cy="369332"/>
          </a:xfrm>
          <a:prstGeom prst="rect">
            <a:avLst/>
          </a:prstGeom>
          <a:solidFill>
            <a:schemeClr val="accent1">
              <a:lumMod val="60000"/>
              <a:lumOff val="40000"/>
            </a:schemeClr>
          </a:solidFill>
          <a:ln>
            <a:solidFill>
              <a:schemeClr val="tx2"/>
            </a:solidFill>
          </a:ln>
        </p:spPr>
        <p:txBody>
          <a:bodyPr wrap="none">
            <a:spAutoFit/>
          </a:bodyPr>
          <a:lstStyle/>
          <a:p>
            <a:r>
              <a:rPr lang="en-US" dirty="0" err="1" smtClean="0">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endParaRPr lang="en-US" dirty="0"/>
          </a:p>
        </p:txBody>
      </p:sp>
      <p:sp>
        <p:nvSpPr>
          <p:cNvPr id="7" name="TextBox 6"/>
          <p:cNvSpPr txBox="1"/>
          <p:nvPr/>
        </p:nvSpPr>
        <p:spPr>
          <a:xfrm>
            <a:off x="5569370" y="4212150"/>
            <a:ext cx="396715" cy="369332"/>
          </a:xfrm>
          <a:prstGeom prst="rect">
            <a:avLst/>
          </a:prstGeom>
          <a:noFill/>
        </p:spPr>
        <p:txBody>
          <a:bodyPr wrap="square" rtlCol="0">
            <a:spAutoFit/>
          </a:bodyPr>
          <a:lstStyle/>
          <a:p>
            <a:r>
              <a:rPr lang="en-US" dirty="0" smtClean="0"/>
              <a:t>or</a:t>
            </a:r>
            <a:endParaRPr lang="en-US" dirty="0"/>
          </a:p>
        </p:txBody>
      </p:sp>
      <p:sp>
        <p:nvSpPr>
          <p:cNvPr id="8" name="Rectangle 7"/>
          <p:cNvSpPr/>
          <p:nvPr/>
        </p:nvSpPr>
        <p:spPr>
          <a:xfrm>
            <a:off x="434715" y="5219968"/>
            <a:ext cx="11227633" cy="1446550"/>
          </a:xfrm>
          <a:prstGeom prst="rect">
            <a:avLst/>
          </a:prstGeom>
        </p:spPr>
        <p:txBody>
          <a:bodyPr wrap="square">
            <a:spAutoFit/>
          </a:bodyPr>
          <a:lstStyle/>
          <a:p>
            <a:r>
              <a:rPr lang="en-US" sz="2200" dirty="0"/>
              <a:t>The HTTP module can create an HTTP server that listens to server ports and gives a response back to the client.</a:t>
            </a:r>
          </a:p>
          <a:p>
            <a:endParaRPr lang="en-US" sz="2200" dirty="0"/>
          </a:p>
          <a:p>
            <a:r>
              <a:rPr lang="en-US" sz="2200" dirty="0"/>
              <a:t>Use the </a:t>
            </a:r>
            <a:r>
              <a:rPr lang="en-US" sz="2200" b="1" dirty="0" err="1"/>
              <a:t>createServer</a:t>
            </a:r>
            <a:r>
              <a:rPr lang="en-US" sz="2200" b="1" dirty="0"/>
              <a:t>() </a:t>
            </a:r>
            <a:r>
              <a:rPr lang="en-US" sz="2200" dirty="0"/>
              <a:t>method to create an HTTP server:</a:t>
            </a:r>
          </a:p>
        </p:txBody>
      </p:sp>
    </p:spTree>
    <p:extLst>
      <p:ext uri="{BB962C8B-B14F-4D97-AF65-F5344CB8AC3E}">
        <p14:creationId xmlns:p14="http://schemas.microsoft.com/office/powerpoint/2010/main" val="394447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Header</a:t>
            </a:r>
            <a:endParaRPr lang="en-US" dirty="0"/>
          </a:p>
        </p:txBody>
      </p:sp>
      <p:sp>
        <p:nvSpPr>
          <p:cNvPr id="3" name="Content Placeholder 2"/>
          <p:cNvSpPr>
            <a:spLocks noGrp="1"/>
          </p:cNvSpPr>
          <p:nvPr>
            <p:ph idx="1"/>
          </p:nvPr>
        </p:nvSpPr>
        <p:spPr/>
        <p:txBody>
          <a:bodyPr/>
          <a:lstStyle/>
          <a:p>
            <a:pPr algn="just"/>
            <a:r>
              <a:rPr lang="en-US" dirty="0"/>
              <a:t>If the response from the HTTP server is supposed to be displayed as HTML, you should include an HTTP header with the correct content type:</a:t>
            </a:r>
          </a:p>
        </p:txBody>
      </p:sp>
      <p:sp>
        <p:nvSpPr>
          <p:cNvPr id="4" name="Rectangle 3"/>
          <p:cNvSpPr/>
          <p:nvPr/>
        </p:nvSpPr>
        <p:spPr>
          <a:xfrm>
            <a:off x="1668905" y="3162096"/>
            <a:ext cx="7924800" cy="1754326"/>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1024128" y="5334255"/>
            <a:ext cx="9978652" cy="916526"/>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The first argument of the </a:t>
            </a:r>
            <a:r>
              <a:rPr lang="en-US" altLang="en-US" sz="2200" dirty="0" err="1"/>
              <a:t>res.writeHead</a:t>
            </a:r>
            <a:r>
              <a:rPr lang="en-US" altLang="en-US" sz="2200" dirty="0"/>
              <a:t>() method is the status code, 200 means that all is OK, the second argument is an object containing the response headers. </a:t>
            </a:r>
          </a:p>
        </p:txBody>
      </p:sp>
    </p:spTree>
    <p:extLst>
      <p:ext uri="{BB962C8B-B14F-4D97-AF65-F5344CB8AC3E}">
        <p14:creationId xmlns:p14="http://schemas.microsoft.com/office/powerpoint/2010/main" val="310211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829" y="214488"/>
            <a:ext cx="10203305" cy="1754326"/>
          </a:xfrm>
          <a:prstGeom prst="rect">
            <a:avLst/>
          </a:prstGeom>
          <a:solidFill>
            <a:srgbClr val="002060"/>
          </a:solidFill>
          <a:ln>
            <a:solidFill>
              <a:schemeClr val="tx2"/>
            </a:solidFill>
          </a:ln>
        </p:spPr>
        <p:txBody>
          <a:bodyPr wrap="square">
            <a:spAutoFit/>
          </a:bodyPr>
          <a:lstStyle/>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http</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"http"</a:t>
            </a:r>
            <a:r>
              <a:rPr lang="en-US" dirty="0">
                <a:solidFill>
                  <a:srgbClr val="FFFFFF"/>
                </a:solidFill>
                <a:latin typeface="Consolas" panose="020B0609020204030204" pitchFamily="49" charset="0"/>
              </a:rPr>
              <a:t>);</a:t>
            </a:r>
          </a:p>
          <a:p>
            <a:r>
              <a:rPr lang="en-US" dirty="0" err="1">
                <a:solidFill>
                  <a:srgbClr val="FF9DA4"/>
                </a:solidFill>
                <a:latin typeface="Consolas" panose="020B0609020204030204" pitchFamily="49" charset="0"/>
              </a:rPr>
              <a:t>http</a:t>
            </a:r>
            <a:r>
              <a:rPr lang="en-US" dirty="0" err="1">
                <a:solidFill>
                  <a:srgbClr val="BBDAFF"/>
                </a:solidFill>
                <a:latin typeface="Consolas" panose="020B0609020204030204" pitchFamily="49" charset="0"/>
              </a:rPr>
              <a:t>.createServer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request</a:t>
            </a:r>
            <a:r>
              <a:rPr lang="en-US" dirty="0" err="1">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response</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smtClean="0">
                <a:solidFill>
                  <a:srgbClr val="FF9DA4"/>
                </a:solidFill>
                <a:latin typeface="Consolas" panose="020B0609020204030204" pitchFamily="49" charset="0"/>
              </a:rPr>
              <a:t>response</a:t>
            </a:r>
            <a:r>
              <a:rPr lang="en-US" dirty="0" err="1" smtClean="0">
                <a:solidFill>
                  <a:srgbClr val="BBDAFF"/>
                </a:solidFill>
                <a:latin typeface="Consolas" panose="020B0609020204030204" pitchFamily="49" charset="0"/>
              </a:rPr>
              <a:t>.writeHead</a:t>
            </a:r>
            <a:r>
              <a:rPr lang="en-US" dirty="0" smtClean="0">
                <a:solidFill>
                  <a:srgbClr val="FFFFFF"/>
                </a:solidFill>
                <a:latin typeface="Consolas" panose="020B0609020204030204" pitchFamily="49" charset="0"/>
              </a:rPr>
              <a:t>(</a:t>
            </a:r>
            <a:r>
              <a:rPr lang="en-US" dirty="0" smtClean="0">
                <a:solidFill>
                  <a:srgbClr val="FFC58F"/>
                </a:solidFill>
                <a:latin typeface="Consolas" panose="020B0609020204030204" pitchFamily="49" charset="0"/>
              </a:rPr>
              <a:t>200</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a:t>
            </a:r>
            <a:r>
              <a:rPr lang="en-US" dirty="0" err="1">
                <a:solidFill>
                  <a:srgbClr val="D1F1A9"/>
                </a:solidFill>
                <a:latin typeface="Consolas" panose="020B0609020204030204" pitchFamily="49" charset="0"/>
              </a:rPr>
              <a:t>Content-Type'</a:t>
            </a:r>
            <a:r>
              <a:rPr lang="en-US" dirty="0" err="1">
                <a:solidFill>
                  <a:srgbClr val="FFFFFF"/>
                </a:solidFill>
                <a:latin typeface="Consolas" panose="020B0609020204030204" pitchFamily="49" charset="0"/>
              </a:rPr>
              <a:t>:</a:t>
            </a:r>
            <a:r>
              <a:rPr lang="en-US" dirty="0" err="1">
                <a:solidFill>
                  <a:srgbClr val="D1F1A9"/>
                </a:solidFill>
                <a:latin typeface="Consolas" panose="020B0609020204030204" pitchFamily="49" charset="0"/>
              </a:rPr>
              <a:t>'text</a:t>
            </a:r>
            <a:r>
              <a:rPr lang="en-US" dirty="0">
                <a:solidFill>
                  <a:srgbClr val="D1F1A9"/>
                </a:solidFill>
                <a:latin typeface="Consolas" panose="020B0609020204030204" pitchFamily="49" charset="0"/>
              </a:rPr>
              <a:t>/plain'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smtClean="0">
                <a:solidFill>
                  <a:srgbClr val="FF9DA4"/>
                </a:solidFill>
                <a:latin typeface="Consolas" panose="020B0609020204030204" pitchFamily="49" charset="0"/>
              </a:rPr>
              <a:t>response</a:t>
            </a:r>
            <a:r>
              <a:rPr lang="en-US" dirty="0" err="1" smtClean="0">
                <a:solidFill>
                  <a:srgbClr val="BBDAFF"/>
                </a:solidFill>
                <a:latin typeface="Consolas" panose="020B0609020204030204" pitchFamily="49" charset="0"/>
              </a:rPr>
              <a:t>.end</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'Hello world Test</a:t>
            </a:r>
            <a:r>
              <a:rPr lang="en-US" dirty="0">
                <a:solidFill>
                  <a:srgbClr val="FFC58F"/>
                </a:solidFill>
                <a:latin typeface="Consolas" panose="020B0609020204030204" pitchFamily="49" charset="0"/>
              </a:rPr>
              <a:t>\n</a:t>
            </a:r>
            <a:r>
              <a:rPr lang="en-US" dirty="0">
                <a:solidFill>
                  <a:srgbClr val="D1F1A9"/>
                </a:solidFill>
                <a:latin typeface="Consolas" panose="020B0609020204030204" pitchFamily="49" charset="0"/>
              </a:rPr>
              <a: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.listen</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8081</a:t>
            </a:r>
            <a:r>
              <a:rPr lang="en-US" dirty="0">
                <a:solidFill>
                  <a:srgbClr val="FFFFFF"/>
                </a:solidFill>
                <a:latin typeface="Consolas" panose="020B0609020204030204" pitchFamily="49" charset="0"/>
              </a:rPr>
              <a:t>);</a:t>
            </a:r>
          </a:p>
          <a:p>
            <a:r>
              <a:rPr lang="en-US" dirty="0" smtClean="0">
                <a:solidFill>
                  <a:srgbClr val="FFEEAD"/>
                </a:solidFill>
                <a:latin typeface="Consolas" panose="020B0609020204030204" pitchFamily="49" charset="0"/>
              </a:rPr>
              <a:t>console</a:t>
            </a:r>
            <a:r>
              <a:rPr lang="en-US" dirty="0" smtClean="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'Server running at http://127.0.0.1:8081/'</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6" name="Rectangle 5"/>
          <p:cNvSpPr/>
          <p:nvPr/>
        </p:nvSpPr>
        <p:spPr>
          <a:xfrm>
            <a:off x="2968055" y="2713539"/>
            <a:ext cx="8424470" cy="1754326"/>
          </a:xfrm>
          <a:prstGeom prst="rect">
            <a:avLst/>
          </a:prstGeom>
          <a:solidFill>
            <a:srgbClr val="002060"/>
          </a:solidFill>
          <a:ln>
            <a:solidFill>
              <a:schemeClr val="tx2"/>
            </a:solidFill>
          </a:ln>
        </p:spPr>
        <p:txBody>
          <a:bodyPr wrap="square">
            <a:spAutoFit/>
          </a:bodyPr>
          <a:lstStyle/>
          <a:p>
            <a:r>
              <a:rPr lang="en-US" dirty="0" err="1" smtClean="0">
                <a:solidFill>
                  <a:srgbClr val="EBBBFF"/>
                </a:solidFill>
                <a:latin typeface="Consolas" panose="020B0609020204030204" pitchFamily="49" charset="0"/>
              </a:rPr>
              <a:t>const</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http</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'http'</a:t>
            </a:r>
            <a:r>
              <a:rPr lang="en-US" dirty="0">
                <a:solidFill>
                  <a:srgbClr val="FFFFFF"/>
                </a:solidFill>
                <a:latin typeface="Consolas" panose="020B0609020204030204" pitchFamily="49" charset="0"/>
              </a:rPr>
              <a:t>);</a:t>
            </a:r>
          </a:p>
          <a:p>
            <a:r>
              <a:rPr lang="en-US" dirty="0" err="1" smtClean="0">
                <a:solidFill>
                  <a:srgbClr val="FF9DA4"/>
                </a:solidFill>
                <a:latin typeface="Consolas" panose="020B0609020204030204" pitchFamily="49" charset="0"/>
              </a:rPr>
              <a:t>http</a:t>
            </a:r>
            <a:r>
              <a:rPr lang="en-US" dirty="0" err="1" smtClean="0">
                <a:solidFill>
                  <a:srgbClr val="BBDAFF"/>
                </a:solidFill>
                <a:latin typeface="Consolas" panose="020B0609020204030204" pitchFamily="49" charset="0"/>
              </a:rPr>
              <a:t>.createServer</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req</a:t>
            </a:r>
            <a:r>
              <a:rPr lang="en-US" dirty="0" err="1">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res</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a:t>
            </a:r>
            <a:r>
              <a:rPr lang="en-US" dirty="0" err="1">
                <a:solidFill>
                  <a:srgbClr val="BBDAFF"/>
                </a:solidFill>
                <a:latin typeface="Consolas" panose="020B0609020204030204" pitchFamily="49" charset="0"/>
              </a:rPr>
              <a:t>.writeHead</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200</a:t>
            </a:r>
            <a:r>
              <a:rPr lang="en-US" dirty="0">
                <a:solidFill>
                  <a:srgbClr val="FFFFFF"/>
                </a:solidFill>
                <a:latin typeface="Consolas" panose="020B0609020204030204" pitchFamily="49" charset="0"/>
              </a:rPr>
              <a:t>,{</a:t>
            </a:r>
            <a:r>
              <a:rPr lang="en-US" dirty="0" smtClean="0">
                <a:solidFill>
                  <a:srgbClr val="D1F1A9"/>
                </a:solidFill>
                <a:latin typeface="Consolas" panose="020B0609020204030204" pitchFamily="49" charset="0"/>
              </a:rPr>
              <a:t>'</a:t>
            </a:r>
            <a:r>
              <a:rPr lang="en-US" dirty="0" err="1" smtClean="0">
                <a:solidFill>
                  <a:srgbClr val="D1F1A9"/>
                </a:solidFill>
                <a:latin typeface="Consolas" panose="020B0609020204030204" pitchFamily="49" charset="0"/>
              </a:rPr>
              <a:t>Content-type</a:t>
            </a:r>
            <a:r>
              <a:rPr lang="en-US" dirty="0" err="1">
                <a:solidFill>
                  <a:srgbClr val="D1F1A9"/>
                </a:solidFill>
                <a:latin typeface="Consolas" panose="020B0609020204030204" pitchFamily="49" charset="0"/>
              </a:rPr>
              <a:t>'</a:t>
            </a:r>
            <a:r>
              <a:rPr lang="en-US" dirty="0" err="1">
                <a:solidFill>
                  <a:srgbClr val="FFFFFF"/>
                </a:solidFill>
                <a:latin typeface="Consolas" panose="020B0609020204030204" pitchFamily="49" charset="0"/>
              </a:rPr>
              <a:t>:</a:t>
            </a:r>
            <a:r>
              <a:rPr lang="en-US" dirty="0" err="1">
                <a:solidFill>
                  <a:srgbClr val="D1F1A9"/>
                </a:solidFill>
                <a:latin typeface="Consolas" panose="020B0609020204030204" pitchFamily="49" charset="0"/>
              </a:rPr>
              <a:t>'text</a:t>
            </a:r>
            <a:r>
              <a:rPr lang="en-US" dirty="0">
                <a:solidFill>
                  <a:srgbClr val="D1F1A9"/>
                </a:solidFill>
                <a:latin typeface="Consolas" panose="020B0609020204030204" pitchFamily="49" charset="0"/>
              </a:rPr>
              <a:t>/html'</a:t>
            </a:r>
            <a:r>
              <a:rPr lang="en-US" dirty="0">
                <a:solidFill>
                  <a:srgbClr val="FFFFFF"/>
                </a:solidFill>
                <a:latin typeface="Consolas" panose="020B0609020204030204" pitchFamily="49" charset="0"/>
              </a:rPr>
              <a:t>}); </a:t>
            </a:r>
            <a:endParaRPr lang="en-US" dirty="0" smtClean="0">
              <a:solidFill>
                <a:srgbClr val="FFFFFF"/>
              </a:solidFill>
              <a:latin typeface="Consolas" panose="020B0609020204030204" pitchFamily="49" charset="0"/>
            </a:endParaRP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a:t>
            </a:r>
            <a:r>
              <a:rPr lang="en-US" dirty="0" err="1">
                <a:solidFill>
                  <a:srgbClr val="BBDAFF"/>
                </a:solidFill>
                <a:latin typeface="Consolas" panose="020B0609020204030204" pitchFamily="49" charset="0"/>
              </a:rPr>
              <a:t>.end</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'&lt;h1&gt;Hello </a:t>
            </a:r>
            <a:r>
              <a:rPr lang="en-US" dirty="0" err="1">
                <a:solidFill>
                  <a:srgbClr val="D1F1A9"/>
                </a:solidFill>
                <a:latin typeface="Consolas" panose="020B0609020204030204" pitchFamily="49" charset="0"/>
              </a:rPr>
              <a:t>NodeJS</a:t>
            </a:r>
            <a:r>
              <a:rPr lang="en-US" dirty="0">
                <a:solidFill>
                  <a:srgbClr val="D1F1A9"/>
                </a:solidFill>
                <a:latin typeface="Consolas" panose="020B0609020204030204" pitchFamily="49" charset="0"/>
              </a:rPr>
              <a:t>&lt;/h1&gt;'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.listen</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3000</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'Server running on port 3000'</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7" name="Down Arrow 6"/>
          <p:cNvSpPr/>
          <p:nvPr/>
        </p:nvSpPr>
        <p:spPr>
          <a:xfrm>
            <a:off x="3972393" y="1968814"/>
            <a:ext cx="299804" cy="744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47258" y="2018011"/>
            <a:ext cx="3620808" cy="646331"/>
          </a:xfrm>
          <a:prstGeom prst="rect">
            <a:avLst/>
          </a:prstGeom>
          <a:noFill/>
          <a:ln>
            <a:solidFill>
              <a:schemeClr val="tx2"/>
            </a:solidFill>
          </a:ln>
        </p:spPr>
        <p:txBody>
          <a:bodyPr wrap="square" rtlCol="0">
            <a:spAutoFit/>
          </a:bodyPr>
          <a:lstStyle/>
          <a:p>
            <a:r>
              <a:rPr lang="en-US" dirty="0" smtClean="0"/>
              <a:t>Use fat-arrow expressions to reduce the coding</a:t>
            </a:r>
            <a:endParaRPr lang="en-US" dirty="0"/>
          </a:p>
        </p:txBody>
      </p:sp>
      <p:sp>
        <p:nvSpPr>
          <p:cNvPr id="9" name="Down Arrow 8"/>
          <p:cNvSpPr/>
          <p:nvPr/>
        </p:nvSpPr>
        <p:spPr>
          <a:xfrm rot="1320935">
            <a:off x="6606263" y="2557504"/>
            <a:ext cx="251840" cy="524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96729" y="4843258"/>
            <a:ext cx="3620808" cy="369332"/>
          </a:xfrm>
          <a:prstGeom prst="rect">
            <a:avLst/>
          </a:prstGeom>
          <a:noFill/>
          <a:ln>
            <a:solidFill>
              <a:schemeClr val="tx2"/>
            </a:solidFill>
          </a:ln>
        </p:spPr>
        <p:txBody>
          <a:bodyPr wrap="square" rtlCol="0">
            <a:spAutoFit/>
          </a:bodyPr>
          <a:lstStyle/>
          <a:p>
            <a:r>
              <a:rPr lang="en-US" dirty="0" smtClean="0"/>
              <a:t>Callback functions are executed later.</a:t>
            </a:r>
            <a:endParaRPr lang="en-US" dirty="0"/>
          </a:p>
        </p:txBody>
      </p:sp>
      <p:sp>
        <p:nvSpPr>
          <p:cNvPr id="11" name="Up Arrow 10"/>
          <p:cNvSpPr/>
          <p:nvPr/>
        </p:nvSpPr>
        <p:spPr>
          <a:xfrm>
            <a:off x="5201586" y="4467865"/>
            <a:ext cx="234845" cy="3139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Exit a node.js program</a:t>
            </a:r>
            <a:endParaRPr lang="en-US" dirty="0"/>
          </a:p>
        </p:txBody>
      </p:sp>
      <p:sp>
        <p:nvSpPr>
          <p:cNvPr id="3" name="Content Placeholder 2"/>
          <p:cNvSpPr>
            <a:spLocks noGrp="1"/>
          </p:cNvSpPr>
          <p:nvPr>
            <p:ph idx="1"/>
          </p:nvPr>
        </p:nvSpPr>
        <p:spPr>
          <a:xfrm>
            <a:off x="1024128" y="2256020"/>
            <a:ext cx="9720073" cy="4023360"/>
          </a:xfrm>
        </p:spPr>
        <p:txBody>
          <a:bodyPr/>
          <a:lstStyle/>
          <a:p>
            <a:pPr algn="just"/>
            <a:r>
              <a:rPr lang="en-US" dirty="0"/>
              <a:t>There are various ways to terminate a Node.js application</a:t>
            </a:r>
            <a:r>
              <a:rPr lang="en-US" dirty="0" smtClean="0"/>
              <a:t>.</a:t>
            </a:r>
            <a:endParaRPr lang="en-US" dirty="0"/>
          </a:p>
          <a:p>
            <a:pPr algn="just"/>
            <a:r>
              <a:rPr lang="en-US" dirty="0"/>
              <a:t>When running a program in the console you can close it with ctrl-C, but what we want to discuss here is programmatically exiting</a:t>
            </a:r>
            <a:r>
              <a:rPr lang="en-US" dirty="0" smtClean="0"/>
              <a:t>.</a:t>
            </a:r>
          </a:p>
          <a:p>
            <a:pPr algn="just"/>
            <a:r>
              <a:rPr lang="en-US" dirty="0"/>
              <a:t>The process core module provides a handy method that allows you to programmatically exit from a Node.js program</a:t>
            </a:r>
            <a:r>
              <a:rPr lang="en-US" dirty="0" smtClean="0"/>
              <a:t>:</a:t>
            </a:r>
            <a:endParaRPr lang="en-US" dirty="0"/>
          </a:p>
          <a:p>
            <a:pPr algn="just"/>
            <a:endParaRPr lang="en-US" dirty="0"/>
          </a:p>
          <a:p>
            <a:pPr algn="just"/>
            <a:r>
              <a:rPr lang="en-US" dirty="0"/>
              <a:t>When Node.js runs this line, the process is immediately forced to terminate</a:t>
            </a:r>
            <a:r>
              <a:rPr lang="en-US" dirty="0" smtClean="0"/>
              <a:t>.</a:t>
            </a:r>
          </a:p>
          <a:p>
            <a:pPr algn="just"/>
            <a:r>
              <a:rPr lang="en-US" dirty="0"/>
              <a:t>This means that any callback that's pending, any network request still being sent, any </a:t>
            </a:r>
            <a:r>
              <a:rPr lang="en-US" dirty="0" err="1"/>
              <a:t>filesystem</a:t>
            </a:r>
            <a:r>
              <a:rPr lang="en-US" dirty="0"/>
              <a:t> access, or processes writing to </a:t>
            </a:r>
            <a:r>
              <a:rPr lang="en-US" dirty="0" err="1"/>
              <a:t>stdout</a:t>
            </a:r>
            <a:r>
              <a:rPr lang="en-US" dirty="0"/>
              <a:t> or </a:t>
            </a:r>
            <a:r>
              <a:rPr lang="en-US" dirty="0" err="1"/>
              <a:t>stderr</a:t>
            </a:r>
            <a:r>
              <a:rPr lang="en-US" dirty="0"/>
              <a:t> - all is going to be ungracefully terminated right away.</a:t>
            </a:r>
          </a:p>
        </p:txBody>
      </p:sp>
      <p:sp>
        <p:nvSpPr>
          <p:cNvPr id="5" name="Rectangle 4"/>
          <p:cNvSpPr/>
          <p:nvPr/>
        </p:nvSpPr>
        <p:spPr>
          <a:xfrm>
            <a:off x="5221265" y="4267700"/>
            <a:ext cx="1830245" cy="461665"/>
          </a:xfrm>
          <a:prstGeom prst="rect">
            <a:avLst/>
          </a:prstGeom>
          <a:solidFill>
            <a:schemeClr val="accent1"/>
          </a:solidFill>
          <a:ln>
            <a:solidFill>
              <a:schemeClr val="tx2"/>
            </a:solidFill>
          </a:ln>
        </p:spPr>
        <p:txBody>
          <a:bodyPr wrap="none">
            <a:spAutoFit/>
          </a:bodyPr>
          <a:lstStyle/>
          <a:p>
            <a:r>
              <a:rPr lang="en-US" sz="2400" dirty="0" err="1"/>
              <a:t>process.exit</a:t>
            </a:r>
            <a:r>
              <a:rPr lang="en-US" sz="2400" dirty="0"/>
              <a:t>().</a:t>
            </a:r>
          </a:p>
        </p:txBody>
      </p:sp>
      <p:sp>
        <p:nvSpPr>
          <p:cNvPr id="6" name="Rectangle 2"/>
          <p:cNvSpPr>
            <a:spLocks noChangeArrowheads="1"/>
          </p:cNvSpPr>
          <p:nvPr/>
        </p:nvSpPr>
        <p:spPr bwMode="auto">
          <a:xfrm>
            <a:off x="2148205" y="6299168"/>
            <a:ext cx="74719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smtClean="0">
                <a:ln>
                  <a:noFill/>
                </a:ln>
                <a:effectLst/>
                <a:latin typeface="Merriweather"/>
              </a:rPr>
              <a:t>Note: </a:t>
            </a:r>
            <a:r>
              <a:rPr kumimoji="0" lang="en-US" altLang="en-US" b="0" i="1" u="none" strike="noStrike" cap="none" normalizeH="0" baseline="0" smtClean="0">
                <a:ln>
                  <a:noFill/>
                </a:ln>
                <a:effectLst/>
                <a:latin typeface="Consolas" panose="020B0609020204030204" pitchFamily="49" charset="0"/>
              </a:rPr>
              <a:t>process</a:t>
            </a:r>
            <a:r>
              <a:rPr kumimoji="0" lang="en-US" altLang="en-US" b="0" i="1" u="none" strike="noStrike" cap="none" normalizeH="0" baseline="0" smtClean="0">
                <a:ln>
                  <a:noFill/>
                </a:ln>
                <a:effectLst/>
                <a:latin typeface="Merriweather"/>
              </a:rPr>
              <a:t> does not require a "require", it's automatically available.</a:t>
            </a:r>
            <a:r>
              <a:rPr kumimoji="0" lang="en-US" altLang="en-US" b="0" i="0" u="none" strike="noStrike" cap="none" normalizeH="0" baseline="0" smtClean="0">
                <a:ln>
                  <a:noFill/>
                </a:ln>
                <a:effectLst/>
              </a:rPr>
              <a:t> </a:t>
            </a:r>
          </a:p>
        </p:txBody>
      </p:sp>
    </p:spTree>
    <p:extLst>
      <p:ext uri="{BB962C8B-B14F-4D97-AF65-F5344CB8AC3E}">
        <p14:creationId xmlns:p14="http://schemas.microsoft.com/office/powerpoint/2010/main" val="297329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Node.js modules</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spTree>
    <p:extLst>
      <p:ext uri="{BB962C8B-B14F-4D97-AF65-F5344CB8AC3E}">
        <p14:creationId xmlns:p14="http://schemas.microsoft.com/office/powerpoint/2010/main" val="1727498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2287</TotalTime>
  <Words>1691</Words>
  <Application>Microsoft Office PowerPoint</Application>
  <PresentationFormat>Widescreen</PresentationFormat>
  <Paragraphs>231</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Consolas</vt:lpstr>
      <vt:lpstr>Courier New</vt:lpstr>
      <vt:lpstr>Merriweather</vt:lpstr>
      <vt:lpstr>Tw Cen MT</vt:lpstr>
      <vt:lpstr>Tw Cen MT Condensed</vt:lpstr>
      <vt:lpstr>Verdana</vt:lpstr>
      <vt:lpstr>Wingdings</vt:lpstr>
      <vt:lpstr>Wingdings 3</vt:lpstr>
      <vt:lpstr>Integral</vt:lpstr>
      <vt:lpstr>Chapter 2: my first application</vt:lpstr>
      <vt:lpstr>Important Topics in this chapter</vt:lpstr>
      <vt:lpstr>Node.js – First application for web</vt:lpstr>
      <vt:lpstr>Description</vt:lpstr>
      <vt:lpstr>Built-in HTTP Module</vt:lpstr>
      <vt:lpstr>HTTP Header</vt:lpstr>
      <vt:lpstr>PowerPoint Presentation</vt:lpstr>
      <vt:lpstr>How to Exit a node.js program</vt:lpstr>
      <vt:lpstr>Node.js modules</vt:lpstr>
      <vt:lpstr>What is a Module in Node.js?</vt:lpstr>
      <vt:lpstr>Create your own modules</vt:lpstr>
      <vt:lpstr>Include Your Own Module</vt:lpstr>
      <vt:lpstr>Try This</vt:lpstr>
      <vt:lpstr>Try  this</vt:lpstr>
      <vt:lpstr>Try this</vt:lpstr>
      <vt:lpstr>Global objects</vt:lpstr>
      <vt:lpstr>Global Objects</vt:lpstr>
      <vt:lpstr>Global Objects</vt:lpstr>
      <vt:lpstr>Repl environment</vt:lpstr>
      <vt:lpstr>REPL Terminal</vt:lpstr>
      <vt:lpstr>Starting REPL</vt:lpstr>
      <vt:lpstr>REPL Commands</vt:lpstr>
      <vt:lpstr>Node.js console module</vt:lpstr>
      <vt:lpstr>Node.js console module</vt:lpstr>
      <vt:lpstr>Node.js console module</vt:lpstr>
      <vt:lpstr>Node packet manager</vt:lpstr>
      <vt:lpstr>Node Packet Manager (NPM)</vt:lpstr>
      <vt:lpstr>What is a package?</vt:lpstr>
      <vt:lpstr>Download a Package</vt:lpstr>
      <vt:lpstr>How to Use a package</vt:lpstr>
      <vt:lpstr>Global vs. local installation</vt:lpstr>
      <vt:lpstr>Global vs. local installation</vt:lpstr>
      <vt:lpstr>Using package.json</vt:lpstr>
      <vt:lpstr>Package.json</vt:lpstr>
      <vt:lpstr>Uninstalling a Module </vt:lpstr>
      <vt:lpstr>Create a Module</vt:lpstr>
      <vt:lpstr>Class Activity</vt:lpstr>
      <vt:lpstr>Summary</vt:lpstr>
      <vt:lpstr>summary</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my first application</dc:title>
  <dc:creator>Dr. Adeel Ansari</dc:creator>
  <cp:lastModifiedBy>Dr. Adeel Ansari</cp:lastModifiedBy>
  <cp:revision>76</cp:revision>
  <dcterms:created xsi:type="dcterms:W3CDTF">2020-01-25T21:01:06Z</dcterms:created>
  <dcterms:modified xsi:type="dcterms:W3CDTF">2020-01-27T11:08:45Z</dcterms:modified>
</cp:coreProperties>
</file>