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57" r:id="rId4"/>
    <p:sldId id="259" r:id="rId5"/>
    <p:sldId id="258" r:id="rId6"/>
    <p:sldId id="260" r:id="rId7"/>
    <p:sldId id="263" r:id="rId8"/>
    <p:sldId id="266" r:id="rId9"/>
    <p:sldId id="267" r:id="rId10"/>
    <p:sldId id="264" r:id="rId11"/>
    <p:sldId id="268" r:id="rId12"/>
    <p:sldId id="269" r:id="rId13"/>
    <p:sldId id="270" r:id="rId14"/>
    <p:sldId id="271" r:id="rId15"/>
    <p:sldId id="272" r:id="rId16"/>
    <p:sldId id="273" r:id="rId17"/>
    <p:sldId id="274" r:id="rId18"/>
    <p:sldId id="275" r:id="rId19"/>
    <p:sldId id="276" r:id="rId20"/>
    <p:sldId id="277" r:id="rId21"/>
    <p:sldId id="265" r:id="rId22"/>
    <p:sldId id="296" r:id="rId23"/>
    <p:sldId id="297" r:id="rId24"/>
    <p:sldId id="279" r:id="rId25"/>
    <p:sldId id="278" r:id="rId26"/>
    <p:sldId id="280" r:id="rId27"/>
    <p:sldId id="281" r:id="rId28"/>
    <p:sldId id="282" r:id="rId29"/>
    <p:sldId id="261" r:id="rId30"/>
    <p:sldId id="262" r:id="rId31"/>
    <p:sldId id="283" r:id="rId32"/>
    <p:sldId id="284" r:id="rId33"/>
    <p:sldId id="286" r:id="rId34"/>
    <p:sldId id="285" r:id="rId35"/>
    <p:sldId id="287" r:id="rId36"/>
    <p:sldId id="288" r:id="rId37"/>
    <p:sldId id="289" r:id="rId38"/>
    <p:sldId id="290" r:id="rId39"/>
    <p:sldId id="291" r:id="rId40"/>
    <p:sldId id="292" r:id="rId41"/>
    <p:sldId id="293"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s" id="{77B816AE-DBDA-4B1D-B67B-AF8E8C95CD5C}">
          <p14:sldIdLst>
            <p14:sldId id="256"/>
            <p14:sldId id="295"/>
          </p14:sldIdLst>
        </p14:section>
        <p14:section name="Callbacks" id="{9AD733A5-0242-4BD8-BBED-724547E7FA1E}">
          <p14:sldIdLst>
            <p14:sldId id="257"/>
            <p14:sldId id="259"/>
            <p14:sldId id="258"/>
            <p14:sldId id="260"/>
          </p14:sldIdLst>
        </p14:section>
        <p14:section name="HTTP Module" id="{7D83FD4D-201F-4B33-A32E-2AFC198A2C24}">
          <p14:sldIdLst>
            <p14:sldId id="263"/>
            <p14:sldId id="266"/>
            <p14:sldId id="267"/>
          </p14:sldIdLst>
        </p14:section>
        <p14:section name="FS Module" id="{3C5F5B7B-1BD7-4CC4-B53E-F24458972DDB}">
          <p14:sldIdLst>
            <p14:sldId id="264"/>
            <p14:sldId id="268"/>
            <p14:sldId id="269"/>
            <p14:sldId id="270"/>
            <p14:sldId id="271"/>
            <p14:sldId id="272"/>
            <p14:sldId id="273"/>
            <p14:sldId id="274"/>
            <p14:sldId id="275"/>
            <p14:sldId id="276"/>
            <p14:sldId id="277"/>
          </p14:sldIdLst>
        </p14:section>
        <p14:section name="OS Module" id="{E3F381F9-50FC-45C2-BE0D-5414B9FEB0BC}">
          <p14:sldIdLst>
            <p14:sldId id="265"/>
            <p14:sldId id="296"/>
            <p14:sldId id="297"/>
          </p14:sldIdLst>
        </p14:section>
        <p14:section name="URL Module" id="{A0F14628-9380-440C-97D1-DB04206D85F4}">
          <p14:sldIdLst>
            <p14:sldId id="279"/>
            <p14:sldId id="278"/>
            <p14:sldId id="280"/>
            <p14:sldId id="281"/>
            <p14:sldId id="282"/>
          </p14:sldIdLst>
        </p14:section>
        <p14:section name="Event Loop Section" id="{5406DC15-6E1F-461A-9EF2-DB521E5F502B}">
          <p14:sldIdLst>
            <p14:sldId id="261"/>
            <p14:sldId id="262"/>
            <p14:sldId id="283"/>
            <p14:sldId id="284"/>
            <p14:sldId id="286"/>
            <p14:sldId id="285"/>
            <p14:sldId id="287"/>
            <p14:sldId id="288"/>
            <p14:sldId id="289"/>
            <p14:sldId id="290"/>
            <p14:sldId id="291"/>
            <p14:sldId id="292"/>
            <p14:sldId id="293"/>
          </p14:sldIdLst>
        </p14:section>
        <p14:section name="Summary" id="{BB7BA332-C781-46F4-B401-61AC5BC61433}">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130EBB-8723-49D8-837B-84A12BE76ED6}"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41357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2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41599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130EBB-8723-49D8-837B-84A12BE76ED6}"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130EBB-8723-49D8-837B-84A12BE76ED6}"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1617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130EBB-8723-49D8-837B-84A12BE76ED6}"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376654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130EBB-8723-49D8-837B-84A12BE76ED6}"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4547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30EBB-8723-49D8-837B-84A12BE76ED6}"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921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5055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9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30EBB-8723-49D8-837B-84A12BE76ED6}" type="datetimeFigureOut">
              <a:rPr lang="en-US" smtClean="0"/>
              <a:t>2/6/2020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7E09BA-F557-4A80-9BEF-8BCD123B74C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38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Callbacks, events</a:t>
            </a:r>
            <a:endParaRPr lang="en-US" dirty="0"/>
          </a:p>
        </p:txBody>
      </p:sp>
      <p:sp>
        <p:nvSpPr>
          <p:cNvPr id="3" name="Subtitle 2"/>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37626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fs module</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397159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Node.js as a File </a:t>
            </a:r>
            <a:r>
              <a:rPr lang="pt-BR" dirty="0" smtClean="0"/>
              <a:t>Server</a:t>
            </a:r>
            <a:endParaRPr lang="en-US" dirty="0"/>
          </a:p>
        </p:txBody>
      </p:sp>
      <p:sp>
        <p:nvSpPr>
          <p:cNvPr id="3" name="Content Placeholder 2"/>
          <p:cNvSpPr>
            <a:spLocks noGrp="1"/>
          </p:cNvSpPr>
          <p:nvPr>
            <p:ph idx="1"/>
          </p:nvPr>
        </p:nvSpPr>
        <p:spPr/>
        <p:txBody>
          <a:bodyPr/>
          <a:lstStyle/>
          <a:p>
            <a:r>
              <a:rPr lang="en-US" dirty="0"/>
              <a:t>The Node.js file system module allows you to work with the file system on your computer.</a:t>
            </a:r>
          </a:p>
          <a:p>
            <a:r>
              <a:rPr lang="en-US" dirty="0" smtClean="0"/>
              <a:t>To </a:t>
            </a:r>
            <a:r>
              <a:rPr lang="en-US" dirty="0"/>
              <a:t>include the File System module, use the require() method:</a:t>
            </a:r>
          </a:p>
        </p:txBody>
      </p:sp>
      <p:sp>
        <p:nvSpPr>
          <p:cNvPr id="5" name="Rectangle 4"/>
          <p:cNvSpPr/>
          <p:nvPr/>
        </p:nvSpPr>
        <p:spPr>
          <a:xfrm>
            <a:off x="4335502" y="3768990"/>
            <a:ext cx="3097323" cy="369332"/>
          </a:xfrm>
          <a:prstGeom prst="rect">
            <a:avLst/>
          </a:prstGeom>
          <a:solidFill>
            <a:schemeClr val="accent1">
              <a:lumMod val="40000"/>
              <a:lumOff val="60000"/>
            </a:schemeClr>
          </a:solidFill>
          <a:ln>
            <a:solidFill>
              <a:schemeClr val="accent1"/>
            </a:solidFill>
          </a:ln>
        </p:spPr>
        <p:txBody>
          <a:bodyPr wrap="none">
            <a:spAutoFit/>
          </a:bodyPr>
          <a:lstStyle/>
          <a:p>
            <a:r>
              <a:rPr lang="en-US">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1024128" y="4372161"/>
            <a:ext cx="6096000" cy="1754326"/>
          </a:xfrm>
          <a:prstGeom prst="rect">
            <a:avLst/>
          </a:prstGeom>
        </p:spPr>
        <p:txBody>
          <a:bodyPr>
            <a:spAutoFit/>
          </a:bodyPr>
          <a:lstStyle/>
          <a:p>
            <a:r>
              <a:rPr lang="en-US" dirty="0">
                <a:solidFill>
                  <a:srgbClr val="000000"/>
                </a:solidFill>
                <a:latin typeface="Verdana" panose="020B0604030504040204" pitchFamily="34" charset="0"/>
              </a:rPr>
              <a:t>Common use for the File System module:</a:t>
            </a:r>
          </a:p>
          <a:p>
            <a:pPr>
              <a:buFont typeface="Arial" panose="020B0604020202020204" pitchFamily="34" charset="0"/>
              <a:buChar char="•"/>
            </a:pPr>
            <a:r>
              <a:rPr lang="en-US" dirty="0">
                <a:solidFill>
                  <a:srgbClr val="000000"/>
                </a:solidFill>
                <a:latin typeface="Verdana" panose="020B0604030504040204" pitchFamily="34" charset="0"/>
              </a:rPr>
              <a:t>Read files</a:t>
            </a:r>
          </a:p>
          <a:p>
            <a:pPr>
              <a:buFont typeface="Arial" panose="020B0604020202020204" pitchFamily="34" charset="0"/>
              <a:buChar char="•"/>
            </a:pPr>
            <a:r>
              <a:rPr lang="en-US" dirty="0">
                <a:solidFill>
                  <a:srgbClr val="000000"/>
                </a:solidFill>
                <a:latin typeface="Verdana" panose="020B0604030504040204" pitchFamily="34" charset="0"/>
              </a:rPr>
              <a:t>Create files</a:t>
            </a:r>
          </a:p>
          <a:p>
            <a:pPr>
              <a:buFont typeface="Arial" panose="020B0604020202020204" pitchFamily="34" charset="0"/>
              <a:buChar char="•"/>
            </a:pPr>
            <a:r>
              <a:rPr lang="en-US" dirty="0">
                <a:solidFill>
                  <a:srgbClr val="000000"/>
                </a:solidFill>
                <a:latin typeface="Verdana" panose="020B0604030504040204" pitchFamily="34" charset="0"/>
              </a:rPr>
              <a:t>Update files</a:t>
            </a:r>
          </a:p>
          <a:p>
            <a:pPr>
              <a:buFont typeface="Arial" panose="020B0604020202020204" pitchFamily="34" charset="0"/>
              <a:buChar char="•"/>
            </a:pPr>
            <a:r>
              <a:rPr lang="en-US" dirty="0">
                <a:solidFill>
                  <a:srgbClr val="000000"/>
                </a:solidFill>
                <a:latin typeface="Verdana" panose="020B0604030504040204" pitchFamily="34" charset="0"/>
              </a:rPr>
              <a:t>Delete files</a:t>
            </a:r>
          </a:p>
          <a:p>
            <a:pPr>
              <a:buFont typeface="Arial" panose="020B0604020202020204" pitchFamily="34" charset="0"/>
              <a:buChar char="•"/>
            </a:pPr>
            <a:r>
              <a:rPr lang="en-US" dirty="0">
                <a:solidFill>
                  <a:srgbClr val="000000"/>
                </a:solidFill>
                <a:latin typeface="Verdana" panose="020B0604030504040204" pitchFamily="34" charset="0"/>
              </a:rPr>
              <a:t>Rename files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14505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Files</a:t>
            </a:r>
          </a:p>
        </p:txBody>
      </p:sp>
      <p:sp>
        <p:nvSpPr>
          <p:cNvPr id="3" name="Content Placeholder 2"/>
          <p:cNvSpPr>
            <a:spLocks noGrp="1"/>
          </p:cNvSpPr>
          <p:nvPr>
            <p:ph idx="1"/>
          </p:nvPr>
        </p:nvSpPr>
        <p:spPr>
          <a:xfrm>
            <a:off x="1024128" y="2286000"/>
            <a:ext cx="9720073" cy="427220"/>
          </a:xfrm>
        </p:spPr>
        <p:txBody>
          <a:bodyPr/>
          <a:lstStyle/>
          <a:p>
            <a:r>
              <a:rPr lang="en-US" dirty="0"/>
              <a:t>The </a:t>
            </a:r>
            <a:r>
              <a:rPr lang="en-US" dirty="0" err="1">
                <a:solidFill>
                  <a:srgbClr val="FF0000"/>
                </a:solidFill>
              </a:rPr>
              <a:t>fs.readFile</a:t>
            </a:r>
            <a:r>
              <a:rPr lang="en-US" dirty="0">
                <a:solidFill>
                  <a:srgbClr val="FF0000"/>
                </a:solidFill>
              </a:rPr>
              <a:t>()</a:t>
            </a:r>
            <a:r>
              <a:rPr lang="en-US" dirty="0"/>
              <a:t> method is used to read files on your computer.</a:t>
            </a:r>
          </a:p>
          <a:p>
            <a:endParaRPr lang="en-US" dirty="0"/>
          </a:p>
          <a:p>
            <a:endParaRPr lang="en-US" dirty="0"/>
          </a:p>
        </p:txBody>
      </p:sp>
      <p:sp>
        <p:nvSpPr>
          <p:cNvPr id="5" name="Rectangle 4"/>
          <p:cNvSpPr/>
          <p:nvPr/>
        </p:nvSpPr>
        <p:spPr>
          <a:xfrm>
            <a:off x="4442085" y="2885226"/>
            <a:ext cx="7340183" cy="2585323"/>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r>
              <a:rPr lang="en-US" dirty="0"/>
              <a:t/>
            </a:r>
            <a:br>
              <a:rPr lang="en-US" dirty="0"/>
            </a:b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fs.readFile</a:t>
            </a:r>
            <a:r>
              <a:rPr lang="en-US" b="1" dirty="0">
                <a:solidFill>
                  <a:srgbClr val="000000"/>
                </a:solidFill>
                <a:latin typeface="Consolas" panose="020B0609020204030204" pitchFamily="49" charset="0"/>
              </a:rPr>
              <a:t>(</a:t>
            </a:r>
            <a:r>
              <a:rPr lang="en-US" b="1" dirty="0">
                <a:solidFill>
                  <a:srgbClr val="A52A2A"/>
                </a:solidFill>
                <a:latin typeface="Consolas" panose="020B0609020204030204" pitchFamily="49" charset="0"/>
              </a:rPr>
              <a:t>'demofile1.html'</a:t>
            </a: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function</a:t>
            </a:r>
            <a:r>
              <a:rPr lang="en-US" b="1" dirty="0">
                <a:solidFill>
                  <a:srgbClr val="000000"/>
                </a:solidFill>
                <a:latin typeface="Consolas" panose="020B0609020204030204" pitchFamily="49" charset="0"/>
              </a:rPr>
              <a:t>(err, data) {</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(data);</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449705" y="2977558"/>
            <a:ext cx="3822492" cy="1200329"/>
          </a:xfrm>
          <a:prstGeom prst="rect">
            <a:avLst/>
          </a:prstGeom>
        </p:spPr>
        <p:txBody>
          <a:bodyPr wrap="square">
            <a:spAutoFit/>
          </a:bodyPr>
          <a:lstStyle/>
          <a:p>
            <a:r>
              <a:rPr lang="en-US" dirty="0">
                <a:solidFill>
                  <a:srgbClr val="000000"/>
                </a:solidFill>
                <a:latin typeface="Verdana" panose="020B0604030504040204" pitchFamily="34" charset="0"/>
              </a:rPr>
              <a:t>If you have followed the same steps on your computer, you will see the same result as the </a:t>
            </a:r>
            <a:r>
              <a:rPr lang="en-US" dirty="0" smtClean="0">
                <a:solidFill>
                  <a:srgbClr val="000000"/>
                </a:solidFill>
                <a:latin typeface="Verdana" panose="020B0604030504040204" pitchFamily="34" charset="0"/>
              </a:rPr>
              <a:t>example</a:t>
            </a:r>
            <a:r>
              <a:rPr lang="en-US" dirty="0">
                <a:solidFill>
                  <a:srgbClr val="000000"/>
                </a:solidFill>
                <a:latin typeface="Verdana" panose="020B0604030504040204" pitchFamily="34" charset="0"/>
              </a:rPr>
              <a:t>: </a:t>
            </a:r>
            <a:r>
              <a:rPr lang="en-US" dirty="0">
                <a:latin typeface="Verdana" panose="020B0604030504040204" pitchFamily="34" charset="0"/>
                <a:hlinkClick r:id="rId2"/>
              </a:rPr>
              <a:t>http://localhost:8080</a:t>
            </a:r>
            <a:endParaRPr lang="en-US" dirty="0"/>
          </a:p>
        </p:txBody>
      </p:sp>
      <p:pic>
        <p:nvPicPr>
          <p:cNvPr id="7" name="Picture 6"/>
          <p:cNvPicPr>
            <a:picLocks noChangeAspect="1"/>
          </p:cNvPicPr>
          <p:nvPr/>
        </p:nvPicPr>
        <p:blipFill>
          <a:blip r:embed="rId3"/>
          <a:stretch>
            <a:fillRect/>
          </a:stretch>
        </p:blipFill>
        <p:spPr>
          <a:xfrm>
            <a:off x="885279" y="4565674"/>
            <a:ext cx="2314575" cy="1809750"/>
          </a:xfrm>
          <a:prstGeom prst="rect">
            <a:avLst/>
          </a:prstGeom>
          <a:ln>
            <a:solidFill>
              <a:schemeClr val="accent1"/>
            </a:solidFill>
          </a:ln>
        </p:spPr>
      </p:pic>
      <p:sp>
        <p:nvSpPr>
          <p:cNvPr id="8" name="Left Arrow 7"/>
          <p:cNvSpPr/>
          <p:nvPr/>
        </p:nvSpPr>
        <p:spPr>
          <a:xfrm>
            <a:off x="3199854" y="4736892"/>
            <a:ext cx="1242231" cy="1948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50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smtClean="0"/>
              <a:t>Files</a:t>
            </a:r>
            <a:endParaRPr lang="en-US" dirty="0"/>
          </a:p>
        </p:txBody>
      </p:sp>
      <p:sp>
        <p:nvSpPr>
          <p:cNvPr id="3" name="Content Placeholder 2"/>
          <p:cNvSpPr>
            <a:spLocks noGrp="1"/>
          </p:cNvSpPr>
          <p:nvPr>
            <p:ph idx="1"/>
          </p:nvPr>
        </p:nvSpPr>
        <p:spPr/>
        <p:txBody>
          <a:bodyPr/>
          <a:lstStyle/>
          <a:p>
            <a:r>
              <a:rPr lang="en-US" dirty="0"/>
              <a:t>The File System module has methods for creating new files:</a:t>
            </a:r>
          </a:p>
          <a:p>
            <a:r>
              <a:rPr lang="en-US" dirty="0" err="1" smtClean="0">
                <a:solidFill>
                  <a:srgbClr val="FF0000"/>
                </a:solidFill>
              </a:rPr>
              <a:t>fs.appendFile</a:t>
            </a:r>
            <a:r>
              <a:rPr lang="en-US" dirty="0">
                <a:solidFill>
                  <a:srgbClr val="FF0000"/>
                </a:solidFill>
              </a:rPr>
              <a:t>()</a:t>
            </a:r>
          </a:p>
          <a:p>
            <a:r>
              <a:rPr lang="en-US" dirty="0" err="1">
                <a:solidFill>
                  <a:srgbClr val="FF0000"/>
                </a:solidFill>
              </a:rPr>
              <a:t>fs.open</a:t>
            </a:r>
            <a:r>
              <a:rPr lang="en-US" dirty="0">
                <a:solidFill>
                  <a:srgbClr val="FF0000"/>
                </a:solidFill>
              </a:rPr>
              <a:t>()</a:t>
            </a:r>
          </a:p>
          <a:p>
            <a:r>
              <a:rPr lang="en-US" dirty="0" err="1">
                <a:solidFill>
                  <a:srgbClr val="FF0000"/>
                </a:solidFill>
              </a:rPr>
              <a:t>fs.writeFile</a:t>
            </a:r>
            <a:r>
              <a:rPr lang="en-US" dirty="0">
                <a:solidFill>
                  <a:srgbClr val="FF0000"/>
                </a:solidFill>
              </a:rPr>
              <a:t>()</a:t>
            </a:r>
          </a:p>
          <a:p>
            <a:r>
              <a:rPr lang="en-US" dirty="0"/>
              <a:t>The </a:t>
            </a:r>
            <a:r>
              <a:rPr lang="en-US" dirty="0" err="1">
                <a:solidFill>
                  <a:srgbClr val="FF0000"/>
                </a:solidFill>
              </a:rPr>
              <a:t>fs.appendFile</a:t>
            </a:r>
            <a:r>
              <a:rPr lang="en-US" dirty="0">
                <a:solidFill>
                  <a:srgbClr val="FF0000"/>
                </a:solidFill>
              </a:rPr>
              <a:t>() </a:t>
            </a:r>
            <a:r>
              <a:rPr lang="en-US" dirty="0"/>
              <a:t>method appends specified content to a file. If the file does not exist, the file will be created</a:t>
            </a:r>
          </a:p>
        </p:txBody>
      </p:sp>
    </p:spTree>
    <p:extLst>
      <p:ext uri="{BB962C8B-B14F-4D97-AF65-F5344CB8AC3E}">
        <p14:creationId xmlns:p14="http://schemas.microsoft.com/office/powerpoint/2010/main" val="189642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new file using the </a:t>
            </a:r>
            <a:r>
              <a:rPr lang="en-US" dirty="0" err="1"/>
              <a:t>appendFile</a:t>
            </a:r>
            <a:r>
              <a:rPr lang="en-US" dirty="0"/>
              <a:t>() method</a:t>
            </a:r>
            <a:r>
              <a:rPr lang="en-US" dirty="0" smtClean="0"/>
              <a:t>:</a:t>
            </a:r>
            <a:endParaRPr lang="en-US" dirty="0"/>
          </a:p>
        </p:txBody>
      </p:sp>
      <p:sp>
        <p:nvSpPr>
          <p:cNvPr id="4" name="Rectangle 3"/>
          <p:cNvSpPr/>
          <p:nvPr/>
        </p:nvSpPr>
        <p:spPr>
          <a:xfrm>
            <a:off x="1803817" y="2878034"/>
            <a:ext cx="8464446"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fs.appendFile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'mynewfile1.txt'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'Hello </a:t>
            </a:r>
            <a:r>
              <a:rPr lang="en-US" dirty="0" smtClean="0">
                <a:solidFill>
                  <a:srgbClr val="A52A2A"/>
                </a:solidFill>
                <a:latin typeface="Consolas" panose="020B0609020204030204" pitchFamily="49" charset="0"/>
              </a:rPr>
              <a:t>Content</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r>
              <a:rPr lang="en-US" dirty="0"/>
              <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'Saved!'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85400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8" y="630187"/>
            <a:ext cx="9720072" cy="1499616"/>
          </a:xfrm>
        </p:spPr>
        <p:txBody>
          <a:bodyPr/>
          <a:lstStyle/>
          <a:p>
            <a:r>
              <a:rPr lang="en-US" dirty="0"/>
              <a:t>Create a new file using the </a:t>
            </a:r>
            <a:r>
              <a:rPr lang="en-US" dirty="0" smtClean="0"/>
              <a:t>Open() </a:t>
            </a:r>
            <a:r>
              <a:rPr lang="en-US" dirty="0"/>
              <a:t>method:</a:t>
            </a:r>
          </a:p>
        </p:txBody>
      </p:sp>
      <p:sp>
        <p:nvSpPr>
          <p:cNvPr id="3" name="Content Placeholder 2"/>
          <p:cNvSpPr>
            <a:spLocks noGrp="1"/>
          </p:cNvSpPr>
          <p:nvPr>
            <p:ph idx="1"/>
          </p:nvPr>
        </p:nvSpPr>
        <p:spPr>
          <a:xfrm>
            <a:off x="1054108" y="2330971"/>
            <a:ext cx="9720073" cy="4023360"/>
          </a:xfrm>
        </p:spPr>
        <p:txBody>
          <a:bodyPr/>
          <a:lstStyle/>
          <a:p>
            <a:pPr algn="just"/>
            <a:r>
              <a:rPr lang="en-US" altLang="en-US" dirty="0"/>
              <a:t>The </a:t>
            </a:r>
            <a:r>
              <a:rPr lang="en-US" altLang="en-US" dirty="0" err="1">
                <a:solidFill>
                  <a:srgbClr val="FF0000"/>
                </a:solidFill>
              </a:rPr>
              <a:t>fs.open</a:t>
            </a:r>
            <a:r>
              <a:rPr lang="en-US" altLang="en-US" dirty="0">
                <a:solidFill>
                  <a:srgbClr val="FF0000"/>
                </a:solidFill>
              </a:rPr>
              <a:t>()</a:t>
            </a:r>
            <a:r>
              <a:rPr lang="en-US" altLang="en-US" dirty="0"/>
              <a:t> method takes a "flag" as the second argument, if the flag is "w" for "writing", the specified file is opened for writing. If the file does not exist, an empty file is created: </a:t>
            </a:r>
          </a:p>
          <a:p>
            <a:pPr algn="just"/>
            <a:endParaRPr lang="en-US" dirty="0"/>
          </a:p>
        </p:txBody>
      </p:sp>
      <p:sp>
        <p:nvSpPr>
          <p:cNvPr id="8" name="Rectangle 7"/>
          <p:cNvSpPr/>
          <p:nvPr/>
        </p:nvSpPr>
        <p:spPr>
          <a:xfrm>
            <a:off x="1339120" y="3927345"/>
            <a:ext cx="8344525"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fs.open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'mynewfile2.txt'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'w'</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file)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r>
              <a:rPr lang="en-US" dirty="0"/>
              <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'Saved!'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85986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file using the </a:t>
            </a:r>
            <a:r>
              <a:rPr lang="en-US" dirty="0" err="1" smtClean="0"/>
              <a:t>writeFile</a:t>
            </a:r>
            <a:r>
              <a:rPr lang="en-US" dirty="0"/>
              <a:t>() method:</a:t>
            </a:r>
          </a:p>
        </p:txBody>
      </p:sp>
      <p:sp>
        <p:nvSpPr>
          <p:cNvPr id="3" name="Content Placeholder 2"/>
          <p:cNvSpPr>
            <a:spLocks noGrp="1"/>
          </p:cNvSpPr>
          <p:nvPr>
            <p:ph idx="1"/>
          </p:nvPr>
        </p:nvSpPr>
        <p:spPr/>
        <p:txBody>
          <a:bodyPr/>
          <a:lstStyle/>
          <a:p>
            <a:r>
              <a:rPr lang="en-US" dirty="0"/>
              <a:t>The </a:t>
            </a:r>
            <a:r>
              <a:rPr lang="en-US" dirty="0" err="1">
                <a:solidFill>
                  <a:srgbClr val="FF0000"/>
                </a:solidFill>
              </a:rPr>
              <a:t>fs.writeFile</a:t>
            </a:r>
            <a:r>
              <a:rPr lang="en-US" dirty="0">
                <a:solidFill>
                  <a:srgbClr val="FF0000"/>
                </a:solidFill>
              </a:rPr>
              <a:t>() </a:t>
            </a:r>
            <a:r>
              <a:rPr lang="en-US" dirty="0"/>
              <a:t>method replaces the specified file and content if it exists. If the file does not exist, a new file, containing the specified content, will be created:</a:t>
            </a:r>
          </a:p>
        </p:txBody>
      </p:sp>
      <p:sp>
        <p:nvSpPr>
          <p:cNvPr id="4" name="Rectangle 3"/>
          <p:cNvSpPr/>
          <p:nvPr/>
        </p:nvSpPr>
        <p:spPr>
          <a:xfrm>
            <a:off x="1548883" y="3558265"/>
            <a:ext cx="8670562"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fs.writeFile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'mynewfile3.txt'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'Hello content!'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'Saved!'</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87990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smtClean="0"/>
              <a:t>Files</a:t>
            </a:r>
            <a:endParaRPr lang="en-US" dirty="0"/>
          </a:p>
        </p:txBody>
      </p:sp>
      <p:sp>
        <p:nvSpPr>
          <p:cNvPr id="3" name="Content Placeholder 2"/>
          <p:cNvSpPr>
            <a:spLocks noGrp="1"/>
          </p:cNvSpPr>
          <p:nvPr>
            <p:ph idx="1"/>
          </p:nvPr>
        </p:nvSpPr>
        <p:spPr/>
        <p:txBody>
          <a:bodyPr/>
          <a:lstStyle/>
          <a:p>
            <a:r>
              <a:rPr lang="en-US" dirty="0"/>
              <a:t>The File System module has methods for updating files:</a:t>
            </a:r>
          </a:p>
          <a:p>
            <a:r>
              <a:rPr lang="en-US" dirty="0" err="1" smtClean="0">
                <a:solidFill>
                  <a:srgbClr val="FF0000"/>
                </a:solidFill>
              </a:rPr>
              <a:t>fs.appendFile</a:t>
            </a:r>
            <a:r>
              <a:rPr lang="en-US" dirty="0">
                <a:solidFill>
                  <a:srgbClr val="FF0000"/>
                </a:solidFill>
              </a:rPr>
              <a:t>()</a:t>
            </a:r>
          </a:p>
          <a:p>
            <a:r>
              <a:rPr lang="en-US" dirty="0" err="1">
                <a:solidFill>
                  <a:srgbClr val="FF0000"/>
                </a:solidFill>
              </a:rPr>
              <a:t>fs.writeFile</a:t>
            </a:r>
            <a:r>
              <a:rPr lang="en-US" dirty="0">
                <a:solidFill>
                  <a:srgbClr val="FF0000"/>
                </a:solidFill>
              </a:rPr>
              <a:t>()</a:t>
            </a:r>
          </a:p>
          <a:p>
            <a:r>
              <a:rPr lang="en-US" dirty="0"/>
              <a:t>The </a:t>
            </a:r>
            <a:r>
              <a:rPr lang="en-US" dirty="0" err="1">
                <a:solidFill>
                  <a:srgbClr val="FF0000"/>
                </a:solidFill>
              </a:rPr>
              <a:t>fs.appendFile</a:t>
            </a:r>
            <a:r>
              <a:rPr lang="en-US" dirty="0">
                <a:solidFill>
                  <a:srgbClr val="FF0000"/>
                </a:solidFill>
              </a:rPr>
              <a:t>() </a:t>
            </a:r>
            <a:r>
              <a:rPr lang="en-US" dirty="0"/>
              <a:t>method appends the specified content at the end of the specified file:</a:t>
            </a:r>
          </a:p>
        </p:txBody>
      </p:sp>
      <p:sp>
        <p:nvSpPr>
          <p:cNvPr id="5" name="Rectangle 4"/>
          <p:cNvSpPr/>
          <p:nvPr/>
        </p:nvSpPr>
        <p:spPr>
          <a:xfrm>
            <a:off x="1585210" y="4555034"/>
            <a:ext cx="9158990"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fs.appendFile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'mynewfile1.txt'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 This is my text.'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r>
              <a:rPr lang="en-US" dirty="0"/>
              <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'Updated!'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62909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Files</a:t>
            </a:r>
          </a:p>
        </p:txBody>
      </p:sp>
      <p:sp>
        <p:nvSpPr>
          <p:cNvPr id="3" name="Content Placeholder 2"/>
          <p:cNvSpPr>
            <a:spLocks noGrp="1"/>
          </p:cNvSpPr>
          <p:nvPr>
            <p:ph idx="1"/>
          </p:nvPr>
        </p:nvSpPr>
        <p:spPr/>
        <p:txBody>
          <a:bodyPr/>
          <a:lstStyle/>
          <a:p>
            <a:r>
              <a:rPr lang="en-US" dirty="0"/>
              <a:t>The </a:t>
            </a:r>
            <a:r>
              <a:rPr lang="en-US" dirty="0" err="1">
                <a:solidFill>
                  <a:srgbClr val="FF0000"/>
                </a:solidFill>
              </a:rPr>
              <a:t>fs.writeFile</a:t>
            </a:r>
            <a:r>
              <a:rPr lang="en-US" dirty="0">
                <a:solidFill>
                  <a:srgbClr val="FF0000"/>
                </a:solidFill>
              </a:rPr>
              <a:t>() </a:t>
            </a:r>
            <a:r>
              <a:rPr lang="en-US" dirty="0"/>
              <a:t>method replaces the specified file and content:</a:t>
            </a:r>
          </a:p>
          <a:p>
            <a:endParaRPr lang="en-US" dirty="0"/>
          </a:p>
          <a:p>
            <a:endParaRPr lang="en-US" dirty="0"/>
          </a:p>
        </p:txBody>
      </p:sp>
      <p:sp>
        <p:nvSpPr>
          <p:cNvPr id="4" name="Rectangle 3"/>
          <p:cNvSpPr/>
          <p:nvPr/>
        </p:nvSpPr>
        <p:spPr>
          <a:xfrm>
            <a:off x="1184223" y="3252787"/>
            <a:ext cx="10088380"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fs.writeFile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'mynewfile3.txt'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'This is my text'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r>
              <a:rPr lang="en-US" dirty="0"/>
              <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'Replaced!'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
        <p:nvSpPr>
          <p:cNvPr id="5" name="Rectangle 4"/>
          <p:cNvSpPr/>
          <p:nvPr/>
        </p:nvSpPr>
        <p:spPr>
          <a:xfrm>
            <a:off x="1184223" y="5512235"/>
            <a:ext cx="6096000" cy="923330"/>
          </a:xfrm>
          <a:prstGeom prst="rect">
            <a:avLst/>
          </a:prstGeom>
        </p:spPr>
        <p:txBody>
          <a:bodyPr>
            <a:spAutoFit/>
          </a:bodyPr>
          <a:lstStyle/>
          <a:p>
            <a:r>
              <a:rPr lang="en-US" dirty="0">
                <a:solidFill>
                  <a:srgbClr val="000000"/>
                </a:solidFill>
                <a:latin typeface="Verdana" panose="020B0604030504040204" pitchFamily="34" charset="0"/>
              </a:rPr>
              <a:t>Replace the content of the file "mynewfile3.txt":</a:t>
            </a:r>
          </a:p>
          <a:p>
            <a:r>
              <a:rPr lang="en-US" dirty="0"/>
              <a:t/>
            </a:r>
            <a:br>
              <a:rPr lang="en-US" dirty="0"/>
            </a:br>
            <a:endParaRPr lang="en-US" dirty="0"/>
          </a:p>
        </p:txBody>
      </p:sp>
    </p:spTree>
    <p:extLst>
      <p:ext uri="{BB962C8B-B14F-4D97-AF65-F5344CB8AC3E}">
        <p14:creationId xmlns:p14="http://schemas.microsoft.com/office/powerpoint/2010/main" val="373865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Delete </a:t>
            </a:r>
            <a:r>
              <a:rPr lang="en-US" dirty="0" smtClean="0"/>
              <a:t>Files</a:t>
            </a:r>
            <a:endParaRPr lang="en-US" dirty="0"/>
          </a:p>
        </p:txBody>
      </p:sp>
      <p:sp>
        <p:nvSpPr>
          <p:cNvPr id="3" name="Content Placeholder 2"/>
          <p:cNvSpPr>
            <a:spLocks noGrp="1"/>
          </p:cNvSpPr>
          <p:nvPr>
            <p:ph idx="1"/>
          </p:nvPr>
        </p:nvSpPr>
        <p:spPr/>
        <p:txBody>
          <a:bodyPr/>
          <a:lstStyle/>
          <a:p>
            <a:r>
              <a:rPr lang="en-US" dirty="0"/>
              <a:t>To delete a file with the File System module,  use the </a:t>
            </a:r>
            <a:r>
              <a:rPr lang="en-US" dirty="0" err="1">
                <a:solidFill>
                  <a:srgbClr val="FF0000"/>
                </a:solidFill>
              </a:rPr>
              <a:t>fs.unlink</a:t>
            </a:r>
            <a:r>
              <a:rPr lang="en-US" dirty="0">
                <a:solidFill>
                  <a:srgbClr val="FF0000"/>
                </a:solidFill>
              </a:rPr>
              <a:t>()</a:t>
            </a:r>
            <a:r>
              <a:rPr lang="en-US" dirty="0"/>
              <a:t> method.</a:t>
            </a:r>
          </a:p>
          <a:p>
            <a:r>
              <a:rPr lang="en-US" dirty="0" smtClean="0"/>
              <a:t>The </a:t>
            </a:r>
            <a:r>
              <a:rPr lang="en-US" dirty="0" err="1">
                <a:solidFill>
                  <a:srgbClr val="FF0000"/>
                </a:solidFill>
              </a:rPr>
              <a:t>fs.unlink</a:t>
            </a:r>
            <a:r>
              <a:rPr lang="en-US" dirty="0">
                <a:solidFill>
                  <a:srgbClr val="FF0000"/>
                </a:solidFill>
              </a:rPr>
              <a:t>() </a:t>
            </a:r>
            <a:r>
              <a:rPr lang="en-US" dirty="0"/>
              <a:t>method deletes the specified file:</a:t>
            </a:r>
          </a:p>
        </p:txBody>
      </p:sp>
      <p:sp>
        <p:nvSpPr>
          <p:cNvPr id="4" name="Rectangle 3"/>
          <p:cNvSpPr/>
          <p:nvPr/>
        </p:nvSpPr>
        <p:spPr>
          <a:xfrm>
            <a:off x="2488367" y="3556178"/>
            <a:ext cx="6550702"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fs.unlink</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'mynewfile2.txt'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r>
              <a:rPr lang="en-US" dirty="0"/>
              <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'File deleted!'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5567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lstStyle/>
          <a:p>
            <a:r>
              <a:rPr lang="en-US" dirty="0" smtClean="0"/>
              <a:t>HTTP Module</a:t>
            </a:r>
          </a:p>
          <a:p>
            <a:r>
              <a:rPr lang="en-US" dirty="0" smtClean="0"/>
              <a:t>FS Module</a:t>
            </a:r>
          </a:p>
          <a:p>
            <a:r>
              <a:rPr lang="en-US" dirty="0" smtClean="0"/>
              <a:t>OS Module</a:t>
            </a:r>
          </a:p>
          <a:p>
            <a:r>
              <a:rPr lang="en-US" dirty="0" smtClean="0"/>
              <a:t>URL Module</a:t>
            </a:r>
          </a:p>
          <a:p>
            <a:r>
              <a:rPr lang="en-US" dirty="0" smtClean="0"/>
              <a:t>Event Loops and Event Emitter Class</a:t>
            </a:r>
          </a:p>
          <a:p>
            <a:endParaRPr lang="en-US" dirty="0"/>
          </a:p>
        </p:txBody>
      </p:sp>
    </p:spTree>
    <p:extLst>
      <p:ext uri="{BB962C8B-B14F-4D97-AF65-F5344CB8AC3E}">
        <p14:creationId xmlns:p14="http://schemas.microsoft.com/office/powerpoint/2010/main" val="21289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Rename </a:t>
            </a:r>
            <a:r>
              <a:rPr lang="en-US" dirty="0" smtClean="0"/>
              <a:t>Files</a:t>
            </a:r>
            <a:endParaRPr lang="en-US" dirty="0"/>
          </a:p>
        </p:txBody>
      </p:sp>
      <p:sp>
        <p:nvSpPr>
          <p:cNvPr id="3" name="Content Placeholder 2"/>
          <p:cNvSpPr>
            <a:spLocks noGrp="1"/>
          </p:cNvSpPr>
          <p:nvPr>
            <p:ph idx="1"/>
          </p:nvPr>
        </p:nvSpPr>
        <p:spPr/>
        <p:txBody>
          <a:bodyPr/>
          <a:lstStyle/>
          <a:p>
            <a:r>
              <a:rPr lang="en-US" dirty="0"/>
              <a:t>To rename a file with the File System module,  use the </a:t>
            </a:r>
            <a:r>
              <a:rPr lang="en-US" dirty="0" err="1">
                <a:solidFill>
                  <a:srgbClr val="FF0000"/>
                </a:solidFill>
              </a:rPr>
              <a:t>fs.rename</a:t>
            </a:r>
            <a:r>
              <a:rPr lang="en-US" dirty="0">
                <a:solidFill>
                  <a:srgbClr val="FF0000"/>
                </a:solidFill>
              </a:rPr>
              <a:t>() </a:t>
            </a:r>
            <a:r>
              <a:rPr lang="en-US" dirty="0"/>
              <a:t>method.</a:t>
            </a:r>
          </a:p>
          <a:p>
            <a:r>
              <a:rPr lang="en-US" dirty="0" smtClean="0"/>
              <a:t>The </a:t>
            </a:r>
            <a:r>
              <a:rPr lang="en-US" dirty="0" err="1">
                <a:solidFill>
                  <a:srgbClr val="FF0000"/>
                </a:solidFill>
              </a:rPr>
              <a:t>fs.rename</a:t>
            </a:r>
            <a:r>
              <a:rPr lang="en-US" dirty="0">
                <a:solidFill>
                  <a:srgbClr val="FF0000"/>
                </a:solidFill>
              </a:rPr>
              <a:t>() </a:t>
            </a:r>
            <a:r>
              <a:rPr lang="en-US" dirty="0"/>
              <a:t>method renames the specified file:</a:t>
            </a:r>
          </a:p>
        </p:txBody>
      </p:sp>
      <p:sp>
        <p:nvSpPr>
          <p:cNvPr id="4" name="Rectangle 3"/>
          <p:cNvSpPr/>
          <p:nvPr/>
        </p:nvSpPr>
        <p:spPr>
          <a:xfrm>
            <a:off x="1492046" y="3552590"/>
            <a:ext cx="8784236"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fs.rename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'mynewfile1.txt'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'myrenamedfile.txt'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r>
              <a:rPr lang="en-US" dirty="0"/>
              <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'File Renamed!'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893906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os</a:t>
            </a:r>
            <a:r>
              <a:rPr lang="en-US" dirty="0" smtClean="0"/>
              <a:t> module</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3195024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a:t>
            </a:r>
            <a:r>
              <a:rPr lang="en-US" dirty="0" err="1" smtClean="0"/>
              <a:t>os</a:t>
            </a:r>
            <a:r>
              <a:rPr lang="en-US" dirty="0" smtClean="0"/>
              <a:t> module</a:t>
            </a:r>
            <a:endParaRPr lang="en-US" dirty="0"/>
          </a:p>
        </p:txBody>
      </p:sp>
      <p:sp>
        <p:nvSpPr>
          <p:cNvPr id="3" name="Content Placeholder 2"/>
          <p:cNvSpPr>
            <a:spLocks noGrp="1"/>
          </p:cNvSpPr>
          <p:nvPr>
            <p:ph idx="1"/>
          </p:nvPr>
        </p:nvSpPr>
        <p:spPr>
          <a:xfrm>
            <a:off x="1024128" y="2286000"/>
            <a:ext cx="9720073" cy="1272475"/>
          </a:xfrm>
        </p:spPr>
        <p:txBody>
          <a:bodyPr/>
          <a:lstStyle/>
          <a:p>
            <a:r>
              <a:rPr lang="en-US" dirty="0"/>
              <a:t>This module provides many functions that you can use to retrieve information from the underlying operating system and the computer the program runs on, and interact with it.</a:t>
            </a:r>
            <a:endParaRPr lang="en-US" dirty="0"/>
          </a:p>
        </p:txBody>
      </p:sp>
      <p:sp>
        <p:nvSpPr>
          <p:cNvPr id="4" name="Rectangle 1"/>
          <p:cNvSpPr>
            <a:spLocks noChangeArrowheads="1"/>
          </p:cNvSpPr>
          <p:nvPr/>
        </p:nvSpPr>
        <p:spPr bwMode="auto">
          <a:xfrm>
            <a:off x="4541168" y="3558475"/>
            <a:ext cx="2685992" cy="464949"/>
          </a:xfrm>
          <a:prstGeom prst="rect">
            <a:avLst/>
          </a:prstGeom>
          <a:solidFill>
            <a:schemeClr val="accent2">
              <a:lumMod val="40000"/>
              <a:lumOff val="60000"/>
            </a:schemeClr>
          </a:solidFill>
          <a:ln>
            <a:solidFill>
              <a:schemeClr val="accent2">
                <a:lumMod val="75000"/>
              </a:schemeClr>
            </a:solidFill>
          </a:ln>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a:t>const os = require('os') </a:t>
            </a:r>
          </a:p>
        </p:txBody>
      </p:sp>
      <p:sp>
        <p:nvSpPr>
          <p:cNvPr id="5" name="Rectangle 2"/>
          <p:cNvSpPr>
            <a:spLocks noChangeArrowheads="1"/>
          </p:cNvSpPr>
          <p:nvPr/>
        </p:nvSpPr>
        <p:spPr bwMode="auto">
          <a:xfrm>
            <a:off x="1024128" y="4250075"/>
            <a:ext cx="5724388" cy="397032"/>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Let's now see the main methods that </a:t>
            </a:r>
            <a:r>
              <a:rPr lang="en-US" altLang="en-US" sz="2200" dirty="0" err="1"/>
              <a:t>os</a:t>
            </a:r>
            <a:r>
              <a:rPr lang="en-US" altLang="en-US" sz="2200" dirty="0"/>
              <a:t> provides: </a:t>
            </a:r>
          </a:p>
        </p:txBody>
      </p:sp>
      <p:sp>
        <p:nvSpPr>
          <p:cNvPr id="6" name="Rectangle 3"/>
          <p:cNvSpPr>
            <a:spLocks noChangeArrowheads="1"/>
          </p:cNvSpPr>
          <p:nvPr/>
        </p:nvSpPr>
        <p:spPr bwMode="auto">
          <a:xfrm>
            <a:off x="1024128" y="5132491"/>
            <a:ext cx="10453503" cy="892552"/>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2D3438"/>
                </a:solidFill>
                <a:effectLst/>
                <a:latin typeface="Consolas" panose="020B0609020204030204" pitchFamily="49" charset="0"/>
              </a:rPr>
              <a:t>os.arch</a:t>
            </a:r>
            <a:r>
              <a:rPr kumimoji="0" lang="en-US" altLang="en-US" sz="2800" b="1" i="0" u="none" strike="noStrike" cap="none" normalizeH="0" baseline="0" dirty="0" smtClean="0">
                <a:ln>
                  <a:noFill/>
                </a:ln>
                <a:solidFill>
                  <a:srgbClr val="2D3438"/>
                </a:solidFill>
                <a:effectLst/>
                <a:latin typeface="Consolas" panose="020B0609020204030204" pitchFamily="49" charset="0"/>
              </a:rPr>
              <a:t>()</a:t>
            </a:r>
            <a:endParaRPr kumimoji="0" lang="en-US" altLang="en-US" sz="4800" b="1" i="0" u="none" strike="noStrike" cap="none" normalizeH="0" baseline="0" dirty="0" smtClean="0">
              <a:ln>
                <a:noFill/>
              </a:ln>
              <a:solidFill>
                <a:srgbClr val="2D3438"/>
              </a:solidFill>
              <a:effectLst/>
              <a:latin typeface="var(--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D3438"/>
                </a:solidFill>
                <a:effectLst/>
                <a:latin typeface="Merriweather"/>
              </a:rPr>
              <a:t>Return the string that identifies the underlying architecture, like </a:t>
            </a:r>
            <a:r>
              <a:rPr kumimoji="0" lang="en-US" altLang="en-US" sz="1600" b="0" i="0" u="none" strike="noStrike" cap="none" normalizeH="0" baseline="0" dirty="0" smtClean="0">
                <a:ln>
                  <a:noFill/>
                </a:ln>
                <a:solidFill>
                  <a:srgbClr val="2D3438"/>
                </a:solidFill>
                <a:effectLst/>
                <a:latin typeface="Consolas" panose="020B0609020204030204" pitchFamily="49" charset="0"/>
              </a:rPr>
              <a:t>arm</a:t>
            </a:r>
            <a:r>
              <a:rPr kumimoji="0" lang="en-US" altLang="en-US" sz="2400" b="0" i="0" u="none" strike="noStrike" cap="none" normalizeH="0" baseline="0" dirty="0" smtClean="0">
                <a:ln>
                  <a:noFill/>
                </a:ln>
                <a:solidFill>
                  <a:srgbClr val="2D3438"/>
                </a:solidFill>
                <a:effectLst/>
                <a:latin typeface="Merriweather"/>
              </a:rPr>
              <a:t>, </a:t>
            </a:r>
            <a:r>
              <a:rPr kumimoji="0" lang="en-US" altLang="en-US" sz="1600" b="0" i="0" u="none" strike="noStrike" cap="none" normalizeH="0" baseline="0" dirty="0" smtClean="0">
                <a:ln>
                  <a:noFill/>
                </a:ln>
                <a:solidFill>
                  <a:srgbClr val="2D3438"/>
                </a:solidFill>
                <a:effectLst/>
                <a:latin typeface="Consolas" panose="020B0609020204030204" pitchFamily="49" charset="0"/>
              </a:rPr>
              <a:t>x64</a:t>
            </a:r>
            <a:r>
              <a:rPr kumimoji="0" lang="en-US" altLang="en-US" sz="2400" b="0" i="0" u="none" strike="noStrike" cap="none" normalizeH="0" baseline="0" dirty="0" smtClean="0">
                <a:ln>
                  <a:noFill/>
                </a:ln>
                <a:solidFill>
                  <a:srgbClr val="2D3438"/>
                </a:solidFill>
                <a:effectLst/>
                <a:latin typeface="Merriweather"/>
              </a:rPr>
              <a:t>, </a:t>
            </a:r>
            <a:r>
              <a:rPr kumimoji="0" lang="en-US" altLang="en-US" sz="1600" b="0" i="0" u="none" strike="noStrike" cap="none" normalizeH="0" baseline="0" dirty="0" smtClean="0">
                <a:ln>
                  <a:noFill/>
                </a:ln>
                <a:solidFill>
                  <a:srgbClr val="2D3438"/>
                </a:solidFill>
                <a:effectLst/>
                <a:latin typeface="Consolas" panose="020B0609020204030204" pitchFamily="49" charset="0"/>
              </a:rPr>
              <a:t>arm64</a:t>
            </a:r>
            <a:r>
              <a:rPr kumimoji="0" lang="en-US" altLang="en-US" sz="2400" b="0" i="0" u="none" strike="noStrike" cap="none" normalizeH="0" baseline="0" dirty="0" smtClean="0">
                <a:ln>
                  <a:noFill/>
                </a:ln>
                <a:solidFill>
                  <a:srgbClr val="2D3438"/>
                </a:solidFill>
                <a:effectLst/>
                <a:latin typeface="Merriweather"/>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3638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dirty="0" err="1"/>
              <a:t>os</a:t>
            </a:r>
            <a:r>
              <a:rPr lang="en-US" dirty="0"/>
              <a:t> module</a:t>
            </a:r>
          </a:p>
        </p:txBody>
      </p:sp>
      <p:sp>
        <p:nvSpPr>
          <p:cNvPr id="4" name="Rectangle 1"/>
          <p:cNvSpPr>
            <a:spLocks noChangeArrowheads="1"/>
          </p:cNvSpPr>
          <p:nvPr/>
        </p:nvSpPr>
        <p:spPr bwMode="auto">
          <a:xfrm>
            <a:off x="1024128" y="1781705"/>
            <a:ext cx="8109912" cy="830997"/>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2D3438"/>
                </a:solidFill>
                <a:effectLst/>
                <a:latin typeface="Consolas" panose="020B0609020204030204" pitchFamily="49" charset="0"/>
              </a:rPr>
              <a:t>os.cpus</a:t>
            </a:r>
            <a:r>
              <a:rPr kumimoji="0" lang="en-US" altLang="en-US" sz="2400" b="1" i="0" u="none" strike="noStrike" cap="none" normalizeH="0" baseline="0" dirty="0" smtClean="0">
                <a:ln>
                  <a:noFill/>
                </a:ln>
                <a:solidFill>
                  <a:srgbClr val="2D3438"/>
                </a:solidFill>
                <a:effectLst/>
                <a:latin typeface="Consolas" panose="020B0609020204030204" pitchFamily="49" charset="0"/>
              </a:rPr>
              <a:t>()</a:t>
            </a:r>
            <a:endParaRPr kumimoji="0" lang="en-US" altLang="en-US" sz="2400" b="1" i="0" u="none" strike="noStrike" cap="none" normalizeH="0" baseline="0" dirty="0" smtClean="0">
              <a:ln>
                <a:noFill/>
              </a:ln>
              <a:solidFill>
                <a:srgbClr val="2D3438"/>
              </a:solidFill>
              <a:effectLst/>
              <a:latin typeface="var(--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D3438"/>
                </a:solidFill>
                <a:effectLst/>
                <a:latin typeface="Merriweather"/>
              </a:rPr>
              <a:t>Return information on the CPUs available on your system.</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24128" y="2711736"/>
            <a:ext cx="8109912" cy="830997"/>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400" b="1" dirty="0" err="1">
                <a:solidFill>
                  <a:srgbClr val="2D3438"/>
                </a:solidFill>
                <a:latin typeface="Consolas" panose="020B0609020204030204" pitchFamily="49" charset="0"/>
              </a:rPr>
              <a:t>os.hostname</a:t>
            </a:r>
            <a:r>
              <a:rPr lang="en-US" altLang="en-US" sz="2400" b="1" dirty="0">
                <a:solidFill>
                  <a:srgbClr val="2D3438"/>
                </a:solidFill>
                <a:latin typeface="Consolas" panose="020B0609020204030204" pitchFamily="49" charset="0"/>
              </a:rPr>
              <a:t>()</a:t>
            </a:r>
          </a:p>
          <a:p>
            <a:pPr defTabSz="914400" eaLnBrk="0" fontAlgn="base" hangingPunct="0">
              <a:spcBef>
                <a:spcPct val="0"/>
              </a:spcBef>
              <a:spcAft>
                <a:spcPct val="0"/>
              </a:spcAft>
            </a:pPr>
            <a:r>
              <a:rPr lang="en-US" altLang="en-US" sz="2400" dirty="0">
                <a:solidFill>
                  <a:srgbClr val="2D3438"/>
                </a:solidFill>
                <a:latin typeface="Consolas" panose="020B0609020204030204" pitchFamily="49" charset="0"/>
              </a:rPr>
              <a:t>Return the hostname.</a:t>
            </a:r>
          </a:p>
        </p:txBody>
      </p:sp>
      <p:sp>
        <p:nvSpPr>
          <p:cNvPr id="6" name="Rectangle 3"/>
          <p:cNvSpPr>
            <a:spLocks noChangeArrowheads="1"/>
          </p:cNvSpPr>
          <p:nvPr/>
        </p:nvSpPr>
        <p:spPr bwMode="auto">
          <a:xfrm>
            <a:off x="1024128" y="3641767"/>
            <a:ext cx="8109912" cy="769441"/>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2D3438"/>
                </a:solidFill>
                <a:effectLst/>
                <a:latin typeface="Consolas" panose="020B0609020204030204" pitchFamily="49" charset="0"/>
              </a:rPr>
              <a:t>os.platform</a:t>
            </a:r>
            <a:r>
              <a:rPr kumimoji="0" lang="en-US" altLang="en-US" sz="2000" b="1" i="0" u="none" strike="noStrike" cap="none" normalizeH="0" baseline="0" dirty="0" smtClean="0">
                <a:ln>
                  <a:noFill/>
                </a:ln>
                <a:solidFill>
                  <a:srgbClr val="2D3438"/>
                </a:solidFill>
                <a:effectLst/>
                <a:latin typeface="Consolas" panose="020B0609020204030204" pitchFamily="49" charset="0"/>
              </a:rPr>
              <a:t>()</a:t>
            </a:r>
            <a:endParaRPr kumimoji="0" lang="en-US" altLang="en-US" sz="4000" b="1" i="0" u="none" strike="noStrike" cap="none" normalizeH="0" baseline="0" dirty="0" smtClean="0">
              <a:ln>
                <a:noFill/>
              </a:ln>
              <a:solidFill>
                <a:srgbClr val="2D3438"/>
              </a:solidFill>
              <a:effectLst/>
              <a:latin typeface="var(--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D3438"/>
                </a:solidFill>
                <a:effectLst/>
                <a:latin typeface="Merriweather"/>
              </a:rPr>
              <a:t>Return the platform that Node.js was compiled for.</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024128" y="4510242"/>
            <a:ext cx="8109912" cy="1938992"/>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2D3438"/>
                </a:solidFill>
                <a:effectLst/>
                <a:latin typeface="Consolas" panose="020B0609020204030204" pitchFamily="49" charset="0"/>
              </a:rPr>
              <a:t>os.type</a:t>
            </a:r>
            <a:r>
              <a:rPr kumimoji="0" lang="en-US" altLang="en-US" sz="2400" b="1" i="0" u="none" strike="noStrike" cap="none" normalizeH="0" baseline="0" dirty="0" smtClean="0">
                <a:ln>
                  <a:noFill/>
                </a:ln>
                <a:solidFill>
                  <a:srgbClr val="2D3438"/>
                </a:solidFill>
                <a:effectLst/>
                <a:latin typeface="Consolas" panose="020B0609020204030204" pitchFamily="49" charset="0"/>
              </a:rPr>
              <a:t>()</a:t>
            </a:r>
            <a:endParaRPr kumimoji="0" lang="en-US" altLang="en-US" sz="2400" b="1" i="0" u="none" strike="noStrike" cap="none" normalizeH="0" baseline="0" dirty="0" smtClean="0">
              <a:ln>
                <a:noFill/>
              </a:ln>
              <a:solidFill>
                <a:srgbClr val="2D3438"/>
              </a:solidFill>
              <a:effectLst/>
              <a:latin typeface="var(--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D3438"/>
                </a:solidFill>
                <a:effectLst/>
                <a:latin typeface="Merriweather"/>
              </a:rPr>
              <a:t>Identifies the operating system:</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2D3438"/>
                </a:solidFill>
                <a:effectLst/>
                <a:latin typeface="Consolas" panose="020B0609020204030204" pitchFamily="49" charset="0"/>
              </a:rPr>
              <a:t>Linux</a:t>
            </a:r>
            <a:endParaRPr kumimoji="0" lang="en-US" altLang="en-US" sz="2400" b="0" i="0" u="none" strike="noStrike" cap="none" normalizeH="0" baseline="0" dirty="0" smtClean="0">
              <a:ln>
                <a:noFill/>
              </a:ln>
              <a:solidFill>
                <a:srgbClr val="2D3438"/>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2D3438"/>
                </a:solidFill>
                <a:effectLst/>
                <a:latin typeface="Consolas" panose="020B0609020204030204" pitchFamily="49" charset="0"/>
              </a:rPr>
              <a:t>Darwin</a:t>
            </a:r>
            <a:r>
              <a:rPr kumimoji="0" lang="en-US" altLang="en-US" sz="2400" b="0" i="0" u="none" strike="noStrike" cap="none" normalizeH="0" baseline="0" dirty="0" smtClean="0">
                <a:ln>
                  <a:noFill/>
                </a:ln>
                <a:solidFill>
                  <a:srgbClr val="2D3438"/>
                </a:solidFill>
                <a:effectLst/>
                <a:latin typeface="Merriweather"/>
              </a:rPr>
              <a:t> on </a:t>
            </a:r>
            <a:r>
              <a:rPr kumimoji="0" lang="en-US" altLang="en-US" sz="2400" b="0" i="0" u="none" strike="noStrike" cap="none" normalizeH="0" baseline="0" dirty="0" err="1" smtClean="0">
                <a:ln>
                  <a:noFill/>
                </a:ln>
                <a:solidFill>
                  <a:srgbClr val="2D3438"/>
                </a:solidFill>
                <a:effectLst/>
                <a:latin typeface="Merriweather"/>
              </a:rPr>
              <a:t>macOS</a:t>
            </a:r>
            <a:endParaRPr kumimoji="0" lang="en-US" altLang="en-US" sz="2400" b="0" i="0" u="none" strike="noStrike" cap="none" normalizeH="0" baseline="0" dirty="0" smtClean="0">
              <a:ln>
                <a:noFill/>
              </a:ln>
              <a:solidFill>
                <a:srgbClr val="2D3438"/>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rgbClr val="2D3438"/>
                </a:solidFill>
                <a:effectLst/>
                <a:latin typeface="Consolas" panose="020B0609020204030204" pitchFamily="49" charset="0"/>
              </a:rPr>
              <a:t>Windows_NT</a:t>
            </a:r>
            <a:r>
              <a:rPr kumimoji="0" lang="en-US" altLang="en-US" sz="2400" b="0" i="0" u="none" strike="noStrike" cap="none" normalizeH="0" baseline="0" dirty="0" smtClean="0">
                <a:ln>
                  <a:noFill/>
                </a:ln>
                <a:solidFill>
                  <a:srgbClr val="2D3438"/>
                </a:solidFill>
                <a:effectLst/>
                <a:latin typeface="Merriweather"/>
              </a:rPr>
              <a:t> on Windows</a:t>
            </a:r>
          </a:p>
        </p:txBody>
      </p:sp>
    </p:spTree>
    <p:extLst>
      <p:ext uri="{BB962C8B-B14F-4D97-AF65-F5344CB8AC3E}">
        <p14:creationId xmlns:p14="http://schemas.microsoft.com/office/powerpoint/2010/main" val="387944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URL </a:t>
            </a:r>
            <a:r>
              <a:rPr lang="en-US" dirty="0" smtClean="0"/>
              <a:t>module</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3601904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Built-in URL </a:t>
            </a:r>
            <a:r>
              <a:rPr lang="en-US" dirty="0" smtClean="0"/>
              <a:t>Module</a:t>
            </a:r>
            <a:endParaRPr lang="en-US" dirty="0"/>
          </a:p>
        </p:txBody>
      </p:sp>
      <p:sp>
        <p:nvSpPr>
          <p:cNvPr id="3" name="Content Placeholder 2"/>
          <p:cNvSpPr>
            <a:spLocks noGrp="1"/>
          </p:cNvSpPr>
          <p:nvPr>
            <p:ph idx="1"/>
          </p:nvPr>
        </p:nvSpPr>
        <p:spPr/>
        <p:txBody>
          <a:bodyPr/>
          <a:lstStyle/>
          <a:p>
            <a:r>
              <a:rPr lang="en-US" dirty="0"/>
              <a:t>The URL module splits up a web address into readable parts.</a:t>
            </a:r>
          </a:p>
          <a:p>
            <a:r>
              <a:rPr lang="en-US" dirty="0" smtClean="0"/>
              <a:t>To </a:t>
            </a:r>
            <a:r>
              <a:rPr lang="en-US" dirty="0"/>
              <a:t>include the URL module, use the </a:t>
            </a:r>
            <a:r>
              <a:rPr lang="en-US" dirty="0">
                <a:solidFill>
                  <a:srgbClr val="FF0000"/>
                </a:solidFill>
              </a:rPr>
              <a:t>require() </a:t>
            </a:r>
            <a:r>
              <a:rPr lang="en-US" dirty="0"/>
              <a:t>method:</a:t>
            </a:r>
          </a:p>
        </p:txBody>
      </p:sp>
      <p:sp>
        <p:nvSpPr>
          <p:cNvPr id="5" name="Rectangle 4"/>
          <p:cNvSpPr/>
          <p:nvPr/>
        </p:nvSpPr>
        <p:spPr>
          <a:xfrm>
            <a:off x="3945435" y="3402049"/>
            <a:ext cx="3877457" cy="369332"/>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url</a:t>
            </a:r>
            <a:r>
              <a:rPr lang="en-US" dirty="0">
                <a:solidFill>
                  <a:srgbClr val="000000"/>
                </a:solidFill>
                <a:latin typeface="Consolas" panose="020B0609020204030204" pitchFamily="49" charset="0"/>
              </a:rPr>
              <a:t> = require(</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url</a:t>
            </a:r>
            <a:r>
              <a:rPr lang="en-US" dirty="0" smtClean="0">
                <a:solidFill>
                  <a:srgbClr val="A52A2A"/>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p>
        </p:txBody>
      </p:sp>
      <p:sp>
        <p:nvSpPr>
          <p:cNvPr id="6" name="Rectangle 5"/>
          <p:cNvSpPr/>
          <p:nvPr/>
        </p:nvSpPr>
        <p:spPr>
          <a:xfrm>
            <a:off x="1024128" y="4191991"/>
            <a:ext cx="10538085" cy="1107996"/>
          </a:xfrm>
          <a:prstGeom prst="rect">
            <a:avLst/>
          </a:prstGeom>
        </p:spPr>
        <p:txBody>
          <a:bodyPr wrap="square">
            <a:spAutoFit/>
          </a:bodyPr>
          <a:lstStyle/>
          <a:p>
            <a:r>
              <a:rPr lang="en-US" sz="2200" dirty="0"/>
              <a:t>Parse an address with the </a:t>
            </a:r>
            <a:r>
              <a:rPr lang="en-US" sz="2200" dirty="0" err="1">
                <a:solidFill>
                  <a:srgbClr val="FF0000"/>
                </a:solidFill>
              </a:rPr>
              <a:t>url.parse</a:t>
            </a:r>
            <a:r>
              <a:rPr lang="en-US" sz="2200" dirty="0">
                <a:solidFill>
                  <a:srgbClr val="FF0000"/>
                </a:solidFill>
              </a:rPr>
              <a:t>() </a:t>
            </a:r>
            <a:r>
              <a:rPr lang="en-US" sz="2200" dirty="0"/>
              <a:t>method, and it will return a URL object with each part of the address as properties:</a:t>
            </a:r>
          </a:p>
          <a:p>
            <a:endParaRPr lang="en-US" sz="2200" dirty="0"/>
          </a:p>
        </p:txBody>
      </p:sp>
    </p:spTree>
    <p:extLst>
      <p:ext uri="{BB962C8B-B14F-4D97-AF65-F5344CB8AC3E}">
        <p14:creationId xmlns:p14="http://schemas.microsoft.com/office/powerpoint/2010/main" val="148267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 a web address into readable parts</a:t>
            </a:r>
            <a:r>
              <a:rPr lang="en-US" dirty="0" smtClean="0"/>
              <a:t>:</a:t>
            </a:r>
            <a:endParaRPr lang="en-US" dirty="0"/>
          </a:p>
        </p:txBody>
      </p:sp>
      <p:pic>
        <p:nvPicPr>
          <p:cNvPr id="4" name="Picture 3"/>
          <p:cNvPicPr>
            <a:picLocks noChangeAspect="1"/>
          </p:cNvPicPr>
          <p:nvPr/>
        </p:nvPicPr>
        <p:blipFill>
          <a:blip r:embed="rId2"/>
          <a:stretch>
            <a:fillRect/>
          </a:stretch>
        </p:blipFill>
        <p:spPr>
          <a:xfrm>
            <a:off x="8225383" y="5252216"/>
            <a:ext cx="3436963" cy="1445345"/>
          </a:xfrm>
          <a:prstGeom prst="rect">
            <a:avLst/>
          </a:prstGeom>
        </p:spPr>
      </p:pic>
      <p:sp>
        <p:nvSpPr>
          <p:cNvPr id="5" name="Rectangle 4"/>
          <p:cNvSpPr/>
          <p:nvPr/>
        </p:nvSpPr>
        <p:spPr>
          <a:xfrm>
            <a:off x="341026" y="2237363"/>
            <a:ext cx="10403174" cy="2862322"/>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url</a:t>
            </a:r>
            <a:r>
              <a:rPr lang="en-US" dirty="0">
                <a:solidFill>
                  <a:srgbClr val="000000"/>
                </a:solidFill>
                <a:latin typeface="Consolas" panose="020B0609020204030204" pitchFamily="49" charset="0"/>
              </a:rPr>
              <a:t> = require(</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url</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'http://localhost:8080/</a:t>
            </a:r>
            <a:r>
              <a:rPr lang="en-US" dirty="0" err="1">
                <a:solidFill>
                  <a:srgbClr val="A52A2A"/>
                </a:solidFill>
                <a:latin typeface="Consolas" panose="020B0609020204030204" pitchFamily="49" charset="0"/>
              </a:rPr>
              <a:t>default.htm?year</a:t>
            </a:r>
            <a:r>
              <a:rPr lang="en-US" dirty="0">
                <a:solidFill>
                  <a:srgbClr val="A52A2A"/>
                </a:solidFill>
                <a:latin typeface="Consolas" panose="020B0609020204030204" pitchFamily="49" charset="0"/>
              </a:rPr>
              <a:t>=2017&amp;month=</a:t>
            </a:r>
            <a:r>
              <a:rPr lang="en-US" dirty="0" err="1">
                <a:solidFill>
                  <a:srgbClr val="A52A2A"/>
                </a:solidFill>
                <a:latin typeface="Consolas" panose="020B0609020204030204" pitchFamily="49" charset="0"/>
              </a:rPr>
              <a:t>february</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q = </a:t>
            </a:r>
            <a:r>
              <a:rPr lang="en-US" dirty="0" err="1">
                <a:solidFill>
                  <a:srgbClr val="000000"/>
                </a:solidFill>
                <a:latin typeface="Consolas" panose="020B0609020204030204" pitchFamily="49" charset="0"/>
              </a:rPr>
              <a:t>url.parse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true</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q.host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'localhost:8080'</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q.pathname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'/default.htm'</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q.search</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'?year=2017&amp;month=</a:t>
            </a:r>
            <a:r>
              <a:rPr lang="en-US" dirty="0" err="1">
                <a:solidFill>
                  <a:srgbClr val="008000"/>
                </a:solidFill>
                <a:latin typeface="Consolas" panose="020B0609020204030204" pitchFamily="49" charset="0"/>
              </a:rPr>
              <a:t>february</a:t>
            </a:r>
            <a:r>
              <a:rPr lang="en-US" dirty="0">
                <a:solidFill>
                  <a:srgbClr val="008000"/>
                </a:solidFill>
                <a:latin typeface="Consolas" panose="020B0609020204030204" pitchFamily="49" charset="0"/>
              </a:rPr>
              <a:t>'</a:t>
            </a:r>
            <a:br>
              <a:rPr lang="en-US" dirty="0">
                <a:solidFill>
                  <a:srgbClr val="008000"/>
                </a:solidFill>
                <a:latin typeface="Consolas" panose="020B0609020204030204" pitchFamily="49" charset="0"/>
              </a:rPr>
            </a:b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qdata</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q.query</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an object: { year: 2017, month: '</a:t>
            </a:r>
            <a:r>
              <a:rPr lang="en-US" dirty="0" err="1">
                <a:solidFill>
                  <a:srgbClr val="008000"/>
                </a:solidFill>
                <a:latin typeface="Consolas" panose="020B0609020204030204" pitchFamily="49" charset="0"/>
              </a:rPr>
              <a:t>february</a:t>
            </a:r>
            <a:r>
              <a:rPr lang="en-US" dirty="0">
                <a:solidFill>
                  <a:srgbClr val="008000"/>
                </a:solidFill>
                <a:latin typeface="Consolas" panose="020B0609020204030204" pitchFamily="49" charset="0"/>
              </a:rPr>
              <a:t>' }</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qdata.month</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a:t>
            </a:r>
            <a:r>
              <a:rPr lang="en-US" dirty="0" err="1">
                <a:solidFill>
                  <a:srgbClr val="008000"/>
                </a:solidFill>
                <a:latin typeface="Consolas" panose="020B0609020204030204" pitchFamily="49" charset="0"/>
              </a:rPr>
              <a:t>february</a:t>
            </a:r>
            <a:r>
              <a:rPr lang="en-US" dirty="0">
                <a:solidFill>
                  <a:srgbClr val="008000"/>
                </a:solidFill>
                <a:latin typeface="Consolas" panose="020B0609020204030204" pitchFamily="49" charset="0"/>
              </a:rPr>
              <a:t>'</a:t>
            </a:r>
            <a:endParaRPr lang="en-US" dirty="0"/>
          </a:p>
        </p:txBody>
      </p:sp>
      <p:sp>
        <p:nvSpPr>
          <p:cNvPr id="6" name="Bent Arrow 5"/>
          <p:cNvSpPr/>
          <p:nvPr/>
        </p:nvSpPr>
        <p:spPr>
          <a:xfrm rot="5400000">
            <a:off x="10852879" y="4538868"/>
            <a:ext cx="659567" cy="61459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2913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File </a:t>
            </a:r>
            <a:r>
              <a:rPr lang="en-US" dirty="0" smtClean="0"/>
              <a:t>Server</a:t>
            </a:r>
            <a:endParaRPr lang="en-US" dirty="0"/>
          </a:p>
        </p:txBody>
      </p:sp>
      <p:sp>
        <p:nvSpPr>
          <p:cNvPr id="3" name="Content Placeholder 2"/>
          <p:cNvSpPr>
            <a:spLocks noGrp="1"/>
          </p:cNvSpPr>
          <p:nvPr>
            <p:ph idx="1"/>
          </p:nvPr>
        </p:nvSpPr>
        <p:spPr/>
        <p:txBody>
          <a:bodyPr/>
          <a:lstStyle/>
          <a:p>
            <a:r>
              <a:rPr lang="en-US" dirty="0"/>
              <a:t>Now we know how to parse the query string, and in the previous chapter we learned how to make Node.js behave as a file server. Let us combine the two, and serve the file requested by the client.</a:t>
            </a:r>
          </a:p>
          <a:p>
            <a:r>
              <a:rPr lang="en-US" dirty="0"/>
              <a:t>Create two html files and save them in the same folder as your node.js files.</a:t>
            </a:r>
          </a:p>
          <a:p>
            <a:endParaRPr lang="en-US" dirty="0"/>
          </a:p>
        </p:txBody>
      </p:sp>
      <p:sp>
        <p:nvSpPr>
          <p:cNvPr id="4" name="Rectangle 3"/>
          <p:cNvSpPr/>
          <p:nvPr/>
        </p:nvSpPr>
        <p:spPr>
          <a:xfrm>
            <a:off x="6730585" y="4202204"/>
            <a:ext cx="4347148" cy="2308324"/>
          </a:xfrm>
          <a:prstGeom prst="rect">
            <a:avLst/>
          </a:prstGeom>
          <a:ln>
            <a:solidFill>
              <a:schemeClr val="accent1"/>
            </a:solidFill>
          </a:ln>
        </p:spPr>
        <p:txBody>
          <a:bodyPr wrap="square">
            <a:spAutoFit/>
          </a:bodyPr>
          <a:lstStyle/>
          <a:p>
            <a:r>
              <a:rPr lang="en-US" dirty="0">
                <a:solidFill>
                  <a:srgbClr val="000000"/>
                </a:solidFill>
                <a:latin typeface="Verdana" panose="020B0604030504040204" pitchFamily="34" charset="0"/>
              </a:rPr>
              <a:t>winter.html</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Winter</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I love the snow!</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
        <p:nvSpPr>
          <p:cNvPr id="5" name="Rectangle 4"/>
          <p:cNvSpPr/>
          <p:nvPr/>
        </p:nvSpPr>
        <p:spPr>
          <a:xfrm>
            <a:off x="2403423" y="4202204"/>
            <a:ext cx="4057338" cy="2308324"/>
          </a:xfrm>
          <a:prstGeom prst="rect">
            <a:avLst/>
          </a:prstGeom>
          <a:ln>
            <a:solidFill>
              <a:schemeClr val="accent1"/>
            </a:solidFill>
          </a:ln>
        </p:spPr>
        <p:txBody>
          <a:bodyPr wrap="square">
            <a:spAutoFit/>
          </a:bodyPr>
          <a:lstStyle/>
          <a:p>
            <a:r>
              <a:rPr lang="en-US" dirty="0">
                <a:solidFill>
                  <a:srgbClr val="000000"/>
                </a:solidFill>
                <a:latin typeface="Verdana" panose="020B0604030504040204" pitchFamily="34" charset="0"/>
              </a:rPr>
              <a:t>summer.html</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Summer</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I love the sun!</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9978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2768383" cy="1499616"/>
          </a:xfrm>
        </p:spPr>
        <p:txBody>
          <a:bodyPr/>
          <a:lstStyle/>
          <a:p>
            <a:r>
              <a:rPr lang="en-US" dirty="0"/>
              <a:t>Node.js File Server</a:t>
            </a:r>
          </a:p>
        </p:txBody>
      </p:sp>
      <p:sp>
        <p:nvSpPr>
          <p:cNvPr id="3" name="Content Placeholder 2"/>
          <p:cNvSpPr>
            <a:spLocks noGrp="1"/>
          </p:cNvSpPr>
          <p:nvPr>
            <p:ph idx="1"/>
          </p:nvPr>
        </p:nvSpPr>
        <p:spPr>
          <a:xfrm>
            <a:off x="209862" y="2286000"/>
            <a:ext cx="4008275" cy="1386590"/>
          </a:xfrm>
        </p:spPr>
        <p:txBody>
          <a:bodyPr>
            <a:noAutofit/>
          </a:bodyPr>
          <a:lstStyle/>
          <a:p>
            <a:pPr algn="just"/>
            <a:r>
              <a:rPr lang="en-US" sz="2000" dirty="0"/>
              <a:t>Create a Node.js file that opens the requested file and returns the content to the client. If anything goes wrong, throw a 404 error:</a:t>
            </a:r>
          </a:p>
          <a:p>
            <a:pPr algn="just"/>
            <a:r>
              <a:rPr lang="en-US" sz="2000" dirty="0"/>
              <a:t/>
            </a:r>
            <a:br>
              <a:rPr lang="en-US" sz="2000" dirty="0"/>
            </a:br>
            <a:endParaRPr lang="en-US" sz="2000" dirty="0"/>
          </a:p>
        </p:txBody>
      </p:sp>
      <p:pic>
        <p:nvPicPr>
          <p:cNvPr id="4" name="Picture 3"/>
          <p:cNvPicPr>
            <a:picLocks noChangeAspect="1"/>
          </p:cNvPicPr>
          <p:nvPr/>
        </p:nvPicPr>
        <p:blipFill>
          <a:blip r:embed="rId2"/>
          <a:stretch>
            <a:fillRect/>
          </a:stretch>
        </p:blipFill>
        <p:spPr>
          <a:xfrm>
            <a:off x="289612" y="5110146"/>
            <a:ext cx="3928526" cy="1588926"/>
          </a:xfrm>
          <a:prstGeom prst="rect">
            <a:avLst/>
          </a:prstGeom>
          <a:ln>
            <a:solidFill>
              <a:schemeClr val="accent1"/>
            </a:solidFill>
          </a:ln>
        </p:spPr>
      </p:pic>
      <p:sp>
        <p:nvSpPr>
          <p:cNvPr id="5" name="Rectangle 4"/>
          <p:cNvSpPr/>
          <p:nvPr/>
        </p:nvSpPr>
        <p:spPr>
          <a:xfrm>
            <a:off x="4333262" y="98970"/>
            <a:ext cx="7748810" cy="4801314"/>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url</a:t>
            </a:r>
            <a:r>
              <a:rPr lang="en-US" dirty="0">
                <a:solidFill>
                  <a:srgbClr val="000000"/>
                </a:solidFill>
                <a:latin typeface="Consolas" panose="020B0609020204030204" pitchFamily="49" charset="0"/>
              </a:rPr>
              <a:t> = require(</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url</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r>
              <a:rPr lang="en-US" dirty="0"/>
              <a:t/>
            </a:r>
            <a:br>
              <a:rPr lang="en-US" dirty="0"/>
            </a:br>
            <a:r>
              <a:rPr lang="en-US" dirty="0">
                <a:solidFill>
                  <a:srgbClr val="000000"/>
                </a:solidFill>
                <a:latin typeface="Consolas" panose="020B0609020204030204" pitchFamily="49" charset="0"/>
              </a:rPr>
              <a:t>  </a:t>
            </a: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q = </a:t>
            </a:r>
            <a:r>
              <a:rPr lang="en-US" dirty="0" err="1">
                <a:solidFill>
                  <a:srgbClr val="000000"/>
                </a:solidFill>
                <a:latin typeface="Consolas" panose="020B0609020204030204" pitchFamily="49" charset="0"/>
              </a:rPr>
              <a:t>url.parse</a:t>
            </a:r>
            <a:r>
              <a:rPr lang="en-US" dirty="0">
                <a:solidFill>
                  <a:srgbClr val="000000"/>
                </a:solidFill>
                <a:latin typeface="Consolas" panose="020B0609020204030204" pitchFamily="49" charset="0"/>
              </a:rPr>
              <a:t>(req.url, </a:t>
            </a:r>
            <a:r>
              <a:rPr lang="en-US" dirty="0">
                <a:solidFill>
                  <a:srgbClr val="0000CD"/>
                </a:solidFill>
                <a:latin typeface="Consolas" panose="020B0609020204030204" pitchFamily="49" charset="0"/>
              </a:rPr>
              <a:t>true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filename = </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q.pathname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fs.readFile</a:t>
            </a:r>
            <a:r>
              <a:rPr lang="en-US" dirty="0">
                <a:solidFill>
                  <a:srgbClr val="000000"/>
                </a:solidFill>
                <a:latin typeface="Consolas" panose="020B0609020204030204" pitchFamily="49" charset="0"/>
              </a:rPr>
              <a:t>(filename,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(err, data)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404</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"404 Not Found"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 </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(data);</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pic>
        <p:nvPicPr>
          <p:cNvPr id="6" name="Picture 5"/>
          <p:cNvPicPr>
            <a:picLocks noChangeAspect="1"/>
          </p:cNvPicPr>
          <p:nvPr/>
        </p:nvPicPr>
        <p:blipFill>
          <a:blip r:embed="rId3"/>
          <a:stretch>
            <a:fillRect/>
          </a:stretch>
        </p:blipFill>
        <p:spPr>
          <a:xfrm>
            <a:off x="4987853" y="5110146"/>
            <a:ext cx="3825192" cy="1588926"/>
          </a:xfrm>
          <a:prstGeom prst="rect">
            <a:avLst/>
          </a:prstGeom>
          <a:ln>
            <a:solidFill>
              <a:schemeClr val="accent1"/>
            </a:solidFill>
          </a:ln>
        </p:spPr>
      </p:pic>
      <p:sp>
        <p:nvSpPr>
          <p:cNvPr id="7" name="Bent Arrow 6"/>
          <p:cNvSpPr/>
          <p:nvPr/>
        </p:nvSpPr>
        <p:spPr>
          <a:xfrm rot="5400000" flipV="1">
            <a:off x="3516299" y="4284489"/>
            <a:ext cx="771243" cy="862684"/>
          </a:xfrm>
          <a:prstGeom prst="bentArrow">
            <a:avLst>
              <a:gd name="adj1" fmla="val 25000"/>
              <a:gd name="adj2" fmla="val 25000"/>
              <a:gd name="adj3" fmla="val 25000"/>
              <a:gd name="adj4" fmla="val 55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p:cNvSpPr/>
          <p:nvPr/>
        </p:nvSpPr>
        <p:spPr>
          <a:xfrm flipH="1" flipV="1">
            <a:off x="8813044" y="4900284"/>
            <a:ext cx="769715" cy="930890"/>
          </a:xfrm>
          <a:prstGeom prst="bentArrow">
            <a:avLst>
              <a:gd name="adj1" fmla="val 25000"/>
              <a:gd name="adj2" fmla="val 25000"/>
              <a:gd name="adj3" fmla="val 25000"/>
              <a:gd name="adj4" fmla="val 55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0" y="4746395"/>
            <a:ext cx="3225819" cy="307777"/>
          </a:xfrm>
          <a:prstGeom prst="rect">
            <a:avLst/>
          </a:prstGeom>
        </p:spPr>
        <p:txBody>
          <a:bodyPr wrap="none">
            <a:spAutoFit/>
          </a:bodyPr>
          <a:lstStyle/>
          <a:p>
            <a:r>
              <a:rPr lang="en-US" sz="1400" u="sng" dirty="0">
                <a:latin typeface="Verdana" panose="020B0604030504040204" pitchFamily="34" charset="0"/>
              </a:rPr>
              <a:t>http://localhost:8080/winter.html</a:t>
            </a:r>
            <a:endParaRPr lang="en-US" sz="1400" u="sng" dirty="0"/>
          </a:p>
        </p:txBody>
      </p:sp>
      <p:sp>
        <p:nvSpPr>
          <p:cNvPr id="10" name="Rectangle 9"/>
          <p:cNvSpPr/>
          <p:nvPr/>
        </p:nvSpPr>
        <p:spPr>
          <a:xfrm>
            <a:off x="8813044" y="6111234"/>
            <a:ext cx="3400546" cy="307777"/>
          </a:xfrm>
          <a:prstGeom prst="rect">
            <a:avLst/>
          </a:prstGeom>
        </p:spPr>
        <p:txBody>
          <a:bodyPr wrap="none">
            <a:spAutoFit/>
          </a:bodyPr>
          <a:lstStyle/>
          <a:p>
            <a:r>
              <a:rPr lang="en-US" sz="1400" u="sng" dirty="0">
                <a:latin typeface="Verdana" panose="020B0604030504040204" pitchFamily="34" charset="0"/>
              </a:rPr>
              <a:t>http://</a:t>
            </a:r>
            <a:r>
              <a:rPr lang="en-US" sz="1400" u="sng" dirty="0" smtClean="0">
                <a:latin typeface="Verdana" panose="020B0604030504040204" pitchFamily="34" charset="0"/>
              </a:rPr>
              <a:t>localhost:8080/summer.html</a:t>
            </a:r>
            <a:endParaRPr lang="en-US" sz="1400" u="sng" dirty="0"/>
          </a:p>
        </p:txBody>
      </p:sp>
    </p:spTree>
    <p:extLst>
      <p:ext uri="{BB962C8B-B14F-4D97-AF65-F5344CB8AC3E}">
        <p14:creationId xmlns:p14="http://schemas.microsoft.com/office/powerpoint/2010/main" val="3251739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Event loop</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28576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Callback?</a:t>
            </a:r>
          </a:p>
        </p:txBody>
      </p:sp>
      <p:sp>
        <p:nvSpPr>
          <p:cNvPr id="3" name="Content Placeholder 2"/>
          <p:cNvSpPr>
            <a:spLocks noGrp="1"/>
          </p:cNvSpPr>
          <p:nvPr>
            <p:ph idx="1"/>
          </p:nvPr>
        </p:nvSpPr>
        <p:spPr/>
        <p:txBody>
          <a:bodyPr/>
          <a:lstStyle/>
          <a:p>
            <a:pPr algn="just"/>
            <a:r>
              <a:rPr lang="en-US" dirty="0"/>
              <a:t>Callback is an asynchronous equivalent for a function. A callback function is called at </a:t>
            </a:r>
            <a:r>
              <a:rPr lang="en-US" dirty="0" smtClean="0"/>
              <a:t>the completion </a:t>
            </a:r>
            <a:r>
              <a:rPr lang="en-US" dirty="0"/>
              <a:t>of a given task. Node makes heavy use of callbacks. All the APIs of Node </a:t>
            </a:r>
            <a:r>
              <a:rPr lang="en-US" dirty="0" smtClean="0"/>
              <a:t>are written </a:t>
            </a:r>
            <a:r>
              <a:rPr lang="en-US" dirty="0"/>
              <a:t>in such a way that they support callbacks</a:t>
            </a:r>
            <a:r>
              <a:rPr lang="en-US" dirty="0" smtClean="0"/>
              <a:t>.</a:t>
            </a:r>
          </a:p>
          <a:p>
            <a:pPr algn="just"/>
            <a:r>
              <a:rPr lang="en-US" dirty="0"/>
              <a:t>For example, a function to read a file may start reading a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p>
        </p:txBody>
      </p:sp>
    </p:spTree>
    <p:extLst>
      <p:ext uri="{BB962C8B-B14F-4D97-AF65-F5344CB8AC3E}">
        <p14:creationId xmlns:p14="http://schemas.microsoft.com/office/powerpoint/2010/main" val="2785597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3" name="Content Placeholder 2"/>
          <p:cNvSpPr>
            <a:spLocks noGrp="1"/>
          </p:cNvSpPr>
          <p:nvPr>
            <p:ph idx="1"/>
          </p:nvPr>
        </p:nvSpPr>
        <p:spPr/>
        <p:txBody>
          <a:bodyPr/>
          <a:lstStyle/>
          <a:p>
            <a:pPr algn="just"/>
            <a:r>
              <a:rPr lang="en-US" dirty="0"/>
              <a:t>Node.js is a single-threaded application, but it can support concurrency via the concept of event and callbacks. </a:t>
            </a:r>
            <a:endParaRPr lang="en-US" dirty="0" smtClean="0"/>
          </a:p>
          <a:p>
            <a:pPr algn="just"/>
            <a:r>
              <a:rPr lang="en-US" dirty="0" smtClean="0"/>
              <a:t>Every </a:t>
            </a:r>
            <a:r>
              <a:rPr lang="en-US" dirty="0"/>
              <a:t>API of Node.js is asynchronous and being single-threaded, they use </a:t>
            </a:r>
            <a:r>
              <a:rPr lang="en-US" dirty="0" err="1"/>
              <a:t>async</a:t>
            </a:r>
            <a:r>
              <a:rPr lang="en-US" dirty="0"/>
              <a:t> function calls to maintain concurrency. Node uses observer pattern. </a:t>
            </a:r>
            <a:endParaRPr lang="en-US" dirty="0" smtClean="0"/>
          </a:p>
          <a:p>
            <a:pPr algn="just"/>
            <a:r>
              <a:rPr lang="en-US" dirty="0" smtClean="0"/>
              <a:t>Node </a:t>
            </a:r>
            <a:r>
              <a:rPr lang="en-US" dirty="0"/>
              <a:t>thread keeps an event loop and whenever a task gets completed, it fires the corresponding event which signals the event-listener function to execute. </a:t>
            </a:r>
            <a:endParaRPr lang="en-US" dirty="0"/>
          </a:p>
        </p:txBody>
      </p:sp>
    </p:spTree>
    <p:extLst>
      <p:ext uri="{BB962C8B-B14F-4D97-AF65-F5344CB8AC3E}">
        <p14:creationId xmlns:p14="http://schemas.microsoft.com/office/powerpoint/2010/main" val="275155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 </a:t>
            </a:r>
          </a:p>
        </p:txBody>
      </p:sp>
      <p:sp>
        <p:nvSpPr>
          <p:cNvPr id="3" name="Content Placeholder 2"/>
          <p:cNvSpPr>
            <a:spLocks noGrp="1"/>
          </p:cNvSpPr>
          <p:nvPr>
            <p:ph idx="1"/>
          </p:nvPr>
        </p:nvSpPr>
        <p:spPr/>
        <p:txBody>
          <a:bodyPr/>
          <a:lstStyle/>
          <a:p>
            <a:pPr algn="just"/>
            <a:r>
              <a:rPr lang="en-US" dirty="0"/>
              <a:t>Node.js uses events heavily and it is also one of the reasons why Node.js is pretty fast compared to other similar technologies. </a:t>
            </a:r>
            <a:endParaRPr lang="en-US" dirty="0" smtClean="0"/>
          </a:p>
          <a:p>
            <a:pPr algn="just"/>
            <a:r>
              <a:rPr lang="en-US" dirty="0" smtClean="0"/>
              <a:t>As </a:t>
            </a:r>
            <a:r>
              <a:rPr lang="en-US" dirty="0"/>
              <a:t>soon as Node starts its server, it simply initiates its variables, declares functions, and then simply waits for the event to occur. </a:t>
            </a:r>
            <a:endParaRPr lang="en-US" dirty="0" smtClean="0"/>
          </a:p>
          <a:p>
            <a:pPr algn="just"/>
            <a:r>
              <a:rPr lang="en-US" dirty="0" smtClean="0"/>
              <a:t>In </a:t>
            </a:r>
            <a:r>
              <a:rPr lang="en-US" dirty="0"/>
              <a:t>an event-driven application, there is generally a main loop that listens for events, and then triggers a callback function when one of those events is detected.</a:t>
            </a:r>
          </a:p>
        </p:txBody>
      </p:sp>
      <p:pic>
        <p:nvPicPr>
          <p:cNvPr id="4" name="Picture 3"/>
          <p:cNvPicPr>
            <a:picLocks noChangeAspect="1"/>
          </p:cNvPicPr>
          <p:nvPr/>
        </p:nvPicPr>
        <p:blipFill>
          <a:blip r:embed="rId2"/>
          <a:stretch>
            <a:fillRect/>
          </a:stretch>
        </p:blipFill>
        <p:spPr>
          <a:xfrm>
            <a:off x="3145749" y="4636020"/>
            <a:ext cx="5203772" cy="2106289"/>
          </a:xfrm>
          <a:prstGeom prst="rect">
            <a:avLst/>
          </a:prstGeom>
        </p:spPr>
      </p:pic>
    </p:spTree>
    <p:extLst>
      <p:ext uri="{BB962C8B-B14F-4D97-AF65-F5344CB8AC3E}">
        <p14:creationId xmlns:p14="http://schemas.microsoft.com/office/powerpoint/2010/main" val="292283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 </a:t>
            </a:r>
          </a:p>
        </p:txBody>
      </p:sp>
      <p:sp>
        <p:nvSpPr>
          <p:cNvPr id="3" name="Content Placeholder 2"/>
          <p:cNvSpPr>
            <a:spLocks noGrp="1"/>
          </p:cNvSpPr>
          <p:nvPr>
            <p:ph idx="1"/>
          </p:nvPr>
        </p:nvSpPr>
        <p:spPr/>
        <p:txBody>
          <a:bodyPr/>
          <a:lstStyle/>
          <a:p>
            <a:pPr algn="just"/>
            <a:r>
              <a:rPr lang="en-US" smtClean="0"/>
              <a:t>Although events look quite similar to callbacks, the difference lies in the fact that callback functions are called when an asynchronous function returns its result, whereas event handling works on the observer pattern. The functions that listen to events act as Observers. Whenever an event gets fired, its listener function starts executing.</a:t>
            </a:r>
          </a:p>
          <a:p>
            <a:pPr algn="just"/>
            <a:r>
              <a:rPr lang="en-US" smtClean="0"/>
              <a:t>Node.js has multiple inbuilt events available through events module and EventEmitter class which are used to bind events and event-listeners as follows: </a:t>
            </a:r>
            <a:endParaRPr lang="en-US" dirty="0"/>
          </a:p>
        </p:txBody>
      </p:sp>
      <p:sp>
        <p:nvSpPr>
          <p:cNvPr id="6" name="Rectangle 5"/>
          <p:cNvSpPr/>
          <p:nvPr/>
        </p:nvSpPr>
        <p:spPr>
          <a:xfrm>
            <a:off x="3076007" y="4619779"/>
            <a:ext cx="6096000" cy="2031325"/>
          </a:xfrm>
          <a:prstGeom prst="rect">
            <a:avLst/>
          </a:prstGeom>
          <a:solidFill>
            <a:schemeClr val="accent1">
              <a:lumMod val="40000"/>
              <a:lumOff val="60000"/>
            </a:schemeClr>
          </a:solidFill>
          <a:ln>
            <a:solidFill>
              <a:schemeClr val="accent1"/>
            </a:solidFill>
          </a:ln>
        </p:spPr>
        <p:txBody>
          <a:bodyPr>
            <a:spAutoFit/>
          </a:bodyPr>
          <a:lstStyle/>
          <a:p>
            <a:pPr>
              <a:spcBef>
                <a:spcPts val="600"/>
              </a:spcBef>
              <a:spcAft>
                <a:spcPts val="600"/>
              </a:spcAft>
            </a:pPr>
            <a:r>
              <a:rPr lang="en-US" sz="2400" dirty="0"/>
              <a:t>// Import events module</a:t>
            </a:r>
          </a:p>
          <a:p>
            <a:pPr>
              <a:spcBef>
                <a:spcPts val="600"/>
              </a:spcBef>
              <a:spcAft>
                <a:spcPts val="600"/>
              </a:spcAft>
            </a:pPr>
            <a:r>
              <a:rPr lang="en-US" sz="2400" dirty="0" err="1"/>
              <a:t>var</a:t>
            </a:r>
            <a:r>
              <a:rPr lang="en-US" sz="2400" dirty="0"/>
              <a:t> events = require('events');</a:t>
            </a:r>
          </a:p>
          <a:p>
            <a:pPr>
              <a:spcBef>
                <a:spcPts val="600"/>
              </a:spcBef>
              <a:spcAft>
                <a:spcPts val="600"/>
              </a:spcAft>
            </a:pPr>
            <a:r>
              <a:rPr lang="en-US" sz="2400" dirty="0"/>
              <a:t>// Create an </a:t>
            </a:r>
            <a:r>
              <a:rPr lang="en-US" sz="2400" dirty="0" err="1"/>
              <a:t>eventEmitter</a:t>
            </a:r>
            <a:r>
              <a:rPr lang="en-US" sz="2400" dirty="0"/>
              <a:t> object</a:t>
            </a:r>
          </a:p>
          <a:p>
            <a:pPr>
              <a:spcBef>
                <a:spcPts val="600"/>
              </a:spcBef>
              <a:spcAft>
                <a:spcPts val="600"/>
              </a:spcAft>
            </a:pPr>
            <a:r>
              <a:rPr lang="en-US" sz="2400" dirty="0" err="1"/>
              <a:t>var</a:t>
            </a:r>
            <a:r>
              <a:rPr lang="en-US" sz="2400" dirty="0"/>
              <a:t> </a:t>
            </a:r>
            <a:r>
              <a:rPr lang="en-US" sz="2400" dirty="0" err="1"/>
              <a:t>eventEmitter</a:t>
            </a:r>
            <a:r>
              <a:rPr lang="en-US" sz="2400" dirty="0"/>
              <a:t> = new </a:t>
            </a:r>
            <a:r>
              <a:rPr lang="en-US" sz="2400" dirty="0" err="1"/>
              <a:t>events.EventEmitter</a:t>
            </a:r>
            <a:r>
              <a:rPr lang="en-US" sz="2400" dirty="0"/>
              <a:t>();</a:t>
            </a:r>
          </a:p>
        </p:txBody>
      </p:sp>
    </p:spTree>
    <p:extLst>
      <p:ext uri="{BB962C8B-B14F-4D97-AF65-F5344CB8AC3E}">
        <p14:creationId xmlns:p14="http://schemas.microsoft.com/office/powerpoint/2010/main" val="18095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 </a:t>
            </a:r>
          </a:p>
        </p:txBody>
      </p:sp>
      <p:sp>
        <p:nvSpPr>
          <p:cNvPr id="3" name="Content Placeholder 2"/>
          <p:cNvSpPr>
            <a:spLocks noGrp="1"/>
          </p:cNvSpPr>
          <p:nvPr>
            <p:ph idx="1"/>
          </p:nvPr>
        </p:nvSpPr>
        <p:spPr>
          <a:xfrm>
            <a:off x="1024128" y="2286000"/>
            <a:ext cx="9720073" cy="352269"/>
          </a:xfrm>
        </p:spPr>
        <p:txBody>
          <a:bodyPr>
            <a:noAutofit/>
          </a:bodyPr>
          <a:lstStyle/>
          <a:p>
            <a:r>
              <a:rPr lang="en-US" dirty="0"/>
              <a:t>Following is the syntax to bind an event handler with an event:</a:t>
            </a:r>
          </a:p>
        </p:txBody>
      </p:sp>
      <p:sp>
        <p:nvSpPr>
          <p:cNvPr id="4" name="Rectangle 3"/>
          <p:cNvSpPr/>
          <p:nvPr/>
        </p:nvSpPr>
        <p:spPr>
          <a:xfrm>
            <a:off x="3018019" y="2821022"/>
            <a:ext cx="6096000" cy="707886"/>
          </a:xfrm>
          <a:prstGeom prst="rect">
            <a:avLst/>
          </a:prstGeom>
          <a:solidFill>
            <a:schemeClr val="accent1">
              <a:lumMod val="40000"/>
              <a:lumOff val="60000"/>
            </a:schemeClr>
          </a:solidFill>
          <a:ln>
            <a:solidFill>
              <a:schemeClr val="accent1"/>
            </a:solidFill>
          </a:ln>
        </p:spPr>
        <p:txBody>
          <a:bodyPr>
            <a:spAutoFit/>
          </a:bodyPr>
          <a:lstStyle/>
          <a:p>
            <a:r>
              <a:rPr lang="en-US" sz="2000" dirty="0"/>
              <a:t>// Bind event and even handler as follows</a:t>
            </a:r>
          </a:p>
          <a:p>
            <a:r>
              <a:rPr lang="en-US" sz="2000" dirty="0" err="1"/>
              <a:t>eventEmitter.on</a:t>
            </a:r>
            <a:r>
              <a:rPr lang="en-US" sz="2000" dirty="0"/>
              <a:t>('</a:t>
            </a:r>
            <a:r>
              <a:rPr lang="en-US" sz="2000" dirty="0" err="1"/>
              <a:t>eventName</a:t>
            </a:r>
            <a:r>
              <a:rPr lang="en-US" sz="2000" dirty="0"/>
              <a:t>', </a:t>
            </a:r>
            <a:r>
              <a:rPr lang="en-US" sz="2000" dirty="0" err="1"/>
              <a:t>eventHandler</a:t>
            </a:r>
            <a:r>
              <a:rPr lang="en-US" sz="2000" dirty="0"/>
              <a:t>);</a:t>
            </a:r>
          </a:p>
        </p:txBody>
      </p:sp>
      <p:sp>
        <p:nvSpPr>
          <p:cNvPr id="5" name="Rectangle 4"/>
          <p:cNvSpPr/>
          <p:nvPr/>
        </p:nvSpPr>
        <p:spPr>
          <a:xfrm>
            <a:off x="996031" y="3711661"/>
            <a:ext cx="6037230" cy="397032"/>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We can fire an event programmatically as follows: </a:t>
            </a:r>
          </a:p>
        </p:txBody>
      </p:sp>
      <p:sp>
        <p:nvSpPr>
          <p:cNvPr id="6" name="Rectangle 5"/>
          <p:cNvSpPr/>
          <p:nvPr/>
        </p:nvSpPr>
        <p:spPr>
          <a:xfrm>
            <a:off x="3018019" y="4108693"/>
            <a:ext cx="3487558" cy="707886"/>
          </a:xfrm>
          <a:prstGeom prst="rect">
            <a:avLst/>
          </a:prstGeom>
          <a:solidFill>
            <a:schemeClr val="accent1">
              <a:lumMod val="40000"/>
              <a:lumOff val="60000"/>
            </a:schemeClr>
          </a:solidFill>
          <a:ln>
            <a:solidFill>
              <a:schemeClr val="accent1"/>
            </a:solidFill>
          </a:ln>
        </p:spPr>
        <p:txBody>
          <a:bodyPr wrap="none">
            <a:spAutoFit/>
          </a:bodyPr>
          <a:lstStyle/>
          <a:p>
            <a:r>
              <a:rPr lang="en-US" sz="2000" dirty="0"/>
              <a:t>// Fire an </a:t>
            </a:r>
            <a:r>
              <a:rPr lang="en-US" sz="2000" dirty="0" smtClean="0"/>
              <a:t>event</a:t>
            </a:r>
          </a:p>
          <a:p>
            <a:r>
              <a:rPr lang="en-US" sz="2000" dirty="0" err="1" smtClean="0"/>
              <a:t>eventEmitter.emit</a:t>
            </a:r>
            <a:r>
              <a:rPr lang="en-US" sz="2000" dirty="0"/>
              <a:t>('</a:t>
            </a:r>
            <a:r>
              <a:rPr lang="en-US" sz="2000" dirty="0" err="1"/>
              <a:t>eventName</a:t>
            </a:r>
            <a:r>
              <a:rPr lang="en-US" sz="2000" dirty="0"/>
              <a:t>'); </a:t>
            </a:r>
          </a:p>
        </p:txBody>
      </p:sp>
    </p:spTree>
    <p:extLst>
      <p:ext uri="{BB962C8B-B14F-4D97-AF65-F5344CB8AC3E}">
        <p14:creationId xmlns:p14="http://schemas.microsoft.com/office/powerpoint/2010/main" val="2176597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 </a:t>
            </a:r>
          </a:p>
        </p:txBody>
      </p:sp>
      <p:sp>
        <p:nvSpPr>
          <p:cNvPr id="4" name="Rectangle 3"/>
          <p:cNvSpPr/>
          <p:nvPr/>
        </p:nvSpPr>
        <p:spPr>
          <a:xfrm>
            <a:off x="4966740" y="2406800"/>
            <a:ext cx="6740577" cy="3693319"/>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events = require(</a:t>
            </a:r>
            <a:r>
              <a:rPr lang="en-US" dirty="0">
                <a:solidFill>
                  <a:srgbClr val="A52A2A"/>
                </a:solidFill>
                <a:latin typeface="Consolas" panose="020B0609020204030204" pitchFamily="49" charset="0"/>
              </a:rPr>
              <a:t>'events'</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eventEmitter</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events.EventEmitter</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8000"/>
                </a:solidFill>
                <a:latin typeface="Consolas" panose="020B0609020204030204" pitchFamily="49" charset="0"/>
              </a:rPr>
              <a:t>//Create an event handler:</a:t>
            </a:r>
            <a:br>
              <a:rPr lang="en-US" dirty="0">
                <a:solidFill>
                  <a:srgbClr val="008000"/>
                </a:solidFill>
                <a:latin typeface="Consolas" panose="020B0609020204030204" pitchFamily="49" charset="0"/>
              </a:rPr>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myEventHandler</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 {</a:t>
            </a:r>
            <a:r>
              <a:rPr lang="en-US" dirty="0"/>
              <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'I hear a scream!'</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8000"/>
                </a:solidFill>
                <a:latin typeface="Consolas" panose="020B0609020204030204" pitchFamily="49" charset="0"/>
              </a:rPr>
              <a:t>//Assign the event handler to an event:</a:t>
            </a:r>
            <a:br>
              <a:rPr lang="en-US" dirty="0">
                <a:solidFill>
                  <a:srgbClr val="008000"/>
                </a:solidFill>
                <a:latin typeface="Consolas" panose="020B0609020204030204" pitchFamily="49" charset="0"/>
              </a:rPr>
            </a:br>
            <a:r>
              <a:rPr lang="en-US" dirty="0" err="1">
                <a:solidFill>
                  <a:srgbClr val="000000"/>
                </a:solidFill>
                <a:latin typeface="Consolas" panose="020B0609020204030204" pitchFamily="49" charset="0"/>
              </a:rPr>
              <a:t>eventEmitter.on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'scream'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myEventHandler</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8000"/>
                </a:solidFill>
                <a:latin typeface="Consolas" panose="020B0609020204030204" pitchFamily="49" charset="0"/>
              </a:rPr>
              <a:t>//Fire the 'scream' event:</a:t>
            </a:r>
            <a:br>
              <a:rPr lang="en-US" dirty="0">
                <a:solidFill>
                  <a:srgbClr val="008000"/>
                </a:solidFill>
                <a:latin typeface="Consolas" panose="020B0609020204030204" pitchFamily="49" charset="0"/>
              </a:rPr>
            </a:br>
            <a:r>
              <a:rPr lang="en-US" dirty="0" err="1">
                <a:solidFill>
                  <a:srgbClr val="000000"/>
                </a:solidFill>
                <a:latin typeface="Consolas" panose="020B0609020204030204" pitchFamily="49" charset="0"/>
              </a:rPr>
              <a:t>eventEmitter.emit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'scream'</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304800" y="2406800"/>
            <a:ext cx="4087318" cy="3170099"/>
          </a:xfrm>
          <a:prstGeom prst="rect">
            <a:avLst/>
          </a:prstGeom>
        </p:spPr>
        <p:txBody>
          <a:bodyPr wrap="square">
            <a:spAutoFit/>
          </a:bodyPr>
          <a:lstStyle/>
          <a:p>
            <a:pPr algn="just"/>
            <a:r>
              <a:rPr lang="en-US" sz="2000" dirty="0"/>
              <a:t>You can assign event handlers to your own events with the </a:t>
            </a:r>
            <a:r>
              <a:rPr lang="en-US" sz="2000" b="1" dirty="0" err="1"/>
              <a:t>EventEmitter</a:t>
            </a:r>
            <a:r>
              <a:rPr lang="en-US" sz="2000" dirty="0"/>
              <a:t> object.</a:t>
            </a:r>
          </a:p>
          <a:p>
            <a:pPr algn="just"/>
            <a:endParaRPr lang="en-US" sz="2000" dirty="0"/>
          </a:p>
          <a:p>
            <a:pPr algn="just"/>
            <a:r>
              <a:rPr lang="en-US" sz="2000" dirty="0"/>
              <a:t>In the example </a:t>
            </a:r>
            <a:r>
              <a:rPr lang="en-US" sz="2000" dirty="0" smtClean="0"/>
              <a:t>here </a:t>
            </a:r>
            <a:r>
              <a:rPr lang="en-US" sz="2000" dirty="0"/>
              <a:t>we have created a function that will be executed when a "scream" event is fired.</a:t>
            </a:r>
          </a:p>
          <a:p>
            <a:pPr algn="just"/>
            <a:endParaRPr lang="en-US" sz="2000" dirty="0"/>
          </a:p>
          <a:p>
            <a:pPr algn="just"/>
            <a:r>
              <a:rPr lang="en-US" sz="2000" dirty="0"/>
              <a:t>To fire an event, use the </a:t>
            </a:r>
            <a:r>
              <a:rPr lang="en-US" sz="2000" b="1" dirty="0"/>
              <a:t>emit() </a:t>
            </a:r>
            <a:r>
              <a:rPr lang="en-US" sz="2000" dirty="0"/>
              <a:t>method.</a:t>
            </a:r>
          </a:p>
        </p:txBody>
      </p:sp>
    </p:spTree>
    <p:extLst>
      <p:ext uri="{BB962C8B-B14F-4D97-AF65-F5344CB8AC3E}">
        <p14:creationId xmlns:p14="http://schemas.microsoft.com/office/powerpoint/2010/main" val="509920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328" y="204216"/>
            <a:ext cx="2081022" cy="1499616"/>
          </a:xfrm>
        </p:spPr>
        <p:txBody>
          <a:bodyPr/>
          <a:lstStyle/>
          <a:p>
            <a:r>
              <a:rPr lang="en-US" dirty="0" smtClean="0"/>
              <a:t>Example</a:t>
            </a:r>
            <a:endParaRPr lang="en-US" dirty="0"/>
          </a:p>
        </p:txBody>
      </p:sp>
      <p:sp>
        <p:nvSpPr>
          <p:cNvPr id="4" name="Rectangle 3"/>
          <p:cNvSpPr/>
          <p:nvPr/>
        </p:nvSpPr>
        <p:spPr>
          <a:xfrm>
            <a:off x="120971" y="204216"/>
            <a:ext cx="8599357" cy="6401753"/>
          </a:xfrm>
          <a:prstGeom prst="rect">
            <a:avLst/>
          </a:prstGeom>
          <a:solidFill>
            <a:srgbClr val="002060"/>
          </a:solidFill>
          <a:ln>
            <a:solidFill>
              <a:schemeClr val="accent1"/>
            </a:solidFill>
          </a:ln>
        </p:spPr>
        <p:txBody>
          <a:bodyPr wrap="square">
            <a:spAutoFit/>
          </a:bodyPr>
          <a:lstStyle/>
          <a:p>
            <a:r>
              <a:rPr lang="en-US" sz="1600" dirty="0">
                <a:solidFill>
                  <a:srgbClr val="7285B7"/>
                </a:solidFill>
                <a:latin typeface="Consolas" panose="020B0609020204030204" pitchFamily="49" charset="0"/>
              </a:rPr>
              <a:t>// Import events module</a:t>
            </a:r>
            <a:endParaRPr lang="en-US" sz="1600" dirty="0">
              <a:solidFill>
                <a:srgbClr val="FFFFFF"/>
              </a:solidFill>
              <a:latin typeface="Consolas" panose="020B0609020204030204" pitchFamily="49" charset="0"/>
            </a:endParaRPr>
          </a:p>
          <a:p>
            <a:r>
              <a:rPr lang="en-US" sz="1600" dirty="0" err="1">
                <a:solidFill>
                  <a:srgbClr val="EBBBFF"/>
                </a:solidFill>
                <a:latin typeface="Consolas" panose="020B0609020204030204" pitchFamily="49" charset="0"/>
              </a:rPr>
              <a:t>var</a:t>
            </a:r>
            <a:r>
              <a:rPr lang="en-US" sz="1600" dirty="0">
                <a:solidFill>
                  <a:srgbClr val="FFFFFF"/>
                </a:solidFill>
                <a:latin typeface="Consolas" panose="020B0609020204030204" pitchFamily="49" charset="0"/>
              </a:rPr>
              <a:t> </a:t>
            </a:r>
            <a:r>
              <a:rPr lang="en-US" sz="1600" dirty="0">
                <a:solidFill>
                  <a:srgbClr val="FF9DA4"/>
                </a:solidFill>
                <a:latin typeface="Consolas" panose="020B0609020204030204" pitchFamily="49" charset="0"/>
              </a:rPr>
              <a:t>events</a:t>
            </a:r>
            <a:r>
              <a:rPr lang="en-US" sz="1600" dirty="0">
                <a:solidFill>
                  <a:srgbClr val="FFFFFF"/>
                </a:solidFill>
                <a:latin typeface="Consolas" panose="020B0609020204030204" pitchFamily="49" charset="0"/>
              </a:rPr>
              <a:t> </a:t>
            </a:r>
            <a:r>
              <a:rPr lang="en-US" sz="1600" dirty="0">
                <a:solidFill>
                  <a:srgbClr val="99FFFF"/>
                </a:solidFill>
                <a:latin typeface="Consolas" panose="020B0609020204030204" pitchFamily="49" charset="0"/>
              </a:rPr>
              <a:t>=</a:t>
            </a:r>
            <a:r>
              <a:rPr lang="en-US" sz="1600" dirty="0">
                <a:solidFill>
                  <a:srgbClr val="FFFFFF"/>
                </a:solidFill>
                <a:latin typeface="Consolas" panose="020B0609020204030204" pitchFamily="49" charset="0"/>
              </a:rPr>
              <a:t> </a:t>
            </a:r>
            <a:r>
              <a:rPr lang="en-US" sz="1600" dirty="0">
                <a:solidFill>
                  <a:srgbClr val="BBDAFF"/>
                </a:solidFill>
                <a:latin typeface="Consolas" panose="020B0609020204030204" pitchFamily="49" charset="0"/>
              </a:rPr>
              <a:t>require</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'events'</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
            </a:r>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Create an </a:t>
            </a:r>
            <a:r>
              <a:rPr lang="en-US" sz="1600" dirty="0" err="1">
                <a:solidFill>
                  <a:srgbClr val="7285B7"/>
                </a:solidFill>
                <a:latin typeface="Consolas" panose="020B0609020204030204" pitchFamily="49" charset="0"/>
              </a:rPr>
              <a:t>eventEmitter</a:t>
            </a:r>
            <a:r>
              <a:rPr lang="en-US" sz="1600" dirty="0">
                <a:solidFill>
                  <a:srgbClr val="7285B7"/>
                </a:solidFill>
                <a:latin typeface="Consolas" panose="020B0609020204030204" pitchFamily="49" charset="0"/>
              </a:rPr>
              <a:t> object</a:t>
            </a:r>
            <a:endParaRPr lang="en-US" sz="1600" dirty="0">
              <a:solidFill>
                <a:srgbClr val="FFFFFF"/>
              </a:solidFill>
              <a:latin typeface="Consolas" panose="020B0609020204030204" pitchFamily="49" charset="0"/>
            </a:endParaRPr>
          </a:p>
          <a:p>
            <a:r>
              <a:rPr lang="en-US" sz="1600" dirty="0" err="1">
                <a:solidFill>
                  <a:srgbClr val="EBBBFF"/>
                </a:solidFill>
                <a:latin typeface="Consolas" panose="020B0609020204030204" pitchFamily="49" charset="0"/>
              </a:rPr>
              <a:t>var</a:t>
            </a:r>
            <a:r>
              <a:rPr lang="en-US" sz="1600" dirty="0">
                <a:solidFill>
                  <a:srgbClr val="FFFFFF"/>
                </a:solidFill>
                <a:latin typeface="Consolas" panose="020B0609020204030204" pitchFamily="49" charset="0"/>
              </a:rPr>
              <a:t> </a:t>
            </a:r>
            <a:r>
              <a:rPr lang="en-US" sz="1600" dirty="0" err="1">
                <a:solidFill>
                  <a:srgbClr val="FF9DA4"/>
                </a:solidFill>
                <a:latin typeface="Consolas" panose="020B0609020204030204" pitchFamily="49" charset="0"/>
              </a:rPr>
              <a:t>eventEmitter</a:t>
            </a:r>
            <a:r>
              <a:rPr lang="en-US" sz="1600" dirty="0">
                <a:solidFill>
                  <a:srgbClr val="FFFFFF"/>
                </a:solidFill>
                <a:latin typeface="Consolas" panose="020B0609020204030204" pitchFamily="49" charset="0"/>
              </a:rPr>
              <a:t> </a:t>
            </a:r>
            <a:r>
              <a:rPr lang="en-US" sz="1600" dirty="0">
                <a:solidFill>
                  <a:srgbClr val="99FFFF"/>
                </a:solidFill>
                <a:latin typeface="Consolas" panose="020B0609020204030204" pitchFamily="49" charset="0"/>
              </a:rPr>
              <a:t>=</a:t>
            </a:r>
            <a:r>
              <a:rPr lang="en-US" sz="1600" dirty="0">
                <a:solidFill>
                  <a:srgbClr val="FFFFFF"/>
                </a:solidFill>
                <a:latin typeface="Consolas" panose="020B0609020204030204" pitchFamily="49" charset="0"/>
              </a:rPr>
              <a:t> </a:t>
            </a:r>
            <a:r>
              <a:rPr lang="en-US" sz="1600" dirty="0">
                <a:solidFill>
                  <a:srgbClr val="99FFFF"/>
                </a:solidFill>
                <a:latin typeface="Consolas" panose="020B0609020204030204" pitchFamily="49" charset="0"/>
              </a:rPr>
              <a:t>new</a:t>
            </a:r>
            <a:r>
              <a:rPr lang="en-US" sz="1600" dirty="0">
                <a:solidFill>
                  <a:srgbClr val="FFFFFF"/>
                </a:solidFill>
                <a:latin typeface="Consolas" panose="020B0609020204030204" pitchFamily="49" charset="0"/>
              </a:rPr>
              <a:t> </a:t>
            </a:r>
            <a:r>
              <a:rPr lang="en-US" sz="1600" dirty="0" err="1">
                <a:solidFill>
                  <a:srgbClr val="FFEEAD"/>
                </a:solidFill>
                <a:latin typeface="Consolas" panose="020B0609020204030204" pitchFamily="49" charset="0"/>
              </a:rPr>
              <a:t>events</a:t>
            </a:r>
            <a:r>
              <a:rPr lang="en-US" sz="1600" dirty="0" err="1">
                <a:solidFill>
                  <a:srgbClr val="FFFFFF"/>
                </a:solidFill>
                <a:latin typeface="Consolas" panose="020B0609020204030204" pitchFamily="49" charset="0"/>
              </a:rPr>
              <a:t>.</a:t>
            </a:r>
            <a:r>
              <a:rPr lang="en-US" sz="1600" dirty="0" err="1">
                <a:solidFill>
                  <a:srgbClr val="FFEEAD"/>
                </a:solidFill>
                <a:latin typeface="Consolas" panose="020B0609020204030204" pitchFamily="49" charset="0"/>
              </a:rPr>
              <a:t>EventEmitter</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
            </a:r>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Create an event handler as follows</a:t>
            </a:r>
            <a:endParaRPr lang="en-US" sz="1600" dirty="0">
              <a:solidFill>
                <a:srgbClr val="FFFFFF"/>
              </a:solidFill>
              <a:latin typeface="Consolas" panose="020B0609020204030204" pitchFamily="49" charset="0"/>
            </a:endParaRPr>
          </a:p>
          <a:p>
            <a:r>
              <a:rPr lang="en-US" sz="1600" dirty="0" err="1">
                <a:solidFill>
                  <a:srgbClr val="EBBBFF"/>
                </a:solidFill>
                <a:latin typeface="Consolas" panose="020B0609020204030204" pitchFamily="49" charset="0"/>
              </a:rPr>
              <a:t>var</a:t>
            </a:r>
            <a:r>
              <a:rPr lang="en-US" sz="1600" dirty="0">
                <a:solidFill>
                  <a:srgbClr val="FFFFFF"/>
                </a:solidFill>
                <a:latin typeface="Consolas" panose="020B0609020204030204" pitchFamily="49" charset="0"/>
              </a:rPr>
              <a:t> </a:t>
            </a:r>
            <a:r>
              <a:rPr lang="en-US" sz="1600" dirty="0" err="1">
                <a:solidFill>
                  <a:srgbClr val="BBDAFF"/>
                </a:solidFill>
                <a:latin typeface="Consolas" panose="020B0609020204030204" pitchFamily="49" charset="0"/>
              </a:rPr>
              <a:t>connectHandler</a:t>
            </a:r>
            <a:r>
              <a:rPr lang="en-US" sz="1600" dirty="0">
                <a:solidFill>
                  <a:srgbClr val="FFFFFF"/>
                </a:solidFill>
                <a:latin typeface="Consolas" panose="020B0609020204030204" pitchFamily="49" charset="0"/>
              </a:rPr>
              <a:t> </a:t>
            </a:r>
            <a:r>
              <a:rPr lang="en-US" sz="1600" dirty="0">
                <a:solidFill>
                  <a:srgbClr val="99FFFF"/>
                </a:solidFill>
                <a:latin typeface="Consolas" panose="020B0609020204030204" pitchFamily="49" charset="0"/>
              </a:rPr>
              <a:t>=</a:t>
            </a:r>
            <a:r>
              <a:rPr lang="en-US" sz="1600" dirty="0">
                <a:solidFill>
                  <a:srgbClr val="FFFFFF"/>
                </a:solidFill>
                <a:latin typeface="Consolas" panose="020B0609020204030204" pitchFamily="49" charset="0"/>
              </a:rPr>
              <a:t> </a:t>
            </a:r>
            <a:r>
              <a:rPr lang="en-US" sz="1600" dirty="0">
                <a:solidFill>
                  <a:srgbClr val="EBBBFF"/>
                </a:solidFill>
                <a:latin typeface="Consolas" panose="020B0609020204030204" pitchFamily="49" charset="0"/>
              </a:rPr>
              <a:t>function</a:t>
            </a:r>
            <a:r>
              <a:rPr lang="en-US" sz="1600" dirty="0">
                <a:solidFill>
                  <a:srgbClr val="FFFFFF"/>
                </a:solidFill>
                <a:latin typeface="Consolas" panose="020B0609020204030204" pitchFamily="49" charset="0"/>
              </a:rPr>
              <a:t> </a:t>
            </a:r>
            <a:r>
              <a:rPr lang="en-US" sz="1600" dirty="0">
                <a:solidFill>
                  <a:srgbClr val="BBDAFF"/>
                </a:solidFill>
                <a:latin typeface="Consolas" panose="020B0609020204030204" pitchFamily="49" charset="0"/>
              </a:rPr>
              <a:t>connected</a:t>
            </a:r>
            <a:r>
              <a:rPr lang="en-US" sz="1600" dirty="0">
                <a:solidFill>
                  <a:srgbClr val="FFFFFF"/>
                </a:solidFill>
                <a:latin typeface="Consolas" panose="020B0609020204030204" pitchFamily="49" charset="0"/>
              </a:rPr>
              <a:t>() {</a:t>
            </a:r>
          </a:p>
          <a:p>
            <a:r>
              <a:rPr lang="en-US" sz="1600" dirty="0">
                <a:solidFill>
                  <a:srgbClr val="FFFFFF"/>
                </a:solidFill>
                <a:latin typeface="Consolas" panose="020B0609020204030204" pitchFamily="49" charset="0"/>
              </a:rPr>
              <a:t>    </a:t>
            </a:r>
            <a:r>
              <a:rPr lang="en-US" sz="1600" dirty="0">
                <a:solidFill>
                  <a:srgbClr val="FFEEAD"/>
                </a:solidFill>
                <a:latin typeface="Consolas" panose="020B0609020204030204" pitchFamily="49" charset="0"/>
              </a:rPr>
              <a:t>console</a:t>
            </a:r>
            <a:r>
              <a:rPr lang="en-US" sz="1600" dirty="0">
                <a:solidFill>
                  <a:srgbClr val="BBDAFF"/>
                </a:solidFill>
                <a:latin typeface="Consolas" panose="020B0609020204030204" pitchFamily="49" charset="0"/>
              </a:rPr>
              <a:t>.log</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'connection successful.'</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
            </a:r>
            <a:br>
              <a:rPr lang="en-US" sz="1600" dirty="0">
                <a:solidFill>
                  <a:srgbClr val="FFFFFF"/>
                </a:solidFill>
                <a:latin typeface="Consolas" panose="020B0609020204030204" pitchFamily="49" charset="0"/>
              </a:rPr>
            </a:br>
            <a:r>
              <a:rPr lang="en-US" sz="1600" dirty="0">
                <a:solidFill>
                  <a:srgbClr val="FFFFFF"/>
                </a:solidFill>
                <a:latin typeface="Consolas" panose="020B0609020204030204" pitchFamily="49" charset="0"/>
              </a:rPr>
              <a:t>    </a:t>
            </a:r>
            <a:r>
              <a:rPr lang="en-US" sz="1600" dirty="0">
                <a:solidFill>
                  <a:srgbClr val="7285B7"/>
                </a:solidFill>
                <a:latin typeface="Consolas" panose="020B0609020204030204" pitchFamily="49" charset="0"/>
              </a:rPr>
              <a:t>// Fire the </a:t>
            </a:r>
            <a:r>
              <a:rPr lang="en-US" sz="1600" dirty="0" err="1">
                <a:solidFill>
                  <a:srgbClr val="7285B7"/>
                </a:solidFill>
                <a:latin typeface="Consolas" panose="020B0609020204030204" pitchFamily="49" charset="0"/>
              </a:rPr>
              <a:t>data_received</a:t>
            </a:r>
            <a:r>
              <a:rPr lang="en-US" sz="1600" dirty="0">
                <a:solidFill>
                  <a:srgbClr val="7285B7"/>
                </a:solidFill>
                <a:latin typeface="Consolas" panose="020B0609020204030204" pitchFamily="49" charset="0"/>
              </a:rPr>
              <a:t> event</a:t>
            </a:r>
            <a:endParaRPr lang="en-US" sz="1600" dirty="0">
              <a:solidFill>
                <a:srgbClr val="FFFFFF"/>
              </a:solidFill>
              <a:latin typeface="Consolas" panose="020B0609020204030204" pitchFamily="49" charset="0"/>
            </a:endParaRPr>
          </a:p>
          <a:p>
            <a:r>
              <a:rPr lang="en-US" sz="1600" dirty="0">
                <a:solidFill>
                  <a:srgbClr val="FFFFFF"/>
                </a:solidFill>
                <a:latin typeface="Consolas" panose="020B0609020204030204" pitchFamily="49" charset="0"/>
              </a:rPr>
              <a:t>    </a:t>
            </a:r>
            <a:r>
              <a:rPr lang="en-US" sz="1600" dirty="0" err="1">
                <a:solidFill>
                  <a:srgbClr val="FF9DA4"/>
                </a:solidFill>
                <a:latin typeface="Consolas" panose="020B0609020204030204" pitchFamily="49" charset="0"/>
              </a:rPr>
              <a:t>eventEmitter</a:t>
            </a:r>
            <a:r>
              <a:rPr lang="en-US" sz="1600" dirty="0" err="1">
                <a:solidFill>
                  <a:srgbClr val="BBDAFF"/>
                </a:solidFill>
                <a:latin typeface="Consolas" panose="020B0609020204030204" pitchFamily="49" charset="0"/>
              </a:rPr>
              <a:t>.emit</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a:t>
            </a:r>
            <a:r>
              <a:rPr lang="en-US" sz="1600" dirty="0" err="1">
                <a:solidFill>
                  <a:srgbClr val="D1F1A9"/>
                </a:solidFill>
                <a:latin typeface="Consolas" panose="020B0609020204030204" pitchFamily="49" charset="0"/>
              </a:rPr>
              <a:t>data_received</a:t>
            </a:r>
            <a:r>
              <a:rPr lang="en-US" sz="1600" dirty="0">
                <a:solidFill>
                  <a:srgbClr val="D1F1A9"/>
                </a:solidFill>
                <a:latin typeface="Consolas" panose="020B0609020204030204" pitchFamily="49" charset="0"/>
              </a:rPr>
              <a:t>'</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
            </a:r>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Bind the connection event with the handler</a:t>
            </a:r>
            <a:endParaRPr lang="en-US" sz="1600" dirty="0">
              <a:solidFill>
                <a:srgbClr val="FFFFFF"/>
              </a:solidFill>
              <a:latin typeface="Consolas" panose="020B0609020204030204" pitchFamily="49" charset="0"/>
            </a:endParaRPr>
          </a:p>
          <a:p>
            <a:r>
              <a:rPr lang="en-US" sz="1600" dirty="0" err="1">
                <a:solidFill>
                  <a:srgbClr val="FF9DA4"/>
                </a:solidFill>
                <a:latin typeface="Consolas" panose="020B0609020204030204" pitchFamily="49" charset="0"/>
              </a:rPr>
              <a:t>eventEmitter</a:t>
            </a:r>
            <a:r>
              <a:rPr lang="en-US" sz="1600" dirty="0" err="1">
                <a:solidFill>
                  <a:srgbClr val="BBDAFF"/>
                </a:solidFill>
                <a:latin typeface="Consolas" panose="020B0609020204030204" pitchFamily="49" charset="0"/>
              </a:rPr>
              <a:t>.on</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'connection'</a:t>
            </a:r>
            <a:r>
              <a:rPr lang="en-US" sz="1600" dirty="0">
                <a:solidFill>
                  <a:srgbClr val="FFFFFF"/>
                </a:solidFill>
                <a:latin typeface="Consolas" panose="020B0609020204030204" pitchFamily="49" charset="0"/>
              </a:rPr>
              <a:t>, </a:t>
            </a:r>
            <a:r>
              <a:rPr lang="en-US" sz="1600" dirty="0" err="1">
                <a:solidFill>
                  <a:srgbClr val="FF9DA4"/>
                </a:solidFill>
                <a:latin typeface="Consolas" panose="020B0609020204030204" pitchFamily="49" charset="0"/>
              </a:rPr>
              <a:t>connectHandler</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
            </a:r>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Bind the </a:t>
            </a:r>
            <a:r>
              <a:rPr lang="en-US" sz="1600" dirty="0" err="1">
                <a:solidFill>
                  <a:srgbClr val="7285B7"/>
                </a:solidFill>
                <a:latin typeface="Consolas" panose="020B0609020204030204" pitchFamily="49" charset="0"/>
              </a:rPr>
              <a:t>data_received</a:t>
            </a:r>
            <a:r>
              <a:rPr lang="en-US" sz="1600" dirty="0">
                <a:solidFill>
                  <a:srgbClr val="7285B7"/>
                </a:solidFill>
                <a:latin typeface="Consolas" panose="020B0609020204030204" pitchFamily="49" charset="0"/>
              </a:rPr>
              <a:t> event with the anonymous function</a:t>
            </a:r>
            <a:endParaRPr lang="en-US" sz="1600" dirty="0">
              <a:solidFill>
                <a:srgbClr val="FFFFFF"/>
              </a:solidFill>
              <a:latin typeface="Consolas" panose="020B0609020204030204" pitchFamily="49" charset="0"/>
            </a:endParaRPr>
          </a:p>
          <a:p>
            <a:r>
              <a:rPr lang="en-US" sz="1600" dirty="0" err="1">
                <a:solidFill>
                  <a:srgbClr val="FF9DA4"/>
                </a:solidFill>
                <a:latin typeface="Consolas" panose="020B0609020204030204" pitchFamily="49" charset="0"/>
              </a:rPr>
              <a:t>eventEmitter</a:t>
            </a:r>
            <a:r>
              <a:rPr lang="en-US" sz="1600" dirty="0" err="1">
                <a:solidFill>
                  <a:srgbClr val="BBDAFF"/>
                </a:solidFill>
                <a:latin typeface="Consolas" panose="020B0609020204030204" pitchFamily="49" charset="0"/>
              </a:rPr>
              <a:t>.on</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a:t>
            </a:r>
            <a:r>
              <a:rPr lang="en-US" sz="1600" dirty="0" err="1">
                <a:solidFill>
                  <a:srgbClr val="D1F1A9"/>
                </a:solidFill>
                <a:latin typeface="Consolas" panose="020B0609020204030204" pitchFamily="49" charset="0"/>
              </a:rPr>
              <a:t>data_received</a:t>
            </a:r>
            <a:r>
              <a:rPr lang="en-US" sz="1600" dirty="0">
                <a:solidFill>
                  <a:srgbClr val="D1F1A9"/>
                </a:solidFill>
                <a:latin typeface="Consolas" panose="020B0609020204030204" pitchFamily="49" charset="0"/>
              </a:rPr>
              <a:t>'</a:t>
            </a:r>
            <a:r>
              <a:rPr lang="en-US" sz="1600" dirty="0">
                <a:solidFill>
                  <a:srgbClr val="FFFFFF"/>
                </a:solidFill>
                <a:latin typeface="Consolas" panose="020B0609020204030204" pitchFamily="49" charset="0"/>
              </a:rPr>
              <a:t>, </a:t>
            </a:r>
            <a:r>
              <a:rPr lang="en-US" sz="1600" dirty="0">
                <a:solidFill>
                  <a:srgbClr val="EBBBFF"/>
                </a:solidFill>
                <a:latin typeface="Consolas" panose="020B0609020204030204" pitchFamily="49" charset="0"/>
              </a:rPr>
              <a:t>function</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    </a:t>
            </a:r>
            <a:r>
              <a:rPr lang="en-US" sz="1600" dirty="0">
                <a:solidFill>
                  <a:srgbClr val="FFEEAD"/>
                </a:solidFill>
                <a:latin typeface="Consolas" panose="020B0609020204030204" pitchFamily="49" charset="0"/>
              </a:rPr>
              <a:t>console</a:t>
            </a:r>
            <a:r>
              <a:rPr lang="en-US" sz="1600" dirty="0">
                <a:solidFill>
                  <a:srgbClr val="BBDAFF"/>
                </a:solidFill>
                <a:latin typeface="Consolas" panose="020B0609020204030204" pitchFamily="49" charset="0"/>
              </a:rPr>
              <a:t>.log</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'data received successfully.'</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
            </a:r>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Fire the connection event</a:t>
            </a:r>
            <a:endParaRPr lang="en-US" sz="1600" dirty="0">
              <a:solidFill>
                <a:srgbClr val="FFFFFF"/>
              </a:solidFill>
              <a:latin typeface="Consolas" panose="020B0609020204030204" pitchFamily="49" charset="0"/>
            </a:endParaRPr>
          </a:p>
          <a:p>
            <a:r>
              <a:rPr lang="en-US" sz="1600" dirty="0" err="1">
                <a:solidFill>
                  <a:srgbClr val="FF9DA4"/>
                </a:solidFill>
                <a:latin typeface="Consolas" panose="020B0609020204030204" pitchFamily="49" charset="0"/>
              </a:rPr>
              <a:t>eventEmitter</a:t>
            </a:r>
            <a:r>
              <a:rPr lang="en-US" sz="1600" dirty="0" err="1">
                <a:solidFill>
                  <a:srgbClr val="BBDAFF"/>
                </a:solidFill>
                <a:latin typeface="Consolas" panose="020B0609020204030204" pitchFamily="49" charset="0"/>
              </a:rPr>
              <a:t>.emit</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'connection'</a:t>
            </a:r>
            <a:r>
              <a:rPr lang="en-US" sz="1600" dirty="0">
                <a:solidFill>
                  <a:srgbClr val="FFFFFF"/>
                </a:solidFill>
                <a:latin typeface="Consolas" panose="020B0609020204030204" pitchFamily="49" charset="0"/>
              </a:rPr>
              <a:t>);</a:t>
            </a:r>
          </a:p>
          <a:p>
            <a:r>
              <a:rPr lang="en-US" sz="1600" dirty="0">
                <a:solidFill>
                  <a:srgbClr val="FFEEAD"/>
                </a:solidFill>
                <a:latin typeface="Consolas" panose="020B0609020204030204" pitchFamily="49" charset="0"/>
              </a:rPr>
              <a:t>console</a:t>
            </a:r>
            <a:r>
              <a:rPr lang="en-US" sz="1600" dirty="0">
                <a:solidFill>
                  <a:srgbClr val="BBDAFF"/>
                </a:solidFill>
                <a:latin typeface="Consolas" panose="020B0609020204030204" pitchFamily="49" charset="0"/>
              </a:rPr>
              <a:t>.log</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"Program Ended</a:t>
            </a:r>
            <a:r>
              <a:rPr lang="en-US" sz="1600" dirty="0" smtClean="0">
                <a:solidFill>
                  <a:srgbClr val="D1F1A9"/>
                </a:solidFill>
                <a:latin typeface="Consolas" panose="020B0609020204030204" pitchFamily="49" charset="0"/>
              </a:rPr>
              <a:t>."</a:t>
            </a:r>
            <a:r>
              <a:rPr lang="en-US" sz="1600" dirty="0" smtClean="0">
                <a:solidFill>
                  <a:srgbClr val="FFFFFF"/>
                </a:solidFill>
                <a:latin typeface="Consolas" panose="020B0609020204030204" pitchFamily="49" charset="0"/>
              </a:rPr>
              <a:t>);</a:t>
            </a:r>
            <a:endParaRPr lang="en-US" sz="1600" dirty="0">
              <a:solidFill>
                <a:srgbClr val="FFFFFF"/>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7124740" y="5251876"/>
            <a:ext cx="4629110" cy="1354093"/>
          </a:xfrm>
          <a:prstGeom prst="rect">
            <a:avLst/>
          </a:prstGeom>
          <a:ln>
            <a:solidFill>
              <a:schemeClr val="accent1"/>
            </a:solidFill>
          </a:ln>
        </p:spPr>
      </p:pic>
      <p:sp>
        <p:nvSpPr>
          <p:cNvPr id="6" name="Bent Arrow 5"/>
          <p:cNvSpPr/>
          <p:nvPr/>
        </p:nvSpPr>
        <p:spPr>
          <a:xfrm rot="5400000">
            <a:off x="8702687" y="4268609"/>
            <a:ext cx="983401" cy="9481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32856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EventEmitter</a:t>
            </a:r>
            <a:r>
              <a:rPr lang="en-US" dirty="0"/>
              <a:t> Class</a:t>
            </a:r>
          </a:p>
        </p:txBody>
      </p:sp>
      <p:sp>
        <p:nvSpPr>
          <p:cNvPr id="3" name="Content Placeholder 2"/>
          <p:cNvSpPr>
            <a:spLocks noGrp="1"/>
          </p:cNvSpPr>
          <p:nvPr>
            <p:ph idx="1"/>
          </p:nvPr>
        </p:nvSpPr>
        <p:spPr>
          <a:xfrm>
            <a:off x="1024128" y="2286000"/>
            <a:ext cx="10672572" cy="4023360"/>
          </a:xfrm>
        </p:spPr>
        <p:txBody>
          <a:bodyPr>
            <a:normAutofit/>
          </a:bodyPr>
          <a:lstStyle/>
          <a:p>
            <a:r>
              <a:rPr lang="en-US" sz="2400" dirty="0" err="1"/>
              <a:t>EventEmitter</a:t>
            </a:r>
            <a:r>
              <a:rPr lang="en-US" sz="2400" dirty="0"/>
              <a:t> class lies in the events module</a:t>
            </a:r>
            <a:r>
              <a:rPr lang="en-US" sz="2400" dirty="0" smtClean="0"/>
              <a:t>.</a:t>
            </a:r>
          </a:p>
          <a:p>
            <a:r>
              <a:rPr lang="en-US" sz="2400" dirty="0"/>
              <a:t>When an </a:t>
            </a:r>
            <a:r>
              <a:rPr lang="en-US" sz="2400" dirty="0" err="1"/>
              <a:t>EventEmitter</a:t>
            </a:r>
            <a:r>
              <a:rPr lang="en-US" sz="2400" dirty="0"/>
              <a:t> instance faces any error, it emits an 'error' event. </a:t>
            </a:r>
            <a:endParaRPr lang="en-US" sz="2400" dirty="0" smtClean="0"/>
          </a:p>
          <a:p>
            <a:r>
              <a:rPr lang="en-US" sz="2400" dirty="0" smtClean="0"/>
              <a:t>When </a:t>
            </a:r>
            <a:r>
              <a:rPr lang="en-US" sz="2400" dirty="0"/>
              <a:t>a new listener is added, '</a:t>
            </a:r>
            <a:r>
              <a:rPr lang="en-US" sz="2400" dirty="0" err="1"/>
              <a:t>newListener</a:t>
            </a:r>
            <a:r>
              <a:rPr lang="en-US" sz="2400" dirty="0"/>
              <a:t>' event is fired and when a listener is removed, '</a:t>
            </a:r>
            <a:r>
              <a:rPr lang="en-US" sz="2400" dirty="0" err="1"/>
              <a:t>removeListener</a:t>
            </a:r>
            <a:r>
              <a:rPr lang="en-US" sz="2400" dirty="0"/>
              <a:t>' event is fired. </a:t>
            </a:r>
            <a:endParaRPr lang="en-US" sz="2400" dirty="0" smtClean="0"/>
          </a:p>
          <a:p>
            <a:r>
              <a:rPr lang="en-US" sz="2400" dirty="0" err="1" smtClean="0"/>
              <a:t>EventEmitter</a:t>
            </a:r>
            <a:r>
              <a:rPr lang="en-US" sz="2400" dirty="0" smtClean="0"/>
              <a:t> </a:t>
            </a:r>
            <a:r>
              <a:rPr lang="en-US" sz="2400" dirty="0"/>
              <a:t>provides multiple properties like </a:t>
            </a:r>
            <a:r>
              <a:rPr lang="en-US" sz="2400" b="1" dirty="0">
                <a:solidFill>
                  <a:srgbClr val="FF0000"/>
                </a:solidFill>
              </a:rPr>
              <a:t>on</a:t>
            </a:r>
            <a:r>
              <a:rPr lang="en-US" sz="2400" dirty="0"/>
              <a:t> and </a:t>
            </a:r>
            <a:r>
              <a:rPr lang="en-US" sz="2400" b="1" dirty="0">
                <a:solidFill>
                  <a:srgbClr val="FF0000"/>
                </a:solidFill>
              </a:rPr>
              <a:t>emit</a:t>
            </a:r>
            <a:r>
              <a:rPr lang="en-US" sz="2400" dirty="0"/>
              <a:t>. </a:t>
            </a:r>
            <a:r>
              <a:rPr lang="en-US" sz="2400" b="1" dirty="0">
                <a:solidFill>
                  <a:srgbClr val="FF0000"/>
                </a:solidFill>
              </a:rPr>
              <a:t>on</a:t>
            </a:r>
            <a:r>
              <a:rPr lang="en-US" sz="2400" dirty="0"/>
              <a:t> property is used to bind a function with the event and emit is used to fire an event.</a:t>
            </a:r>
          </a:p>
        </p:txBody>
      </p:sp>
    </p:spTree>
    <p:extLst>
      <p:ext uri="{BB962C8B-B14F-4D97-AF65-F5344CB8AC3E}">
        <p14:creationId xmlns:p14="http://schemas.microsoft.com/office/powerpoint/2010/main" val="1969481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57345" y="0"/>
            <a:ext cx="10053638" cy="6619062"/>
          </a:xfrm>
          <a:prstGeom prst="rect">
            <a:avLst/>
          </a:prstGeom>
        </p:spPr>
      </p:pic>
    </p:spTree>
    <p:extLst>
      <p:ext uri="{BB962C8B-B14F-4D97-AF65-F5344CB8AC3E}">
        <p14:creationId xmlns:p14="http://schemas.microsoft.com/office/powerpoint/2010/main" val="40423749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0851" y="181766"/>
            <a:ext cx="8010525" cy="6600034"/>
          </a:xfrm>
          <a:prstGeom prst="rect">
            <a:avLst/>
          </a:prstGeom>
          <a:ln>
            <a:solidFill>
              <a:schemeClr val="tx1"/>
            </a:solidFill>
          </a:ln>
        </p:spPr>
      </p:pic>
    </p:spTree>
    <p:extLst>
      <p:ext uri="{BB962C8B-B14F-4D97-AF65-F5344CB8AC3E}">
        <p14:creationId xmlns:p14="http://schemas.microsoft.com/office/powerpoint/2010/main" val="3242825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09550" y="149959"/>
            <a:ext cx="11982450" cy="6186309"/>
          </a:xfrm>
          <a:prstGeom prst="rect">
            <a:avLst/>
          </a:prstGeom>
          <a:solidFill>
            <a:srgbClr val="002060"/>
          </a:solidFill>
          <a:ln>
            <a:solidFill>
              <a:schemeClr val="tx1"/>
            </a:solidFill>
          </a:ln>
        </p:spPr>
        <p:txBody>
          <a:bodyPr wrap="square">
            <a:spAutoFit/>
          </a:bodyPr>
          <a:lstStyle/>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events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'events'</a:t>
            </a:r>
            <a:r>
              <a:rPr lang="en-US" dirty="0">
                <a:solidFill>
                  <a:srgbClr val="FFFFFF"/>
                </a:solidFill>
                <a:latin typeface="Consolas" panose="020B0609020204030204" pitchFamily="49" charset="0"/>
              </a:rPr>
              <a:t>);</a:t>
            </a:r>
          </a:p>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eventEmitter</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new</a:t>
            </a:r>
            <a:r>
              <a:rPr lang="en-US" dirty="0">
                <a:solidFill>
                  <a:srgbClr val="FFFFFF"/>
                </a:solidFill>
                <a:latin typeface="Consolas" panose="020B0609020204030204" pitchFamily="49" charset="0"/>
              </a:rPr>
              <a:t> </a:t>
            </a:r>
            <a:r>
              <a:rPr lang="en-US" dirty="0" err="1">
                <a:solidFill>
                  <a:srgbClr val="FFEEAD"/>
                </a:solidFill>
                <a:latin typeface="Consolas" panose="020B0609020204030204" pitchFamily="49" charset="0"/>
              </a:rPr>
              <a:t>events</a:t>
            </a:r>
            <a:r>
              <a:rPr lang="en-US" dirty="0" err="1">
                <a:solidFill>
                  <a:srgbClr val="FFFFFF"/>
                </a:solidFill>
                <a:latin typeface="Consolas" panose="020B0609020204030204" pitchFamily="49" charset="0"/>
              </a:rPr>
              <a:t>.</a:t>
            </a:r>
            <a:r>
              <a:rPr lang="en-US" dirty="0" err="1">
                <a:solidFill>
                  <a:srgbClr val="FFEEAD"/>
                </a:solidFill>
                <a:latin typeface="Consolas" panose="020B0609020204030204" pitchFamily="49" charset="0"/>
              </a:rPr>
              <a:t>EventEmitter</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listener #1</a:t>
            </a:r>
            <a:endParaRPr lang="en-US" dirty="0">
              <a:solidFill>
                <a:srgbClr val="FFFFFF"/>
              </a:solidFill>
              <a:latin typeface="Consolas" panose="020B0609020204030204" pitchFamily="49" charset="0"/>
            </a:endParaRPr>
          </a:p>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listner1</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EBBBFF"/>
                </a:solidFill>
                <a:latin typeface="Consolas" panose="020B0609020204030204" pitchFamily="49" charset="0"/>
              </a:rPr>
              <a:t>function</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listner1</a:t>
            </a:r>
            <a:r>
              <a:rPr lang="en-US" dirty="0">
                <a:solidFill>
                  <a:srgbClr val="FFFFFF"/>
                </a:solidFill>
                <a:latin typeface="Consolas" panose="020B0609020204030204" pitchFamily="49" charset="0"/>
              </a:rPr>
              <a:t>() {</a:t>
            </a:r>
          </a:p>
          <a:p>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'listner1 executed.'</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listener #2</a:t>
            </a:r>
            <a:endParaRPr lang="en-US" dirty="0">
              <a:solidFill>
                <a:srgbClr val="FFFFFF"/>
              </a:solidFill>
              <a:latin typeface="Consolas" panose="020B0609020204030204" pitchFamily="49" charset="0"/>
            </a:endParaRPr>
          </a:p>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listner2</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EBBBFF"/>
                </a:solidFill>
                <a:latin typeface="Consolas" panose="020B0609020204030204" pitchFamily="49" charset="0"/>
              </a:rPr>
              <a:t>function</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listner2</a:t>
            </a:r>
            <a:r>
              <a:rPr lang="en-US" dirty="0">
                <a:solidFill>
                  <a:srgbClr val="FFFFFF"/>
                </a:solidFill>
                <a:latin typeface="Consolas" panose="020B0609020204030204" pitchFamily="49" charset="0"/>
              </a:rPr>
              <a:t>() {</a:t>
            </a:r>
          </a:p>
          <a:p>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'listner2 executed.'</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Bind the connection event with the listner1 function</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.addListener</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listner1</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Bind the connection event with the listner2 function</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.on</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listner2</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eventListeners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'events'</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.listenerCount</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eventEmitter</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90413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Code Example </a:t>
            </a:r>
          </a:p>
        </p:txBody>
      </p:sp>
      <p:sp>
        <p:nvSpPr>
          <p:cNvPr id="3" name="Content Placeholder 2"/>
          <p:cNvSpPr>
            <a:spLocks noGrp="1"/>
          </p:cNvSpPr>
          <p:nvPr>
            <p:ph idx="1"/>
          </p:nvPr>
        </p:nvSpPr>
        <p:spPr/>
        <p:txBody>
          <a:bodyPr/>
          <a:lstStyle/>
          <a:p>
            <a:r>
              <a:rPr lang="en-US" dirty="0"/>
              <a:t>Create a text file named input.txt with some text content.</a:t>
            </a:r>
          </a:p>
          <a:p>
            <a:r>
              <a:rPr lang="en-US" dirty="0"/>
              <a:t>Create a main.js file with the following code:</a:t>
            </a:r>
          </a:p>
          <a:p>
            <a:endParaRPr lang="en-US" dirty="0"/>
          </a:p>
        </p:txBody>
      </p:sp>
      <p:sp>
        <p:nvSpPr>
          <p:cNvPr id="5" name="Rectangle 4"/>
          <p:cNvSpPr/>
          <p:nvPr/>
        </p:nvSpPr>
        <p:spPr>
          <a:xfrm>
            <a:off x="1159239" y="3466683"/>
            <a:ext cx="3877456" cy="1661993"/>
          </a:xfrm>
          <a:prstGeom prst="rect">
            <a:avLst/>
          </a:prstGeom>
          <a:solidFill>
            <a:schemeClr val="accent1">
              <a:lumMod val="60000"/>
              <a:lumOff val="40000"/>
            </a:schemeClr>
          </a:solidFill>
          <a:ln>
            <a:solidFill>
              <a:schemeClr val="tx2"/>
            </a:solidFill>
          </a:ln>
        </p:spPr>
        <p:txBody>
          <a:bodyPr wrap="square">
            <a:spAutoFit/>
          </a:bodyPr>
          <a:lstStyle/>
          <a:p>
            <a:pPr>
              <a:spcBef>
                <a:spcPts val="600"/>
              </a:spcBef>
              <a:spcAft>
                <a:spcPts val="600"/>
              </a:spcAft>
            </a:pPr>
            <a:r>
              <a:rPr lang="en-US" dirty="0" err="1"/>
              <a:t>var</a:t>
            </a:r>
            <a:r>
              <a:rPr lang="en-US" dirty="0"/>
              <a:t> fs = require("fs");</a:t>
            </a:r>
          </a:p>
          <a:p>
            <a:pPr>
              <a:spcBef>
                <a:spcPts val="600"/>
              </a:spcBef>
              <a:spcAft>
                <a:spcPts val="600"/>
              </a:spcAft>
            </a:pPr>
            <a:r>
              <a:rPr lang="en-US" dirty="0" err="1"/>
              <a:t>var</a:t>
            </a:r>
            <a:r>
              <a:rPr lang="en-US" dirty="0"/>
              <a:t> data = </a:t>
            </a:r>
            <a:r>
              <a:rPr lang="en-US" dirty="0" err="1"/>
              <a:t>fs.readFileSync</a:t>
            </a:r>
            <a:r>
              <a:rPr lang="en-US" dirty="0"/>
              <a:t>('input.txt');</a:t>
            </a:r>
          </a:p>
          <a:p>
            <a:pPr>
              <a:spcBef>
                <a:spcPts val="600"/>
              </a:spcBef>
              <a:spcAft>
                <a:spcPts val="600"/>
              </a:spcAft>
            </a:pPr>
            <a:r>
              <a:rPr lang="en-US" dirty="0"/>
              <a:t>console.log(</a:t>
            </a:r>
            <a:r>
              <a:rPr lang="en-US" dirty="0" err="1"/>
              <a:t>data.toString</a:t>
            </a:r>
            <a:r>
              <a:rPr lang="en-US" dirty="0"/>
              <a:t>());</a:t>
            </a:r>
          </a:p>
          <a:p>
            <a:pPr>
              <a:spcBef>
                <a:spcPts val="600"/>
              </a:spcBef>
              <a:spcAft>
                <a:spcPts val="600"/>
              </a:spcAft>
            </a:pPr>
            <a:r>
              <a:rPr lang="en-US" dirty="0"/>
              <a:t>console.log("Program Ended");</a:t>
            </a:r>
          </a:p>
        </p:txBody>
      </p:sp>
      <p:sp>
        <p:nvSpPr>
          <p:cNvPr id="6" name="Bent Arrow 5"/>
          <p:cNvSpPr/>
          <p:nvPr/>
        </p:nvSpPr>
        <p:spPr>
          <a:xfrm rot="5400000">
            <a:off x="5019193" y="4270210"/>
            <a:ext cx="524656" cy="4896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2"/>
          <a:stretch>
            <a:fillRect/>
          </a:stretch>
        </p:blipFill>
        <p:spPr>
          <a:xfrm>
            <a:off x="4096566" y="4801688"/>
            <a:ext cx="8095434" cy="1523402"/>
          </a:xfrm>
          <a:prstGeom prst="rect">
            <a:avLst/>
          </a:prstGeom>
          <a:ln>
            <a:solidFill>
              <a:schemeClr val="tx2"/>
            </a:solidFill>
          </a:ln>
        </p:spPr>
      </p:pic>
    </p:spTree>
    <p:extLst>
      <p:ext uri="{BB962C8B-B14F-4D97-AF65-F5344CB8AC3E}">
        <p14:creationId xmlns:p14="http://schemas.microsoft.com/office/powerpoint/2010/main" val="1768434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64496"/>
            <a:ext cx="11734800" cy="5078313"/>
          </a:xfrm>
          <a:prstGeom prst="rect">
            <a:avLst/>
          </a:prstGeom>
          <a:solidFill>
            <a:srgbClr val="002060"/>
          </a:solidFill>
          <a:ln>
            <a:solidFill>
              <a:schemeClr val="tx1"/>
            </a:solidFill>
          </a:ln>
        </p:spPr>
        <p:txBody>
          <a:bodyPr wrap="square">
            <a:spAutoFit/>
          </a:bodyPr>
          <a:lstStyle/>
          <a:p>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eventListeners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 </a:t>
            </a:r>
            <a:r>
              <a:rPr lang="en-US" dirty="0" err="1">
                <a:solidFill>
                  <a:srgbClr val="D1F1A9"/>
                </a:solidFill>
                <a:latin typeface="Consolas" panose="020B0609020204030204" pitchFamily="49" charset="0"/>
              </a:rPr>
              <a:t>Listner</a:t>
            </a:r>
            <a:r>
              <a:rPr lang="en-US" dirty="0">
                <a:solidFill>
                  <a:srgbClr val="D1F1A9"/>
                </a:solidFill>
                <a:latin typeface="Consolas" panose="020B0609020204030204" pitchFamily="49" charset="0"/>
              </a:rPr>
              <a:t>(s) listening to connection event"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Fire the connection event</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.emit</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Remove the binding of listner1 function</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.removeListener</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listner1</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"Listner1 will not listen now."</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Fire the connection event</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.emit</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err="1">
                <a:solidFill>
                  <a:srgbClr val="FF9DA4"/>
                </a:solidFill>
                <a:latin typeface="Consolas" panose="020B0609020204030204" pitchFamily="49" charset="0"/>
              </a:rPr>
              <a:t>eventListeners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'events'</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.listenerCount</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eventEmitter</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eventListeners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 </a:t>
            </a:r>
            <a:r>
              <a:rPr lang="en-US" dirty="0" err="1">
                <a:solidFill>
                  <a:srgbClr val="D1F1A9"/>
                </a:solidFill>
                <a:latin typeface="Consolas" panose="020B0609020204030204" pitchFamily="49" charset="0"/>
              </a:rPr>
              <a:t>Listner</a:t>
            </a:r>
            <a:r>
              <a:rPr lang="en-US" dirty="0">
                <a:solidFill>
                  <a:srgbClr val="D1F1A9"/>
                </a:solidFill>
                <a:latin typeface="Consolas" panose="020B0609020204030204" pitchFamily="49" charset="0"/>
              </a:rPr>
              <a:t>(s) listening to connection event"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r>
            <a:br>
              <a:rPr lang="en-US" dirty="0">
                <a:solidFill>
                  <a:srgbClr val="FFFFFF"/>
                </a:solidFill>
                <a:latin typeface="Consolas" panose="020B0609020204030204" pitchFamily="49" charset="0"/>
              </a:rPr>
            </a:b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"Program Ended."</a:t>
            </a:r>
            <a:r>
              <a:rPr lang="en-US" dirty="0">
                <a:solidFill>
                  <a:srgbClr val="FFFFFF"/>
                </a:solidFill>
                <a:latin typeface="Consolas" panose="020B0609020204030204" pitchFamily="49" charset="0"/>
              </a:rPr>
              <a:t>);</a:t>
            </a:r>
            <a:endParaRPr lang="en-US"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927243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Picture 3"/>
          <p:cNvPicPr>
            <a:picLocks noChangeAspect="1"/>
          </p:cNvPicPr>
          <p:nvPr/>
        </p:nvPicPr>
        <p:blipFill>
          <a:blip r:embed="rId2"/>
          <a:stretch>
            <a:fillRect/>
          </a:stretch>
        </p:blipFill>
        <p:spPr>
          <a:xfrm>
            <a:off x="2878538" y="2305050"/>
            <a:ext cx="6011251" cy="2876550"/>
          </a:xfrm>
          <a:prstGeom prst="rect">
            <a:avLst/>
          </a:prstGeom>
          <a:solidFill>
            <a:srgbClr val="002060"/>
          </a:solidFill>
          <a:ln>
            <a:solidFill>
              <a:schemeClr val="tx1"/>
            </a:solidFill>
          </a:ln>
        </p:spPr>
      </p:pic>
    </p:spTree>
    <p:extLst>
      <p:ext uri="{BB962C8B-B14F-4D97-AF65-F5344CB8AC3E}">
        <p14:creationId xmlns:p14="http://schemas.microsoft.com/office/powerpoint/2010/main" val="3672315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9625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Code Example</a:t>
            </a:r>
          </a:p>
        </p:txBody>
      </p:sp>
      <p:sp>
        <p:nvSpPr>
          <p:cNvPr id="3" name="Content Placeholder 2"/>
          <p:cNvSpPr>
            <a:spLocks noGrp="1"/>
          </p:cNvSpPr>
          <p:nvPr>
            <p:ph idx="1"/>
          </p:nvPr>
        </p:nvSpPr>
        <p:spPr/>
        <p:txBody>
          <a:bodyPr/>
          <a:lstStyle/>
          <a:p>
            <a:r>
              <a:rPr lang="en-US" dirty="0"/>
              <a:t>Create a text file named input.txt with </a:t>
            </a:r>
            <a:r>
              <a:rPr lang="en-US" dirty="0" smtClean="0"/>
              <a:t>some text content.</a:t>
            </a:r>
          </a:p>
          <a:p>
            <a:r>
              <a:rPr lang="en-US" dirty="0" smtClean="0"/>
              <a:t>Create a main.js file with the following code:</a:t>
            </a:r>
            <a:endParaRPr lang="en-US" dirty="0"/>
          </a:p>
        </p:txBody>
      </p:sp>
      <p:sp>
        <p:nvSpPr>
          <p:cNvPr id="5" name="Rectangle 4"/>
          <p:cNvSpPr/>
          <p:nvPr/>
        </p:nvSpPr>
        <p:spPr>
          <a:xfrm>
            <a:off x="634583" y="3525448"/>
            <a:ext cx="6096000" cy="2523768"/>
          </a:xfrm>
          <a:prstGeom prst="rect">
            <a:avLst/>
          </a:prstGeom>
          <a:solidFill>
            <a:schemeClr val="accent1">
              <a:lumMod val="60000"/>
              <a:lumOff val="40000"/>
            </a:schemeClr>
          </a:solidFill>
          <a:ln>
            <a:solidFill>
              <a:schemeClr val="tx2"/>
            </a:solidFill>
          </a:ln>
        </p:spPr>
        <p:txBody>
          <a:bodyPr>
            <a:spAutoFit/>
          </a:bodyPr>
          <a:lstStyle/>
          <a:p>
            <a:pPr>
              <a:spcBef>
                <a:spcPts val="600"/>
              </a:spcBef>
              <a:spcAft>
                <a:spcPts val="600"/>
              </a:spcAft>
            </a:pPr>
            <a:r>
              <a:rPr lang="en-US" dirty="0" err="1"/>
              <a:t>var</a:t>
            </a:r>
            <a:r>
              <a:rPr lang="en-US" dirty="0"/>
              <a:t> fs = require("fs");</a:t>
            </a:r>
          </a:p>
          <a:p>
            <a:pPr>
              <a:spcBef>
                <a:spcPts val="600"/>
              </a:spcBef>
              <a:spcAft>
                <a:spcPts val="600"/>
              </a:spcAft>
            </a:pPr>
            <a:r>
              <a:rPr lang="en-US" dirty="0" err="1"/>
              <a:t>fs.readFile</a:t>
            </a:r>
            <a:r>
              <a:rPr lang="en-US" dirty="0"/>
              <a:t>('input.txt', function (err, data) {</a:t>
            </a:r>
          </a:p>
          <a:p>
            <a:pPr>
              <a:spcBef>
                <a:spcPts val="600"/>
              </a:spcBef>
              <a:spcAft>
                <a:spcPts val="600"/>
              </a:spcAft>
            </a:pPr>
            <a:r>
              <a:rPr lang="en-US" dirty="0"/>
              <a:t> if (err) return </a:t>
            </a:r>
            <a:r>
              <a:rPr lang="en-US" dirty="0" err="1"/>
              <a:t>console.error</a:t>
            </a:r>
            <a:r>
              <a:rPr lang="en-US" dirty="0"/>
              <a:t>(err);</a:t>
            </a:r>
          </a:p>
          <a:p>
            <a:pPr>
              <a:spcBef>
                <a:spcPts val="600"/>
              </a:spcBef>
              <a:spcAft>
                <a:spcPts val="600"/>
              </a:spcAft>
            </a:pPr>
            <a:r>
              <a:rPr lang="en-US" dirty="0"/>
              <a:t> </a:t>
            </a:r>
            <a:r>
              <a:rPr lang="en-US" dirty="0" smtClean="0"/>
              <a:t>	console.log(</a:t>
            </a:r>
            <a:r>
              <a:rPr lang="en-US" dirty="0" err="1" smtClean="0"/>
              <a:t>data.toString</a:t>
            </a:r>
            <a:r>
              <a:rPr lang="en-US" dirty="0"/>
              <a:t>());</a:t>
            </a:r>
          </a:p>
          <a:p>
            <a:pPr>
              <a:spcBef>
                <a:spcPts val="600"/>
              </a:spcBef>
              <a:spcAft>
                <a:spcPts val="600"/>
              </a:spcAft>
            </a:pPr>
            <a:r>
              <a:rPr lang="en-US" dirty="0"/>
              <a:t>});</a:t>
            </a:r>
          </a:p>
          <a:p>
            <a:pPr>
              <a:spcBef>
                <a:spcPts val="600"/>
              </a:spcBef>
              <a:spcAft>
                <a:spcPts val="600"/>
              </a:spcAft>
            </a:pPr>
            <a:r>
              <a:rPr lang="en-US" dirty="0"/>
              <a:t>console.log("Program Ended");</a:t>
            </a:r>
          </a:p>
        </p:txBody>
      </p:sp>
      <p:pic>
        <p:nvPicPr>
          <p:cNvPr id="6" name="Picture 5"/>
          <p:cNvPicPr>
            <a:picLocks noChangeAspect="1"/>
          </p:cNvPicPr>
          <p:nvPr/>
        </p:nvPicPr>
        <p:blipFill>
          <a:blip r:embed="rId2"/>
          <a:stretch>
            <a:fillRect/>
          </a:stretch>
        </p:blipFill>
        <p:spPr>
          <a:xfrm>
            <a:off x="4036678" y="5006715"/>
            <a:ext cx="8049823" cy="1503813"/>
          </a:xfrm>
          <a:prstGeom prst="rect">
            <a:avLst/>
          </a:prstGeom>
          <a:ln>
            <a:solidFill>
              <a:schemeClr val="tx2"/>
            </a:solidFill>
          </a:ln>
        </p:spPr>
      </p:pic>
      <p:sp>
        <p:nvSpPr>
          <p:cNvPr id="7" name="Bent Arrow 6"/>
          <p:cNvSpPr/>
          <p:nvPr/>
        </p:nvSpPr>
        <p:spPr>
          <a:xfrm rot="5400000">
            <a:off x="6709514" y="4499561"/>
            <a:ext cx="524656" cy="4896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686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Asynchronous</a:t>
            </a:r>
          </a:p>
        </p:txBody>
      </p:sp>
      <p:sp>
        <p:nvSpPr>
          <p:cNvPr id="3" name="Content Placeholder 2"/>
          <p:cNvSpPr>
            <a:spLocks noGrp="1"/>
          </p:cNvSpPr>
          <p:nvPr>
            <p:ph idx="1"/>
          </p:nvPr>
        </p:nvSpPr>
        <p:spPr/>
        <p:txBody>
          <a:bodyPr/>
          <a:lstStyle/>
          <a:p>
            <a:r>
              <a:rPr lang="en-US" dirty="0"/>
              <a:t>These two examples explain the concept of blocking and non-blocking calls.</a:t>
            </a:r>
          </a:p>
          <a:p>
            <a:pPr>
              <a:buFont typeface="Wingdings" panose="05000000000000000000" pitchFamily="2" charset="2"/>
              <a:buChar char="§"/>
            </a:pPr>
            <a:r>
              <a:rPr lang="en-US" dirty="0" smtClean="0"/>
              <a:t>The </a:t>
            </a:r>
            <a:r>
              <a:rPr lang="en-US" dirty="0"/>
              <a:t>first example shows that the program blocks until it reads the file and then only </a:t>
            </a:r>
            <a:r>
              <a:rPr lang="en-US" dirty="0" smtClean="0"/>
              <a:t>it proceeds </a:t>
            </a:r>
            <a:r>
              <a:rPr lang="en-US" dirty="0"/>
              <a:t>to end the program.</a:t>
            </a:r>
          </a:p>
          <a:p>
            <a:pPr>
              <a:buFont typeface="Wingdings" panose="05000000000000000000" pitchFamily="2" charset="2"/>
              <a:buChar char="§"/>
            </a:pPr>
            <a:r>
              <a:rPr lang="en-US" dirty="0" smtClean="0"/>
              <a:t>The </a:t>
            </a:r>
            <a:r>
              <a:rPr lang="en-US" dirty="0"/>
              <a:t>second example shows that the program does not wait for file reading </a:t>
            </a:r>
            <a:r>
              <a:rPr lang="en-US" dirty="0" smtClean="0"/>
              <a:t>and proceeds </a:t>
            </a:r>
            <a:r>
              <a:rPr lang="en-US" dirty="0"/>
              <a:t>to print "Program Ended" and at the same time, the program without </a:t>
            </a:r>
            <a:r>
              <a:rPr lang="en-US" dirty="0" smtClean="0"/>
              <a:t>blocking continues </a:t>
            </a:r>
            <a:r>
              <a:rPr lang="en-US" dirty="0"/>
              <a:t>reading the file.</a:t>
            </a:r>
          </a:p>
        </p:txBody>
      </p:sp>
    </p:spTree>
    <p:extLst>
      <p:ext uri="{BB962C8B-B14F-4D97-AF65-F5344CB8AC3E}">
        <p14:creationId xmlns:p14="http://schemas.microsoft.com/office/powerpoint/2010/main" val="324003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http module</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420764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the Http code</a:t>
            </a:r>
            <a:endParaRPr lang="en-US" dirty="0"/>
          </a:p>
        </p:txBody>
      </p:sp>
      <p:sp>
        <p:nvSpPr>
          <p:cNvPr id="3" name="Content Placeholder 2"/>
          <p:cNvSpPr>
            <a:spLocks noGrp="1"/>
          </p:cNvSpPr>
          <p:nvPr>
            <p:ph idx="1"/>
          </p:nvPr>
        </p:nvSpPr>
        <p:spPr>
          <a:xfrm>
            <a:off x="1024128" y="4241494"/>
            <a:ext cx="9720073" cy="2067866"/>
          </a:xfrm>
        </p:spPr>
        <p:txBody>
          <a:bodyPr/>
          <a:lstStyle/>
          <a:p>
            <a:r>
              <a:rPr lang="en-US" dirty="0"/>
              <a:t>The function passed into the </a:t>
            </a:r>
            <a:r>
              <a:rPr lang="en-US" dirty="0" err="1"/>
              <a:t>http.createServer</a:t>
            </a:r>
            <a:r>
              <a:rPr lang="en-US" dirty="0"/>
              <a:t>() has a </a:t>
            </a:r>
            <a:r>
              <a:rPr lang="en-US" b="1" dirty="0" err="1"/>
              <a:t>req</a:t>
            </a:r>
            <a:r>
              <a:rPr lang="en-US" dirty="0"/>
              <a:t> argument that represents the request from the client, as an object (</a:t>
            </a:r>
            <a:r>
              <a:rPr lang="en-US" dirty="0" err="1"/>
              <a:t>http.IncomingMessage</a:t>
            </a:r>
            <a:r>
              <a:rPr lang="en-US" dirty="0"/>
              <a:t> object).</a:t>
            </a:r>
          </a:p>
          <a:p>
            <a:r>
              <a:rPr lang="en-US" dirty="0" smtClean="0"/>
              <a:t>This </a:t>
            </a:r>
            <a:r>
              <a:rPr lang="en-US" dirty="0"/>
              <a:t>object has a property called "</a:t>
            </a:r>
            <a:r>
              <a:rPr lang="en-US" dirty="0" err="1"/>
              <a:t>url</a:t>
            </a:r>
            <a:r>
              <a:rPr lang="en-US" dirty="0"/>
              <a:t>" which holds the part of the </a:t>
            </a:r>
            <a:r>
              <a:rPr lang="en-US" dirty="0" err="1"/>
              <a:t>url</a:t>
            </a:r>
            <a:r>
              <a:rPr lang="en-US" dirty="0"/>
              <a:t> that comes after the domain name:</a:t>
            </a:r>
          </a:p>
        </p:txBody>
      </p:sp>
      <p:sp>
        <p:nvSpPr>
          <p:cNvPr id="4" name="Rectangle 3"/>
          <p:cNvSpPr/>
          <p:nvPr/>
        </p:nvSpPr>
        <p:spPr>
          <a:xfrm>
            <a:off x="1024128" y="2286000"/>
            <a:ext cx="6725587" cy="1754326"/>
          </a:xfrm>
          <a:prstGeom prst="rect">
            <a:avLst/>
          </a:prstGeom>
          <a:solidFill>
            <a:schemeClr val="accent1">
              <a:lumMod val="60000"/>
              <a:lumOff val="40000"/>
            </a:schemeClr>
          </a:solidFill>
          <a:ln>
            <a:solidFill>
              <a:schemeClr val="tx2"/>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r>
              <a:rPr lang="en-US" dirty="0"/>
              <a:t/>
            </a:r>
            <a:br>
              <a:rPr lang="en-US" dirty="0"/>
            </a:b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res.writeHead</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200</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'Content-Type'</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'text/html'</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6" name="TextBox 5"/>
          <p:cNvSpPr txBox="1"/>
          <p:nvPr/>
        </p:nvSpPr>
        <p:spPr>
          <a:xfrm>
            <a:off x="8979108" y="2443315"/>
            <a:ext cx="2426345" cy="1200329"/>
          </a:xfrm>
          <a:prstGeom prst="rect">
            <a:avLst/>
          </a:prstGeom>
          <a:solidFill>
            <a:schemeClr val="accent1">
              <a:lumMod val="60000"/>
              <a:lumOff val="40000"/>
            </a:schemeClr>
          </a:solidFill>
          <a:ln>
            <a:solidFill>
              <a:schemeClr val="tx2"/>
            </a:solidFill>
          </a:ln>
        </p:spPr>
        <p:txBody>
          <a:bodyPr wrap="square" rtlCol="0">
            <a:spAutoFit/>
          </a:bodyPr>
          <a:lstStyle/>
          <a:p>
            <a:r>
              <a:rPr lang="en-US" sz="2400" dirty="0" smtClean="0"/>
              <a:t>Only “/” gets printed on the webpage.</a:t>
            </a:r>
            <a:endParaRPr lang="en-US" sz="2400" dirty="0"/>
          </a:p>
        </p:txBody>
      </p:sp>
      <p:sp>
        <p:nvSpPr>
          <p:cNvPr id="7" name="Right Arrow 6"/>
          <p:cNvSpPr/>
          <p:nvPr/>
        </p:nvSpPr>
        <p:spPr>
          <a:xfrm>
            <a:off x="7749715" y="2773180"/>
            <a:ext cx="1229393" cy="509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47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 the Query </a:t>
            </a:r>
            <a:r>
              <a:rPr lang="en-US" dirty="0" smtClean="0"/>
              <a:t>String</a:t>
            </a:r>
            <a:endParaRPr lang="en-US" dirty="0"/>
          </a:p>
        </p:txBody>
      </p:sp>
      <p:sp>
        <p:nvSpPr>
          <p:cNvPr id="3" name="Content Placeholder 2"/>
          <p:cNvSpPr>
            <a:spLocks noGrp="1"/>
          </p:cNvSpPr>
          <p:nvPr>
            <p:ph idx="1"/>
          </p:nvPr>
        </p:nvSpPr>
        <p:spPr/>
        <p:txBody>
          <a:bodyPr/>
          <a:lstStyle/>
          <a:p>
            <a:r>
              <a:rPr lang="en-US" dirty="0"/>
              <a:t>There are built-in modules to easily split the query string into readable parts, such as the URL module.</a:t>
            </a:r>
          </a:p>
          <a:p>
            <a:r>
              <a:rPr lang="en-US" dirty="0"/>
              <a:t/>
            </a:r>
            <a:br>
              <a:rPr lang="en-US" dirty="0"/>
            </a:br>
            <a:endParaRPr lang="en-US" dirty="0"/>
          </a:p>
        </p:txBody>
      </p:sp>
      <p:sp>
        <p:nvSpPr>
          <p:cNvPr id="4" name="Rectangle 3"/>
          <p:cNvSpPr/>
          <p:nvPr/>
        </p:nvSpPr>
        <p:spPr>
          <a:xfrm>
            <a:off x="1968708" y="3648206"/>
            <a:ext cx="6770558" cy="2585323"/>
          </a:xfrm>
          <a:prstGeom prst="rect">
            <a:avLst/>
          </a:prstGeom>
          <a:solidFill>
            <a:schemeClr val="accent1">
              <a:lumMod val="60000"/>
              <a:lumOff val="40000"/>
            </a:schemeClr>
          </a:solidFill>
          <a:ln>
            <a:solidFill>
              <a:schemeClr val="tx2"/>
            </a:solidFill>
          </a:ln>
        </p:spPr>
        <p:txBody>
          <a:bodyPr wrap="square">
            <a:spAutoFit/>
          </a:bodyPr>
          <a:lstStyle/>
          <a:p>
            <a:r>
              <a:rPr lang="en-US" dirty="0" err="1" smtClean="0">
                <a:solidFill>
                  <a:srgbClr val="0000CD"/>
                </a:solidFill>
                <a:latin typeface="Consolas" panose="020B0609020204030204" pitchFamily="49" charset="0"/>
              </a:rPr>
              <a:t>const</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r>
              <a:rPr lang="en-US" dirty="0"/>
              <a:t/>
            </a:r>
            <a:br>
              <a:rPr lang="en-US" dirty="0"/>
            </a:br>
            <a:r>
              <a:rPr lang="en-US" b="1" dirty="0" err="1" smtClean="0">
                <a:solidFill>
                  <a:srgbClr val="0000CD"/>
                </a:solidFill>
                <a:latin typeface="Consolas" panose="020B0609020204030204" pitchFamily="49" charset="0"/>
              </a:rPr>
              <a:t>const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url</a:t>
            </a:r>
            <a:r>
              <a:rPr lang="en-US" b="1" dirty="0">
                <a:solidFill>
                  <a:srgbClr val="000000"/>
                </a:solidFill>
                <a:latin typeface="Consolas" panose="020B0609020204030204" pitchFamily="49" charset="0"/>
              </a:rPr>
              <a:t> = require(</a:t>
            </a:r>
            <a:r>
              <a:rPr lang="en-US" b="1" dirty="0">
                <a:solidFill>
                  <a:srgbClr val="A52A2A"/>
                </a:solidFill>
                <a:latin typeface="Consolas" panose="020B0609020204030204" pitchFamily="49" charset="0"/>
              </a:rPr>
              <a:t>'</a:t>
            </a:r>
            <a:r>
              <a:rPr lang="en-US" b="1" dirty="0" err="1">
                <a:solidFill>
                  <a:srgbClr val="A52A2A"/>
                </a:solidFill>
                <a:latin typeface="Consolas" panose="020B0609020204030204" pitchFamily="49" charset="0"/>
              </a:rPr>
              <a:t>url</a:t>
            </a:r>
            <a:r>
              <a:rPr lang="en-US" b="1" dirty="0">
                <a:solidFill>
                  <a:srgbClr val="A52A2A"/>
                </a:solidFill>
                <a:latin typeface="Consolas" panose="020B0609020204030204" pitchFamily="49" charset="0"/>
              </a:rPr>
              <a:t>'</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dirty="0"/>
              <a:t/>
            </a:r>
            <a:br>
              <a:rPr lang="en-US" dirty="0"/>
            </a:br>
            <a:r>
              <a:rPr lang="en-US" dirty="0" err="1">
                <a:solidFill>
                  <a:srgbClr val="000000"/>
                </a:solidFill>
                <a:latin typeface="Consolas" panose="020B0609020204030204" pitchFamily="49" charset="0"/>
              </a:rPr>
              <a:t>http.createServer</a:t>
            </a:r>
            <a:r>
              <a:rPr lang="en-US" dirty="0" smtClean="0">
                <a:solidFill>
                  <a:srgbClr val="000000"/>
                </a:solidFill>
                <a:latin typeface="Consolas" panose="020B0609020204030204" pitchFamily="49" charset="0"/>
              </a:rPr>
              <a:t>(</a:t>
            </a:r>
            <a:r>
              <a:rPr lang="en-US" dirty="0" smtClean="0">
                <a:solidFill>
                  <a:srgbClr val="0000CD"/>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a:t>
            </a:r>
            <a:r>
              <a:rPr lang="en-US" dirty="0" smtClean="0">
                <a:solidFill>
                  <a:srgbClr val="000000"/>
                </a:solidFill>
                <a:latin typeface="Consolas" panose="020B0609020204030204" pitchFamily="49" charset="0"/>
              </a:rPr>
              <a:t>)=&gt; </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r>
              <a:rPr lang="en-US" dirty="0"/>
              <a:t/>
            </a:r>
            <a:br>
              <a:rPr lang="en-US" dirty="0"/>
            </a:br>
            <a:r>
              <a:rPr lang="en-US" b="1" dirty="0">
                <a:solidFill>
                  <a:srgbClr val="000000"/>
                </a:solidFill>
                <a:latin typeface="Consolas" panose="020B0609020204030204" pitchFamily="49" charset="0"/>
              </a:rPr>
              <a:t>  </a:t>
            </a:r>
            <a:r>
              <a:rPr lang="en-US" b="1" dirty="0" err="1">
                <a:solidFill>
                  <a:srgbClr val="0000CD"/>
                </a:solidFill>
                <a:latin typeface="Consolas" panose="020B0609020204030204" pitchFamily="49" charset="0"/>
              </a:rPr>
              <a:t>var</a:t>
            </a:r>
            <a:r>
              <a:rPr lang="en-US" b="1" dirty="0">
                <a:solidFill>
                  <a:srgbClr val="000000"/>
                </a:solidFill>
                <a:latin typeface="Consolas" panose="020B0609020204030204" pitchFamily="49" charset="0"/>
              </a:rPr>
              <a:t> q = </a:t>
            </a:r>
            <a:r>
              <a:rPr lang="en-US" b="1" dirty="0" err="1">
                <a:solidFill>
                  <a:srgbClr val="000000"/>
                </a:solidFill>
                <a:latin typeface="Consolas" panose="020B0609020204030204" pitchFamily="49" charset="0"/>
              </a:rPr>
              <a:t>url.parse</a:t>
            </a:r>
            <a:r>
              <a:rPr lang="en-US" b="1" dirty="0">
                <a:solidFill>
                  <a:srgbClr val="000000"/>
                </a:solidFill>
                <a:latin typeface="Consolas" panose="020B0609020204030204" pitchFamily="49" charset="0"/>
              </a:rPr>
              <a:t>(req.url, </a:t>
            </a:r>
            <a:r>
              <a:rPr lang="en-US" b="1" dirty="0">
                <a:solidFill>
                  <a:srgbClr val="0000CD"/>
                </a:solidFill>
                <a:latin typeface="Consolas" panose="020B0609020204030204" pitchFamily="49" charset="0"/>
              </a:rPr>
              <a:t>true</a:t>
            </a:r>
            <a:r>
              <a:rPr lang="en-US" b="1" dirty="0">
                <a:solidFill>
                  <a:srgbClr val="000000"/>
                </a:solidFill>
                <a:latin typeface="Consolas" panose="020B0609020204030204" pitchFamily="49" charset="0"/>
              </a:rPr>
              <a:t>).query;</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txt = </a:t>
            </a:r>
            <a:r>
              <a:rPr lang="en-US" b="1" dirty="0" err="1">
                <a:solidFill>
                  <a:srgbClr val="000000"/>
                </a:solidFill>
                <a:latin typeface="Consolas" panose="020B0609020204030204" pitchFamily="49" charset="0"/>
              </a:rPr>
              <a:t>q.year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q.month</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(txt);</a:t>
            </a:r>
            <a:r>
              <a:rPr lang="en-US" dirty="0"/>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05498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3971</TotalTime>
  <Words>1471</Words>
  <Application>Microsoft Office PowerPoint</Application>
  <PresentationFormat>Widescreen</PresentationFormat>
  <Paragraphs>218</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Consolas</vt:lpstr>
      <vt:lpstr>Merriweather</vt:lpstr>
      <vt:lpstr>Tw Cen MT</vt:lpstr>
      <vt:lpstr>Tw Cen MT Condensed</vt:lpstr>
      <vt:lpstr>var(--sans-serif)</vt:lpstr>
      <vt:lpstr>Verdana</vt:lpstr>
      <vt:lpstr>Wingdings</vt:lpstr>
      <vt:lpstr>Wingdings 3</vt:lpstr>
      <vt:lpstr>Integral</vt:lpstr>
      <vt:lpstr>Callbacks, events</vt:lpstr>
      <vt:lpstr>Topics to be covered</vt:lpstr>
      <vt:lpstr>What is Callback?</vt:lpstr>
      <vt:lpstr>Blocking Code Example </vt:lpstr>
      <vt:lpstr>Non-Blocking Code Example</vt:lpstr>
      <vt:lpstr>Non-Blocking Asynchronous</vt:lpstr>
      <vt:lpstr>http module</vt:lpstr>
      <vt:lpstr>Recall the Http code</vt:lpstr>
      <vt:lpstr>Split the Query String</vt:lpstr>
      <vt:lpstr>fs module</vt:lpstr>
      <vt:lpstr>Node.js as a File Server</vt:lpstr>
      <vt:lpstr>Read Files</vt:lpstr>
      <vt:lpstr>Create Files</vt:lpstr>
      <vt:lpstr>Create a new file using the appendFile() method:</vt:lpstr>
      <vt:lpstr>Create a new file using the Open() method:</vt:lpstr>
      <vt:lpstr>Create a new file using the writeFile() method:</vt:lpstr>
      <vt:lpstr>Update Files</vt:lpstr>
      <vt:lpstr>Update Files</vt:lpstr>
      <vt:lpstr>Delete Files</vt:lpstr>
      <vt:lpstr>Rename Files</vt:lpstr>
      <vt:lpstr>os module</vt:lpstr>
      <vt:lpstr>Nodejs os module</vt:lpstr>
      <vt:lpstr>Nodejs os module</vt:lpstr>
      <vt:lpstr>URL module</vt:lpstr>
      <vt:lpstr>The Built-in URL Module</vt:lpstr>
      <vt:lpstr>Split a web address into readable parts:</vt:lpstr>
      <vt:lpstr>Node.js File Server</vt:lpstr>
      <vt:lpstr>Node.js File Server</vt:lpstr>
      <vt:lpstr>Event loop</vt:lpstr>
      <vt:lpstr>Event loop</vt:lpstr>
      <vt:lpstr>Event-Driven Programming </vt:lpstr>
      <vt:lpstr>Event-Driven Programming </vt:lpstr>
      <vt:lpstr>Event-Driven Programming </vt:lpstr>
      <vt:lpstr>Event-Driven Programming </vt:lpstr>
      <vt:lpstr>Example</vt:lpstr>
      <vt:lpstr>EventEmitter Class</vt:lpstr>
      <vt:lpstr>PowerPoint Presentation</vt:lpstr>
      <vt:lpstr>PowerPoint Presentation</vt:lpstr>
      <vt:lpstr>PowerPoint Presentation</vt:lpstr>
      <vt:lpstr>PowerPoint Presentation</vt:lpstr>
      <vt:lpstr>Output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Dr. Adeel Ansari</cp:lastModifiedBy>
  <cp:revision>77</cp:revision>
  <dcterms:created xsi:type="dcterms:W3CDTF">2020-01-27T11:13:13Z</dcterms:created>
  <dcterms:modified xsi:type="dcterms:W3CDTF">2020-02-06T20:56:12Z</dcterms:modified>
</cp:coreProperties>
</file>