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57" r:id="rId4"/>
    <p:sldId id="296" r:id="rId5"/>
    <p:sldId id="297" r:id="rId6"/>
    <p:sldId id="298" r:id="rId7"/>
    <p:sldId id="299" r:id="rId8"/>
    <p:sldId id="300" r:id="rId9"/>
    <p:sldId id="301" r:id="rId10"/>
    <p:sldId id="302" r:id="rId11"/>
    <p:sldId id="303" r:id="rId12"/>
    <p:sldId id="304" r:id="rId13"/>
    <p:sldId id="305" r:id="rId14"/>
    <p:sldId id="306" r:id="rId15"/>
    <p:sldId id="308" r:id="rId16"/>
    <p:sldId id="309" r:id="rId17"/>
    <p:sldId id="310" r:id="rId18"/>
    <p:sldId id="311" r:id="rId19"/>
    <p:sldId id="312" r:id="rId20"/>
    <p:sldId id="313" r:id="rId21"/>
    <p:sldId id="314" r:id="rId22"/>
    <p:sldId id="307" r:id="rId23"/>
    <p:sldId id="315" r:id="rId24"/>
    <p:sldId id="316" r:id="rId25"/>
    <p:sldId id="317" r:id="rId26"/>
    <p:sldId id="318" r:id="rId27"/>
    <p:sldId id="31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130EBB-8723-49D8-837B-84A12BE76ED6}"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41357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2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41599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130EBB-8723-49D8-837B-84A12BE76ED6}"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30EBB-8723-49D8-837B-84A12BE76ED6}"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1617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30EBB-8723-49D8-837B-84A12BE76ED6}" type="datetimeFigureOut">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376654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30EBB-8723-49D8-837B-84A12BE76ED6}"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4547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30EBB-8723-49D8-837B-84A12BE76ED6}" type="datetimeFigureOut">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921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5055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9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30EBB-8723-49D8-837B-84A12BE76ED6}" type="datetimeFigureOut">
              <a:rPr lang="en-US" smtClean="0"/>
              <a:t>3/5/2021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7E09BA-F557-4A80-9BEF-8BCD123B74C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38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xpressjs.com/en/4x/api.html#app.METHO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xpressjs.com/en/4x/api.html#res.send" TargetMode="External"/><Relationship Id="rId3" Type="http://schemas.openxmlformats.org/officeDocument/2006/relationships/hyperlink" Target="https://expressjs.com/en/4x/api.html#res.end" TargetMode="External"/><Relationship Id="rId7" Type="http://schemas.openxmlformats.org/officeDocument/2006/relationships/hyperlink" Target="https://expressjs.com/en/4x/api.html#res.render" TargetMode="External"/><Relationship Id="rId2" Type="http://schemas.openxmlformats.org/officeDocument/2006/relationships/hyperlink" Target="https://expressjs.com/en/4x/api.html#res.download" TargetMode="External"/><Relationship Id="rId1" Type="http://schemas.openxmlformats.org/officeDocument/2006/relationships/slideLayout" Target="../slideLayouts/slideLayout2.xml"/><Relationship Id="rId6" Type="http://schemas.openxmlformats.org/officeDocument/2006/relationships/hyperlink" Target="https://expressjs.com/en/4x/api.html#res.redirect" TargetMode="External"/><Relationship Id="rId5" Type="http://schemas.openxmlformats.org/officeDocument/2006/relationships/hyperlink" Target="https://expressjs.com/en/4x/api.html#res.jsonp" TargetMode="External"/><Relationship Id="rId10" Type="http://schemas.openxmlformats.org/officeDocument/2006/relationships/hyperlink" Target="https://expressjs.com/en/4x/api.html#res.sendStatus" TargetMode="External"/><Relationship Id="rId4" Type="http://schemas.openxmlformats.org/officeDocument/2006/relationships/hyperlink" Target="https://expressjs.com/en/4x/api.html#res.json" TargetMode="External"/><Relationship Id="rId9" Type="http://schemas.openxmlformats.org/officeDocument/2006/relationships/hyperlink" Target="https://expressjs.com/en/4x/api.html#res.sendFi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Learn/Server-side/Express_Nodejs" TargetMode="External"/><Relationship Id="rId2" Type="http://schemas.openxmlformats.org/officeDocument/2006/relationships/hyperlink" Target="https://expressjs.com/en/guide/rou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Expressjs</a:t>
            </a:r>
            <a:r>
              <a:rPr lang="en-US" dirty="0"/>
              <a:t> framework</a:t>
            </a:r>
          </a:p>
        </p:txBody>
      </p:sp>
      <p:sp>
        <p:nvSpPr>
          <p:cNvPr id="3" name="Subtitle 2"/>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7626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058A-2CFD-4ED6-A7D5-965404FEBD18}"/>
              </a:ext>
            </a:extLst>
          </p:cNvPr>
          <p:cNvSpPr>
            <a:spLocks noGrp="1"/>
          </p:cNvSpPr>
          <p:nvPr>
            <p:ph type="title"/>
          </p:nvPr>
        </p:nvSpPr>
        <p:spPr/>
        <p:txBody>
          <a:bodyPr/>
          <a:lstStyle/>
          <a:p>
            <a:r>
              <a:rPr lang="en-US" dirty="0"/>
              <a:t>What are Routes?</a:t>
            </a:r>
          </a:p>
        </p:txBody>
      </p:sp>
      <p:sp>
        <p:nvSpPr>
          <p:cNvPr id="3" name="Content Placeholder 2">
            <a:extLst>
              <a:ext uri="{FF2B5EF4-FFF2-40B4-BE49-F238E27FC236}">
                <a16:creationId xmlns:a16="http://schemas.microsoft.com/office/drawing/2014/main" id="{16099FC4-19D6-450B-807C-ADB4ABF44DE0}"/>
              </a:ext>
            </a:extLst>
          </p:cNvPr>
          <p:cNvSpPr>
            <a:spLocks noGrp="1"/>
          </p:cNvSpPr>
          <p:nvPr>
            <p:ph idx="1"/>
          </p:nvPr>
        </p:nvSpPr>
        <p:spPr/>
        <p:txBody>
          <a:bodyPr>
            <a:normAutofit fontScale="92500" lnSpcReduction="20000"/>
          </a:bodyPr>
          <a:lstStyle/>
          <a:p>
            <a:r>
              <a:rPr lang="en-US" dirty="0"/>
              <a:t>Routing determine the way in which an application responds to a client request to a particular endpoint.</a:t>
            </a:r>
          </a:p>
          <a:p>
            <a:r>
              <a:rPr lang="en-US" dirty="0"/>
              <a:t>For example, a client can make a GET, POST, PUT or DELETE http request for various URL such as the ones shown below;</a:t>
            </a:r>
          </a:p>
          <a:p>
            <a:endParaRPr lang="en-US" dirty="0"/>
          </a:p>
          <a:p>
            <a:endParaRPr lang="en-US" dirty="0"/>
          </a:p>
          <a:p>
            <a:r>
              <a:rPr lang="en-US" dirty="0"/>
              <a:t>In the above example,</a:t>
            </a:r>
          </a:p>
          <a:p>
            <a:r>
              <a:rPr lang="en-US" dirty="0"/>
              <a:t>If a GET request is made for the first URL, then the response should ideally be a list of books.</a:t>
            </a:r>
          </a:p>
          <a:p>
            <a:r>
              <a:rPr lang="en-US" dirty="0"/>
              <a:t>If the GET request is made for the second URL, then the response should ideally be a list of Students.</a:t>
            </a:r>
          </a:p>
          <a:p>
            <a:r>
              <a:rPr lang="en-US" dirty="0"/>
              <a:t>So based on the URL which is accessed, a different functionality on the webserver will be invoked, and accordingly, the response will be sent to the client. This is the concept of routing.</a:t>
            </a:r>
          </a:p>
          <a:p>
            <a:endParaRPr lang="en-US" dirty="0"/>
          </a:p>
          <a:p>
            <a:endParaRPr lang="en-US" dirty="0"/>
          </a:p>
        </p:txBody>
      </p:sp>
      <p:sp>
        <p:nvSpPr>
          <p:cNvPr id="5" name="Rectangle 4">
            <a:extLst>
              <a:ext uri="{FF2B5EF4-FFF2-40B4-BE49-F238E27FC236}">
                <a16:creationId xmlns:a16="http://schemas.microsoft.com/office/drawing/2014/main" id="{24E4D339-55FB-45A4-924A-F446DC609D1A}"/>
              </a:ext>
            </a:extLst>
          </p:cNvPr>
          <p:cNvSpPr/>
          <p:nvPr/>
        </p:nvSpPr>
        <p:spPr>
          <a:xfrm>
            <a:off x="3273287" y="3433826"/>
            <a:ext cx="6096000" cy="646331"/>
          </a:xfrm>
          <a:prstGeom prst="rect">
            <a:avLst/>
          </a:prstGeom>
          <a:solidFill>
            <a:schemeClr val="accent1">
              <a:lumMod val="40000"/>
              <a:lumOff val="60000"/>
            </a:schemeClr>
          </a:solidFill>
          <a:ln>
            <a:solidFill>
              <a:schemeClr val="accent1"/>
            </a:solidFill>
          </a:ln>
        </p:spPr>
        <p:txBody>
          <a:bodyPr>
            <a:spAutoFit/>
          </a:bodyPr>
          <a:lstStyle/>
          <a:p>
            <a:r>
              <a:rPr lang="en-US" dirty="0"/>
              <a:t>http://localhost:3000/Books</a:t>
            </a:r>
          </a:p>
          <a:p>
            <a:r>
              <a:rPr lang="en-US" dirty="0"/>
              <a:t>http://localhost:3000/Students</a:t>
            </a:r>
          </a:p>
        </p:txBody>
      </p:sp>
    </p:spTree>
    <p:extLst>
      <p:ext uri="{BB962C8B-B14F-4D97-AF65-F5344CB8AC3E}">
        <p14:creationId xmlns:p14="http://schemas.microsoft.com/office/powerpoint/2010/main" val="26762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3D15-D0CC-40E5-9AAB-6504923348E3}"/>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7D7BE006-0DB7-4C79-849E-AE20160CEB0E}"/>
              </a:ext>
            </a:extLst>
          </p:cNvPr>
          <p:cNvSpPr>
            <a:spLocks noGrp="1"/>
          </p:cNvSpPr>
          <p:nvPr>
            <p:ph idx="1"/>
          </p:nvPr>
        </p:nvSpPr>
        <p:spPr/>
        <p:txBody>
          <a:bodyPr>
            <a:normAutofit fontScale="92500" lnSpcReduction="10000"/>
          </a:bodyPr>
          <a:lstStyle/>
          <a:p>
            <a:r>
              <a:rPr lang="en-US" dirty="0"/>
              <a:t>Each route can have one or more handler functions, which are executed when the route is matched.</a:t>
            </a:r>
          </a:p>
          <a:p>
            <a:r>
              <a:rPr lang="en-US" dirty="0"/>
              <a:t>The general syntax for a route is shown below</a:t>
            </a:r>
          </a:p>
          <a:p>
            <a:endParaRPr lang="en-US" dirty="0"/>
          </a:p>
          <a:p>
            <a:endParaRPr lang="en-US" dirty="0"/>
          </a:p>
          <a:p>
            <a:r>
              <a:rPr lang="en-US" dirty="0"/>
              <a:t>Wherein,</a:t>
            </a:r>
          </a:p>
          <a:p>
            <a:r>
              <a:rPr lang="en-US" dirty="0"/>
              <a:t>1) app is an instance of the express module</a:t>
            </a:r>
          </a:p>
          <a:p>
            <a:r>
              <a:rPr lang="en-US" dirty="0"/>
              <a:t>2) METHOD is an HTTP request method (GET, POST, PUT or DELETE)</a:t>
            </a:r>
          </a:p>
          <a:p>
            <a:r>
              <a:rPr lang="en-US" dirty="0"/>
              <a:t>3) PATH is a path on the server.</a:t>
            </a:r>
          </a:p>
          <a:p>
            <a:r>
              <a:rPr lang="en-US" dirty="0"/>
              <a:t>4) HANDLER is the function executed when the route is matched.</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3F4CDFDA-B64D-4110-9292-6292BCF19B36}"/>
              </a:ext>
            </a:extLst>
          </p:cNvPr>
          <p:cNvSpPr/>
          <p:nvPr/>
        </p:nvSpPr>
        <p:spPr>
          <a:xfrm>
            <a:off x="4699919" y="3716843"/>
            <a:ext cx="3030701" cy="369332"/>
          </a:xfrm>
          <a:prstGeom prst="rect">
            <a:avLst/>
          </a:prstGeom>
          <a:solidFill>
            <a:schemeClr val="accent1">
              <a:lumMod val="40000"/>
              <a:lumOff val="60000"/>
            </a:schemeClr>
          </a:solidFill>
          <a:ln>
            <a:solidFill>
              <a:schemeClr val="accent1"/>
            </a:solidFill>
          </a:ln>
        </p:spPr>
        <p:txBody>
          <a:bodyPr wrap="none">
            <a:spAutoFit/>
          </a:bodyPr>
          <a:lstStyle/>
          <a:p>
            <a:r>
              <a:rPr lang="en-US" dirty="0" err="1"/>
              <a:t>app.METHOD</a:t>
            </a:r>
            <a:r>
              <a:rPr lang="en-US" dirty="0"/>
              <a:t>(PATH, HANDLER)</a:t>
            </a:r>
          </a:p>
        </p:txBody>
      </p:sp>
    </p:spTree>
    <p:extLst>
      <p:ext uri="{BB962C8B-B14F-4D97-AF65-F5344CB8AC3E}">
        <p14:creationId xmlns:p14="http://schemas.microsoft.com/office/powerpoint/2010/main" val="281947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525D-94AB-47AE-9ECF-6AA095DC501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F5D4CBA-9D69-4904-95AC-19BCEBCE581B}"/>
              </a:ext>
            </a:extLst>
          </p:cNvPr>
          <p:cNvSpPr>
            <a:spLocks noGrp="1"/>
          </p:cNvSpPr>
          <p:nvPr>
            <p:ph idx="1"/>
          </p:nvPr>
        </p:nvSpPr>
        <p:spPr/>
        <p:txBody>
          <a:bodyPr/>
          <a:lstStyle/>
          <a:p>
            <a:r>
              <a:rPr lang="en-US" dirty="0"/>
              <a:t>Let's look at an example of how we can implement routes in the express. Our example will create 3 routes as</a:t>
            </a:r>
          </a:p>
          <a:p>
            <a:pPr>
              <a:buFont typeface="Wingdings" panose="05000000000000000000" pitchFamily="2" charset="2"/>
              <a:buChar char="§"/>
            </a:pPr>
            <a:r>
              <a:rPr lang="en-US" dirty="0"/>
              <a:t>A /Node route which will display the string "Tutorial on Node" if this route is accessed</a:t>
            </a:r>
          </a:p>
          <a:p>
            <a:pPr>
              <a:buFont typeface="Wingdings" panose="05000000000000000000" pitchFamily="2" charset="2"/>
              <a:buChar char="§"/>
            </a:pPr>
            <a:r>
              <a:rPr lang="en-US" dirty="0"/>
              <a:t>A /Angular route which will display the string "Tutorial on Angular" if this route is accessed</a:t>
            </a:r>
          </a:p>
          <a:p>
            <a:pPr>
              <a:buFont typeface="Wingdings" panose="05000000000000000000" pitchFamily="2" charset="2"/>
              <a:buChar char="§"/>
            </a:pPr>
            <a:r>
              <a:rPr lang="en-US" dirty="0"/>
              <a:t>A default route / which will display the string "Welcome to Guru99 Tutorials."</a:t>
            </a:r>
          </a:p>
          <a:p>
            <a:r>
              <a:rPr lang="en-US" dirty="0"/>
              <a:t>Our basic code will remain the same as previous examples. The below snippet is an add-on to showcase how routing is implemented.</a:t>
            </a:r>
          </a:p>
          <a:p>
            <a:endParaRPr lang="en-US" dirty="0"/>
          </a:p>
        </p:txBody>
      </p:sp>
    </p:spTree>
    <p:extLst>
      <p:ext uri="{BB962C8B-B14F-4D97-AF65-F5344CB8AC3E}">
        <p14:creationId xmlns:p14="http://schemas.microsoft.com/office/powerpoint/2010/main" val="117849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5AC0-7A61-44BC-9FFE-DFD2F546A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4EF1F-2CBD-4F9D-A34D-E547F596C424}"/>
              </a:ext>
            </a:extLst>
          </p:cNvPr>
          <p:cNvSpPr>
            <a:spLocks noGrp="1"/>
          </p:cNvSpPr>
          <p:nvPr>
            <p:ph idx="1"/>
          </p:nvPr>
        </p:nvSpPr>
        <p:spPr/>
        <p:txBody>
          <a:bodyPr/>
          <a:lstStyle/>
          <a:p>
            <a:endParaRPr lang="en-US"/>
          </a:p>
        </p:txBody>
      </p:sp>
      <p:pic>
        <p:nvPicPr>
          <p:cNvPr id="5122" name="Picture 2" descr="Node.js Express FrameWork Tutorial - Learn in 10 Minutes">
            <a:extLst>
              <a:ext uri="{FF2B5EF4-FFF2-40B4-BE49-F238E27FC236}">
                <a16:creationId xmlns:a16="http://schemas.microsoft.com/office/drawing/2014/main" id="{B566CADC-E74B-4D07-901F-DD85BCC37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089660"/>
            <a:ext cx="11811000"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6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95B6-CEF0-4DDE-88D3-307255BA08E2}"/>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4F8ED7DF-5212-45FA-A368-5DCEB6AB3589}"/>
              </a:ext>
            </a:extLst>
          </p:cNvPr>
          <p:cNvSpPr>
            <a:spLocks noGrp="1"/>
          </p:cNvSpPr>
          <p:nvPr>
            <p:ph idx="1"/>
          </p:nvPr>
        </p:nvSpPr>
        <p:spPr>
          <a:solidFill>
            <a:schemeClr val="accent1">
              <a:lumMod val="40000"/>
              <a:lumOff val="60000"/>
            </a:schemeClr>
          </a:solidFill>
          <a:ln>
            <a:solidFill>
              <a:schemeClr val="accent1"/>
            </a:solidFill>
          </a:ln>
        </p:spPr>
        <p:txBody>
          <a:bodyPr>
            <a:normAutofit fontScale="85000" lnSpcReduction="20000"/>
          </a:bodyPr>
          <a:lstStyle/>
          <a:p>
            <a:pPr>
              <a:lnSpc>
                <a:spcPct val="120000"/>
              </a:lnSpc>
              <a:spcBef>
                <a:spcPts val="0"/>
              </a:spcBef>
              <a:spcAft>
                <a:spcPts val="0"/>
              </a:spcAft>
            </a:pPr>
            <a:r>
              <a:rPr lang="en-US" dirty="0"/>
              <a:t>var express = require('express');</a:t>
            </a:r>
          </a:p>
          <a:p>
            <a:pPr>
              <a:lnSpc>
                <a:spcPct val="120000"/>
              </a:lnSpc>
              <a:spcBef>
                <a:spcPts val="0"/>
              </a:spcBef>
              <a:spcAft>
                <a:spcPts val="0"/>
              </a:spcAft>
            </a:pPr>
            <a:r>
              <a:rPr lang="en-US" dirty="0"/>
              <a:t>var app = express();</a:t>
            </a:r>
          </a:p>
          <a:p>
            <a:pPr>
              <a:lnSpc>
                <a:spcPct val="120000"/>
              </a:lnSpc>
              <a:spcBef>
                <a:spcPts val="0"/>
              </a:spcBef>
              <a:spcAft>
                <a:spcPts val="0"/>
              </a:spcAft>
            </a:pPr>
            <a:r>
              <a:rPr lang="en-US" dirty="0" err="1"/>
              <a:t>app.route</a:t>
            </a:r>
            <a:r>
              <a:rPr lang="en-US" dirty="0"/>
              <a:t>('/Node').get(function(</a:t>
            </a:r>
            <a:r>
              <a:rPr lang="en-US" dirty="0" err="1"/>
              <a:t>req,res</a:t>
            </a:r>
            <a:r>
              <a:rPr lang="en-US" dirty="0"/>
              <a:t>)</a:t>
            </a:r>
          </a:p>
          <a:p>
            <a:pPr>
              <a:lnSpc>
                <a:spcPct val="120000"/>
              </a:lnSpc>
              <a:spcBef>
                <a:spcPts val="0"/>
              </a:spcBef>
              <a:spcAft>
                <a:spcPts val="0"/>
              </a:spcAft>
            </a:pPr>
            <a:r>
              <a:rPr lang="en-US" dirty="0"/>
              <a:t>{</a:t>
            </a:r>
          </a:p>
          <a:p>
            <a:pPr>
              <a:lnSpc>
                <a:spcPct val="120000"/>
              </a:lnSpc>
              <a:spcBef>
                <a:spcPts val="0"/>
              </a:spcBef>
              <a:spcAft>
                <a:spcPts val="0"/>
              </a:spcAft>
            </a:pPr>
            <a:r>
              <a:rPr lang="en-US" dirty="0"/>
              <a:t>    </a:t>
            </a:r>
            <a:r>
              <a:rPr lang="en-US" dirty="0" err="1"/>
              <a:t>res.send</a:t>
            </a:r>
            <a:r>
              <a:rPr lang="en-US" dirty="0"/>
              <a:t>("Tutorial on Node");</a:t>
            </a:r>
          </a:p>
          <a:p>
            <a:pPr>
              <a:lnSpc>
                <a:spcPct val="120000"/>
              </a:lnSpc>
              <a:spcBef>
                <a:spcPts val="0"/>
              </a:spcBef>
              <a:spcAft>
                <a:spcPts val="0"/>
              </a:spcAft>
            </a:pPr>
            <a:r>
              <a:rPr lang="en-US" dirty="0"/>
              <a:t>});</a:t>
            </a:r>
          </a:p>
          <a:p>
            <a:pPr>
              <a:lnSpc>
                <a:spcPct val="120000"/>
              </a:lnSpc>
              <a:spcBef>
                <a:spcPts val="0"/>
              </a:spcBef>
              <a:spcAft>
                <a:spcPts val="0"/>
              </a:spcAft>
            </a:pPr>
            <a:r>
              <a:rPr lang="en-US" dirty="0" err="1"/>
              <a:t>app.route</a:t>
            </a:r>
            <a:r>
              <a:rPr lang="en-US" dirty="0"/>
              <a:t>('/Angular').get(function(</a:t>
            </a:r>
            <a:r>
              <a:rPr lang="en-US" dirty="0" err="1"/>
              <a:t>req,res</a:t>
            </a:r>
            <a:r>
              <a:rPr lang="en-US" dirty="0"/>
              <a:t>)</a:t>
            </a:r>
          </a:p>
          <a:p>
            <a:pPr>
              <a:lnSpc>
                <a:spcPct val="120000"/>
              </a:lnSpc>
              <a:spcBef>
                <a:spcPts val="0"/>
              </a:spcBef>
              <a:spcAft>
                <a:spcPts val="0"/>
              </a:spcAft>
            </a:pPr>
            <a:r>
              <a:rPr lang="en-US" dirty="0"/>
              <a:t>{</a:t>
            </a:r>
          </a:p>
          <a:p>
            <a:pPr>
              <a:lnSpc>
                <a:spcPct val="120000"/>
              </a:lnSpc>
              <a:spcBef>
                <a:spcPts val="0"/>
              </a:spcBef>
              <a:spcAft>
                <a:spcPts val="0"/>
              </a:spcAft>
            </a:pPr>
            <a:r>
              <a:rPr lang="en-US" dirty="0"/>
              <a:t>    </a:t>
            </a:r>
            <a:r>
              <a:rPr lang="en-US" dirty="0" err="1"/>
              <a:t>res.send</a:t>
            </a:r>
            <a:r>
              <a:rPr lang="en-US" dirty="0"/>
              <a:t>("Tutorial on Angular");</a:t>
            </a:r>
          </a:p>
          <a:p>
            <a:pPr>
              <a:lnSpc>
                <a:spcPct val="120000"/>
              </a:lnSpc>
              <a:spcBef>
                <a:spcPts val="0"/>
              </a:spcBef>
              <a:spcAft>
                <a:spcPts val="0"/>
              </a:spcAft>
            </a:pPr>
            <a:r>
              <a:rPr lang="en-US" dirty="0"/>
              <a:t>});</a:t>
            </a:r>
          </a:p>
          <a:p>
            <a:pPr>
              <a:lnSpc>
                <a:spcPct val="120000"/>
              </a:lnSpc>
              <a:spcBef>
                <a:spcPts val="0"/>
              </a:spcBef>
              <a:spcAft>
                <a:spcPts val="0"/>
              </a:spcAft>
            </a:pPr>
            <a:r>
              <a:rPr lang="en-US" dirty="0" err="1"/>
              <a:t>app.get</a:t>
            </a:r>
            <a:r>
              <a:rPr lang="en-US" dirty="0"/>
              <a:t>('/',function(</a:t>
            </a:r>
            <a:r>
              <a:rPr lang="en-US" dirty="0" err="1"/>
              <a:t>req,res</a:t>
            </a:r>
            <a:r>
              <a:rPr lang="en-US" dirty="0"/>
              <a:t>){</a:t>
            </a:r>
          </a:p>
          <a:p>
            <a:pPr>
              <a:lnSpc>
                <a:spcPct val="120000"/>
              </a:lnSpc>
              <a:spcBef>
                <a:spcPts val="0"/>
              </a:spcBef>
              <a:spcAft>
                <a:spcPts val="0"/>
              </a:spcAft>
            </a:pPr>
            <a:r>
              <a:rPr lang="en-US" dirty="0"/>
              <a:t>    </a:t>
            </a:r>
            <a:r>
              <a:rPr lang="en-US" dirty="0" err="1"/>
              <a:t>res.send</a:t>
            </a:r>
            <a:r>
              <a:rPr lang="en-US" dirty="0"/>
              <a:t>('Welcome to Guru99 Tutorials');</a:t>
            </a:r>
          </a:p>
          <a:p>
            <a:pPr>
              <a:lnSpc>
                <a:spcPct val="120000"/>
              </a:lnSpc>
              <a:spcBef>
                <a:spcPts val="0"/>
              </a:spcBef>
              <a:spcAft>
                <a:spcPts val="0"/>
              </a:spcAft>
            </a:pPr>
            <a:r>
              <a:rPr lang="en-US" dirty="0"/>
              <a:t>}));</a:t>
            </a:r>
          </a:p>
        </p:txBody>
      </p:sp>
    </p:spTree>
    <p:extLst>
      <p:ext uri="{BB962C8B-B14F-4D97-AF65-F5344CB8AC3E}">
        <p14:creationId xmlns:p14="http://schemas.microsoft.com/office/powerpoint/2010/main" val="2033395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F423-E997-4D4A-B4AB-A54A50407E92}"/>
              </a:ext>
            </a:extLst>
          </p:cNvPr>
          <p:cNvSpPr>
            <a:spLocks noGrp="1"/>
          </p:cNvSpPr>
          <p:nvPr>
            <p:ph type="title"/>
          </p:nvPr>
        </p:nvSpPr>
        <p:spPr/>
        <p:txBody>
          <a:bodyPr>
            <a:normAutofit/>
          </a:bodyPr>
          <a:lstStyle/>
          <a:p>
            <a:r>
              <a:rPr lang="en-US" dirty="0"/>
              <a:t>Route methods</a:t>
            </a:r>
          </a:p>
        </p:txBody>
      </p:sp>
      <p:sp>
        <p:nvSpPr>
          <p:cNvPr id="3" name="Content Placeholder 2">
            <a:extLst>
              <a:ext uri="{FF2B5EF4-FFF2-40B4-BE49-F238E27FC236}">
                <a16:creationId xmlns:a16="http://schemas.microsoft.com/office/drawing/2014/main" id="{A04579B3-8EBE-422C-AC8E-C29C2B6C702A}"/>
              </a:ext>
            </a:extLst>
          </p:cNvPr>
          <p:cNvSpPr>
            <a:spLocks noGrp="1"/>
          </p:cNvSpPr>
          <p:nvPr>
            <p:ph idx="1"/>
          </p:nvPr>
        </p:nvSpPr>
        <p:spPr/>
        <p:txBody>
          <a:bodyPr/>
          <a:lstStyle/>
          <a:p>
            <a:r>
              <a:rPr lang="en-US" dirty="0"/>
              <a:t>A route method is derived from one of the HTTP methods, and is attached to an instance of the express class.</a:t>
            </a:r>
          </a:p>
          <a:p>
            <a:r>
              <a:rPr lang="en-US" dirty="0"/>
              <a:t>The following code is an example of routes that are defined for the GET and the POST methods to the root of the app.</a:t>
            </a:r>
          </a:p>
          <a:p>
            <a:br>
              <a:rPr lang="en-US" dirty="0"/>
            </a:br>
            <a:endParaRPr lang="en-US" dirty="0"/>
          </a:p>
          <a:p>
            <a:endParaRPr lang="en-US" dirty="0"/>
          </a:p>
          <a:p>
            <a:endParaRPr lang="en-US" dirty="0"/>
          </a:p>
        </p:txBody>
      </p:sp>
      <p:sp>
        <p:nvSpPr>
          <p:cNvPr id="6" name="Rectangle 3">
            <a:extLst>
              <a:ext uri="{FF2B5EF4-FFF2-40B4-BE49-F238E27FC236}">
                <a16:creationId xmlns:a16="http://schemas.microsoft.com/office/drawing/2014/main" id="{6E372E0A-B04F-48DC-92CC-C2A0EB561566}"/>
              </a:ext>
            </a:extLst>
          </p:cNvPr>
          <p:cNvSpPr>
            <a:spLocks noChangeArrowheads="1"/>
          </p:cNvSpPr>
          <p:nvPr/>
        </p:nvSpPr>
        <p:spPr bwMode="auto">
          <a:xfrm>
            <a:off x="2973350" y="3888066"/>
            <a:ext cx="6245299" cy="2622462"/>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08090"/>
                </a:solidFill>
                <a:effectLst/>
                <a:latin typeface="Consolas" panose="020B0609020204030204" pitchFamily="49" charset="0"/>
              </a:rPr>
              <a:t>// GET method route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app</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0077AA"/>
                </a:solidFill>
                <a:effectLst/>
                <a:latin typeface="Consolas" panose="020B0609020204030204" pitchFamily="49" charset="0"/>
              </a:rPr>
              <a:t>get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77AA"/>
                </a:solidFill>
                <a:effectLst/>
                <a:latin typeface="Consolas" panose="020B0609020204030204" pitchFamily="49" charset="0"/>
              </a:rPr>
              <a:t>function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req</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res</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2000" b="0" i="0" u="none" strike="noStrike" cap="none" normalizeH="0" baseline="0" dirty="0" err="1">
                <a:ln>
                  <a:noFill/>
                </a:ln>
                <a:solidFill>
                  <a:srgbClr val="000000"/>
                </a:solidFill>
                <a:effectLst/>
                <a:latin typeface="Consolas" panose="020B0609020204030204" pitchFamily="49" charset="0"/>
              </a:rPr>
              <a:t>res</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send</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'GET request to the homepage’</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08090"/>
                </a:solidFill>
                <a:effectLst/>
                <a:latin typeface="Consolas" panose="020B0609020204030204" pitchFamily="49" charset="0"/>
              </a:rPr>
              <a:t>// POST method route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app</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post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77AA"/>
                </a:solidFill>
                <a:effectLst/>
                <a:latin typeface="Consolas" panose="020B0609020204030204" pitchFamily="49" charset="0"/>
              </a:rPr>
              <a:t>function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req</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res</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2000" b="0" i="0" u="none" strike="noStrike" cap="none" normalizeH="0" baseline="0" dirty="0" err="1">
                <a:ln>
                  <a:noFill/>
                </a:ln>
                <a:solidFill>
                  <a:srgbClr val="000000"/>
                </a:solidFill>
                <a:effectLst/>
                <a:latin typeface="Consolas" panose="020B0609020204030204" pitchFamily="49" charset="0"/>
              </a:rPr>
              <a:t>res</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send</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'POST request to the homepage’</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65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3661-0879-4450-8B47-CCB3A6BE0913}"/>
              </a:ext>
            </a:extLst>
          </p:cNvPr>
          <p:cNvSpPr>
            <a:spLocks noGrp="1"/>
          </p:cNvSpPr>
          <p:nvPr>
            <p:ph type="title"/>
          </p:nvPr>
        </p:nvSpPr>
        <p:spPr/>
        <p:txBody>
          <a:bodyPr/>
          <a:lstStyle/>
          <a:p>
            <a:r>
              <a:rPr lang="en-US" dirty="0" err="1"/>
              <a:t>App.all</a:t>
            </a:r>
            <a:r>
              <a:rPr lang="en-US" dirty="0"/>
              <a:t> method</a:t>
            </a:r>
          </a:p>
        </p:txBody>
      </p:sp>
      <p:sp>
        <p:nvSpPr>
          <p:cNvPr id="3" name="Content Placeholder 2">
            <a:extLst>
              <a:ext uri="{FF2B5EF4-FFF2-40B4-BE49-F238E27FC236}">
                <a16:creationId xmlns:a16="http://schemas.microsoft.com/office/drawing/2014/main" id="{005AE44D-48B9-41B2-AFBE-9D8CA5F8CEBC}"/>
              </a:ext>
            </a:extLst>
          </p:cNvPr>
          <p:cNvSpPr>
            <a:spLocks noGrp="1"/>
          </p:cNvSpPr>
          <p:nvPr>
            <p:ph idx="1"/>
          </p:nvPr>
        </p:nvSpPr>
        <p:spPr/>
        <p:txBody>
          <a:bodyPr/>
          <a:lstStyle/>
          <a:p>
            <a:r>
              <a:rPr lang="en-US" dirty="0"/>
              <a:t>Express supports methods that correspond to all HTTP request methods: get, post, and so on. For a full list, see </a:t>
            </a:r>
            <a:r>
              <a:rPr lang="en-US" dirty="0">
                <a:hlinkClick r:id="rId2"/>
              </a:rPr>
              <a:t>app.METHOD</a:t>
            </a:r>
            <a:r>
              <a:rPr lang="en-US" dirty="0"/>
              <a:t>.</a:t>
            </a:r>
          </a:p>
          <a:p>
            <a:r>
              <a:rPr lang="en-US" dirty="0"/>
              <a:t>There is a special routing method, </a:t>
            </a:r>
            <a:r>
              <a:rPr lang="en-US" dirty="0" err="1"/>
              <a:t>app.all</a:t>
            </a:r>
            <a:r>
              <a:rPr lang="en-US" dirty="0"/>
              <a:t>(), used to load middleware functions at a path for all HTTP request methods. For example, the following handler is executed for requests to the route “/secret” whether using GET, POST, PUT, DELETE, or any other HTTP request method supported in the http module.</a:t>
            </a:r>
          </a:p>
        </p:txBody>
      </p:sp>
      <p:sp>
        <p:nvSpPr>
          <p:cNvPr id="5" name="Rectangle 2">
            <a:extLst>
              <a:ext uri="{FF2B5EF4-FFF2-40B4-BE49-F238E27FC236}">
                <a16:creationId xmlns:a16="http://schemas.microsoft.com/office/drawing/2014/main" id="{E7A51EF3-E5C6-46D7-861D-886D269A0A68}"/>
              </a:ext>
            </a:extLst>
          </p:cNvPr>
          <p:cNvSpPr>
            <a:spLocks noChangeArrowheads="1"/>
          </p:cNvSpPr>
          <p:nvPr/>
        </p:nvSpPr>
        <p:spPr bwMode="auto">
          <a:xfrm>
            <a:off x="3074505" y="4581573"/>
            <a:ext cx="5847755" cy="1206690"/>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app</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DD4A68"/>
                </a:solidFill>
                <a:effectLst/>
                <a:latin typeface="Consolas" panose="020B0609020204030204" pitchFamily="49" charset="0"/>
              </a:rPr>
              <a:t>all</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'/secret'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Consolas" panose="020B0609020204030204" pitchFamily="49" charset="0"/>
              </a:rPr>
              <a:t>function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req</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next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console</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DD4A68"/>
                </a:solidFill>
                <a:effectLst/>
                <a:latin typeface="Consolas" panose="020B0609020204030204" pitchFamily="49" charset="0"/>
              </a:rPr>
              <a:t>log</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'Accessing the secret section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a:ln>
                  <a:noFill/>
                </a:ln>
                <a:solidFill>
                  <a:srgbClr val="DD4A68"/>
                </a:solidFill>
                <a:effectLst/>
                <a:latin typeface="Consolas" panose="020B0609020204030204" pitchFamily="49" charset="0"/>
              </a:rPr>
              <a:t>next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708090"/>
                </a:solidFill>
                <a:effectLst/>
                <a:latin typeface="Consolas" panose="020B0609020204030204" pitchFamily="49" charset="0"/>
              </a:rPr>
              <a:t>// pass control to the next handler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34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6579-77CF-4328-848A-A54EFB1DA535}"/>
              </a:ext>
            </a:extLst>
          </p:cNvPr>
          <p:cNvSpPr>
            <a:spLocks noGrp="1"/>
          </p:cNvSpPr>
          <p:nvPr>
            <p:ph type="title"/>
          </p:nvPr>
        </p:nvSpPr>
        <p:spPr/>
        <p:txBody>
          <a:bodyPr>
            <a:normAutofit/>
          </a:bodyPr>
          <a:lstStyle/>
          <a:p>
            <a:r>
              <a:rPr lang="en-US" b="1" dirty="0"/>
              <a:t>Route parameters</a:t>
            </a:r>
            <a:endParaRPr lang="en-US" dirty="0"/>
          </a:p>
        </p:txBody>
      </p:sp>
      <p:sp>
        <p:nvSpPr>
          <p:cNvPr id="3" name="Content Placeholder 2">
            <a:extLst>
              <a:ext uri="{FF2B5EF4-FFF2-40B4-BE49-F238E27FC236}">
                <a16:creationId xmlns:a16="http://schemas.microsoft.com/office/drawing/2014/main" id="{F40C1967-B737-4703-92FF-00B204F6223B}"/>
              </a:ext>
            </a:extLst>
          </p:cNvPr>
          <p:cNvSpPr>
            <a:spLocks noGrp="1"/>
          </p:cNvSpPr>
          <p:nvPr>
            <p:ph idx="1"/>
          </p:nvPr>
        </p:nvSpPr>
        <p:spPr/>
        <p:txBody>
          <a:bodyPr/>
          <a:lstStyle/>
          <a:p>
            <a:pPr algn="just"/>
            <a:r>
              <a:rPr lang="en-US" dirty="0"/>
              <a:t>Route parameters are named URL segments that are used to capture the values specified at their position in the URL. The captured values are populated in the </a:t>
            </a:r>
            <a:r>
              <a:rPr lang="en-US" dirty="0" err="1"/>
              <a:t>req.params</a:t>
            </a:r>
            <a:r>
              <a:rPr lang="en-US" dirty="0"/>
              <a:t> object, with the name of the route parameter specified in the path as their respective keys.</a:t>
            </a:r>
          </a:p>
          <a:p>
            <a:pPr algn="just"/>
            <a:endParaRPr lang="en-US" dirty="0"/>
          </a:p>
          <a:p>
            <a:pPr algn="just"/>
            <a:endParaRPr lang="en-US" dirty="0"/>
          </a:p>
        </p:txBody>
      </p:sp>
      <p:sp>
        <p:nvSpPr>
          <p:cNvPr id="6" name="Rectangle 5">
            <a:extLst>
              <a:ext uri="{FF2B5EF4-FFF2-40B4-BE49-F238E27FC236}">
                <a16:creationId xmlns:a16="http://schemas.microsoft.com/office/drawing/2014/main" id="{F187C3D0-E1D3-46DC-8AC5-7032CBF71C7E}"/>
              </a:ext>
            </a:extLst>
          </p:cNvPr>
          <p:cNvSpPr/>
          <p:nvPr/>
        </p:nvSpPr>
        <p:spPr>
          <a:xfrm>
            <a:off x="5884164" y="3563683"/>
            <a:ext cx="6096000" cy="923330"/>
          </a:xfrm>
          <a:prstGeom prst="rect">
            <a:avLst/>
          </a:prstGeom>
          <a:ln>
            <a:solidFill>
              <a:schemeClr val="accent1"/>
            </a:solidFill>
          </a:ln>
        </p:spPr>
        <p:txBody>
          <a:bodyPr>
            <a:spAutoFit/>
          </a:bodyPr>
          <a:lstStyle/>
          <a:p>
            <a:r>
              <a:rPr lang="en-US" dirty="0"/>
              <a:t>Route path: /users/:</a:t>
            </a:r>
            <a:r>
              <a:rPr lang="en-US" dirty="0" err="1"/>
              <a:t>userId</a:t>
            </a:r>
            <a:r>
              <a:rPr lang="en-US" dirty="0"/>
              <a:t>/books/:</a:t>
            </a:r>
            <a:r>
              <a:rPr lang="en-US" dirty="0" err="1"/>
              <a:t>bookId</a:t>
            </a:r>
            <a:endParaRPr lang="en-US" dirty="0"/>
          </a:p>
          <a:p>
            <a:r>
              <a:rPr lang="en-US" dirty="0"/>
              <a:t>Request URL: http://localhost:3000/users/34/books/8989</a:t>
            </a:r>
          </a:p>
          <a:p>
            <a:r>
              <a:rPr lang="en-US" dirty="0" err="1"/>
              <a:t>req.params</a:t>
            </a:r>
            <a:r>
              <a:rPr lang="en-US" dirty="0"/>
              <a:t>: { "</a:t>
            </a:r>
            <a:r>
              <a:rPr lang="en-US" dirty="0" err="1"/>
              <a:t>userId</a:t>
            </a:r>
            <a:r>
              <a:rPr lang="en-US" dirty="0"/>
              <a:t>": "34", "</a:t>
            </a:r>
            <a:r>
              <a:rPr lang="en-US" dirty="0" err="1"/>
              <a:t>bookId</a:t>
            </a:r>
            <a:r>
              <a:rPr lang="en-US" dirty="0"/>
              <a:t>": "8989" }</a:t>
            </a:r>
          </a:p>
        </p:txBody>
      </p:sp>
      <p:sp>
        <p:nvSpPr>
          <p:cNvPr id="9" name="Rectangle 4">
            <a:extLst>
              <a:ext uri="{FF2B5EF4-FFF2-40B4-BE49-F238E27FC236}">
                <a16:creationId xmlns:a16="http://schemas.microsoft.com/office/drawing/2014/main" id="{C3265033-4FBA-49C1-941F-9AEAE14367D5}"/>
              </a:ext>
            </a:extLst>
          </p:cNvPr>
          <p:cNvSpPr>
            <a:spLocks noChangeArrowheads="1"/>
          </p:cNvSpPr>
          <p:nvPr/>
        </p:nvSpPr>
        <p:spPr bwMode="auto">
          <a:xfrm>
            <a:off x="1447799" y="4882285"/>
            <a:ext cx="7851508" cy="1083579"/>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app</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77AA"/>
                </a:solidFill>
                <a:effectLst/>
                <a:latin typeface="Consolas" panose="020B0609020204030204" pitchFamily="49" charset="0"/>
              </a:rPr>
              <a:t>get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'/users/:</a:t>
            </a:r>
            <a:r>
              <a:rPr kumimoji="0" lang="en-US" altLang="en-US" b="0" i="0" u="none" strike="noStrike" cap="none" normalizeH="0" baseline="0" dirty="0" err="1">
                <a:ln>
                  <a:noFill/>
                </a:ln>
                <a:solidFill>
                  <a:srgbClr val="669900"/>
                </a:solidFill>
                <a:effectLst/>
                <a:latin typeface="Consolas" panose="020B0609020204030204" pitchFamily="49" charset="0"/>
              </a:rPr>
              <a:t>userId</a:t>
            </a:r>
            <a:r>
              <a:rPr kumimoji="0" lang="en-US" altLang="en-US" b="0" i="0" u="none" strike="noStrike" cap="none" normalizeH="0" baseline="0" dirty="0">
                <a:ln>
                  <a:noFill/>
                </a:ln>
                <a:solidFill>
                  <a:srgbClr val="669900"/>
                </a:solidFill>
                <a:effectLst/>
                <a:latin typeface="Consolas" panose="020B0609020204030204" pitchFamily="49" charset="0"/>
              </a:rPr>
              <a:t>/books/:</a:t>
            </a:r>
            <a:r>
              <a:rPr kumimoji="0" lang="en-US" altLang="en-US" b="0" i="0" u="none" strike="noStrike" cap="none" normalizeH="0" baseline="0" dirty="0" err="1">
                <a:ln>
                  <a:noFill/>
                </a:ln>
                <a:solidFill>
                  <a:srgbClr val="669900"/>
                </a:solidFill>
                <a:effectLst/>
                <a:latin typeface="Consolas" panose="020B0609020204030204" pitchFamily="49" charset="0"/>
              </a:rPr>
              <a:t>bookId</a:t>
            </a:r>
            <a:r>
              <a:rPr kumimoji="0" lang="en-US" altLang="en-US" b="0" i="0" u="none" strike="noStrike" cap="none" normalizeH="0" baseline="0" dirty="0">
                <a:ln>
                  <a:noFill/>
                </a:ln>
                <a:solidFill>
                  <a:srgbClr val="669900"/>
                </a:solidFill>
                <a:effectLst/>
                <a:latin typeface="Consolas" panose="020B0609020204030204" pitchFamily="49" charset="0"/>
              </a:rPr>
              <a: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function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req</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res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b="0" i="0" u="none" strike="noStrike" cap="none" normalizeH="0" baseline="0" dirty="0" err="1">
                <a:ln>
                  <a:noFill/>
                </a:ln>
                <a:solidFill>
                  <a:srgbClr val="000000"/>
                </a:solidFill>
                <a:effectLst/>
                <a:latin typeface="Consolas" panose="020B0609020204030204" pitchFamily="49" charset="0"/>
              </a:rPr>
              <a:t>res</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send</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req</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params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ABC319DA-C456-4791-AE20-395D59B8C452}"/>
              </a:ext>
            </a:extLst>
          </p:cNvPr>
          <p:cNvCxnSpPr>
            <a:cxnSpLocks/>
          </p:cNvCxnSpPr>
          <p:nvPr/>
        </p:nvCxnSpPr>
        <p:spPr>
          <a:xfrm flipH="1">
            <a:off x="4306958" y="3763617"/>
            <a:ext cx="1696277"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296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D40D-62B5-4AB9-BAC9-B1FBD4E952F1}"/>
              </a:ext>
            </a:extLst>
          </p:cNvPr>
          <p:cNvSpPr>
            <a:spLocks noGrp="1"/>
          </p:cNvSpPr>
          <p:nvPr>
            <p:ph type="title"/>
          </p:nvPr>
        </p:nvSpPr>
        <p:spPr/>
        <p:txBody>
          <a:bodyPr/>
          <a:lstStyle/>
          <a:p>
            <a:r>
              <a:rPr lang="en-US" dirty="0"/>
              <a:t>Route handlers</a:t>
            </a:r>
          </a:p>
        </p:txBody>
      </p:sp>
      <p:sp>
        <p:nvSpPr>
          <p:cNvPr id="3" name="Content Placeholder 2">
            <a:extLst>
              <a:ext uri="{FF2B5EF4-FFF2-40B4-BE49-F238E27FC236}">
                <a16:creationId xmlns:a16="http://schemas.microsoft.com/office/drawing/2014/main" id="{FCD963B2-CF9F-4C0E-847F-E29D8A9D486C}"/>
              </a:ext>
            </a:extLst>
          </p:cNvPr>
          <p:cNvSpPr>
            <a:spLocks noGrp="1"/>
          </p:cNvSpPr>
          <p:nvPr>
            <p:ph idx="1"/>
          </p:nvPr>
        </p:nvSpPr>
        <p:spPr/>
        <p:txBody>
          <a:bodyPr/>
          <a:lstStyle/>
          <a:p>
            <a:r>
              <a:rPr lang="en-US" dirty="0"/>
              <a:t>You can provide multiple callback functions that behave like middleware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p>
          <a:p>
            <a:endParaRPr lang="en-US" dirty="0"/>
          </a:p>
          <a:p>
            <a:r>
              <a:rPr lang="en-US" dirty="0"/>
              <a:t>Route handlers can be in the form of a function, an array of functions, or combinations of both, as shown in the following examples.</a:t>
            </a:r>
          </a:p>
          <a:p>
            <a:endParaRPr lang="en-US" dirty="0"/>
          </a:p>
        </p:txBody>
      </p:sp>
    </p:spTree>
    <p:extLst>
      <p:ext uri="{BB962C8B-B14F-4D97-AF65-F5344CB8AC3E}">
        <p14:creationId xmlns:p14="http://schemas.microsoft.com/office/powerpoint/2010/main" val="193692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CB53-6CEA-4795-A0AB-5F5952314C3A}"/>
              </a:ext>
            </a:extLst>
          </p:cNvPr>
          <p:cNvSpPr>
            <a:spLocks noGrp="1"/>
          </p:cNvSpPr>
          <p:nvPr>
            <p:ph type="title"/>
          </p:nvPr>
        </p:nvSpPr>
        <p:spPr/>
        <p:txBody>
          <a:bodyPr/>
          <a:lstStyle/>
          <a:p>
            <a:r>
              <a:rPr lang="en-US" dirty="0"/>
              <a:t>Route handlers</a:t>
            </a:r>
          </a:p>
        </p:txBody>
      </p:sp>
      <p:sp>
        <p:nvSpPr>
          <p:cNvPr id="3" name="Content Placeholder 2">
            <a:extLst>
              <a:ext uri="{FF2B5EF4-FFF2-40B4-BE49-F238E27FC236}">
                <a16:creationId xmlns:a16="http://schemas.microsoft.com/office/drawing/2014/main" id="{CEF771BC-4541-449E-A693-FCE9B080D5CD}"/>
              </a:ext>
            </a:extLst>
          </p:cNvPr>
          <p:cNvSpPr>
            <a:spLocks noGrp="1"/>
          </p:cNvSpPr>
          <p:nvPr>
            <p:ph idx="1"/>
          </p:nvPr>
        </p:nvSpPr>
        <p:spPr/>
        <p:txBody>
          <a:bodyPr/>
          <a:lstStyle/>
          <a:p>
            <a:r>
              <a:rPr lang="en-US" dirty="0"/>
              <a:t>A single callback function can handle a route. For example:</a:t>
            </a:r>
          </a:p>
          <a:p>
            <a:endParaRPr lang="en-US" dirty="0"/>
          </a:p>
          <a:p>
            <a:endParaRPr lang="en-US" dirty="0"/>
          </a:p>
          <a:p>
            <a:r>
              <a:rPr lang="en-US" dirty="0"/>
              <a:t>More than one callback function can handle a route (make sure you specify the next object). For example:</a:t>
            </a:r>
          </a:p>
          <a:p>
            <a:endParaRPr lang="en-US" dirty="0"/>
          </a:p>
        </p:txBody>
      </p:sp>
      <p:sp>
        <p:nvSpPr>
          <p:cNvPr id="4" name="Rectangle 1">
            <a:extLst>
              <a:ext uri="{FF2B5EF4-FFF2-40B4-BE49-F238E27FC236}">
                <a16:creationId xmlns:a16="http://schemas.microsoft.com/office/drawing/2014/main" id="{3E05954E-5AB1-4B42-8A82-5415C31608FB}"/>
              </a:ext>
            </a:extLst>
          </p:cNvPr>
          <p:cNvSpPr>
            <a:spLocks noChangeArrowheads="1"/>
          </p:cNvSpPr>
          <p:nvPr/>
        </p:nvSpPr>
        <p:spPr bwMode="auto">
          <a:xfrm>
            <a:off x="2663687" y="2776488"/>
            <a:ext cx="4937249" cy="960469"/>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app</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0077AA"/>
                </a:solidFill>
                <a:effectLst/>
                <a:latin typeface="Consolas" panose="020B0609020204030204" pitchFamily="49" charset="0"/>
              </a:rPr>
              <a:t>get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'/example/a'</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Consolas" panose="020B0609020204030204" pitchFamily="49" charset="0"/>
              </a:rPr>
              <a:t>function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req</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err="1">
                <a:ln>
                  <a:noFill/>
                </a:ln>
                <a:solidFill>
                  <a:srgbClr val="000000"/>
                </a:solidFill>
                <a:effectLst/>
                <a:latin typeface="Consolas" panose="020B0609020204030204" pitchFamily="49" charset="0"/>
              </a:rPr>
              <a:t>res</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DD4A68"/>
                </a:solidFill>
                <a:effectLst/>
                <a:latin typeface="Consolas" panose="020B0609020204030204" pitchFamily="49" charset="0"/>
              </a:rPr>
              <a:t>send</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'Hello from A!’</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F3C15C8-DE45-4CB0-AEFD-2E5F38CCCFF4}"/>
              </a:ext>
            </a:extLst>
          </p:cNvPr>
          <p:cNvSpPr>
            <a:spLocks noChangeArrowheads="1"/>
          </p:cNvSpPr>
          <p:nvPr/>
        </p:nvSpPr>
        <p:spPr bwMode="auto">
          <a:xfrm>
            <a:off x="2663687" y="4573651"/>
            <a:ext cx="7867538" cy="1699133"/>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app</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0077AA"/>
                </a:solidFill>
                <a:effectLst/>
                <a:latin typeface="Consolas" panose="020B0609020204030204" pitchFamily="49" charset="0"/>
              </a:rPr>
              <a:t>get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'/example/b'</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Consolas" panose="020B0609020204030204" pitchFamily="49" charset="0"/>
              </a:rPr>
              <a:t>function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req</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next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console</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DD4A68"/>
                </a:solidFill>
                <a:effectLst/>
                <a:latin typeface="Consolas" panose="020B0609020204030204" pitchFamily="49" charset="0"/>
              </a:rPr>
              <a:t>log</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'the response will be sent by the next function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a:ln>
                  <a:noFill/>
                </a:ln>
                <a:solidFill>
                  <a:srgbClr val="DD4A68"/>
                </a:solidFill>
                <a:effectLst/>
                <a:latin typeface="Consolas" panose="020B0609020204030204" pitchFamily="49" charset="0"/>
              </a:rPr>
              <a:t>next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defTabSz="914400" eaLnBrk="0" fontAlgn="base" hangingPunct="0">
              <a:spcBef>
                <a:spcPct val="0"/>
              </a:spcBef>
              <a:spcAft>
                <a:spcPct val="0"/>
              </a:spcAf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Consolas" panose="020B0609020204030204" pitchFamily="49" charset="0"/>
              </a:rPr>
              <a:t>function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req</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err="1">
                <a:ln>
                  <a:noFill/>
                </a:ln>
                <a:solidFill>
                  <a:srgbClr val="000000"/>
                </a:solidFill>
                <a:effectLst/>
                <a:latin typeface="Consolas" panose="020B0609020204030204" pitchFamily="49" charset="0"/>
              </a:rPr>
              <a:t>res</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DD4A68"/>
                </a:solidFill>
                <a:effectLst/>
                <a:latin typeface="Consolas" panose="020B0609020204030204" pitchFamily="49" charset="0"/>
              </a:rPr>
              <a:t>send</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'Hello from B!’</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14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err="1"/>
              <a:t>ExpressJS</a:t>
            </a:r>
            <a:r>
              <a:rPr lang="en-US" dirty="0"/>
              <a:t> Framework</a:t>
            </a:r>
          </a:p>
          <a:p>
            <a:r>
              <a:rPr lang="en-US" dirty="0"/>
              <a:t>Routing</a:t>
            </a:r>
          </a:p>
          <a:p>
            <a:r>
              <a:rPr lang="en-US" dirty="0"/>
              <a:t>Web Server with Express</a:t>
            </a:r>
          </a:p>
          <a:p>
            <a:endParaRPr lang="en-US" dirty="0"/>
          </a:p>
        </p:txBody>
      </p:sp>
    </p:spTree>
    <p:extLst>
      <p:ext uri="{BB962C8B-B14F-4D97-AF65-F5344CB8AC3E}">
        <p14:creationId xmlns:p14="http://schemas.microsoft.com/office/powerpoint/2010/main" val="21289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7B19-4573-44DC-9DB2-351B5A5431DA}"/>
              </a:ext>
            </a:extLst>
          </p:cNvPr>
          <p:cNvSpPr>
            <a:spLocks noGrp="1"/>
          </p:cNvSpPr>
          <p:nvPr>
            <p:ph type="title"/>
          </p:nvPr>
        </p:nvSpPr>
        <p:spPr/>
        <p:txBody>
          <a:bodyPr/>
          <a:lstStyle/>
          <a:p>
            <a:r>
              <a:rPr lang="en-US" dirty="0"/>
              <a:t>Route handlers</a:t>
            </a:r>
          </a:p>
        </p:txBody>
      </p:sp>
      <p:sp>
        <p:nvSpPr>
          <p:cNvPr id="3" name="Content Placeholder 2">
            <a:extLst>
              <a:ext uri="{FF2B5EF4-FFF2-40B4-BE49-F238E27FC236}">
                <a16:creationId xmlns:a16="http://schemas.microsoft.com/office/drawing/2014/main" id="{FB37D01E-0D49-4A47-8A78-7B36AAD6A223}"/>
              </a:ext>
            </a:extLst>
          </p:cNvPr>
          <p:cNvSpPr>
            <a:spLocks noGrp="1"/>
          </p:cNvSpPr>
          <p:nvPr>
            <p:ph idx="1"/>
          </p:nvPr>
        </p:nvSpPr>
        <p:spPr>
          <a:xfrm>
            <a:off x="1024128" y="2286000"/>
            <a:ext cx="4700811" cy="4023360"/>
          </a:xfrm>
        </p:spPr>
        <p:txBody>
          <a:bodyPr/>
          <a:lstStyle/>
          <a:p>
            <a:r>
              <a:rPr lang="en-US" dirty="0"/>
              <a:t>An array of callback functions can handle a route. For example:</a:t>
            </a:r>
          </a:p>
          <a:p>
            <a:br>
              <a:rPr lang="en-US" dirty="0"/>
            </a:br>
            <a:endParaRPr lang="en-US" dirty="0"/>
          </a:p>
        </p:txBody>
      </p:sp>
      <p:sp>
        <p:nvSpPr>
          <p:cNvPr id="4" name="Rectangle 3">
            <a:extLst>
              <a:ext uri="{FF2B5EF4-FFF2-40B4-BE49-F238E27FC236}">
                <a16:creationId xmlns:a16="http://schemas.microsoft.com/office/drawing/2014/main" id="{1A7B77A5-D9F0-4311-8AFC-492D0E7875EA}"/>
              </a:ext>
            </a:extLst>
          </p:cNvPr>
          <p:cNvSpPr/>
          <p:nvPr/>
        </p:nvSpPr>
        <p:spPr>
          <a:xfrm>
            <a:off x="5724939" y="548640"/>
            <a:ext cx="6096000" cy="5355312"/>
          </a:xfrm>
          <a:prstGeom prst="rect">
            <a:avLst/>
          </a:prstGeom>
          <a:solidFill>
            <a:srgbClr val="002060"/>
          </a:solidFill>
          <a:ln>
            <a:solidFill>
              <a:schemeClr val="accent1"/>
            </a:solidFill>
          </a:ln>
        </p:spPr>
        <p:txBody>
          <a:bodyPr>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cb0</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'CB0'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cb1</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'CB1'</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cb2</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from 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'/example/c'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cb0</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cb1</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cb2</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server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9708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CE32-461A-4CF0-B31F-95571525BED0}"/>
              </a:ext>
            </a:extLst>
          </p:cNvPr>
          <p:cNvSpPr>
            <a:spLocks noGrp="1"/>
          </p:cNvSpPr>
          <p:nvPr>
            <p:ph type="title"/>
          </p:nvPr>
        </p:nvSpPr>
        <p:spPr>
          <a:xfrm>
            <a:off x="238540" y="585216"/>
            <a:ext cx="2438400" cy="1499616"/>
          </a:xfrm>
        </p:spPr>
        <p:txBody>
          <a:bodyPr>
            <a:normAutofit/>
          </a:bodyPr>
          <a:lstStyle/>
          <a:p>
            <a:r>
              <a:rPr lang="en-US" dirty="0"/>
              <a:t>Route handlers</a:t>
            </a:r>
          </a:p>
        </p:txBody>
      </p:sp>
      <p:sp>
        <p:nvSpPr>
          <p:cNvPr id="3" name="Content Placeholder 2">
            <a:extLst>
              <a:ext uri="{FF2B5EF4-FFF2-40B4-BE49-F238E27FC236}">
                <a16:creationId xmlns:a16="http://schemas.microsoft.com/office/drawing/2014/main" id="{4CB65E43-A5FA-4EB9-944A-84EF4BE8EC92}"/>
              </a:ext>
            </a:extLst>
          </p:cNvPr>
          <p:cNvSpPr>
            <a:spLocks noGrp="1"/>
          </p:cNvSpPr>
          <p:nvPr>
            <p:ph idx="1"/>
          </p:nvPr>
        </p:nvSpPr>
        <p:spPr>
          <a:xfrm>
            <a:off x="92765" y="2286000"/>
            <a:ext cx="2438400" cy="4023360"/>
          </a:xfrm>
        </p:spPr>
        <p:txBody>
          <a:bodyPr/>
          <a:lstStyle/>
          <a:p>
            <a:pPr algn="just"/>
            <a:r>
              <a:rPr lang="en-US" dirty="0"/>
              <a:t>A combination of independent functions and arrays of functions can handle a route. For example:</a:t>
            </a:r>
          </a:p>
          <a:p>
            <a:pPr algn="just"/>
            <a:br>
              <a:rPr lang="en-US" dirty="0"/>
            </a:br>
            <a:endParaRPr lang="en-US" dirty="0"/>
          </a:p>
        </p:txBody>
      </p:sp>
      <p:sp>
        <p:nvSpPr>
          <p:cNvPr id="4" name="Rectangle 3">
            <a:extLst>
              <a:ext uri="{FF2B5EF4-FFF2-40B4-BE49-F238E27FC236}">
                <a16:creationId xmlns:a16="http://schemas.microsoft.com/office/drawing/2014/main" id="{C87F7303-04B7-4E3D-B504-5BD526B524A3}"/>
              </a:ext>
            </a:extLst>
          </p:cNvPr>
          <p:cNvSpPr/>
          <p:nvPr/>
        </p:nvSpPr>
        <p:spPr>
          <a:xfrm>
            <a:off x="2676939" y="197346"/>
            <a:ext cx="9064487" cy="5909310"/>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cb0</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'CB0'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cb1</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'CB1'</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'/example/d'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cb0</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cb1</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'the response will be sent by the next function ...'</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from 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server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4280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D7FD-5ABA-43AC-A513-EA86A6D7522E}"/>
              </a:ext>
            </a:extLst>
          </p:cNvPr>
          <p:cNvSpPr>
            <a:spLocks noGrp="1"/>
          </p:cNvSpPr>
          <p:nvPr>
            <p:ph type="title"/>
          </p:nvPr>
        </p:nvSpPr>
        <p:spPr/>
        <p:txBody>
          <a:bodyPr/>
          <a:lstStyle/>
          <a:p>
            <a:r>
              <a:rPr lang="en-US" dirty="0"/>
              <a:t>Response methods</a:t>
            </a:r>
          </a:p>
        </p:txBody>
      </p:sp>
      <p:graphicFrame>
        <p:nvGraphicFramePr>
          <p:cNvPr id="4" name="Content Placeholder 3">
            <a:extLst>
              <a:ext uri="{FF2B5EF4-FFF2-40B4-BE49-F238E27FC236}">
                <a16:creationId xmlns:a16="http://schemas.microsoft.com/office/drawing/2014/main" id="{4ACA48F6-0C1F-4C42-B75D-33645DE62B11}"/>
              </a:ext>
            </a:extLst>
          </p:cNvPr>
          <p:cNvGraphicFramePr>
            <a:graphicFrameLocks noGrp="1"/>
          </p:cNvGraphicFramePr>
          <p:nvPr>
            <p:ph idx="1"/>
          </p:nvPr>
        </p:nvGraphicFramePr>
        <p:xfrm>
          <a:off x="2301226" y="2132523"/>
          <a:ext cx="7165686" cy="4329680"/>
        </p:xfrm>
        <a:graphic>
          <a:graphicData uri="http://schemas.openxmlformats.org/drawingml/2006/table">
            <a:tbl>
              <a:tblPr/>
              <a:tblGrid>
                <a:gridCol w="3582843">
                  <a:extLst>
                    <a:ext uri="{9D8B030D-6E8A-4147-A177-3AD203B41FA5}">
                      <a16:colId xmlns:a16="http://schemas.microsoft.com/office/drawing/2014/main" val="3260091749"/>
                    </a:ext>
                  </a:extLst>
                </a:gridCol>
                <a:gridCol w="3582843">
                  <a:extLst>
                    <a:ext uri="{9D8B030D-6E8A-4147-A177-3AD203B41FA5}">
                      <a16:colId xmlns:a16="http://schemas.microsoft.com/office/drawing/2014/main" val="1916844510"/>
                    </a:ext>
                  </a:extLst>
                </a:gridCol>
              </a:tblGrid>
              <a:tr h="354556">
                <a:tc>
                  <a:txBody>
                    <a:bodyPr/>
                    <a:lstStyle/>
                    <a:p>
                      <a:pPr fontAlgn="t"/>
                      <a:r>
                        <a:rPr lang="en-US" sz="1600">
                          <a:solidFill>
                            <a:srgbClr val="353535"/>
                          </a:solidFill>
                          <a:effectLst/>
                        </a:rPr>
                        <a:t>Method</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tc>
                  <a:txBody>
                    <a:bodyPr/>
                    <a:lstStyle/>
                    <a:p>
                      <a:pPr fontAlgn="t"/>
                      <a:r>
                        <a:rPr lang="en-US" sz="1600">
                          <a:solidFill>
                            <a:srgbClr val="353535"/>
                          </a:solidFill>
                          <a:effectLst/>
                        </a:rPr>
                        <a:t>Description</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extLst>
                  <a:ext uri="{0D108BD9-81ED-4DB2-BD59-A6C34878D82A}">
                    <a16:rowId xmlns:a16="http://schemas.microsoft.com/office/drawing/2014/main" val="1493098639"/>
                  </a:ext>
                </a:extLst>
              </a:tr>
              <a:tr h="354556">
                <a:tc>
                  <a:txBody>
                    <a:bodyPr/>
                    <a:lstStyle/>
                    <a:p>
                      <a:pPr fontAlgn="t"/>
                      <a:r>
                        <a:rPr lang="en-US" sz="1600" u="none" strike="noStrike">
                          <a:solidFill>
                            <a:srgbClr val="259DFF"/>
                          </a:solidFill>
                          <a:effectLst/>
                          <a:hlinkClick r:id="rId2"/>
                        </a:rPr>
                        <a:t>res.download()</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Prompt a file to be downloaded.</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3153459718"/>
                  </a:ext>
                </a:extLst>
              </a:tr>
              <a:tr h="354556">
                <a:tc>
                  <a:txBody>
                    <a:bodyPr/>
                    <a:lstStyle/>
                    <a:p>
                      <a:pPr fontAlgn="t"/>
                      <a:r>
                        <a:rPr lang="en-US" sz="1600" u="none" strike="noStrike">
                          <a:solidFill>
                            <a:srgbClr val="259DFF"/>
                          </a:solidFill>
                          <a:effectLst/>
                          <a:hlinkClick r:id="rId3"/>
                        </a:rPr>
                        <a:t>res.end()</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End the response process.</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1330294639"/>
                  </a:ext>
                </a:extLst>
              </a:tr>
              <a:tr h="354556">
                <a:tc>
                  <a:txBody>
                    <a:bodyPr/>
                    <a:lstStyle/>
                    <a:p>
                      <a:pPr fontAlgn="t"/>
                      <a:r>
                        <a:rPr lang="en-US" sz="1600" u="none" strike="noStrike">
                          <a:solidFill>
                            <a:srgbClr val="259DFF"/>
                          </a:solidFill>
                          <a:effectLst/>
                          <a:hlinkClick r:id="rId4"/>
                        </a:rPr>
                        <a:t>res.json()</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Send a JSON response.</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3075762225"/>
                  </a:ext>
                </a:extLst>
              </a:tr>
              <a:tr h="593136">
                <a:tc>
                  <a:txBody>
                    <a:bodyPr/>
                    <a:lstStyle/>
                    <a:p>
                      <a:pPr fontAlgn="t"/>
                      <a:r>
                        <a:rPr lang="en-US" sz="1600" u="none" strike="noStrike">
                          <a:solidFill>
                            <a:srgbClr val="259DFF"/>
                          </a:solidFill>
                          <a:effectLst/>
                          <a:hlinkClick r:id="rId5"/>
                        </a:rPr>
                        <a:t>res.jsonp()</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Send a JSON response with JSONP support.</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2528774346"/>
                  </a:ext>
                </a:extLst>
              </a:tr>
              <a:tr h="354556">
                <a:tc>
                  <a:txBody>
                    <a:bodyPr/>
                    <a:lstStyle/>
                    <a:p>
                      <a:pPr fontAlgn="t"/>
                      <a:r>
                        <a:rPr lang="en-US" sz="1600" u="none" strike="noStrike">
                          <a:solidFill>
                            <a:srgbClr val="259DFF"/>
                          </a:solidFill>
                          <a:effectLst/>
                          <a:hlinkClick r:id="rId6"/>
                        </a:rPr>
                        <a:t>res.redirect()</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Redirect a request.</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3767417161"/>
                  </a:ext>
                </a:extLst>
              </a:tr>
              <a:tr h="354556">
                <a:tc>
                  <a:txBody>
                    <a:bodyPr/>
                    <a:lstStyle/>
                    <a:p>
                      <a:pPr fontAlgn="t"/>
                      <a:r>
                        <a:rPr lang="en-US" sz="1600" u="none" strike="noStrike">
                          <a:solidFill>
                            <a:srgbClr val="259DFF"/>
                          </a:solidFill>
                          <a:effectLst/>
                          <a:hlinkClick r:id="rId7"/>
                        </a:rPr>
                        <a:t>res.render()</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Render a view template.</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2946372226"/>
                  </a:ext>
                </a:extLst>
              </a:tr>
              <a:tr h="354556">
                <a:tc>
                  <a:txBody>
                    <a:bodyPr/>
                    <a:lstStyle/>
                    <a:p>
                      <a:pPr fontAlgn="t"/>
                      <a:r>
                        <a:rPr lang="en-US" sz="1600" u="none" strike="noStrike">
                          <a:solidFill>
                            <a:srgbClr val="259DFF"/>
                          </a:solidFill>
                          <a:effectLst/>
                          <a:hlinkClick r:id="rId8"/>
                        </a:rPr>
                        <a:t>res.send()</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Send a response of various types.</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4243810418"/>
                  </a:ext>
                </a:extLst>
              </a:tr>
              <a:tr h="354556">
                <a:tc>
                  <a:txBody>
                    <a:bodyPr/>
                    <a:lstStyle/>
                    <a:p>
                      <a:pPr fontAlgn="t"/>
                      <a:r>
                        <a:rPr lang="en-US" sz="1600" u="none" strike="noStrike">
                          <a:solidFill>
                            <a:srgbClr val="259DFF"/>
                          </a:solidFill>
                          <a:effectLst/>
                          <a:hlinkClick r:id="rId9"/>
                        </a:rPr>
                        <a:t>res.sendFile()</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Send a file as an octet stream.</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1698549847"/>
                  </a:ext>
                </a:extLst>
              </a:tr>
              <a:tr h="593136">
                <a:tc>
                  <a:txBody>
                    <a:bodyPr/>
                    <a:lstStyle/>
                    <a:p>
                      <a:pPr fontAlgn="t"/>
                      <a:r>
                        <a:rPr lang="en-US" sz="1600" u="none" strike="noStrike">
                          <a:solidFill>
                            <a:srgbClr val="259DFF"/>
                          </a:solidFill>
                          <a:effectLst/>
                          <a:hlinkClick r:id="rId10"/>
                        </a:rPr>
                        <a:t>res.sendStatus()</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dirty="0">
                          <a:effectLst/>
                        </a:rPr>
                        <a:t>Set the response status code and send its string representation as the response body.</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2207773378"/>
                  </a:ext>
                </a:extLst>
              </a:tr>
            </a:tbl>
          </a:graphicData>
        </a:graphic>
      </p:graphicFrame>
    </p:spTree>
    <p:extLst>
      <p:ext uri="{BB962C8B-B14F-4D97-AF65-F5344CB8AC3E}">
        <p14:creationId xmlns:p14="http://schemas.microsoft.com/office/powerpoint/2010/main" val="156675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C383-B696-4B84-9DFB-1AB8406C589A}"/>
              </a:ext>
            </a:extLst>
          </p:cNvPr>
          <p:cNvSpPr>
            <a:spLocks noGrp="1"/>
          </p:cNvSpPr>
          <p:nvPr>
            <p:ph type="title"/>
          </p:nvPr>
        </p:nvSpPr>
        <p:spPr/>
        <p:txBody>
          <a:bodyPr>
            <a:normAutofit/>
          </a:bodyPr>
          <a:lstStyle/>
          <a:p>
            <a:r>
              <a:rPr lang="en-US" dirty="0" err="1"/>
              <a:t>app.route</a:t>
            </a:r>
            <a:r>
              <a:rPr lang="en-US" dirty="0"/>
              <a:t>()</a:t>
            </a:r>
          </a:p>
        </p:txBody>
      </p:sp>
      <p:sp>
        <p:nvSpPr>
          <p:cNvPr id="3" name="Content Placeholder 2">
            <a:extLst>
              <a:ext uri="{FF2B5EF4-FFF2-40B4-BE49-F238E27FC236}">
                <a16:creationId xmlns:a16="http://schemas.microsoft.com/office/drawing/2014/main" id="{EB6E9642-15CA-4D78-AECC-08E963C3BD58}"/>
              </a:ext>
            </a:extLst>
          </p:cNvPr>
          <p:cNvSpPr>
            <a:spLocks noGrp="1"/>
          </p:cNvSpPr>
          <p:nvPr>
            <p:ph idx="1"/>
          </p:nvPr>
        </p:nvSpPr>
        <p:spPr>
          <a:xfrm>
            <a:off x="1024128" y="2286000"/>
            <a:ext cx="4979107" cy="4023360"/>
          </a:xfrm>
        </p:spPr>
        <p:txBody>
          <a:bodyPr/>
          <a:lstStyle/>
          <a:p>
            <a:r>
              <a:rPr lang="en-US" dirty="0"/>
              <a:t>You can create chainable route handlers for a route path by using </a:t>
            </a:r>
            <a:r>
              <a:rPr lang="en-US" dirty="0" err="1"/>
              <a:t>app.route</a:t>
            </a:r>
            <a:r>
              <a:rPr lang="en-US" dirty="0"/>
              <a:t>(). Because the path is specified at a single location, creating modular routes is helpful, as is reducing redundancy and typos.</a:t>
            </a:r>
          </a:p>
          <a:p>
            <a:r>
              <a:rPr lang="en-US" dirty="0"/>
              <a:t>Here is an example of chained route handlers that are defined by using </a:t>
            </a:r>
            <a:r>
              <a:rPr lang="en-US" dirty="0" err="1"/>
              <a:t>app.route</a:t>
            </a:r>
            <a:r>
              <a:rPr lang="en-US" dirty="0"/>
              <a:t>().</a:t>
            </a:r>
          </a:p>
          <a:p>
            <a:endParaRPr lang="en-US" dirty="0"/>
          </a:p>
          <a:p>
            <a:r>
              <a:rPr lang="en-US" dirty="0"/>
              <a:t> </a:t>
            </a:r>
            <a:r>
              <a:rPr lang="en-US" i="1" dirty="0">
                <a:solidFill>
                  <a:schemeClr val="accent2">
                    <a:lumMod val="75000"/>
                  </a:schemeClr>
                </a:solidFill>
              </a:rPr>
              <a:t>Use Postman extension on chrome browser</a:t>
            </a:r>
          </a:p>
        </p:txBody>
      </p:sp>
      <p:sp>
        <p:nvSpPr>
          <p:cNvPr id="4" name="Rectangle 3">
            <a:extLst>
              <a:ext uri="{FF2B5EF4-FFF2-40B4-BE49-F238E27FC236}">
                <a16:creationId xmlns:a16="http://schemas.microsoft.com/office/drawing/2014/main" id="{3B294313-3816-4A40-8D46-E726FCE0D6EC}"/>
              </a:ext>
            </a:extLst>
          </p:cNvPr>
          <p:cNvSpPr/>
          <p:nvPr/>
        </p:nvSpPr>
        <p:spPr>
          <a:xfrm>
            <a:off x="5884164" y="548640"/>
            <a:ext cx="6096000" cy="4247317"/>
          </a:xfrm>
          <a:prstGeom prst="rect">
            <a:avLst/>
          </a:prstGeom>
          <a:solidFill>
            <a:srgbClr val="002060"/>
          </a:solidFill>
          <a:ln>
            <a:solidFill>
              <a:schemeClr val="accent1"/>
            </a:solidFill>
          </a:ln>
        </p:spPr>
        <p:txBody>
          <a:bodyPr>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route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'Get a random 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post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'Add a 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put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'Update the 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server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5562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C2D-9892-4F60-BB4A-D4EAFA4FA970}"/>
              </a:ext>
            </a:extLst>
          </p:cNvPr>
          <p:cNvSpPr>
            <a:spLocks noGrp="1"/>
          </p:cNvSpPr>
          <p:nvPr>
            <p:ph type="title"/>
          </p:nvPr>
        </p:nvSpPr>
        <p:spPr/>
        <p:txBody>
          <a:bodyPr>
            <a:normAutofit/>
          </a:bodyPr>
          <a:lstStyle/>
          <a:p>
            <a:r>
              <a:rPr lang="en-US" dirty="0" err="1"/>
              <a:t>express.Router</a:t>
            </a:r>
            <a:endParaRPr lang="en-US" dirty="0"/>
          </a:p>
        </p:txBody>
      </p:sp>
      <p:sp>
        <p:nvSpPr>
          <p:cNvPr id="3" name="Content Placeholder 2">
            <a:extLst>
              <a:ext uri="{FF2B5EF4-FFF2-40B4-BE49-F238E27FC236}">
                <a16:creationId xmlns:a16="http://schemas.microsoft.com/office/drawing/2014/main" id="{FB9CD7BB-D883-4D25-84A8-31BB4A3D3F32}"/>
              </a:ext>
            </a:extLst>
          </p:cNvPr>
          <p:cNvSpPr>
            <a:spLocks noGrp="1"/>
          </p:cNvSpPr>
          <p:nvPr>
            <p:ph idx="1"/>
          </p:nvPr>
        </p:nvSpPr>
        <p:spPr/>
        <p:txBody>
          <a:bodyPr/>
          <a:lstStyle/>
          <a:p>
            <a:r>
              <a:rPr lang="en-US" dirty="0"/>
              <a:t>Use the </a:t>
            </a:r>
            <a:r>
              <a:rPr lang="en-US" dirty="0" err="1"/>
              <a:t>express.Router</a:t>
            </a:r>
            <a:r>
              <a:rPr lang="en-US" dirty="0"/>
              <a:t> class to create modular, mountable route handlers. A Router instance is a complete middleware and routing system; for this reason, it is often referred to as a “mini-app”.</a:t>
            </a:r>
          </a:p>
          <a:p>
            <a:r>
              <a:rPr lang="en-US" dirty="0"/>
              <a:t>The following example creates a router as a module, loads a middleware function in it, defines some routes, and mounts the router module on a path in the main app.</a:t>
            </a:r>
          </a:p>
        </p:txBody>
      </p:sp>
    </p:spTree>
    <p:extLst>
      <p:ext uri="{BB962C8B-B14F-4D97-AF65-F5344CB8AC3E}">
        <p14:creationId xmlns:p14="http://schemas.microsoft.com/office/powerpoint/2010/main" val="400787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CF23-03B1-41AB-92C1-21F7644886C6}"/>
              </a:ext>
            </a:extLst>
          </p:cNvPr>
          <p:cNvSpPr>
            <a:spLocks noGrp="1"/>
          </p:cNvSpPr>
          <p:nvPr>
            <p:ph type="title"/>
          </p:nvPr>
        </p:nvSpPr>
        <p:spPr/>
        <p:txBody>
          <a:bodyPr/>
          <a:lstStyle/>
          <a:p>
            <a:r>
              <a:rPr lang="en-US" dirty="0" err="1"/>
              <a:t>express.Router</a:t>
            </a:r>
            <a:endParaRPr lang="en-US" dirty="0"/>
          </a:p>
        </p:txBody>
      </p:sp>
      <p:sp>
        <p:nvSpPr>
          <p:cNvPr id="3" name="Content Placeholder 2">
            <a:extLst>
              <a:ext uri="{FF2B5EF4-FFF2-40B4-BE49-F238E27FC236}">
                <a16:creationId xmlns:a16="http://schemas.microsoft.com/office/drawing/2014/main" id="{913089BC-EBCA-4B06-B922-F18DD2BC4D8F}"/>
              </a:ext>
            </a:extLst>
          </p:cNvPr>
          <p:cNvSpPr>
            <a:spLocks noGrp="1"/>
          </p:cNvSpPr>
          <p:nvPr>
            <p:ph idx="1"/>
          </p:nvPr>
        </p:nvSpPr>
        <p:spPr>
          <a:xfrm>
            <a:off x="1024128" y="2286000"/>
            <a:ext cx="2288915" cy="4023360"/>
          </a:xfrm>
        </p:spPr>
        <p:txBody>
          <a:bodyPr/>
          <a:lstStyle/>
          <a:p>
            <a:r>
              <a:rPr lang="en-US" dirty="0"/>
              <a:t>Create a router file named RouteMod.js in the app directory, with the following content:</a:t>
            </a:r>
          </a:p>
          <a:p>
            <a:endParaRPr lang="en-US" dirty="0"/>
          </a:p>
          <a:p>
            <a:endParaRPr lang="en-US" dirty="0"/>
          </a:p>
        </p:txBody>
      </p:sp>
      <p:sp>
        <p:nvSpPr>
          <p:cNvPr id="4" name="Rectangle 3">
            <a:extLst>
              <a:ext uri="{FF2B5EF4-FFF2-40B4-BE49-F238E27FC236}">
                <a16:creationId xmlns:a16="http://schemas.microsoft.com/office/drawing/2014/main" id="{34BDEAB3-77A5-4BA3-A4BF-EA719985E7FB}"/>
              </a:ext>
            </a:extLst>
          </p:cNvPr>
          <p:cNvSpPr/>
          <p:nvPr/>
        </p:nvSpPr>
        <p:spPr>
          <a:xfrm>
            <a:off x="4505739" y="889843"/>
            <a:ext cx="6997148" cy="5078313"/>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express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Router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middleware that is specific to this router</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timeLog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'Time: '</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Date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now</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define the home page route</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'Birds home page'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define the about route</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'/about'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'About birds'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4EC9B0"/>
                </a:solidFill>
                <a:latin typeface="Consolas" panose="020B0609020204030204" pitchFamily="49" charset="0"/>
              </a:rPr>
              <a:t>module</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exports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router</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85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3BEA-E8E0-48F1-BC90-81A172BEEC33}"/>
              </a:ext>
            </a:extLst>
          </p:cNvPr>
          <p:cNvSpPr>
            <a:spLocks noGrp="1"/>
          </p:cNvSpPr>
          <p:nvPr>
            <p:ph type="title"/>
          </p:nvPr>
        </p:nvSpPr>
        <p:spPr/>
        <p:txBody>
          <a:bodyPr/>
          <a:lstStyle/>
          <a:p>
            <a:r>
              <a:rPr lang="en-US" dirty="0" err="1"/>
              <a:t>express.Router</a:t>
            </a:r>
            <a:endParaRPr lang="en-US" dirty="0"/>
          </a:p>
        </p:txBody>
      </p:sp>
      <p:sp>
        <p:nvSpPr>
          <p:cNvPr id="3" name="Content Placeholder 2">
            <a:extLst>
              <a:ext uri="{FF2B5EF4-FFF2-40B4-BE49-F238E27FC236}">
                <a16:creationId xmlns:a16="http://schemas.microsoft.com/office/drawing/2014/main" id="{30FA5AD8-BB04-4672-BF0A-3EDE6477614C}"/>
              </a:ext>
            </a:extLst>
          </p:cNvPr>
          <p:cNvSpPr>
            <a:spLocks noGrp="1"/>
          </p:cNvSpPr>
          <p:nvPr>
            <p:ph idx="1"/>
          </p:nvPr>
        </p:nvSpPr>
        <p:spPr>
          <a:xfrm>
            <a:off x="477078" y="2286000"/>
            <a:ext cx="2994993" cy="4023360"/>
          </a:xfrm>
        </p:spPr>
        <p:txBody>
          <a:bodyPr/>
          <a:lstStyle/>
          <a:p>
            <a:r>
              <a:rPr lang="en-US" dirty="0"/>
              <a:t>The app will now be able to handle requests to /birds and /birds/about, as well as call the </a:t>
            </a:r>
            <a:r>
              <a:rPr lang="en-US" dirty="0" err="1"/>
              <a:t>timeLog</a:t>
            </a:r>
            <a:r>
              <a:rPr lang="en-US" dirty="0"/>
              <a:t> middleware function that is specific to the route.</a:t>
            </a:r>
          </a:p>
          <a:p>
            <a:endParaRPr lang="en-US" dirty="0"/>
          </a:p>
          <a:p>
            <a:endParaRPr lang="en-US" dirty="0"/>
          </a:p>
        </p:txBody>
      </p:sp>
      <p:sp>
        <p:nvSpPr>
          <p:cNvPr id="4" name="Rectangle 3">
            <a:extLst>
              <a:ext uri="{FF2B5EF4-FFF2-40B4-BE49-F238E27FC236}">
                <a16:creationId xmlns:a16="http://schemas.microsoft.com/office/drawing/2014/main" id="{4B73A5AC-653F-4A06-819D-5AEAD085A3E8}"/>
              </a:ext>
            </a:extLst>
          </p:cNvPr>
          <p:cNvSpPr/>
          <p:nvPr/>
        </p:nvSpPr>
        <p:spPr>
          <a:xfrm>
            <a:off x="3697357" y="2299428"/>
            <a:ext cx="8119872" cy="2585323"/>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birds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RouteMod</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//router is in RouteMod.js</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'/birds'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birds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server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"Connected"</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9BD1F99-DE35-414B-BCAB-E9DC40B26843}"/>
              </a:ext>
            </a:extLst>
          </p:cNvPr>
          <p:cNvSpPr txBox="1"/>
          <p:nvPr/>
        </p:nvSpPr>
        <p:spPr>
          <a:xfrm>
            <a:off x="3697357" y="1930096"/>
            <a:ext cx="801181" cy="369332"/>
          </a:xfrm>
          <a:prstGeom prst="rect">
            <a:avLst/>
          </a:prstGeom>
          <a:noFill/>
        </p:spPr>
        <p:txBody>
          <a:bodyPr wrap="none" rtlCol="0">
            <a:spAutoFit/>
          </a:bodyPr>
          <a:lstStyle/>
          <a:p>
            <a:r>
              <a:rPr lang="en-US" b="1" u="sng" dirty="0"/>
              <a:t>App.js</a:t>
            </a:r>
          </a:p>
        </p:txBody>
      </p:sp>
    </p:spTree>
    <p:extLst>
      <p:ext uri="{BB962C8B-B14F-4D97-AF65-F5344CB8AC3E}">
        <p14:creationId xmlns:p14="http://schemas.microsoft.com/office/powerpoint/2010/main" val="2493182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2C5-EE31-4CCC-A539-64F64639A70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196DF0C-FF0E-40B6-A602-EA4B4807D162}"/>
              </a:ext>
            </a:extLst>
          </p:cNvPr>
          <p:cNvSpPr>
            <a:spLocks noGrp="1"/>
          </p:cNvSpPr>
          <p:nvPr>
            <p:ph idx="1"/>
          </p:nvPr>
        </p:nvSpPr>
        <p:spPr/>
        <p:txBody>
          <a:bodyPr/>
          <a:lstStyle/>
          <a:p>
            <a:r>
              <a:rPr lang="en-US" dirty="0">
                <a:hlinkClick r:id="rId2"/>
              </a:rPr>
              <a:t>https://expressjs.com/en/guide/routing.html</a:t>
            </a:r>
            <a:endParaRPr lang="en-US" dirty="0"/>
          </a:p>
          <a:p>
            <a:r>
              <a:rPr lang="en-US" dirty="0">
                <a:hlinkClick r:id="rId3"/>
              </a:rPr>
              <a:t>https://developer.mozilla.org/en-US/docs/Learn/Server-side/Express_Nodejs</a:t>
            </a:r>
            <a:endParaRPr lang="en-US" dirty="0"/>
          </a:p>
        </p:txBody>
      </p:sp>
    </p:spTree>
    <p:extLst>
      <p:ext uri="{BB962C8B-B14F-4D97-AF65-F5344CB8AC3E}">
        <p14:creationId xmlns:p14="http://schemas.microsoft.com/office/powerpoint/2010/main" val="262522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Expressjs</a:t>
            </a:r>
            <a:r>
              <a:rPr lang="en-US" dirty="0"/>
              <a:t>?</a:t>
            </a:r>
          </a:p>
        </p:txBody>
      </p:sp>
      <p:sp>
        <p:nvSpPr>
          <p:cNvPr id="3" name="Content Placeholder 2"/>
          <p:cNvSpPr>
            <a:spLocks noGrp="1"/>
          </p:cNvSpPr>
          <p:nvPr>
            <p:ph idx="1"/>
          </p:nvPr>
        </p:nvSpPr>
        <p:spPr/>
        <p:txBody>
          <a:bodyPr/>
          <a:lstStyle/>
          <a:p>
            <a:pPr algn="just"/>
            <a:r>
              <a:rPr lang="en-US" dirty="0"/>
              <a:t>In this tutorial, we will study the Express framework. This framework is built in such a way that it acts as a minimal and flexible Node.js web application framework, providing a robust set of features for building single and multipage, and hybrid web application.</a:t>
            </a:r>
          </a:p>
          <a:p>
            <a:r>
              <a:rPr lang="en-US" dirty="0"/>
              <a:t>Express.js is a Node </a:t>
            </a:r>
            <a:r>
              <a:rPr lang="en-US" dirty="0" err="1"/>
              <a:t>js</a:t>
            </a:r>
            <a:r>
              <a:rPr lang="en-US" dirty="0"/>
              <a:t> web application server framework, which is specifically designed for building single-page, multi-page, and hybrid web applications.</a:t>
            </a:r>
          </a:p>
          <a:p>
            <a:r>
              <a:rPr lang="en-US" dirty="0"/>
              <a:t>It has become the standard server framework for node.js. Express is the backend part of something known as the MEAN stack.</a:t>
            </a:r>
          </a:p>
          <a:p>
            <a:pPr algn="just"/>
            <a:endParaRPr lang="en-US" dirty="0"/>
          </a:p>
        </p:txBody>
      </p:sp>
    </p:spTree>
    <p:extLst>
      <p:ext uri="{BB962C8B-B14F-4D97-AF65-F5344CB8AC3E}">
        <p14:creationId xmlns:p14="http://schemas.microsoft.com/office/powerpoint/2010/main" val="278559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3037-56B6-488E-95A8-515EDE733A70}"/>
              </a:ext>
            </a:extLst>
          </p:cNvPr>
          <p:cNvSpPr>
            <a:spLocks noGrp="1"/>
          </p:cNvSpPr>
          <p:nvPr>
            <p:ph type="title"/>
          </p:nvPr>
        </p:nvSpPr>
        <p:spPr/>
        <p:txBody>
          <a:bodyPr/>
          <a:lstStyle/>
          <a:p>
            <a:r>
              <a:rPr lang="en-US" dirty="0"/>
              <a:t>What is </a:t>
            </a:r>
            <a:r>
              <a:rPr lang="en-US" dirty="0" err="1"/>
              <a:t>Expressjs</a:t>
            </a:r>
            <a:r>
              <a:rPr lang="en-US" dirty="0"/>
              <a:t>?</a:t>
            </a:r>
          </a:p>
        </p:txBody>
      </p:sp>
      <p:sp>
        <p:nvSpPr>
          <p:cNvPr id="3" name="Content Placeholder 2">
            <a:extLst>
              <a:ext uri="{FF2B5EF4-FFF2-40B4-BE49-F238E27FC236}">
                <a16:creationId xmlns:a16="http://schemas.microsoft.com/office/drawing/2014/main" id="{CAF6AC04-ECA4-433E-8EC9-3DC1DE782320}"/>
              </a:ext>
            </a:extLst>
          </p:cNvPr>
          <p:cNvSpPr>
            <a:spLocks noGrp="1"/>
          </p:cNvSpPr>
          <p:nvPr>
            <p:ph idx="1"/>
          </p:nvPr>
        </p:nvSpPr>
        <p:spPr/>
        <p:txBody>
          <a:bodyPr/>
          <a:lstStyle/>
          <a:p>
            <a:r>
              <a:rPr lang="en-US" dirty="0"/>
              <a:t>The MEAN is a free and open-source </a:t>
            </a:r>
            <a:r>
              <a:rPr lang="en-US" b="1" u="sng" dirty="0"/>
              <a:t>JavaScript</a:t>
            </a:r>
            <a:r>
              <a:rPr lang="en-US" dirty="0"/>
              <a:t> software stack for building dynamic web sites and web applications which has the following components;</a:t>
            </a:r>
          </a:p>
          <a:p>
            <a:r>
              <a:rPr lang="en-US" b="1" dirty="0"/>
              <a:t>1) MongoDB</a:t>
            </a:r>
            <a:r>
              <a:rPr lang="en-US" dirty="0"/>
              <a:t> - The standard NoSQL database</a:t>
            </a:r>
          </a:p>
          <a:p>
            <a:r>
              <a:rPr lang="en-US" b="1" dirty="0"/>
              <a:t>2) Express.js</a:t>
            </a:r>
            <a:r>
              <a:rPr lang="en-US" dirty="0"/>
              <a:t> - The default web applications framework</a:t>
            </a:r>
          </a:p>
          <a:p>
            <a:r>
              <a:rPr lang="en-US" b="1" dirty="0"/>
              <a:t>3) Angular.js</a:t>
            </a:r>
            <a:r>
              <a:rPr lang="en-US" dirty="0"/>
              <a:t> - The JavaScript MVC framework used for web applications</a:t>
            </a:r>
          </a:p>
          <a:p>
            <a:r>
              <a:rPr lang="en-US" b="1" dirty="0"/>
              <a:t>4) Node.js</a:t>
            </a:r>
            <a:r>
              <a:rPr lang="en-US" dirty="0"/>
              <a:t> - Framework used for scalable server-side and networking applications.</a:t>
            </a:r>
          </a:p>
          <a:p>
            <a:r>
              <a:rPr lang="en-US" dirty="0"/>
              <a:t>The Express.js framework makes it very easy to develop an application which can be used to handle multiple types of requests like the GET, PUT, and POST and DELETE requests.</a:t>
            </a:r>
          </a:p>
          <a:p>
            <a:endParaRPr lang="en-US" dirty="0"/>
          </a:p>
        </p:txBody>
      </p:sp>
    </p:spTree>
    <p:extLst>
      <p:ext uri="{BB962C8B-B14F-4D97-AF65-F5344CB8AC3E}">
        <p14:creationId xmlns:p14="http://schemas.microsoft.com/office/powerpoint/2010/main" val="228158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C33E-D90B-4741-B104-0A8BD43A5A08}"/>
              </a:ext>
            </a:extLst>
          </p:cNvPr>
          <p:cNvSpPr>
            <a:spLocks noGrp="1"/>
          </p:cNvSpPr>
          <p:nvPr>
            <p:ph type="title"/>
          </p:nvPr>
        </p:nvSpPr>
        <p:spPr/>
        <p:txBody>
          <a:bodyPr/>
          <a:lstStyle/>
          <a:p>
            <a:r>
              <a:rPr lang="en-US" dirty="0"/>
              <a:t>Installing and using Express</a:t>
            </a:r>
          </a:p>
        </p:txBody>
      </p:sp>
      <p:sp>
        <p:nvSpPr>
          <p:cNvPr id="3" name="Content Placeholder 2">
            <a:extLst>
              <a:ext uri="{FF2B5EF4-FFF2-40B4-BE49-F238E27FC236}">
                <a16:creationId xmlns:a16="http://schemas.microsoft.com/office/drawing/2014/main" id="{DF0706CD-893A-4908-8B2A-59DCDD0399BA}"/>
              </a:ext>
            </a:extLst>
          </p:cNvPr>
          <p:cNvSpPr>
            <a:spLocks noGrp="1"/>
          </p:cNvSpPr>
          <p:nvPr>
            <p:ph idx="1"/>
          </p:nvPr>
        </p:nvSpPr>
        <p:spPr>
          <a:xfrm>
            <a:off x="1024127" y="2365513"/>
            <a:ext cx="9720073" cy="4023360"/>
          </a:xfrm>
        </p:spPr>
        <p:txBody>
          <a:bodyPr/>
          <a:lstStyle/>
          <a:p>
            <a:r>
              <a:rPr lang="en-US" dirty="0"/>
              <a:t>Express gets installed via the Node Package Manager. This can be done by executing the following line in the command line</a:t>
            </a:r>
          </a:p>
          <a:p>
            <a:endParaRPr lang="en-US" dirty="0"/>
          </a:p>
          <a:p>
            <a:endParaRPr lang="en-US" dirty="0"/>
          </a:p>
          <a:p>
            <a:r>
              <a:rPr lang="en-US" dirty="0"/>
              <a:t>The above command requests the Node package manager to download the required express modules and install them accordingly.</a:t>
            </a:r>
          </a:p>
          <a:p>
            <a:r>
              <a:rPr lang="en-US" dirty="0"/>
              <a:t>Let's use our newly installed Express framework and create a simple "Hello World" application.</a:t>
            </a:r>
          </a:p>
        </p:txBody>
      </p:sp>
      <p:sp>
        <p:nvSpPr>
          <p:cNvPr id="4" name="Rectangle 3">
            <a:extLst>
              <a:ext uri="{FF2B5EF4-FFF2-40B4-BE49-F238E27FC236}">
                <a16:creationId xmlns:a16="http://schemas.microsoft.com/office/drawing/2014/main" id="{BC112B58-882B-4124-89A0-6B56709C71C1}"/>
              </a:ext>
            </a:extLst>
          </p:cNvPr>
          <p:cNvSpPr/>
          <p:nvPr/>
        </p:nvSpPr>
        <p:spPr>
          <a:xfrm>
            <a:off x="4926449" y="3244334"/>
            <a:ext cx="2339102" cy="369332"/>
          </a:xfrm>
          <a:prstGeom prst="rect">
            <a:avLst/>
          </a:prstGeom>
          <a:solidFill>
            <a:schemeClr val="accent1">
              <a:lumMod val="40000"/>
              <a:lumOff val="60000"/>
            </a:schemeClr>
          </a:solidFill>
          <a:ln>
            <a:solidFill>
              <a:schemeClr val="accent1"/>
            </a:solidFill>
          </a:ln>
        </p:spPr>
        <p:txBody>
          <a:bodyPr wrap="none">
            <a:spAutoFit/>
          </a:bodyPr>
          <a:lstStyle/>
          <a:p>
            <a:r>
              <a:rPr lang="en-US" b="1" dirty="0" err="1">
                <a:solidFill>
                  <a:srgbClr val="222222"/>
                </a:solidFill>
                <a:latin typeface="Source Sans Pro" panose="020B0604020202020204" pitchFamily="34" charset="0"/>
              </a:rPr>
              <a:t>npm</a:t>
            </a:r>
            <a:r>
              <a:rPr lang="en-US" b="1" dirty="0">
                <a:solidFill>
                  <a:srgbClr val="222222"/>
                </a:solidFill>
                <a:latin typeface="Source Sans Pro" panose="020B0604020202020204" pitchFamily="34" charset="0"/>
              </a:rPr>
              <a:t> install express</a:t>
            </a:r>
            <a:endParaRPr lang="en-US" dirty="0"/>
          </a:p>
        </p:txBody>
      </p:sp>
    </p:spTree>
    <p:extLst>
      <p:ext uri="{BB962C8B-B14F-4D97-AF65-F5344CB8AC3E}">
        <p14:creationId xmlns:p14="http://schemas.microsoft.com/office/powerpoint/2010/main" val="203281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A9E2-CCF0-49AB-A0A7-439D76BB54C6}"/>
              </a:ext>
            </a:extLst>
          </p:cNvPr>
          <p:cNvSpPr>
            <a:spLocks noGrp="1"/>
          </p:cNvSpPr>
          <p:nvPr>
            <p:ph type="title"/>
          </p:nvPr>
        </p:nvSpPr>
        <p:spPr/>
        <p:txBody>
          <a:bodyPr/>
          <a:lstStyle/>
          <a:p>
            <a:r>
              <a:rPr lang="en-US" dirty="0"/>
              <a:t>Installing and using Express</a:t>
            </a:r>
          </a:p>
        </p:txBody>
      </p:sp>
      <p:sp>
        <p:nvSpPr>
          <p:cNvPr id="4" name="Rectangle 3">
            <a:extLst>
              <a:ext uri="{FF2B5EF4-FFF2-40B4-BE49-F238E27FC236}">
                <a16:creationId xmlns:a16="http://schemas.microsoft.com/office/drawing/2014/main" id="{CD8B3422-EDD1-41EE-845B-70FC5AFB7179}"/>
              </a:ext>
            </a:extLst>
          </p:cNvPr>
          <p:cNvSpPr/>
          <p:nvPr/>
        </p:nvSpPr>
        <p:spPr>
          <a:xfrm>
            <a:off x="331305" y="2084832"/>
            <a:ext cx="11529390" cy="923330"/>
          </a:xfrm>
          <a:prstGeom prst="rect">
            <a:avLst/>
          </a:prstGeom>
        </p:spPr>
        <p:txBody>
          <a:bodyPr wrap="square">
            <a:spAutoFit/>
          </a:bodyPr>
          <a:lstStyle/>
          <a:p>
            <a:pPr algn="just"/>
            <a:r>
              <a:rPr lang="en-US" dirty="0">
                <a:solidFill>
                  <a:srgbClr val="222222"/>
                </a:solidFill>
                <a:latin typeface="Source Sans Pro" panose="020B0604020202020204" pitchFamily="34" charset="0"/>
              </a:rPr>
              <a:t>Our application is going to create a simple server module which will listen on port number 3000. </a:t>
            </a:r>
          </a:p>
          <a:p>
            <a:pPr algn="just"/>
            <a:r>
              <a:rPr lang="en-US" dirty="0">
                <a:solidFill>
                  <a:srgbClr val="222222"/>
                </a:solidFill>
                <a:latin typeface="Source Sans Pro" panose="020B0604020202020204" pitchFamily="34" charset="0"/>
              </a:rPr>
              <a:t>In our example, if a request is made through the browser on this port number, then server application will send a 'Hello' World' response to the client.</a:t>
            </a:r>
            <a:endParaRPr lang="en-US" dirty="0"/>
          </a:p>
        </p:txBody>
      </p:sp>
      <p:pic>
        <p:nvPicPr>
          <p:cNvPr id="1026" name="Picture 2" descr="Node.js Express FrameWork Tutorial - Learn in 10 Minutes">
            <a:extLst>
              <a:ext uri="{FF2B5EF4-FFF2-40B4-BE49-F238E27FC236}">
                <a16:creationId xmlns:a16="http://schemas.microsoft.com/office/drawing/2014/main" id="{444C3318-A8F6-4904-BEE2-868BB6F8E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8077" y="3008162"/>
            <a:ext cx="10195846" cy="360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89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12A1-1D63-4FEE-9F94-77B9196671B0}"/>
              </a:ext>
            </a:extLst>
          </p:cNvPr>
          <p:cNvSpPr>
            <a:spLocks noGrp="1"/>
          </p:cNvSpPr>
          <p:nvPr>
            <p:ph type="title"/>
          </p:nvPr>
        </p:nvSpPr>
        <p:spPr/>
        <p:txBody>
          <a:bodyPr/>
          <a:lstStyle/>
          <a:p>
            <a:r>
              <a:rPr lang="en-US" dirty="0"/>
              <a:t>Installing and using Express</a:t>
            </a:r>
          </a:p>
        </p:txBody>
      </p:sp>
      <p:sp>
        <p:nvSpPr>
          <p:cNvPr id="3" name="Content Placeholder 2">
            <a:extLst>
              <a:ext uri="{FF2B5EF4-FFF2-40B4-BE49-F238E27FC236}">
                <a16:creationId xmlns:a16="http://schemas.microsoft.com/office/drawing/2014/main" id="{E1B75F40-59D4-4809-B882-BA3DF700A4B6}"/>
              </a:ext>
            </a:extLst>
          </p:cNvPr>
          <p:cNvSpPr>
            <a:spLocks noGrp="1"/>
          </p:cNvSpPr>
          <p:nvPr>
            <p:ph idx="1"/>
          </p:nvPr>
        </p:nvSpPr>
        <p:spPr>
          <a:xfrm>
            <a:off x="1024128" y="2286000"/>
            <a:ext cx="9720073" cy="3491948"/>
          </a:xfrm>
          <a:solidFill>
            <a:schemeClr val="accent1">
              <a:lumMod val="40000"/>
              <a:lumOff val="60000"/>
            </a:schemeClr>
          </a:solidFill>
          <a:ln>
            <a:solidFill>
              <a:schemeClr val="accent1"/>
            </a:solidFill>
          </a:ln>
        </p:spPr>
        <p:txBody>
          <a:bodyPr>
            <a:noAutofit/>
          </a:bodyPr>
          <a:lstStyle/>
          <a:p>
            <a:pPr marL="0" indent="0">
              <a:lnSpc>
                <a:spcPct val="100000"/>
              </a:lnSpc>
              <a:spcBef>
                <a:spcPts val="0"/>
              </a:spcBef>
              <a:spcAft>
                <a:spcPts val="0"/>
              </a:spcAft>
              <a:buNone/>
            </a:pPr>
            <a:r>
              <a:rPr lang="en-US" sz="2800" dirty="0"/>
              <a:t>var express=require('express');</a:t>
            </a:r>
          </a:p>
          <a:p>
            <a:pPr marL="0" indent="0">
              <a:lnSpc>
                <a:spcPct val="100000"/>
              </a:lnSpc>
              <a:spcBef>
                <a:spcPts val="0"/>
              </a:spcBef>
              <a:spcAft>
                <a:spcPts val="0"/>
              </a:spcAft>
              <a:buNone/>
            </a:pPr>
            <a:r>
              <a:rPr lang="en-US" sz="2800" dirty="0"/>
              <a:t>var app=express();</a:t>
            </a:r>
          </a:p>
          <a:p>
            <a:pPr marL="0" indent="0">
              <a:lnSpc>
                <a:spcPct val="100000"/>
              </a:lnSpc>
              <a:spcBef>
                <a:spcPts val="0"/>
              </a:spcBef>
              <a:spcAft>
                <a:spcPts val="0"/>
              </a:spcAft>
              <a:buNone/>
            </a:pPr>
            <a:r>
              <a:rPr lang="en-US" sz="2800" dirty="0" err="1"/>
              <a:t>app.get</a:t>
            </a:r>
            <a:r>
              <a:rPr lang="en-US" sz="2800" dirty="0"/>
              <a:t>('/',function(</a:t>
            </a:r>
            <a:r>
              <a:rPr lang="en-US" sz="2800" dirty="0" err="1"/>
              <a:t>req,res</a:t>
            </a:r>
            <a:r>
              <a:rPr lang="en-US" sz="2800" dirty="0"/>
              <a:t>)</a:t>
            </a:r>
          </a:p>
          <a:p>
            <a:pPr marL="0" indent="0">
              <a:lnSpc>
                <a:spcPct val="100000"/>
              </a:lnSpc>
              <a:spcBef>
                <a:spcPts val="0"/>
              </a:spcBef>
              <a:spcAft>
                <a:spcPts val="0"/>
              </a:spcAft>
              <a:buNone/>
            </a:pPr>
            <a:r>
              <a:rPr lang="en-US" sz="2800" dirty="0"/>
              <a:t>{</a:t>
            </a:r>
          </a:p>
          <a:p>
            <a:pPr marL="128016" lvl="1" indent="0">
              <a:lnSpc>
                <a:spcPct val="100000"/>
              </a:lnSpc>
              <a:spcBef>
                <a:spcPts val="0"/>
              </a:spcBef>
              <a:spcAft>
                <a:spcPts val="0"/>
              </a:spcAft>
              <a:buNone/>
            </a:pPr>
            <a:r>
              <a:rPr lang="en-US" sz="2800" dirty="0" err="1"/>
              <a:t>res.send</a:t>
            </a:r>
            <a:r>
              <a:rPr lang="en-US" sz="2800" dirty="0"/>
              <a:t>('Hello World!');</a:t>
            </a:r>
          </a:p>
          <a:p>
            <a:pPr marL="0" indent="0">
              <a:lnSpc>
                <a:spcPct val="100000"/>
              </a:lnSpc>
              <a:spcBef>
                <a:spcPts val="0"/>
              </a:spcBef>
              <a:spcAft>
                <a:spcPts val="0"/>
              </a:spcAft>
              <a:buNone/>
            </a:pPr>
            <a:r>
              <a:rPr lang="en-US" sz="2800" dirty="0"/>
              <a:t>});</a:t>
            </a:r>
          </a:p>
          <a:p>
            <a:pPr marL="0" indent="0">
              <a:lnSpc>
                <a:spcPct val="100000"/>
              </a:lnSpc>
              <a:spcBef>
                <a:spcPts val="0"/>
              </a:spcBef>
              <a:spcAft>
                <a:spcPts val="0"/>
              </a:spcAft>
              <a:buNone/>
            </a:pPr>
            <a:r>
              <a:rPr lang="en-US" sz="2800" dirty="0"/>
              <a:t>var server=</a:t>
            </a:r>
            <a:r>
              <a:rPr lang="en-US" sz="2800" dirty="0" err="1"/>
              <a:t>app.listen</a:t>
            </a:r>
            <a:r>
              <a:rPr lang="en-US" sz="2800" dirty="0"/>
              <a:t>(3000,function() {});</a:t>
            </a:r>
          </a:p>
        </p:txBody>
      </p:sp>
    </p:spTree>
    <p:extLst>
      <p:ext uri="{BB962C8B-B14F-4D97-AF65-F5344CB8AC3E}">
        <p14:creationId xmlns:p14="http://schemas.microsoft.com/office/powerpoint/2010/main" val="203493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4E63-8611-4F23-8FC8-6C63DE72C1BF}"/>
              </a:ext>
            </a:extLst>
          </p:cNvPr>
          <p:cNvSpPr>
            <a:spLocks noGrp="1"/>
          </p:cNvSpPr>
          <p:nvPr>
            <p:ph type="title"/>
          </p:nvPr>
        </p:nvSpPr>
        <p:spPr/>
        <p:txBody>
          <a:bodyPr/>
          <a:lstStyle/>
          <a:p>
            <a:r>
              <a:rPr lang="en-US" dirty="0"/>
              <a:t>Code Explanation:</a:t>
            </a:r>
          </a:p>
        </p:txBody>
      </p:sp>
      <p:sp>
        <p:nvSpPr>
          <p:cNvPr id="3" name="Content Placeholder 2">
            <a:extLst>
              <a:ext uri="{FF2B5EF4-FFF2-40B4-BE49-F238E27FC236}">
                <a16:creationId xmlns:a16="http://schemas.microsoft.com/office/drawing/2014/main" id="{18F508A4-C78B-421B-B544-64E5AD9845C9}"/>
              </a:ext>
            </a:extLst>
          </p:cNvPr>
          <p:cNvSpPr>
            <a:spLocks noGrp="1"/>
          </p:cNvSpPr>
          <p:nvPr>
            <p:ph idx="1"/>
          </p:nvPr>
        </p:nvSpPr>
        <p:spPr/>
        <p:txBody>
          <a:bodyPr>
            <a:normAutofit fontScale="92500"/>
          </a:bodyPr>
          <a:lstStyle/>
          <a:p>
            <a:pPr marL="457200" indent="-457200" algn="just">
              <a:buFont typeface="+mj-lt"/>
              <a:buAutoNum type="arabicPeriod"/>
            </a:pPr>
            <a:r>
              <a:rPr lang="en-US" dirty="0"/>
              <a:t>In our first line of code, we are using the require function to include the "express module."</a:t>
            </a:r>
          </a:p>
          <a:p>
            <a:pPr marL="457200" indent="-457200" algn="just">
              <a:buFont typeface="+mj-lt"/>
              <a:buAutoNum type="arabicPeriod"/>
            </a:pPr>
            <a:r>
              <a:rPr lang="en-US" dirty="0"/>
              <a:t>Before we can start using the express module, we need to make an object of it.</a:t>
            </a:r>
          </a:p>
          <a:p>
            <a:pPr marL="457200" indent="-457200" algn="just">
              <a:buFont typeface="+mj-lt"/>
              <a:buAutoNum type="arabicPeriod"/>
            </a:pPr>
            <a:r>
              <a:rPr lang="en-US" dirty="0"/>
              <a:t>Here we are creating a callback function. This function will be called whenever anybody browses to the root of our web application which is http://localhost:3000 . The callback function will be used to send the string 'Hello World' to the web page.</a:t>
            </a:r>
          </a:p>
          <a:p>
            <a:pPr marL="457200" indent="-457200" algn="just">
              <a:buFont typeface="+mj-lt"/>
              <a:buAutoNum type="arabicPeriod"/>
            </a:pPr>
            <a:r>
              <a:rPr lang="en-US" dirty="0"/>
              <a:t>In the callback function, we are sending the string "Hello World" back to the client. The 'res' parameter is used to send content back to the web page. This 'res' parameter is something that is provided by the 'request' module to enable one to send content back to the web page.</a:t>
            </a:r>
          </a:p>
          <a:p>
            <a:pPr marL="457200" indent="-457200" algn="just">
              <a:buFont typeface="+mj-lt"/>
              <a:buAutoNum type="arabicPeriod"/>
            </a:pPr>
            <a:r>
              <a:rPr lang="en-US" dirty="0"/>
              <a:t>We are then using the listen to function to make our server application listen to client requests on port no 3000. You can specify any available port over here.</a:t>
            </a:r>
          </a:p>
        </p:txBody>
      </p:sp>
    </p:spTree>
    <p:extLst>
      <p:ext uri="{BB962C8B-B14F-4D97-AF65-F5344CB8AC3E}">
        <p14:creationId xmlns:p14="http://schemas.microsoft.com/office/powerpoint/2010/main" val="398714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EAEF-47FD-48C1-BAA4-A58742D90622}"/>
              </a:ext>
            </a:extLst>
          </p:cNvPr>
          <p:cNvSpPr>
            <a:spLocks noGrp="1"/>
          </p:cNvSpPr>
          <p:nvPr>
            <p:ph type="title"/>
          </p:nvPr>
        </p:nvSpPr>
        <p:spPr/>
        <p:txBody>
          <a:bodyPr/>
          <a:lstStyle/>
          <a:p>
            <a:r>
              <a:rPr lang="en-US" dirty="0"/>
              <a:t>Output</a:t>
            </a:r>
          </a:p>
        </p:txBody>
      </p:sp>
      <p:pic>
        <p:nvPicPr>
          <p:cNvPr id="4" name="Picture 3">
            <a:extLst>
              <a:ext uri="{FF2B5EF4-FFF2-40B4-BE49-F238E27FC236}">
                <a16:creationId xmlns:a16="http://schemas.microsoft.com/office/drawing/2014/main" id="{DD737E6B-D6B9-48A5-A616-602125B15020}"/>
              </a:ext>
            </a:extLst>
          </p:cNvPr>
          <p:cNvPicPr>
            <a:picLocks noChangeAspect="1"/>
          </p:cNvPicPr>
          <p:nvPr/>
        </p:nvPicPr>
        <p:blipFill>
          <a:blip r:embed="rId2"/>
          <a:stretch>
            <a:fillRect/>
          </a:stretch>
        </p:blipFill>
        <p:spPr>
          <a:xfrm>
            <a:off x="607735" y="2046897"/>
            <a:ext cx="6508682" cy="4225887"/>
          </a:xfrm>
          <a:prstGeom prst="rect">
            <a:avLst/>
          </a:prstGeom>
        </p:spPr>
      </p:pic>
      <p:sp>
        <p:nvSpPr>
          <p:cNvPr id="5" name="Rectangle 4">
            <a:extLst>
              <a:ext uri="{FF2B5EF4-FFF2-40B4-BE49-F238E27FC236}">
                <a16:creationId xmlns:a16="http://schemas.microsoft.com/office/drawing/2014/main" id="{70638656-147E-4538-9A06-3CE63E838B65}"/>
              </a:ext>
            </a:extLst>
          </p:cNvPr>
          <p:cNvSpPr/>
          <p:nvPr/>
        </p:nvSpPr>
        <p:spPr>
          <a:xfrm>
            <a:off x="7463234" y="1859339"/>
            <a:ext cx="4569739" cy="2585323"/>
          </a:xfrm>
          <a:prstGeom prst="rect">
            <a:avLst/>
          </a:prstGeom>
        </p:spPr>
        <p:txBody>
          <a:bodyPr wrap="square">
            <a:spAutoFit/>
          </a:bodyPr>
          <a:lstStyle/>
          <a:p>
            <a:pPr algn="just"/>
            <a:r>
              <a:rPr lang="en-US" dirty="0">
                <a:solidFill>
                  <a:srgbClr val="222222"/>
                </a:solidFill>
                <a:latin typeface="Source Sans Pro" panose="020B0604020202020204" pitchFamily="34" charset="0"/>
              </a:rPr>
              <a:t>From the output,</a:t>
            </a:r>
          </a:p>
          <a:p>
            <a:pPr algn="just">
              <a:buFont typeface="Arial" panose="020B0604020202020204" pitchFamily="34" charset="0"/>
              <a:buChar char="•"/>
            </a:pPr>
            <a:r>
              <a:rPr lang="en-US" dirty="0">
                <a:solidFill>
                  <a:srgbClr val="222222"/>
                </a:solidFill>
                <a:latin typeface="Source Sans Pro" panose="020B0604020202020204" pitchFamily="34" charset="0"/>
              </a:rPr>
              <a:t>You can clearly see that we if browse to the URL of localhost on port 3000, you will see the string 'Hello World' displayed on the page.</a:t>
            </a:r>
          </a:p>
          <a:p>
            <a:pPr algn="just">
              <a:buFont typeface="Arial" panose="020B0604020202020204" pitchFamily="34" charset="0"/>
              <a:buChar char="•"/>
            </a:pPr>
            <a:r>
              <a:rPr lang="en-US" dirty="0">
                <a:solidFill>
                  <a:srgbClr val="222222"/>
                </a:solidFill>
                <a:latin typeface="Source Sans Pro" panose="020B0604020202020204" pitchFamily="34" charset="0"/>
              </a:rPr>
              <a:t>Because in our code we have mentioned specifically for the server to listen on port no 3000, we are able to view the output when browsing to this URL.</a:t>
            </a:r>
            <a:endParaRPr lang="en-US" b="0" i="0" dirty="0">
              <a:solidFill>
                <a:srgbClr val="222222"/>
              </a:solidFill>
              <a:effectLst/>
              <a:latin typeface="Source Sans Pro" panose="020B0604020202020204" pitchFamily="34" charset="0"/>
            </a:endParaRPr>
          </a:p>
        </p:txBody>
      </p:sp>
    </p:spTree>
    <p:extLst>
      <p:ext uri="{BB962C8B-B14F-4D97-AF65-F5344CB8AC3E}">
        <p14:creationId xmlns:p14="http://schemas.microsoft.com/office/powerpoint/2010/main" val="3526604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5822</TotalTime>
  <Words>2575</Words>
  <Application>Microsoft Office PowerPoint</Application>
  <PresentationFormat>Widescreen</PresentationFormat>
  <Paragraphs>248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Consolas</vt:lpstr>
      <vt:lpstr>Source Sans Pro</vt:lpstr>
      <vt:lpstr>Tw Cen MT</vt:lpstr>
      <vt:lpstr>Tw Cen MT Condensed</vt:lpstr>
      <vt:lpstr>Wingdings</vt:lpstr>
      <vt:lpstr>Wingdings 3</vt:lpstr>
      <vt:lpstr>Integral</vt:lpstr>
      <vt:lpstr>Expressjs framework</vt:lpstr>
      <vt:lpstr>Topics to be covered</vt:lpstr>
      <vt:lpstr>What is Expressjs?</vt:lpstr>
      <vt:lpstr>What is Expressjs?</vt:lpstr>
      <vt:lpstr>Installing and using Express</vt:lpstr>
      <vt:lpstr>Installing and using Express</vt:lpstr>
      <vt:lpstr>Installing and using Express</vt:lpstr>
      <vt:lpstr>Code Explanation:</vt:lpstr>
      <vt:lpstr>Output</vt:lpstr>
      <vt:lpstr>What are Routes?</vt:lpstr>
      <vt:lpstr>Explanation</vt:lpstr>
      <vt:lpstr>Example</vt:lpstr>
      <vt:lpstr>PowerPoint Presentation</vt:lpstr>
      <vt:lpstr>Code</vt:lpstr>
      <vt:lpstr>Route methods</vt:lpstr>
      <vt:lpstr>App.all method</vt:lpstr>
      <vt:lpstr>Route parameters</vt:lpstr>
      <vt:lpstr>Route handlers</vt:lpstr>
      <vt:lpstr>Route handlers</vt:lpstr>
      <vt:lpstr>Route handlers</vt:lpstr>
      <vt:lpstr>Route handlers</vt:lpstr>
      <vt:lpstr>Response methods</vt:lpstr>
      <vt:lpstr>app.route()</vt:lpstr>
      <vt:lpstr>express.Router</vt:lpstr>
      <vt:lpstr>express.Router</vt:lpstr>
      <vt:lpstr>express.Router</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Dr. Adeel</cp:lastModifiedBy>
  <cp:revision>145</cp:revision>
  <dcterms:created xsi:type="dcterms:W3CDTF">2020-01-27T11:13:13Z</dcterms:created>
  <dcterms:modified xsi:type="dcterms:W3CDTF">2021-03-05T08:04:38Z</dcterms:modified>
</cp:coreProperties>
</file>