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5" r:id="rId3"/>
    <p:sldId id="259" r:id="rId4"/>
    <p:sldId id="260" r:id="rId5"/>
    <p:sldId id="257" r:id="rId6"/>
    <p:sldId id="261" r:id="rId7"/>
    <p:sldId id="25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89" r:id="rId37"/>
    <p:sldId id="31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B130EBB-8723-49D8-837B-84A12BE76ED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68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413579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2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41599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130EBB-8723-49D8-837B-84A12BE76ED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2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30EBB-8723-49D8-837B-84A12BE76ED6}"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16176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30EBB-8723-49D8-837B-84A12BE76ED6}"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376654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30EBB-8723-49D8-837B-84A12BE76ED6}"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45471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30EBB-8723-49D8-837B-84A12BE76ED6}"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9210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50552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987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130EBB-8723-49D8-837B-84A12BE76ED6}" type="datetimeFigureOut">
              <a:rPr lang="en-US" smtClean="0"/>
              <a:t>2/19/2020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7E09BA-F557-4A80-9BEF-8BCD123B74CB}"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383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Mongodb</a:t>
            </a:r>
            <a:endParaRPr lang="en-US" dirty="0"/>
          </a:p>
        </p:txBody>
      </p:sp>
      <p:sp>
        <p:nvSpPr>
          <p:cNvPr id="3" name="Subtitle 2"/>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376260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createCollection</a:t>
            </a:r>
            <a:r>
              <a:rPr lang="en-US" dirty="0"/>
              <a:t>() Method</a:t>
            </a:r>
          </a:p>
        </p:txBody>
      </p:sp>
      <p:sp>
        <p:nvSpPr>
          <p:cNvPr id="3" name="Content Placeholder 2"/>
          <p:cNvSpPr>
            <a:spLocks noGrp="1"/>
          </p:cNvSpPr>
          <p:nvPr>
            <p:ph idx="1"/>
          </p:nvPr>
        </p:nvSpPr>
        <p:spPr/>
        <p:txBody>
          <a:bodyPr/>
          <a:lstStyle/>
          <a:p>
            <a:r>
              <a:rPr lang="en-US" dirty="0"/>
              <a:t>MongoDB </a:t>
            </a:r>
            <a:r>
              <a:rPr lang="en-US" b="1" dirty="0" err="1"/>
              <a:t>db.createCollection</a:t>
            </a:r>
            <a:r>
              <a:rPr lang="en-US" b="1" dirty="0"/>
              <a:t>(name)</a:t>
            </a:r>
            <a:r>
              <a:rPr lang="en-US" dirty="0"/>
              <a:t> is used to create collection.</a:t>
            </a:r>
          </a:p>
          <a:p>
            <a:endParaRPr lang="en-US" dirty="0"/>
          </a:p>
          <a:p>
            <a:endParaRPr lang="en-US" dirty="0"/>
          </a:p>
          <a:p>
            <a:endParaRPr lang="en-US" dirty="0"/>
          </a:p>
          <a:p>
            <a:r>
              <a:rPr lang="en-US" dirty="0"/>
              <a:t>You can check the created collection by using the command </a:t>
            </a:r>
            <a:r>
              <a:rPr lang="en-US" b="1" dirty="0"/>
              <a:t>show collections</a:t>
            </a:r>
            <a:r>
              <a:rPr lang="en-US" dirty="0"/>
              <a:t>.</a:t>
            </a:r>
            <a:br>
              <a:rPr lang="en-US" dirty="0"/>
            </a:br>
            <a:endParaRPr lang="en-US" dirty="0"/>
          </a:p>
        </p:txBody>
      </p:sp>
      <p:sp>
        <p:nvSpPr>
          <p:cNvPr id="4" name="Rectangle 1"/>
          <p:cNvSpPr>
            <a:spLocks noChangeArrowheads="1"/>
          </p:cNvSpPr>
          <p:nvPr/>
        </p:nvSpPr>
        <p:spPr bwMode="auto">
          <a:xfrm>
            <a:off x="3799055" y="2639716"/>
            <a:ext cx="4170217" cy="1578567"/>
          </a:xfrm>
          <a:prstGeom prst="rect">
            <a:avLst/>
          </a:prstGeom>
          <a:solidFill>
            <a:schemeClr val="tx2">
              <a:lumMod val="40000"/>
              <a:lumOff val="60000"/>
            </a:schemeClr>
          </a:solidFill>
          <a:ln>
            <a:noFill/>
          </a:ln>
          <a:effec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Menlo"/>
              </a:rPr>
              <a:t>&gt;</a:t>
            </a:r>
            <a:r>
              <a:rPr kumimoji="0" lang="en-US" altLang="en-US" sz="1600" b="0" i="0" u="none" strike="noStrike" cap="none" normalizeH="0" baseline="0" dirty="0">
                <a:ln>
                  <a:noFill/>
                </a:ln>
                <a:solidFill>
                  <a:srgbClr val="000088"/>
                </a:solidFill>
                <a:effectLst/>
                <a:latin typeface="Menlo"/>
              </a:rPr>
              <a:t>use</a:t>
            </a:r>
            <a:r>
              <a:rPr kumimoji="0" lang="en-US" altLang="en-US" sz="1600" b="0" i="0" u="none" strike="noStrike" cap="none" normalizeH="0" baseline="0" dirty="0">
                <a:ln>
                  <a:noFill/>
                </a:ln>
                <a:solidFill>
                  <a:srgbClr val="313131"/>
                </a:solidFill>
                <a:effectLst/>
                <a:latin typeface="Menlo"/>
              </a:rPr>
              <a:t> 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switched to </a:t>
            </a:r>
            <a:r>
              <a:rPr kumimoji="0" lang="en-US" altLang="en-US" sz="1600" b="0" i="0" u="none" strike="noStrike" cap="none" normalizeH="0" baseline="0" dirty="0" err="1">
                <a:ln>
                  <a:noFill/>
                </a:ln>
                <a:solidFill>
                  <a:srgbClr val="313131"/>
                </a:solidFill>
                <a:effectLst/>
                <a:latin typeface="Menlo"/>
              </a:rPr>
              <a:t>db</a:t>
            </a:r>
            <a:r>
              <a:rPr kumimoji="0" lang="en-US" altLang="en-US" sz="1600" b="0" i="0" u="none" strike="noStrike" cap="none" normalizeH="0" baseline="0" dirty="0">
                <a:ln>
                  <a:noFill/>
                </a:ln>
                <a:solidFill>
                  <a:srgbClr val="313131"/>
                </a:solidFill>
                <a:effectLst/>
                <a:latin typeface="Menlo"/>
              </a:rPr>
              <a:t> 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Menlo"/>
              </a:rPr>
              <a:t>&gt;</a:t>
            </a:r>
            <a:r>
              <a:rPr kumimoji="0" lang="en-US" altLang="en-US" sz="1600" b="0" i="0" u="none" strike="noStrike" cap="none" normalizeH="0" baseline="0" dirty="0" err="1">
                <a:ln>
                  <a:noFill/>
                </a:ln>
                <a:solidFill>
                  <a:srgbClr val="313131"/>
                </a:solidFill>
                <a:effectLst/>
                <a:latin typeface="Menlo"/>
              </a:rPr>
              <a:t>db</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313131"/>
                </a:solidFill>
                <a:effectLst/>
                <a:latin typeface="Menlo"/>
              </a:rPr>
              <a:t>createCollection</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mycollection</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"ok"</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6666"/>
                </a:solidFill>
                <a:effectLst/>
                <a:latin typeface="Menlo"/>
              </a:rPr>
              <a:t>1</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&gt;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721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drop() Method</a:t>
            </a:r>
          </a:p>
        </p:txBody>
      </p:sp>
      <p:sp>
        <p:nvSpPr>
          <p:cNvPr id="3" name="Content Placeholder 2"/>
          <p:cNvSpPr>
            <a:spLocks noGrp="1"/>
          </p:cNvSpPr>
          <p:nvPr>
            <p:ph idx="1"/>
          </p:nvPr>
        </p:nvSpPr>
        <p:spPr/>
        <p:txBody>
          <a:bodyPr/>
          <a:lstStyle/>
          <a:p>
            <a:r>
              <a:rPr lang="en-US" dirty="0"/>
              <a:t>MongoDB's </a:t>
            </a:r>
            <a:r>
              <a:rPr lang="en-US" b="1" dirty="0" err="1"/>
              <a:t>db.collection.drop</a:t>
            </a:r>
            <a:r>
              <a:rPr lang="en-US" b="1" dirty="0"/>
              <a:t>()</a:t>
            </a:r>
            <a:r>
              <a:rPr lang="en-US" dirty="0"/>
              <a:t> is used to drop a collection from the database.</a:t>
            </a:r>
          </a:p>
          <a:p>
            <a:r>
              <a:rPr lang="en-US" dirty="0"/>
              <a:t>drop() method will return true, if the selected collection is dropped successfully, otherwise it will return false.</a:t>
            </a:r>
          </a:p>
          <a:p>
            <a:endParaRPr lang="en-US" dirty="0"/>
          </a:p>
          <a:p>
            <a:pPr marL="0" indent="0">
              <a:buNone/>
            </a:pPr>
            <a:r>
              <a:rPr lang="en-US" dirty="0" err="1"/>
              <a:t>db.COLLECTION_NAME.drop</a:t>
            </a:r>
            <a:r>
              <a:rPr lang="en-US" dirty="0"/>
              <a:t>()</a:t>
            </a:r>
          </a:p>
          <a:p>
            <a:endParaRPr lang="en-US" dirty="0"/>
          </a:p>
          <a:p>
            <a:pPr marL="0" indent="0">
              <a:buNone/>
            </a:pPr>
            <a:br>
              <a:rPr lang="en-US" dirty="0"/>
            </a:br>
            <a:endParaRPr lang="en-US" dirty="0"/>
          </a:p>
        </p:txBody>
      </p:sp>
    </p:spTree>
    <p:extLst>
      <p:ext uri="{BB962C8B-B14F-4D97-AF65-F5344CB8AC3E}">
        <p14:creationId xmlns:p14="http://schemas.microsoft.com/office/powerpoint/2010/main" val="429300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357333" cy="527967"/>
          </a:xfrm>
        </p:spPr>
        <p:txBody>
          <a:bodyPr>
            <a:normAutofit fontScale="90000"/>
          </a:bodyPr>
          <a:lstStyle/>
          <a:p>
            <a:r>
              <a:rPr lang="en-US" dirty="0"/>
              <a:t>MongoDB - Datatypes</a:t>
            </a:r>
          </a:p>
        </p:txBody>
      </p:sp>
      <p:sp>
        <p:nvSpPr>
          <p:cNvPr id="3" name="Content Placeholder 2"/>
          <p:cNvSpPr>
            <a:spLocks noGrp="1"/>
          </p:cNvSpPr>
          <p:nvPr>
            <p:ph idx="1"/>
          </p:nvPr>
        </p:nvSpPr>
        <p:spPr>
          <a:xfrm>
            <a:off x="838200" y="1113183"/>
            <a:ext cx="10515600" cy="5015346"/>
          </a:xfrm>
        </p:spPr>
        <p:txBody>
          <a:bodyPr>
            <a:noAutofit/>
          </a:bodyPr>
          <a:lstStyle/>
          <a:p>
            <a:pPr marL="0" indent="0">
              <a:lnSpc>
                <a:spcPct val="100000"/>
              </a:lnSpc>
              <a:spcBef>
                <a:spcPts val="0"/>
              </a:spcBef>
              <a:buNone/>
            </a:pPr>
            <a:r>
              <a:rPr lang="en-US" sz="1800" dirty="0"/>
              <a:t>MongoDB supports many datatypes. Some of them are −</a:t>
            </a:r>
          </a:p>
          <a:p>
            <a:pPr>
              <a:lnSpc>
                <a:spcPct val="100000"/>
              </a:lnSpc>
              <a:spcBef>
                <a:spcPts val="0"/>
              </a:spcBef>
            </a:pPr>
            <a:r>
              <a:rPr lang="en-US" sz="1800" b="1" dirty="0"/>
              <a:t>String</a:t>
            </a:r>
            <a:r>
              <a:rPr lang="en-US" sz="1800" dirty="0"/>
              <a:t> − This is the most commonly used datatype to store the data. String in MongoDB must be UTF-8 valid.</a:t>
            </a:r>
          </a:p>
          <a:p>
            <a:pPr>
              <a:lnSpc>
                <a:spcPct val="100000"/>
              </a:lnSpc>
              <a:spcBef>
                <a:spcPts val="0"/>
              </a:spcBef>
            </a:pPr>
            <a:r>
              <a:rPr lang="en-US" sz="1800" b="1" dirty="0"/>
              <a:t>Integer</a:t>
            </a:r>
            <a:r>
              <a:rPr lang="en-US" sz="1800" dirty="0"/>
              <a:t> − This type is used to store a numerical value. Integer can be 32 bit or 64 bit depending upon your server.</a:t>
            </a:r>
          </a:p>
          <a:p>
            <a:pPr>
              <a:lnSpc>
                <a:spcPct val="100000"/>
              </a:lnSpc>
              <a:spcBef>
                <a:spcPts val="0"/>
              </a:spcBef>
            </a:pPr>
            <a:r>
              <a:rPr lang="en-US" sz="1800" b="1" dirty="0"/>
              <a:t>Boolean</a:t>
            </a:r>
            <a:r>
              <a:rPr lang="en-US" sz="1800" dirty="0"/>
              <a:t> − This type is used to store a </a:t>
            </a:r>
            <a:r>
              <a:rPr lang="en-US" sz="1800" dirty="0" err="1"/>
              <a:t>boolean</a:t>
            </a:r>
            <a:r>
              <a:rPr lang="en-US" sz="1800" dirty="0"/>
              <a:t> (true/ false) value.</a:t>
            </a:r>
          </a:p>
          <a:p>
            <a:pPr>
              <a:lnSpc>
                <a:spcPct val="100000"/>
              </a:lnSpc>
              <a:spcBef>
                <a:spcPts val="0"/>
              </a:spcBef>
            </a:pPr>
            <a:r>
              <a:rPr lang="en-US" sz="1800" b="1" dirty="0"/>
              <a:t>Double</a:t>
            </a:r>
            <a:r>
              <a:rPr lang="en-US" sz="1800" dirty="0"/>
              <a:t> − This type is used to store floating point values.</a:t>
            </a:r>
          </a:p>
          <a:p>
            <a:pPr>
              <a:lnSpc>
                <a:spcPct val="100000"/>
              </a:lnSpc>
              <a:spcBef>
                <a:spcPts val="0"/>
              </a:spcBef>
            </a:pPr>
            <a:r>
              <a:rPr lang="en-US" sz="1800" b="1" dirty="0"/>
              <a:t>Min/ Max keys</a:t>
            </a:r>
            <a:r>
              <a:rPr lang="en-US" sz="1800" dirty="0"/>
              <a:t> − This type is used to compare a value against the lowest and highest BSON elements.</a:t>
            </a:r>
          </a:p>
          <a:p>
            <a:pPr>
              <a:lnSpc>
                <a:spcPct val="100000"/>
              </a:lnSpc>
              <a:spcBef>
                <a:spcPts val="0"/>
              </a:spcBef>
            </a:pPr>
            <a:r>
              <a:rPr lang="en-US" sz="1800" b="1" dirty="0"/>
              <a:t>Arrays</a:t>
            </a:r>
            <a:r>
              <a:rPr lang="en-US" sz="1800" dirty="0"/>
              <a:t> − This type is used to store arrays or list or multiple values into one key.</a:t>
            </a:r>
          </a:p>
          <a:p>
            <a:pPr>
              <a:lnSpc>
                <a:spcPct val="100000"/>
              </a:lnSpc>
              <a:spcBef>
                <a:spcPts val="0"/>
              </a:spcBef>
            </a:pPr>
            <a:r>
              <a:rPr lang="en-US" sz="1800" b="1" dirty="0"/>
              <a:t>Timestamp</a:t>
            </a:r>
            <a:r>
              <a:rPr lang="en-US" sz="1800" dirty="0"/>
              <a:t> − </a:t>
            </a:r>
            <a:r>
              <a:rPr lang="en-US" sz="1800" dirty="0" err="1"/>
              <a:t>ctimestamp</a:t>
            </a:r>
            <a:r>
              <a:rPr lang="en-US" sz="1800" dirty="0"/>
              <a:t>. This can be handy for recording when a document has been modified or added.</a:t>
            </a:r>
          </a:p>
          <a:p>
            <a:pPr>
              <a:lnSpc>
                <a:spcPct val="100000"/>
              </a:lnSpc>
              <a:spcBef>
                <a:spcPts val="0"/>
              </a:spcBef>
            </a:pPr>
            <a:r>
              <a:rPr lang="en-US" sz="1800" b="1" dirty="0"/>
              <a:t>Object</a:t>
            </a:r>
            <a:r>
              <a:rPr lang="en-US" sz="1800" dirty="0"/>
              <a:t> − This datatype is used for embedded documents.</a:t>
            </a:r>
          </a:p>
          <a:p>
            <a:pPr>
              <a:lnSpc>
                <a:spcPct val="100000"/>
              </a:lnSpc>
              <a:spcBef>
                <a:spcPts val="0"/>
              </a:spcBef>
            </a:pPr>
            <a:r>
              <a:rPr lang="en-US" sz="1800" b="1" dirty="0"/>
              <a:t>Null</a:t>
            </a:r>
            <a:r>
              <a:rPr lang="en-US" sz="1800" dirty="0"/>
              <a:t> − This type is used to store a Null value.</a:t>
            </a:r>
          </a:p>
          <a:p>
            <a:pPr>
              <a:lnSpc>
                <a:spcPct val="100000"/>
              </a:lnSpc>
              <a:spcBef>
                <a:spcPts val="0"/>
              </a:spcBef>
            </a:pPr>
            <a:r>
              <a:rPr lang="en-US" sz="1800" b="1" dirty="0"/>
              <a:t>Symbol</a:t>
            </a:r>
            <a:r>
              <a:rPr lang="en-US" sz="1800" dirty="0"/>
              <a:t> − This datatype is used identically to a string; however, it's generally reserved for languages that use a specific symbol type.</a:t>
            </a:r>
          </a:p>
          <a:p>
            <a:pPr>
              <a:lnSpc>
                <a:spcPct val="100000"/>
              </a:lnSpc>
              <a:spcBef>
                <a:spcPts val="0"/>
              </a:spcBef>
            </a:pPr>
            <a:r>
              <a:rPr lang="en-US" sz="1800" b="1" dirty="0"/>
              <a:t>Date </a:t>
            </a:r>
            <a:r>
              <a:rPr lang="en-US" sz="1800" dirty="0"/>
              <a:t>− This datatype is used to store the current date or time in UNIX time format. You can specify your own date time by creating object of Date and passing day, month, year into it.</a:t>
            </a:r>
          </a:p>
          <a:p>
            <a:pPr>
              <a:lnSpc>
                <a:spcPct val="100000"/>
              </a:lnSpc>
              <a:spcBef>
                <a:spcPts val="0"/>
              </a:spcBef>
            </a:pPr>
            <a:r>
              <a:rPr lang="en-US" sz="1800" b="1" dirty="0"/>
              <a:t>Object ID</a:t>
            </a:r>
            <a:r>
              <a:rPr lang="en-US" sz="1800" dirty="0"/>
              <a:t> − This datatype is used to store the document’s ID.</a:t>
            </a:r>
          </a:p>
          <a:p>
            <a:pPr>
              <a:lnSpc>
                <a:spcPct val="100000"/>
              </a:lnSpc>
              <a:spcBef>
                <a:spcPts val="0"/>
              </a:spcBef>
            </a:pPr>
            <a:r>
              <a:rPr lang="en-US" sz="1800" b="1" dirty="0"/>
              <a:t>Binary data</a:t>
            </a:r>
            <a:r>
              <a:rPr lang="en-US" sz="1800" dirty="0"/>
              <a:t> − This datatype is used to store binary data.</a:t>
            </a:r>
          </a:p>
          <a:p>
            <a:pPr>
              <a:lnSpc>
                <a:spcPct val="100000"/>
              </a:lnSpc>
              <a:spcBef>
                <a:spcPts val="0"/>
              </a:spcBef>
            </a:pPr>
            <a:r>
              <a:rPr lang="en-US" sz="1800" b="1" dirty="0"/>
              <a:t>Code</a:t>
            </a:r>
            <a:r>
              <a:rPr lang="en-US" sz="1800" dirty="0"/>
              <a:t> − This datatype is used to store JavaScript code into the document.</a:t>
            </a:r>
          </a:p>
          <a:p>
            <a:pPr>
              <a:lnSpc>
                <a:spcPct val="100000"/>
              </a:lnSpc>
              <a:spcBef>
                <a:spcPts val="0"/>
              </a:spcBef>
            </a:pPr>
            <a:r>
              <a:rPr lang="en-US" sz="1800" b="1" dirty="0"/>
              <a:t>Regular expression</a:t>
            </a:r>
            <a:r>
              <a:rPr lang="en-US" sz="1800" dirty="0"/>
              <a:t> − This datatype is used to store regular expression.</a:t>
            </a:r>
          </a:p>
        </p:txBody>
      </p:sp>
    </p:spTree>
    <p:extLst>
      <p:ext uri="{BB962C8B-B14F-4D97-AF65-F5344CB8AC3E}">
        <p14:creationId xmlns:p14="http://schemas.microsoft.com/office/powerpoint/2010/main" val="2507357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insert() Method</a:t>
            </a:r>
          </a:p>
        </p:txBody>
      </p:sp>
      <p:sp>
        <p:nvSpPr>
          <p:cNvPr id="3" name="Content Placeholder 2"/>
          <p:cNvSpPr>
            <a:spLocks noGrp="1"/>
          </p:cNvSpPr>
          <p:nvPr>
            <p:ph idx="1"/>
          </p:nvPr>
        </p:nvSpPr>
        <p:spPr>
          <a:xfrm>
            <a:off x="838200" y="1825625"/>
            <a:ext cx="6199909" cy="4351338"/>
          </a:xfrm>
        </p:spPr>
        <p:txBody>
          <a:bodyPr>
            <a:normAutofit/>
          </a:bodyPr>
          <a:lstStyle/>
          <a:p>
            <a:r>
              <a:rPr lang="en-US" dirty="0"/>
              <a:t>To insert data into MongoDB collection, you need to use MongoDB's </a:t>
            </a:r>
            <a:r>
              <a:rPr lang="en-US" b="1" dirty="0"/>
              <a:t>insert()</a:t>
            </a:r>
            <a:r>
              <a:rPr lang="en-US" dirty="0"/>
              <a:t>or </a:t>
            </a:r>
            <a:r>
              <a:rPr lang="en-US" b="1" dirty="0"/>
              <a:t>save()</a:t>
            </a:r>
            <a:r>
              <a:rPr lang="en-US" dirty="0"/>
              <a:t> method.</a:t>
            </a:r>
          </a:p>
          <a:p>
            <a:r>
              <a:rPr lang="en-US" dirty="0"/>
              <a:t>Here </a:t>
            </a:r>
            <a:r>
              <a:rPr lang="en-US" b="1" dirty="0" err="1"/>
              <a:t>mycol</a:t>
            </a:r>
            <a:r>
              <a:rPr lang="en-US" dirty="0"/>
              <a:t> is our collection name, as created in the previous chapter. If the collection doesn't exist in the database, then MongoDB will create this collection and then insert a document into it.</a:t>
            </a:r>
          </a:p>
          <a:p>
            <a:r>
              <a:rPr lang="en-US" dirty="0"/>
              <a:t>In the inserted document, if we don't specify the _id parameter, then MongoDB assigns a unique </a:t>
            </a:r>
            <a:r>
              <a:rPr lang="en-US" dirty="0" err="1"/>
              <a:t>ObjectId</a:t>
            </a:r>
            <a:r>
              <a:rPr lang="en-US" dirty="0"/>
              <a:t> for this document.</a:t>
            </a:r>
          </a:p>
          <a:p>
            <a:endParaRPr lang="en-US" dirty="0"/>
          </a:p>
        </p:txBody>
      </p:sp>
      <p:sp>
        <p:nvSpPr>
          <p:cNvPr id="4" name="Rectangle 3"/>
          <p:cNvSpPr/>
          <p:nvPr/>
        </p:nvSpPr>
        <p:spPr>
          <a:xfrm>
            <a:off x="7176655" y="1825625"/>
            <a:ext cx="4530436" cy="2585323"/>
          </a:xfrm>
          <a:prstGeom prst="rect">
            <a:avLst/>
          </a:prstGeom>
          <a:solidFill>
            <a:schemeClr val="tx2">
              <a:lumMod val="40000"/>
              <a:lumOff val="60000"/>
            </a:schemeClr>
          </a:solidFill>
        </p:spPr>
        <p:txBody>
          <a:bodyPr wrap="square">
            <a:spAutoFit/>
          </a:bodyPr>
          <a:lstStyle/>
          <a:p>
            <a:r>
              <a:rPr lang="en-US" dirty="0"/>
              <a:t>&gt;</a:t>
            </a:r>
            <a:r>
              <a:rPr lang="en-US" dirty="0" err="1"/>
              <a:t>db.mycol.insert</a:t>
            </a:r>
            <a:r>
              <a:rPr lang="en-US" dirty="0"/>
              <a:t>({</a:t>
            </a:r>
          </a:p>
          <a:p>
            <a:r>
              <a:rPr lang="en-US" dirty="0"/>
              <a:t>   _id: </a:t>
            </a:r>
            <a:r>
              <a:rPr lang="en-US" dirty="0" err="1"/>
              <a:t>ObjectId</a:t>
            </a:r>
            <a:r>
              <a:rPr lang="en-US" dirty="0"/>
              <a:t>(7df78ad8902c),</a:t>
            </a:r>
          </a:p>
          <a:p>
            <a:r>
              <a:rPr lang="en-US" dirty="0"/>
              <a:t>   title: 'MongoDB Overview', </a:t>
            </a:r>
          </a:p>
          <a:p>
            <a:r>
              <a:rPr lang="en-US" dirty="0"/>
              <a:t>   description: 'MongoDB is no </a:t>
            </a:r>
            <a:r>
              <a:rPr lang="en-US" dirty="0" err="1"/>
              <a:t>sql</a:t>
            </a:r>
            <a:r>
              <a:rPr lang="en-US" dirty="0"/>
              <a:t> database',</a:t>
            </a:r>
          </a:p>
          <a:p>
            <a:r>
              <a:rPr lang="en-US" dirty="0"/>
              <a:t>   by: 'tutorials point',</a:t>
            </a:r>
          </a:p>
          <a:p>
            <a:r>
              <a:rPr lang="en-US" dirty="0"/>
              <a:t>   url: 'http://www.tutorialspoint.com',</a:t>
            </a:r>
          </a:p>
          <a:p>
            <a:r>
              <a:rPr lang="en-US" dirty="0"/>
              <a:t>   tags: ['</a:t>
            </a:r>
            <a:r>
              <a:rPr lang="en-US" dirty="0" err="1"/>
              <a:t>mongodb</a:t>
            </a:r>
            <a:r>
              <a:rPr lang="en-US" dirty="0"/>
              <a:t>', 'database', 'NoSQL'],</a:t>
            </a:r>
          </a:p>
          <a:p>
            <a:r>
              <a:rPr lang="en-US" dirty="0"/>
              <a:t>   likes: 100</a:t>
            </a:r>
          </a:p>
          <a:p>
            <a:r>
              <a:rPr lang="en-US" dirty="0"/>
              <a:t>})</a:t>
            </a:r>
          </a:p>
        </p:txBody>
      </p:sp>
    </p:spTree>
    <p:extLst>
      <p:ext uri="{BB962C8B-B14F-4D97-AF65-F5344CB8AC3E}">
        <p14:creationId xmlns:p14="http://schemas.microsoft.com/office/powerpoint/2010/main" val="1819569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find() Method</a:t>
            </a:r>
          </a:p>
        </p:txBody>
      </p:sp>
      <p:sp>
        <p:nvSpPr>
          <p:cNvPr id="3" name="Content Placeholder 2"/>
          <p:cNvSpPr>
            <a:spLocks noGrp="1"/>
          </p:cNvSpPr>
          <p:nvPr>
            <p:ph idx="1"/>
          </p:nvPr>
        </p:nvSpPr>
        <p:spPr/>
        <p:txBody>
          <a:bodyPr/>
          <a:lstStyle/>
          <a:p>
            <a:r>
              <a:rPr lang="en-US" dirty="0"/>
              <a:t>To query data from MongoDB collection, you need to use MongoDB's </a:t>
            </a:r>
            <a:r>
              <a:rPr lang="en-US" b="1" dirty="0"/>
              <a:t>find()</a:t>
            </a:r>
            <a:r>
              <a:rPr lang="en-US" dirty="0"/>
              <a:t>method.</a:t>
            </a:r>
          </a:p>
          <a:p>
            <a:r>
              <a:rPr lang="en-US" b="1" dirty="0"/>
              <a:t>find()</a:t>
            </a:r>
            <a:r>
              <a:rPr lang="en-US" dirty="0"/>
              <a:t> method will display all the documents in a non-structured way.</a:t>
            </a:r>
          </a:p>
          <a:p>
            <a:pPr marL="0" indent="0">
              <a:buNone/>
            </a:pPr>
            <a:endParaRPr lang="en-US" dirty="0"/>
          </a:p>
        </p:txBody>
      </p:sp>
      <p:sp>
        <p:nvSpPr>
          <p:cNvPr id="4" name="Rectangle 3"/>
          <p:cNvSpPr/>
          <p:nvPr/>
        </p:nvSpPr>
        <p:spPr>
          <a:xfrm>
            <a:off x="4575968" y="3429000"/>
            <a:ext cx="3040063" cy="369332"/>
          </a:xfrm>
          <a:prstGeom prst="rect">
            <a:avLst/>
          </a:prstGeom>
          <a:solidFill>
            <a:schemeClr val="tx2">
              <a:lumMod val="40000"/>
              <a:lumOff val="60000"/>
            </a:schemeClr>
          </a:solidFill>
        </p:spPr>
        <p:txBody>
          <a:bodyPr wrap="none">
            <a:spAutoFit/>
          </a:bodyPr>
          <a:lstStyle/>
          <a:p>
            <a:r>
              <a:rPr lang="en-US" dirty="0"/>
              <a:t>&gt;</a:t>
            </a:r>
            <a:r>
              <a:rPr lang="en-US" dirty="0" err="1"/>
              <a:t>db.COLLECTION_NAME.find</a:t>
            </a:r>
            <a:r>
              <a:rPr lang="en-US" dirty="0"/>
              <a:t>()</a:t>
            </a:r>
          </a:p>
        </p:txBody>
      </p:sp>
    </p:spTree>
    <p:extLst>
      <p:ext uri="{BB962C8B-B14F-4D97-AF65-F5344CB8AC3E}">
        <p14:creationId xmlns:p14="http://schemas.microsoft.com/office/powerpoint/2010/main" val="253645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pretty() Method</a:t>
            </a:r>
          </a:p>
        </p:txBody>
      </p:sp>
      <p:sp>
        <p:nvSpPr>
          <p:cNvPr id="3" name="Content Placeholder 2"/>
          <p:cNvSpPr>
            <a:spLocks noGrp="1"/>
          </p:cNvSpPr>
          <p:nvPr>
            <p:ph idx="1"/>
          </p:nvPr>
        </p:nvSpPr>
        <p:spPr/>
        <p:txBody>
          <a:bodyPr/>
          <a:lstStyle/>
          <a:p>
            <a:r>
              <a:rPr lang="en-US" dirty="0"/>
              <a:t>To display the results in a formatted way, you can use </a:t>
            </a:r>
            <a:r>
              <a:rPr lang="en-US" b="1" dirty="0"/>
              <a:t>pretty()</a:t>
            </a:r>
            <a:r>
              <a:rPr lang="en-US" dirty="0"/>
              <a:t> method.</a:t>
            </a:r>
          </a:p>
          <a:p>
            <a:endParaRPr lang="en-US" dirty="0"/>
          </a:p>
          <a:p>
            <a:r>
              <a:rPr lang="en-US" dirty="0"/>
              <a:t>Apart from find() method, there is </a:t>
            </a:r>
            <a:r>
              <a:rPr lang="en-US" b="1" dirty="0" err="1"/>
              <a:t>findOne</a:t>
            </a:r>
            <a:r>
              <a:rPr lang="en-US" b="1" dirty="0"/>
              <a:t>()</a:t>
            </a:r>
            <a:r>
              <a:rPr lang="en-US" dirty="0"/>
              <a:t> method, that returns only one document.</a:t>
            </a:r>
            <a:br>
              <a:rPr lang="en-US" dirty="0"/>
            </a:br>
            <a:endParaRPr lang="en-US" dirty="0"/>
          </a:p>
        </p:txBody>
      </p:sp>
      <p:sp>
        <p:nvSpPr>
          <p:cNvPr id="4" name="Rectangle 3"/>
          <p:cNvSpPr/>
          <p:nvPr/>
        </p:nvSpPr>
        <p:spPr>
          <a:xfrm>
            <a:off x="5026950" y="2728704"/>
            <a:ext cx="2481449" cy="369332"/>
          </a:xfrm>
          <a:prstGeom prst="rect">
            <a:avLst/>
          </a:prstGeom>
          <a:solidFill>
            <a:schemeClr val="tx2">
              <a:lumMod val="40000"/>
              <a:lumOff val="60000"/>
            </a:schemeClr>
          </a:solidFill>
        </p:spPr>
        <p:txBody>
          <a:bodyPr wrap="none">
            <a:spAutoFit/>
          </a:bodyPr>
          <a:lstStyle/>
          <a:p>
            <a:r>
              <a:rPr lang="en-US" dirty="0"/>
              <a:t>&gt;</a:t>
            </a:r>
            <a:r>
              <a:rPr lang="en-US" dirty="0" err="1"/>
              <a:t>db.mycol.find</a:t>
            </a:r>
            <a:r>
              <a:rPr lang="en-US" dirty="0"/>
              <a:t>().pretty()</a:t>
            </a:r>
          </a:p>
        </p:txBody>
      </p:sp>
    </p:spTree>
    <p:extLst>
      <p:ext uri="{BB962C8B-B14F-4D97-AF65-F5344CB8AC3E}">
        <p14:creationId xmlns:p14="http://schemas.microsoft.com/office/powerpoint/2010/main" val="1689147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RDBMS Where Clause Equivalents in MongoDB</a:t>
            </a:r>
          </a:p>
        </p:txBody>
      </p:sp>
      <p:sp>
        <p:nvSpPr>
          <p:cNvPr id="3" name="Content Placeholder 2"/>
          <p:cNvSpPr>
            <a:spLocks noGrp="1"/>
          </p:cNvSpPr>
          <p:nvPr>
            <p:ph idx="1"/>
          </p:nvPr>
        </p:nvSpPr>
        <p:spPr/>
        <p:txBody>
          <a:bodyPr/>
          <a:lstStyle/>
          <a:p>
            <a:r>
              <a:rPr lang="en-US" dirty="0"/>
              <a:t>To query the document on the basis of some condition, you can use following operations.</a:t>
            </a:r>
          </a:p>
          <a:p>
            <a:pPr marL="0" indent="0">
              <a:buNone/>
            </a:pP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47850336"/>
              </p:ext>
            </p:extLst>
          </p:nvPr>
        </p:nvGraphicFramePr>
        <p:xfrm>
          <a:off x="838200" y="3224104"/>
          <a:ext cx="10785765" cy="2147152"/>
        </p:xfrm>
        <a:graphic>
          <a:graphicData uri="http://schemas.openxmlformats.org/drawingml/2006/table">
            <a:tbl>
              <a:tblPr>
                <a:tableStyleId>{775DCB02-9BB8-47FD-8907-85C794F793BA}</a:tableStyleId>
              </a:tblPr>
              <a:tblGrid>
                <a:gridCol w="2464296">
                  <a:extLst>
                    <a:ext uri="{9D8B030D-6E8A-4147-A177-3AD203B41FA5}">
                      <a16:colId xmlns:a16="http://schemas.microsoft.com/office/drawing/2014/main" val="2148683315"/>
                    </a:ext>
                  </a:extLst>
                </a:gridCol>
                <a:gridCol w="2010723">
                  <a:extLst>
                    <a:ext uri="{9D8B030D-6E8A-4147-A177-3AD203B41FA5}">
                      <a16:colId xmlns:a16="http://schemas.microsoft.com/office/drawing/2014/main" val="2938413943"/>
                    </a:ext>
                  </a:extLst>
                </a:gridCol>
                <a:gridCol w="4073236">
                  <a:extLst>
                    <a:ext uri="{9D8B030D-6E8A-4147-A177-3AD203B41FA5}">
                      <a16:colId xmlns:a16="http://schemas.microsoft.com/office/drawing/2014/main" val="938387500"/>
                    </a:ext>
                  </a:extLst>
                </a:gridCol>
                <a:gridCol w="2237510">
                  <a:extLst>
                    <a:ext uri="{9D8B030D-6E8A-4147-A177-3AD203B41FA5}">
                      <a16:colId xmlns:a16="http://schemas.microsoft.com/office/drawing/2014/main" val="3599364445"/>
                    </a:ext>
                  </a:extLst>
                </a:gridCol>
              </a:tblGrid>
              <a:tr h="0">
                <a:tc>
                  <a:txBody>
                    <a:bodyPr/>
                    <a:lstStyle/>
                    <a:p>
                      <a:pPr algn="ctr" fontAlgn="t"/>
                      <a:r>
                        <a:rPr lang="en-US" sz="1400">
                          <a:effectLst/>
                        </a:rPr>
                        <a:t>Operation</a:t>
                      </a:r>
                    </a:p>
                  </a:txBody>
                  <a:tcPr marL="46688" marR="46688" marT="46688" marB="46688"/>
                </a:tc>
                <a:tc>
                  <a:txBody>
                    <a:bodyPr/>
                    <a:lstStyle/>
                    <a:p>
                      <a:pPr algn="ctr" fontAlgn="t"/>
                      <a:r>
                        <a:rPr lang="en-US" sz="1400">
                          <a:effectLst/>
                        </a:rPr>
                        <a:t>Syntax</a:t>
                      </a:r>
                    </a:p>
                  </a:txBody>
                  <a:tcPr marL="46688" marR="46688" marT="46688" marB="46688"/>
                </a:tc>
                <a:tc>
                  <a:txBody>
                    <a:bodyPr/>
                    <a:lstStyle/>
                    <a:p>
                      <a:pPr algn="ctr" fontAlgn="t"/>
                      <a:r>
                        <a:rPr lang="en-US" sz="1400">
                          <a:effectLst/>
                        </a:rPr>
                        <a:t>Example</a:t>
                      </a:r>
                    </a:p>
                  </a:txBody>
                  <a:tcPr marL="46688" marR="46688" marT="46688" marB="46688"/>
                </a:tc>
                <a:tc>
                  <a:txBody>
                    <a:bodyPr/>
                    <a:lstStyle/>
                    <a:p>
                      <a:pPr algn="ctr" fontAlgn="t"/>
                      <a:r>
                        <a:rPr lang="en-US" sz="1400">
                          <a:effectLst/>
                        </a:rPr>
                        <a:t>RDBMS Equivalent</a:t>
                      </a:r>
                    </a:p>
                  </a:txBody>
                  <a:tcPr marL="46688" marR="46688" marT="46688" marB="46688"/>
                </a:tc>
                <a:extLst>
                  <a:ext uri="{0D108BD9-81ED-4DB2-BD59-A6C34878D82A}">
                    <a16:rowId xmlns:a16="http://schemas.microsoft.com/office/drawing/2014/main" val="1998735334"/>
                  </a:ext>
                </a:extLst>
              </a:tr>
              <a:tr h="300962">
                <a:tc>
                  <a:txBody>
                    <a:bodyPr/>
                    <a:lstStyle/>
                    <a:p>
                      <a:pPr fontAlgn="t"/>
                      <a:r>
                        <a:rPr lang="en-US" sz="1400">
                          <a:effectLst/>
                        </a:rPr>
                        <a:t>Equality</a:t>
                      </a:r>
                    </a:p>
                  </a:txBody>
                  <a:tcPr marL="46688" marR="46688" marT="46688" marB="46688"/>
                </a:tc>
                <a:tc>
                  <a:txBody>
                    <a:bodyPr/>
                    <a:lstStyle/>
                    <a:p>
                      <a:pPr fontAlgn="t"/>
                      <a:r>
                        <a:rPr lang="en-US" sz="1400">
                          <a:effectLst/>
                        </a:rPr>
                        <a:t>{&lt;key&gt;:&lt;value&gt;}</a:t>
                      </a:r>
                    </a:p>
                  </a:txBody>
                  <a:tcPr marL="46688" marR="46688" marT="46688" marB="46688"/>
                </a:tc>
                <a:tc>
                  <a:txBody>
                    <a:bodyPr/>
                    <a:lstStyle/>
                    <a:p>
                      <a:pPr fontAlgn="t"/>
                      <a:r>
                        <a:rPr lang="en-US" sz="1400">
                          <a:effectLst/>
                        </a:rPr>
                        <a:t>db.mycol.find({"by":"tutorials point"}).pretty()</a:t>
                      </a:r>
                    </a:p>
                  </a:txBody>
                  <a:tcPr marL="46688" marR="46688" marT="46688" marB="46688"/>
                </a:tc>
                <a:tc>
                  <a:txBody>
                    <a:bodyPr/>
                    <a:lstStyle/>
                    <a:p>
                      <a:pPr fontAlgn="t"/>
                      <a:r>
                        <a:rPr lang="en-US" sz="1400">
                          <a:effectLst/>
                        </a:rPr>
                        <a:t>where by = 'tutorials point'</a:t>
                      </a:r>
                    </a:p>
                  </a:txBody>
                  <a:tcPr marL="46688" marR="46688" marT="46688" marB="46688"/>
                </a:tc>
                <a:extLst>
                  <a:ext uri="{0D108BD9-81ED-4DB2-BD59-A6C34878D82A}">
                    <a16:rowId xmlns:a16="http://schemas.microsoft.com/office/drawing/2014/main" val="3800237279"/>
                  </a:ext>
                </a:extLst>
              </a:tr>
              <a:tr h="192616">
                <a:tc>
                  <a:txBody>
                    <a:bodyPr/>
                    <a:lstStyle/>
                    <a:p>
                      <a:pPr fontAlgn="t"/>
                      <a:r>
                        <a:rPr lang="en-US" sz="1400">
                          <a:effectLst/>
                        </a:rPr>
                        <a:t>Less Than</a:t>
                      </a:r>
                    </a:p>
                  </a:txBody>
                  <a:tcPr marL="46688" marR="46688" marT="46688" marB="46688"/>
                </a:tc>
                <a:tc>
                  <a:txBody>
                    <a:bodyPr/>
                    <a:lstStyle/>
                    <a:p>
                      <a:pPr fontAlgn="t"/>
                      <a:r>
                        <a:rPr lang="en-US" sz="1400">
                          <a:effectLst/>
                        </a:rPr>
                        <a:t>{&lt;key&gt;:{$lt:&lt;value&gt;}}</a:t>
                      </a:r>
                    </a:p>
                  </a:txBody>
                  <a:tcPr marL="46688" marR="46688" marT="46688" marB="46688"/>
                </a:tc>
                <a:tc>
                  <a:txBody>
                    <a:bodyPr/>
                    <a:lstStyle/>
                    <a:p>
                      <a:pPr fontAlgn="t"/>
                      <a:r>
                        <a:rPr lang="en-US" sz="1400">
                          <a:effectLst/>
                        </a:rPr>
                        <a:t>db.mycol.find({"likes":{$lt:50}}).pretty()</a:t>
                      </a:r>
                    </a:p>
                  </a:txBody>
                  <a:tcPr marL="46688" marR="46688" marT="46688" marB="46688"/>
                </a:tc>
                <a:tc>
                  <a:txBody>
                    <a:bodyPr/>
                    <a:lstStyle/>
                    <a:p>
                      <a:pPr fontAlgn="t"/>
                      <a:r>
                        <a:rPr lang="en-US" sz="1400">
                          <a:effectLst/>
                        </a:rPr>
                        <a:t>where likes &lt; 50</a:t>
                      </a:r>
                    </a:p>
                  </a:txBody>
                  <a:tcPr marL="46688" marR="46688" marT="46688" marB="46688"/>
                </a:tc>
                <a:extLst>
                  <a:ext uri="{0D108BD9-81ED-4DB2-BD59-A6C34878D82A}">
                    <a16:rowId xmlns:a16="http://schemas.microsoft.com/office/drawing/2014/main" val="2484418352"/>
                  </a:ext>
                </a:extLst>
              </a:tr>
              <a:tr h="192616">
                <a:tc>
                  <a:txBody>
                    <a:bodyPr/>
                    <a:lstStyle/>
                    <a:p>
                      <a:pPr fontAlgn="t"/>
                      <a:r>
                        <a:rPr lang="en-US" sz="1400">
                          <a:effectLst/>
                        </a:rPr>
                        <a:t>Less Than Equals</a:t>
                      </a:r>
                    </a:p>
                  </a:txBody>
                  <a:tcPr marL="46688" marR="46688" marT="46688" marB="46688"/>
                </a:tc>
                <a:tc>
                  <a:txBody>
                    <a:bodyPr/>
                    <a:lstStyle/>
                    <a:p>
                      <a:pPr fontAlgn="t"/>
                      <a:r>
                        <a:rPr lang="en-US" sz="1400">
                          <a:effectLst/>
                        </a:rPr>
                        <a:t>{&lt;key&gt;:{$lte:&lt;value&gt;}}</a:t>
                      </a:r>
                    </a:p>
                  </a:txBody>
                  <a:tcPr marL="46688" marR="46688" marT="46688" marB="46688"/>
                </a:tc>
                <a:tc>
                  <a:txBody>
                    <a:bodyPr/>
                    <a:lstStyle/>
                    <a:p>
                      <a:pPr fontAlgn="t"/>
                      <a:r>
                        <a:rPr lang="en-US" sz="1400">
                          <a:effectLst/>
                        </a:rPr>
                        <a:t>db.mycol.find({"likes":{$lte:50}}).pretty()</a:t>
                      </a:r>
                    </a:p>
                  </a:txBody>
                  <a:tcPr marL="46688" marR="46688" marT="46688" marB="46688"/>
                </a:tc>
                <a:tc>
                  <a:txBody>
                    <a:bodyPr/>
                    <a:lstStyle/>
                    <a:p>
                      <a:pPr fontAlgn="t"/>
                      <a:r>
                        <a:rPr lang="en-US" sz="1400">
                          <a:effectLst/>
                        </a:rPr>
                        <a:t>where likes &lt;= 50</a:t>
                      </a:r>
                    </a:p>
                  </a:txBody>
                  <a:tcPr marL="46688" marR="46688" marT="46688" marB="46688"/>
                </a:tc>
                <a:extLst>
                  <a:ext uri="{0D108BD9-81ED-4DB2-BD59-A6C34878D82A}">
                    <a16:rowId xmlns:a16="http://schemas.microsoft.com/office/drawing/2014/main" val="935405702"/>
                  </a:ext>
                </a:extLst>
              </a:tr>
              <a:tr h="192616">
                <a:tc>
                  <a:txBody>
                    <a:bodyPr/>
                    <a:lstStyle/>
                    <a:p>
                      <a:pPr fontAlgn="t"/>
                      <a:r>
                        <a:rPr lang="en-US" sz="1400">
                          <a:effectLst/>
                        </a:rPr>
                        <a:t>Greater Than</a:t>
                      </a:r>
                    </a:p>
                  </a:txBody>
                  <a:tcPr marL="46688" marR="46688" marT="46688" marB="46688"/>
                </a:tc>
                <a:tc>
                  <a:txBody>
                    <a:bodyPr/>
                    <a:lstStyle/>
                    <a:p>
                      <a:pPr fontAlgn="t"/>
                      <a:r>
                        <a:rPr lang="en-US" sz="1400">
                          <a:effectLst/>
                        </a:rPr>
                        <a:t>{&lt;key&gt;:{$gt:&lt;value&gt;}}</a:t>
                      </a:r>
                    </a:p>
                  </a:txBody>
                  <a:tcPr marL="46688" marR="46688" marT="46688" marB="46688"/>
                </a:tc>
                <a:tc>
                  <a:txBody>
                    <a:bodyPr/>
                    <a:lstStyle/>
                    <a:p>
                      <a:pPr fontAlgn="t"/>
                      <a:r>
                        <a:rPr lang="en-US" sz="1400">
                          <a:effectLst/>
                        </a:rPr>
                        <a:t>db.mycol.find({"likes":{$gt:50}}).pretty()</a:t>
                      </a:r>
                    </a:p>
                  </a:txBody>
                  <a:tcPr marL="46688" marR="46688" marT="46688" marB="46688"/>
                </a:tc>
                <a:tc>
                  <a:txBody>
                    <a:bodyPr/>
                    <a:lstStyle/>
                    <a:p>
                      <a:pPr fontAlgn="t"/>
                      <a:r>
                        <a:rPr lang="en-US" sz="1400">
                          <a:effectLst/>
                        </a:rPr>
                        <a:t>where likes &gt; 50</a:t>
                      </a:r>
                    </a:p>
                  </a:txBody>
                  <a:tcPr marL="46688" marR="46688" marT="46688" marB="46688"/>
                </a:tc>
                <a:extLst>
                  <a:ext uri="{0D108BD9-81ED-4DB2-BD59-A6C34878D82A}">
                    <a16:rowId xmlns:a16="http://schemas.microsoft.com/office/drawing/2014/main" val="2425899006"/>
                  </a:ext>
                </a:extLst>
              </a:tr>
              <a:tr h="192616">
                <a:tc>
                  <a:txBody>
                    <a:bodyPr/>
                    <a:lstStyle/>
                    <a:p>
                      <a:pPr fontAlgn="t"/>
                      <a:r>
                        <a:rPr lang="en-US" sz="1400">
                          <a:effectLst/>
                        </a:rPr>
                        <a:t>Greater Than Equals</a:t>
                      </a:r>
                    </a:p>
                  </a:txBody>
                  <a:tcPr marL="46688" marR="46688" marT="46688" marB="46688"/>
                </a:tc>
                <a:tc>
                  <a:txBody>
                    <a:bodyPr/>
                    <a:lstStyle/>
                    <a:p>
                      <a:pPr fontAlgn="t"/>
                      <a:r>
                        <a:rPr lang="en-US" sz="1400">
                          <a:effectLst/>
                        </a:rPr>
                        <a:t>{&lt;key&gt;:{$gte:&lt;value&gt;}}</a:t>
                      </a:r>
                    </a:p>
                  </a:txBody>
                  <a:tcPr marL="46688" marR="46688" marT="46688" marB="46688"/>
                </a:tc>
                <a:tc>
                  <a:txBody>
                    <a:bodyPr/>
                    <a:lstStyle/>
                    <a:p>
                      <a:pPr fontAlgn="t"/>
                      <a:r>
                        <a:rPr lang="en-US" sz="1400">
                          <a:effectLst/>
                        </a:rPr>
                        <a:t>db.mycol.find({"likes":{$gte:50}}).pretty()</a:t>
                      </a:r>
                    </a:p>
                  </a:txBody>
                  <a:tcPr marL="46688" marR="46688" marT="46688" marB="46688"/>
                </a:tc>
                <a:tc>
                  <a:txBody>
                    <a:bodyPr/>
                    <a:lstStyle/>
                    <a:p>
                      <a:pPr fontAlgn="t"/>
                      <a:r>
                        <a:rPr lang="en-US" sz="1400">
                          <a:effectLst/>
                        </a:rPr>
                        <a:t>where likes &gt;= 50</a:t>
                      </a:r>
                    </a:p>
                  </a:txBody>
                  <a:tcPr marL="46688" marR="46688" marT="46688" marB="46688"/>
                </a:tc>
                <a:extLst>
                  <a:ext uri="{0D108BD9-81ED-4DB2-BD59-A6C34878D82A}">
                    <a16:rowId xmlns:a16="http://schemas.microsoft.com/office/drawing/2014/main" val="878108437"/>
                  </a:ext>
                </a:extLst>
              </a:tr>
              <a:tr h="192616">
                <a:tc>
                  <a:txBody>
                    <a:bodyPr/>
                    <a:lstStyle/>
                    <a:p>
                      <a:pPr fontAlgn="t"/>
                      <a:r>
                        <a:rPr lang="en-US" sz="1400">
                          <a:effectLst/>
                        </a:rPr>
                        <a:t>Not Equals</a:t>
                      </a:r>
                    </a:p>
                  </a:txBody>
                  <a:tcPr marL="46688" marR="46688" marT="46688" marB="46688"/>
                </a:tc>
                <a:tc>
                  <a:txBody>
                    <a:bodyPr/>
                    <a:lstStyle/>
                    <a:p>
                      <a:pPr fontAlgn="t"/>
                      <a:r>
                        <a:rPr lang="en-US" sz="1400">
                          <a:effectLst/>
                        </a:rPr>
                        <a:t>{&lt;key&gt;:{$ne:&lt;value&gt;}}</a:t>
                      </a:r>
                    </a:p>
                  </a:txBody>
                  <a:tcPr marL="46688" marR="46688" marT="46688" marB="46688"/>
                </a:tc>
                <a:tc>
                  <a:txBody>
                    <a:bodyPr/>
                    <a:lstStyle/>
                    <a:p>
                      <a:pPr fontAlgn="t"/>
                      <a:r>
                        <a:rPr lang="en-US" sz="1400">
                          <a:effectLst/>
                        </a:rPr>
                        <a:t>db.mycol.find({"likes":{$ne:50}}).pretty()</a:t>
                      </a:r>
                    </a:p>
                  </a:txBody>
                  <a:tcPr marL="46688" marR="46688" marT="46688" marB="46688"/>
                </a:tc>
                <a:tc>
                  <a:txBody>
                    <a:bodyPr/>
                    <a:lstStyle/>
                    <a:p>
                      <a:pPr fontAlgn="t"/>
                      <a:r>
                        <a:rPr lang="en-US" sz="1400" dirty="0">
                          <a:effectLst/>
                        </a:rPr>
                        <a:t>where likes != 50</a:t>
                      </a:r>
                    </a:p>
                  </a:txBody>
                  <a:tcPr marL="46688" marR="46688" marT="46688" marB="46688"/>
                </a:tc>
                <a:extLst>
                  <a:ext uri="{0D108BD9-81ED-4DB2-BD59-A6C34878D82A}">
                    <a16:rowId xmlns:a16="http://schemas.microsoft.com/office/drawing/2014/main" val="244132996"/>
                  </a:ext>
                </a:extLst>
              </a:tr>
            </a:tbl>
          </a:graphicData>
        </a:graphic>
      </p:graphicFrame>
    </p:spTree>
    <p:extLst>
      <p:ext uri="{BB962C8B-B14F-4D97-AF65-F5344CB8AC3E}">
        <p14:creationId xmlns:p14="http://schemas.microsoft.com/office/powerpoint/2010/main" val="3509210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 in MongoDB</a:t>
            </a:r>
          </a:p>
        </p:txBody>
      </p:sp>
      <p:sp>
        <p:nvSpPr>
          <p:cNvPr id="3" name="Content Placeholder 2"/>
          <p:cNvSpPr>
            <a:spLocks noGrp="1"/>
          </p:cNvSpPr>
          <p:nvPr>
            <p:ph idx="1"/>
          </p:nvPr>
        </p:nvSpPr>
        <p:spPr/>
        <p:txBody>
          <a:bodyPr/>
          <a:lstStyle/>
          <a:p>
            <a:r>
              <a:rPr lang="en-US" dirty="0"/>
              <a:t>In the </a:t>
            </a:r>
            <a:r>
              <a:rPr lang="en-US" b="1" dirty="0"/>
              <a:t>find()</a:t>
            </a:r>
            <a:r>
              <a:rPr lang="en-US" dirty="0"/>
              <a:t> method, if you pass multiple keys by separating them by ',' then MongoDB treats it as </a:t>
            </a:r>
            <a:r>
              <a:rPr lang="en-US" b="1" dirty="0"/>
              <a:t>AND</a:t>
            </a:r>
            <a:r>
              <a:rPr lang="en-US" dirty="0"/>
              <a:t> condition. Following is the basic syntax of </a:t>
            </a:r>
            <a:r>
              <a:rPr lang="en-US" b="1" dirty="0"/>
              <a:t>AND</a:t>
            </a:r>
            <a:r>
              <a:rPr lang="en-US" dirty="0"/>
              <a:t> −</a:t>
            </a:r>
          </a:p>
          <a:p>
            <a:pPr marL="0" indent="0">
              <a:buNone/>
            </a:pPr>
            <a:br>
              <a:rPr lang="en-US" dirty="0"/>
            </a:br>
            <a:endParaRPr lang="en-US" dirty="0"/>
          </a:p>
        </p:txBody>
      </p:sp>
      <p:sp>
        <p:nvSpPr>
          <p:cNvPr id="4" name="Rectangle 3"/>
          <p:cNvSpPr/>
          <p:nvPr/>
        </p:nvSpPr>
        <p:spPr>
          <a:xfrm>
            <a:off x="4308763" y="3318141"/>
            <a:ext cx="3574473" cy="2031325"/>
          </a:xfrm>
          <a:prstGeom prst="rect">
            <a:avLst/>
          </a:prstGeom>
          <a:solidFill>
            <a:schemeClr val="tx2">
              <a:lumMod val="40000"/>
              <a:lumOff val="60000"/>
            </a:schemeClr>
          </a:solidFill>
        </p:spPr>
        <p:txBody>
          <a:bodyPr wrap="square">
            <a:spAutoFit/>
          </a:bodyPr>
          <a:lstStyle/>
          <a:p>
            <a:r>
              <a:rPr lang="en-US" dirty="0"/>
              <a:t>&gt;</a:t>
            </a:r>
            <a:r>
              <a:rPr lang="en-US" dirty="0" err="1"/>
              <a:t>db.mycol.find</a:t>
            </a:r>
            <a:r>
              <a:rPr lang="en-US" dirty="0"/>
              <a:t>(</a:t>
            </a:r>
          </a:p>
          <a:p>
            <a:r>
              <a:rPr lang="en-US" dirty="0"/>
              <a:t>   {</a:t>
            </a:r>
          </a:p>
          <a:p>
            <a:r>
              <a:rPr lang="en-US" dirty="0"/>
              <a:t>      $and: [</a:t>
            </a:r>
          </a:p>
          <a:p>
            <a:r>
              <a:rPr lang="en-US" dirty="0"/>
              <a:t>         {key1: value1}, {key2:value2}</a:t>
            </a:r>
          </a:p>
          <a:p>
            <a:r>
              <a:rPr lang="en-US" dirty="0"/>
              <a:t>      ]</a:t>
            </a:r>
          </a:p>
          <a:p>
            <a:r>
              <a:rPr lang="en-US" dirty="0"/>
              <a:t>   }</a:t>
            </a:r>
          </a:p>
          <a:p>
            <a:r>
              <a:rPr lang="en-US" dirty="0"/>
              <a:t>).pretty()</a:t>
            </a:r>
          </a:p>
        </p:txBody>
      </p:sp>
    </p:spTree>
    <p:extLst>
      <p:ext uri="{BB962C8B-B14F-4D97-AF65-F5344CB8AC3E}">
        <p14:creationId xmlns:p14="http://schemas.microsoft.com/office/powerpoint/2010/main" val="1699621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 in MongoDB</a:t>
            </a:r>
          </a:p>
        </p:txBody>
      </p:sp>
      <p:sp>
        <p:nvSpPr>
          <p:cNvPr id="3" name="Content Placeholder 2"/>
          <p:cNvSpPr>
            <a:spLocks noGrp="1"/>
          </p:cNvSpPr>
          <p:nvPr>
            <p:ph idx="1"/>
          </p:nvPr>
        </p:nvSpPr>
        <p:spPr/>
        <p:txBody>
          <a:bodyPr/>
          <a:lstStyle/>
          <a:p>
            <a:r>
              <a:rPr lang="en-US" dirty="0"/>
              <a:t>To query documents based on the OR condition, you need to use </a:t>
            </a:r>
            <a:r>
              <a:rPr lang="en-US" b="1" dirty="0"/>
              <a:t>$or</a:t>
            </a:r>
            <a:r>
              <a:rPr lang="en-US" dirty="0"/>
              <a:t> keyword. Following is the basic syntax of </a:t>
            </a:r>
            <a:r>
              <a:rPr lang="en-US" b="1" dirty="0"/>
              <a:t>OR</a:t>
            </a:r>
            <a:r>
              <a:rPr lang="en-US" dirty="0"/>
              <a:t> −</a:t>
            </a:r>
          </a:p>
          <a:p>
            <a:endParaRPr lang="en-US" dirty="0"/>
          </a:p>
        </p:txBody>
      </p:sp>
      <p:sp>
        <p:nvSpPr>
          <p:cNvPr id="4" name="Rectangle 3"/>
          <p:cNvSpPr/>
          <p:nvPr/>
        </p:nvSpPr>
        <p:spPr>
          <a:xfrm>
            <a:off x="3048000" y="2985631"/>
            <a:ext cx="6096000" cy="2031325"/>
          </a:xfrm>
          <a:prstGeom prst="rect">
            <a:avLst/>
          </a:prstGeom>
          <a:solidFill>
            <a:schemeClr val="tx2">
              <a:lumMod val="40000"/>
              <a:lumOff val="60000"/>
            </a:schemeClr>
          </a:solidFill>
        </p:spPr>
        <p:txBody>
          <a:bodyPr>
            <a:spAutoFit/>
          </a:bodyPr>
          <a:lstStyle/>
          <a:p>
            <a:r>
              <a:rPr lang="en-US" dirty="0"/>
              <a:t>&gt;</a:t>
            </a:r>
            <a:r>
              <a:rPr lang="en-US" dirty="0" err="1"/>
              <a:t>db.mycol.find</a:t>
            </a:r>
            <a:r>
              <a:rPr lang="en-US" dirty="0"/>
              <a:t>(</a:t>
            </a:r>
          </a:p>
          <a:p>
            <a:r>
              <a:rPr lang="en-US" dirty="0"/>
              <a:t>   {</a:t>
            </a:r>
          </a:p>
          <a:p>
            <a:r>
              <a:rPr lang="en-US" dirty="0"/>
              <a:t>      $or: [</a:t>
            </a:r>
          </a:p>
          <a:p>
            <a:r>
              <a:rPr lang="en-US" dirty="0"/>
              <a:t>         {key1: value1}, {key2:value2}</a:t>
            </a:r>
          </a:p>
          <a:p>
            <a:r>
              <a:rPr lang="en-US" dirty="0"/>
              <a:t>      ]</a:t>
            </a:r>
          </a:p>
          <a:p>
            <a:r>
              <a:rPr lang="en-US" dirty="0"/>
              <a:t>   }</a:t>
            </a:r>
          </a:p>
          <a:p>
            <a:r>
              <a:rPr lang="en-US" dirty="0"/>
              <a:t>).pretty()</a:t>
            </a:r>
          </a:p>
        </p:txBody>
      </p:sp>
    </p:spTree>
    <p:extLst>
      <p:ext uri="{BB962C8B-B14F-4D97-AF65-F5344CB8AC3E}">
        <p14:creationId xmlns:p14="http://schemas.microsoft.com/office/powerpoint/2010/main" val="2718088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AND </a:t>
            </a:r>
            <a:r>
              <a:rPr lang="en-US" dirty="0" err="1"/>
              <a:t>and</a:t>
            </a:r>
            <a:r>
              <a:rPr lang="en-US" dirty="0"/>
              <a:t> OR Together</a:t>
            </a:r>
          </a:p>
        </p:txBody>
      </p:sp>
      <p:sp>
        <p:nvSpPr>
          <p:cNvPr id="3" name="Content Placeholder 2"/>
          <p:cNvSpPr>
            <a:spLocks noGrp="1"/>
          </p:cNvSpPr>
          <p:nvPr>
            <p:ph idx="1"/>
          </p:nvPr>
        </p:nvSpPr>
        <p:spPr/>
        <p:txBody>
          <a:bodyPr/>
          <a:lstStyle/>
          <a:p>
            <a:r>
              <a:rPr lang="en-US" dirty="0"/>
              <a:t>The following example will show the documents that have likes greater than 10 and whose title is either 'MongoDB Overview' or by is 'tutorials point'. Equivalent SQL where clause is </a:t>
            </a:r>
            <a:r>
              <a:rPr lang="en-US" b="1" dirty="0"/>
              <a:t>'where likes&gt;10 AND (by = 'tutorials point' OR title = 'MongoDB Overview')</a:t>
            </a:r>
            <a:endParaRPr lang="en-US" dirty="0"/>
          </a:p>
        </p:txBody>
      </p:sp>
      <p:sp>
        <p:nvSpPr>
          <p:cNvPr id="4" name="Rectangle 3"/>
          <p:cNvSpPr/>
          <p:nvPr/>
        </p:nvSpPr>
        <p:spPr>
          <a:xfrm>
            <a:off x="1981200" y="4001294"/>
            <a:ext cx="6096000" cy="646331"/>
          </a:xfrm>
          <a:prstGeom prst="rect">
            <a:avLst/>
          </a:prstGeom>
          <a:solidFill>
            <a:schemeClr val="tx2">
              <a:lumMod val="40000"/>
              <a:lumOff val="60000"/>
            </a:schemeClr>
          </a:solidFill>
        </p:spPr>
        <p:txBody>
          <a:bodyPr>
            <a:spAutoFit/>
          </a:bodyPr>
          <a:lstStyle/>
          <a:p>
            <a:r>
              <a:rPr lang="en-US" dirty="0"/>
              <a:t>&gt;</a:t>
            </a:r>
            <a:r>
              <a:rPr lang="en-US" dirty="0" err="1"/>
              <a:t>db.mycol.find</a:t>
            </a:r>
            <a:r>
              <a:rPr lang="en-US" dirty="0"/>
              <a:t>({"likes": {$gt:10}, $or: [{"by": "tutorials point"},</a:t>
            </a:r>
          </a:p>
          <a:p>
            <a:r>
              <a:rPr lang="en-US" dirty="0"/>
              <a:t>   {"title": "MongoDB Overview"}]}).pretty()</a:t>
            </a:r>
          </a:p>
        </p:txBody>
      </p:sp>
    </p:spTree>
    <p:extLst>
      <p:ext uri="{BB962C8B-B14F-4D97-AF65-F5344CB8AC3E}">
        <p14:creationId xmlns:p14="http://schemas.microsoft.com/office/powerpoint/2010/main" val="42633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a:t>Basics of </a:t>
            </a:r>
            <a:r>
              <a:rPr lang="en-US" dirty="0" err="1"/>
              <a:t>MongoDb</a:t>
            </a:r>
            <a:endParaRPr lang="en-US" dirty="0"/>
          </a:p>
          <a:p>
            <a:endParaRPr lang="en-US" dirty="0"/>
          </a:p>
        </p:txBody>
      </p:sp>
    </p:spTree>
    <p:extLst>
      <p:ext uri="{BB962C8B-B14F-4D97-AF65-F5344CB8AC3E}">
        <p14:creationId xmlns:p14="http://schemas.microsoft.com/office/powerpoint/2010/main" val="212897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MongoDB Update() Method</a:t>
            </a:r>
          </a:p>
        </p:txBody>
      </p:sp>
      <p:sp>
        <p:nvSpPr>
          <p:cNvPr id="3" name="Content Placeholder 2"/>
          <p:cNvSpPr>
            <a:spLocks noGrp="1"/>
          </p:cNvSpPr>
          <p:nvPr>
            <p:ph idx="1"/>
          </p:nvPr>
        </p:nvSpPr>
        <p:spPr/>
        <p:txBody>
          <a:bodyPr>
            <a:normAutofit fontScale="92500" lnSpcReduction="10000"/>
          </a:bodyPr>
          <a:lstStyle/>
          <a:p>
            <a:r>
              <a:rPr lang="en-US" dirty="0"/>
              <a:t>The update() method updates the values in the existing document.</a:t>
            </a:r>
          </a:p>
          <a:p>
            <a:r>
              <a:rPr lang="en-US" dirty="0"/>
              <a:t>The basic syntax of </a:t>
            </a:r>
            <a:r>
              <a:rPr lang="en-US" b="1" dirty="0"/>
              <a:t>update()</a:t>
            </a:r>
            <a:r>
              <a:rPr lang="en-US" dirty="0"/>
              <a:t> method is as follows −</a:t>
            </a:r>
          </a:p>
          <a:p>
            <a:pPr marL="0" indent="0">
              <a:buNone/>
            </a:pPr>
            <a:endParaRPr lang="en-US" dirty="0"/>
          </a:p>
          <a:p>
            <a:pPr marL="0" indent="0">
              <a:buNone/>
            </a:pPr>
            <a:endParaRPr lang="en-US" dirty="0"/>
          </a:p>
          <a:p>
            <a:pPr marL="0" indent="0">
              <a:buNone/>
            </a:pPr>
            <a:br>
              <a:rPr lang="en-US" dirty="0"/>
            </a:br>
            <a:br>
              <a:rPr lang="en-US" dirty="0"/>
            </a:br>
            <a:endParaRPr lang="en-US" dirty="0"/>
          </a:p>
          <a:p>
            <a:r>
              <a:rPr lang="en-US" dirty="0"/>
              <a:t>By default, MongoDB will update only a single document. To update multiple documents, you need to set a parameter 'multi' to true.</a:t>
            </a:r>
          </a:p>
          <a:p>
            <a:pPr marL="0" indent="0">
              <a:buNone/>
            </a:pPr>
            <a:br>
              <a:rPr lang="en-US" dirty="0"/>
            </a:br>
            <a:endParaRPr lang="en-US" dirty="0"/>
          </a:p>
        </p:txBody>
      </p:sp>
      <p:sp>
        <p:nvSpPr>
          <p:cNvPr id="4" name="Rectangle 3"/>
          <p:cNvSpPr/>
          <p:nvPr/>
        </p:nvSpPr>
        <p:spPr>
          <a:xfrm>
            <a:off x="2050472" y="3008853"/>
            <a:ext cx="8091055" cy="369332"/>
          </a:xfrm>
          <a:prstGeom prst="rect">
            <a:avLst/>
          </a:prstGeom>
          <a:solidFill>
            <a:schemeClr val="tx2">
              <a:lumMod val="40000"/>
              <a:lumOff val="60000"/>
            </a:schemeClr>
          </a:solidFill>
        </p:spPr>
        <p:txBody>
          <a:bodyPr wrap="square">
            <a:spAutoFit/>
          </a:bodyPr>
          <a:lstStyle/>
          <a:p>
            <a:r>
              <a:rPr lang="en-US"/>
              <a:t>&gt;</a:t>
            </a:r>
            <a:r>
              <a:rPr lang="en-US" dirty="0" err="1"/>
              <a:t>db.COLLECTION_NAME.update</a:t>
            </a:r>
            <a:r>
              <a:rPr lang="en-US" dirty="0"/>
              <a:t>(SELECTION_CRITERIA, UPDATED_DATA)</a:t>
            </a:r>
          </a:p>
        </p:txBody>
      </p:sp>
      <p:sp>
        <p:nvSpPr>
          <p:cNvPr id="5" name="Rectangle 4"/>
          <p:cNvSpPr/>
          <p:nvPr/>
        </p:nvSpPr>
        <p:spPr>
          <a:xfrm>
            <a:off x="1392381" y="4001294"/>
            <a:ext cx="9407236" cy="400110"/>
          </a:xfrm>
          <a:prstGeom prst="rect">
            <a:avLst/>
          </a:prstGeom>
          <a:solidFill>
            <a:schemeClr val="tx2">
              <a:lumMod val="40000"/>
              <a:lumOff val="60000"/>
            </a:schemeClr>
          </a:solidFill>
        </p:spPr>
        <p:txBody>
          <a:bodyPr wrap="square">
            <a:spAutoFit/>
          </a:bodyPr>
          <a:lstStyle/>
          <a:p>
            <a:r>
              <a:rPr lang="en-US" sz="2000" dirty="0"/>
              <a:t>&gt;</a:t>
            </a:r>
            <a:r>
              <a:rPr lang="en-US" sz="2000" dirty="0" err="1"/>
              <a:t>db.mycol.update</a:t>
            </a:r>
            <a:r>
              <a:rPr lang="en-US" sz="2000" dirty="0"/>
              <a:t>({'</a:t>
            </a:r>
            <a:r>
              <a:rPr lang="en-US" sz="2000" dirty="0" err="1"/>
              <a:t>title':'MongoDB</a:t>
            </a:r>
            <a:r>
              <a:rPr lang="en-US" sz="2000" dirty="0"/>
              <a:t> Overview'},{$set:{'</a:t>
            </a:r>
            <a:r>
              <a:rPr lang="en-US" sz="2000" dirty="0" err="1"/>
              <a:t>title':'New</a:t>
            </a:r>
            <a:r>
              <a:rPr lang="en-US" sz="2000" dirty="0"/>
              <a:t> MongoDB Tutorial'}})</a:t>
            </a:r>
          </a:p>
        </p:txBody>
      </p:sp>
      <p:sp>
        <p:nvSpPr>
          <p:cNvPr id="6" name="Rectangle 5"/>
          <p:cNvSpPr/>
          <p:nvPr/>
        </p:nvSpPr>
        <p:spPr>
          <a:xfrm>
            <a:off x="838199" y="5665569"/>
            <a:ext cx="10148455" cy="369332"/>
          </a:xfrm>
          <a:prstGeom prst="rect">
            <a:avLst/>
          </a:prstGeom>
          <a:solidFill>
            <a:schemeClr val="tx2">
              <a:lumMod val="40000"/>
              <a:lumOff val="60000"/>
            </a:schemeClr>
          </a:solidFill>
        </p:spPr>
        <p:txBody>
          <a:bodyPr wrap="square">
            <a:spAutoFit/>
          </a:bodyPr>
          <a:lstStyle/>
          <a:p>
            <a:r>
              <a:rPr lang="en-US" dirty="0"/>
              <a:t>&gt;</a:t>
            </a:r>
            <a:r>
              <a:rPr lang="en-US" dirty="0" err="1"/>
              <a:t>db.mycol.update</a:t>
            </a:r>
            <a:r>
              <a:rPr lang="en-US" dirty="0"/>
              <a:t>({'</a:t>
            </a:r>
            <a:r>
              <a:rPr lang="en-US" dirty="0" err="1"/>
              <a:t>title':'MongoDB</a:t>
            </a:r>
            <a:r>
              <a:rPr lang="en-US" dirty="0"/>
              <a:t> Overview'},   {$set:{'</a:t>
            </a:r>
            <a:r>
              <a:rPr lang="en-US" dirty="0" err="1"/>
              <a:t>title':'New</a:t>
            </a:r>
            <a:r>
              <a:rPr lang="en-US" dirty="0"/>
              <a:t> MongoDB Tutorial'}},{</a:t>
            </a:r>
            <a:r>
              <a:rPr lang="en-US" dirty="0" err="1"/>
              <a:t>multi:true</a:t>
            </a:r>
            <a:r>
              <a:rPr lang="en-US" dirty="0"/>
              <a:t>})</a:t>
            </a:r>
          </a:p>
        </p:txBody>
      </p:sp>
    </p:spTree>
    <p:extLst>
      <p:ext uri="{BB962C8B-B14F-4D97-AF65-F5344CB8AC3E}">
        <p14:creationId xmlns:p14="http://schemas.microsoft.com/office/powerpoint/2010/main" val="3269839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MongoDB Save() Method</a:t>
            </a:r>
          </a:p>
        </p:txBody>
      </p:sp>
      <p:sp>
        <p:nvSpPr>
          <p:cNvPr id="3" name="Content Placeholder 2"/>
          <p:cNvSpPr>
            <a:spLocks noGrp="1"/>
          </p:cNvSpPr>
          <p:nvPr>
            <p:ph idx="1"/>
          </p:nvPr>
        </p:nvSpPr>
        <p:spPr/>
        <p:txBody>
          <a:bodyPr/>
          <a:lstStyle/>
          <a:p>
            <a:r>
              <a:rPr lang="en-US" dirty="0"/>
              <a:t>The </a:t>
            </a:r>
            <a:r>
              <a:rPr lang="en-US" b="1" dirty="0"/>
              <a:t>save()</a:t>
            </a:r>
            <a:r>
              <a:rPr lang="en-US" dirty="0"/>
              <a:t> method replaces the existing document with the new document passed in the save() method.</a:t>
            </a:r>
          </a:p>
          <a:p>
            <a:pPr marL="0" indent="0">
              <a:buNone/>
            </a:pPr>
            <a:br>
              <a:rPr lang="en-US" dirty="0"/>
            </a:br>
            <a:endParaRPr lang="en-US" dirty="0"/>
          </a:p>
        </p:txBody>
      </p:sp>
      <p:sp>
        <p:nvSpPr>
          <p:cNvPr id="4" name="Rectangle 3"/>
          <p:cNvSpPr/>
          <p:nvPr/>
        </p:nvSpPr>
        <p:spPr>
          <a:xfrm>
            <a:off x="1136072" y="3369302"/>
            <a:ext cx="9448799" cy="1754326"/>
          </a:xfrm>
          <a:prstGeom prst="rect">
            <a:avLst/>
          </a:prstGeom>
          <a:solidFill>
            <a:schemeClr val="tx2">
              <a:lumMod val="40000"/>
              <a:lumOff val="60000"/>
            </a:schemeClr>
          </a:solidFill>
        </p:spPr>
        <p:txBody>
          <a:bodyPr wrap="square">
            <a:spAutoFit/>
          </a:bodyPr>
          <a:lstStyle/>
          <a:p>
            <a:r>
              <a:rPr lang="en-US" dirty="0"/>
              <a:t>&gt;</a:t>
            </a:r>
            <a:r>
              <a:rPr lang="en-US" dirty="0" err="1"/>
              <a:t>db.mycol.save</a:t>
            </a:r>
            <a:r>
              <a:rPr lang="en-US" dirty="0"/>
              <a:t>(</a:t>
            </a:r>
          </a:p>
          <a:p>
            <a:r>
              <a:rPr lang="en-US" dirty="0"/>
              <a:t>   {</a:t>
            </a:r>
          </a:p>
          <a:p>
            <a:r>
              <a:rPr lang="en-US" dirty="0"/>
              <a:t>      "_id" : </a:t>
            </a:r>
            <a:r>
              <a:rPr lang="en-US" dirty="0" err="1"/>
              <a:t>ObjectId</a:t>
            </a:r>
            <a:r>
              <a:rPr lang="en-US" dirty="0"/>
              <a:t>(5983548781331adf45ec5), "</a:t>
            </a:r>
            <a:r>
              <a:rPr lang="en-US" dirty="0" err="1"/>
              <a:t>title":"Tutorials</a:t>
            </a:r>
            <a:r>
              <a:rPr lang="en-US" dirty="0"/>
              <a:t> Point New Topic",</a:t>
            </a:r>
          </a:p>
          <a:p>
            <a:r>
              <a:rPr lang="en-US" dirty="0"/>
              <a:t>      "</a:t>
            </a:r>
            <a:r>
              <a:rPr lang="en-US" dirty="0" err="1"/>
              <a:t>by":"Tutorials</a:t>
            </a:r>
            <a:r>
              <a:rPr lang="en-US" dirty="0"/>
              <a:t> Point"</a:t>
            </a:r>
          </a:p>
          <a:p>
            <a:r>
              <a:rPr lang="en-US" dirty="0"/>
              <a:t>   }</a:t>
            </a:r>
          </a:p>
          <a:p>
            <a:r>
              <a:rPr lang="en-US" dirty="0"/>
              <a:t>)</a:t>
            </a:r>
          </a:p>
        </p:txBody>
      </p:sp>
    </p:spTree>
    <p:extLst>
      <p:ext uri="{BB962C8B-B14F-4D97-AF65-F5344CB8AC3E}">
        <p14:creationId xmlns:p14="http://schemas.microsoft.com/office/powerpoint/2010/main" val="3810817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remove() Method</a:t>
            </a:r>
          </a:p>
        </p:txBody>
      </p:sp>
      <p:sp>
        <p:nvSpPr>
          <p:cNvPr id="3" name="Content Placeholder 2"/>
          <p:cNvSpPr>
            <a:spLocks noGrp="1"/>
          </p:cNvSpPr>
          <p:nvPr>
            <p:ph idx="1"/>
          </p:nvPr>
        </p:nvSpPr>
        <p:spPr/>
        <p:txBody>
          <a:bodyPr>
            <a:normAutofit/>
          </a:bodyPr>
          <a:lstStyle/>
          <a:p>
            <a:r>
              <a:rPr lang="en-US" dirty="0"/>
              <a:t>MongoDB's </a:t>
            </a:r>
            <a:r>
              <a:rPr lang="en-US" b="1" dirty="0"/>
              <a:t>remove()</a:t>
            </a:r>
            <a:r>
              <a:rPr lang="en-US" dirty="0"/>
              <a:t> method is used to remove a document from the collection. remove() method accepts two parameters. One is deletion criteria and second is </a:t>
            </a:r>
            <a:r>
              <a:rPr lang="en-US" dirty="0" err="1"/>
              <a:t>justOne</a:t>
            </a:r>
            <a:r>
              <a:rPr lang="en-US" dirty="0"/>
              <a:t> flag.</a:t>
            </a:r>
          </a:p>
          <a:p>
            <a:r>
              <a:rPr lang="en-US" b="1" dirty="0"/>
              <a:t>deletion criteria</a:t>
            </a:r>
            <a:r>
              <a:rPr lang="en-US" dirty="0"/>
              <a:t> − (Optional) deletion criteria according to documents will be removed.</a:t>
            </a:r>
          </a:p>
          <a:p>
            <a:r>
              <a:rPr lang="en-US" b="1" dirty="0" err="1"/>
              <a:t>justOne</a:t>
            </a:r>
            <a:r>
              <a:rPr lang="en-US" dirty="0"/>
              <a:t> − (Optional) if set to true or 1, then remove only one document.</a:t>
            </a:r>
          </a:p>
          <a:p>
            <a:r>
              <a:rPr lang="en-US" dirty="0"/>
              <a:t>Basic syntax of </a:t>
            </a:r>
            <a:r>
              <a:rPr lang="en-US" b="1" dirty="0"/>
              <a:t>remove()</a:t>
            </a:r>
            <a:r>
              <a:rPr lang="en-US" dirty="0"/>
              <a:t> method is as follows −</a:t>
            </a:r>
          </a:p>
          <a:p>
            <a:pPr marL="0" indent="0">
              <a:buNone/>
            </a:pPr>
            <a:br>
              <a:rPr lang="en-US" dirty="0"/>
            </a:br>
            <a:endParaRPr lang="en-US" dirty="0"/>
          </a:p>
          <a:p>
            <a:endParaRPr lang="en-US" dirty="0"/>
          </a:p>
        </p:txBody>
      </p:sp>
      <p:sp>
        <p:nvSpPr>
          <p:cNvPr id="4" name="Rectangle 3"/>
          <p:cNvSpPr/>
          <p:nvPr/>
        </p:nvSpPr>
        <p:spPr>
          <a:xfrm>
            <a:off x="3150225" y="5280952"/>
            <a:ext cx="5503623" cy="369332"/>
          </a:xfrm>
          <a:prstGeom prst="rect">
            <a:avLst/>
          </a:prstGeom>
          <a:solidFill>
            <a:schemeClr val="tx2">
              <a:lumMod val="40000"/>
              <a:lumOff val="60000"/>
            </a:schemeClr>
          </a:solidFill>
        </p:spPr>
        <p:txBody>
          <a:bodyPr wrap="none">
            <a:spAutoFit/>
          </a:bodyPr>
          <a:lstStyle/>
          <a:p>
            <a:r>
              <a:rPr lang="en-US" dirty="0"/>
              <a:t>&gt;</a:t>
            </a:r>
            <a:r>
              <a:rPr lang="en-US" dirty="0" err="1"/>
              <a:t>db.COLLECTION_NAME.remove</a:t>
            </a:r>
            <a:r>
              <a:rPr lang="en-US" dirty="0"/>
              <a:t>(DELLETION_CRITTERIA)</a:t>
            </a:r>
          </a:p>
        </p:txBody>
      </p:sp>
      <p:sp>
        <p:nvSpPr>
          <p:cNvPr id="5" name="Rectangle 4"/>
          <p:cNvSpPr/>
          <p:nvPr/>
        </p:nvSpPr>
        <p:spPr>
          <a:xfrm>
            <a:off x="3535394" y="5886304"/>
            <a:ext cx="4733283" cy="369332"/>
          </a:xfrm>
          <a:prstGeom prst="rect">
            <a:avLst/>
          </a:prstGeom>
          <a:solidFill>
            <a:schemeClr val="tx2">
              <a:lumMod val="40000"/>
              <a:lumOff val="60000"/>
            </a:schemeClr>
          </a:solidFill>
        </p:spPr>
        <p:txBody>
          <a:bodyPr wrap="none">
            <a:spAutoFit/>
          </a:bodyPr>
          <a:lstStyle/>
          <a:p>
            <a:r>
              <a:rPr lang="en-US"/>
              <a:t>&gt;</a:t>
            </a:r>
            <a:r>
              <a:rPr lang="en-US" dirty="0" err="1"/>
              <a:t>db.mycol.remove</a:t>
            </a:r>
            <a:r>
              <a:rPr lang="en-US" dirty="0"/>
              <a:t>({'</a:t>
            </a:r>
            <a:r>
              <a:rPr lang="en-US" dirty="0" err="1"/>
              <a:t>title':'MongoDB</a:t>
            </a:r>
            <a:r>
              <a:rPr lang="en-US" dirty="0"/>
              <a:t> Overview'})</a:t>
            </a:r>
          </a:p>
        </p:txBody>
      </p:sp>
    </p:spTree>
    <p:extLst>
      <p:ext uri="{BB962C8B-B14F-4D97-AF65-F5344CB8AC3E}">
        <p14:creationId xmlns:p14="http://schemas.microsoft.com/office/powerpoint/2010/main" val="3153274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Remove Only One</a:t>
            </a:r>
          </a:p>
        </p:txBody>
      </p:sp>
      <p:sp>
        <p:nvSpPr>
          <p:cNvPr id="3" name="Content Placeholder 2"/>
          <p:cNvSpPr>
            <a:spLocks noGrp="1"/>
          </p:cNvSpPr>
          <p:nvPr>
            <p:ph idx="1"/>
          </p:nvPr>
        </p:nvSpPr>
        <p:spPr/>
        <p:txBody>
          <a:bodyPr/>
          <a:lstStyle/>
          <a:p>
            <a:r>
              <a:rPr lang="en-US" dirty="0"/>
              <a:t>If there are multiple records and you want to delete only the first record, then set </a:t>
            </a:r>
            <a:r>
              <a:rPr lang="en-US" b="1" dirty="0" err="1"/>
              <a:t>justOne</a:t>
            </a:r>
            <a:r>
              <a:rPr lang="en-US" dirty="0"/>
              <a:t> parameter in </a:t>
            </a:r>
            <a:r>
              <a:rPr lang="en-US" b="1" dirty="0"/>
              <a:t>remove()</a:t>
            </a:r>
            <a:r>
              <a:rPr lang="en-US" dirty="0"/>
              <a:t> method.</a:t>
            </a:r>
          </a:p>
          <a:p>
            <a:pPr marL="0" indent="0">
              <a:buNone/>
            </a:pPr>
            <a:br>
              <a:rPr lang="en-US" dirty="0"/>
            </a:br>
            <a:endParaRPr lang="en-US" dirty="0"/>
          </a:p>
        </p:txBody>
      </p:sp>
      <p:sp>
        <p:nvSpPr>
          <p:cNvPr id="4" name="Rectangle 3"/>
          <p:cNvSpPr/>
          <p:nvPr/>
        </p:nvSpPr>
        <p:spPr>
          <a:xfrm>
            <a:off x="3362559" y="3244334"/>
            <a:ext cx="5466881" cy="369332"/>
          </a:xfrm>
          <a:prstGeom prst="rect">
            <a:avLst/>
          </a:prstGeom>
          <a:solidFill>
            <a:schemeClr val="tx2">
              <a:lumMod val="40000"/>
              <a:lumOff val="60000"/>
            </a:schemeClr>
          </a:solidFill>
        </p:spPr>
        <p:txBody>
          <a:bodyPr wrap="none">
            <a:spAutoFit/>
          </a:bodyPr>
          <a:lstStyle/>
          <a:p>
            <a:r>
              <a:rPr lang="en-US" dirty="0"/>
              <a:t>&gt;</a:t>
            </a:r>
            <a:r>
              <a:rPr lang="en-US" dirty="0" err="1"/>
              <a:t>db.COLLECTION_NAME.remove</a:t>
            </a:r>
            <a:r>
              <a:rPr lang="en-US" dirty="0"/>
              <a:t>(DELETION_CRITERIA,1)</a:t>
            </a:r>
          </a:p>
        </p:txBody>
      </p:sp>
    </p:spTree>
    <p:extLst>
      <p:ext uri="{BB962C8B-B14F-4D97-AF65-F5344CB8AC3E}">
        <p14:creationId xmlns:p14="http://schemas.microsoft.com/office/powerpoint/2010/main" val="3610405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Remove All Documents</a:t>
            </a:r>
          </a:p>
        </p:txBody>
      </p:sp>
      <p:sp>
        <p:nvSpPr>
          <p:cNvPr id="3" name="Content Placeholder 2"/>
          <p:cNvSpPr>
            <a:spLocks noGrp="1"/>
          </p:cNvSpPr>
          <p:nvPr>
            <p:ph idx="1"/>
          </p:nvPr>
        </p:nvSpPr>
        <p:spPr/>
        <p:txBody>
          <a:bodyPr/>
          <a:lstStyle/>
          <a:p>
            <a:r>
              <a:rPr lang="en-US" dirty="0"/>
              <a:t>If you don't specify deletion criteria, then MongoDB will delete whole documents from the collection. </a:t>
            </a:r>
            <a:r>
              <a:rPr lang="en-US" b="1" dirty="0"/>
              <a:t>This is equivalent of SQL's truncate command.</a:t>
            </a:r>
            <a:endParaRPr lang="en-US" dirty="0"/>
          </a:p>
        </p:txBody>
      </p:sp>
      <p:sp>
        <p:nvSpPr>
          <p:cNvPr id="4" name="Rectangle 1"/>
          <p:cNvSpPr>
            <a:spLocks noChangeArrowheads="1"/>
          </p:cNvSpPr>
          <p:nvPr/>
        </p:nvSpPr>
        <p:spPr bwMode="auto">
          <a:xfrm>
            <a:off x="4419486" y="3750619"/>
            <a:ext cx="2978841" cy="501349"/>
          </a:xfrm>
          <a:prstGeom prst="rect">
            <a:avLst/>
          </a:prstGeom>
          <a:solidFill>
            <a:schemeClr val="tx2">
              <a:lumMod val="40000"/>
              <a:lumOff val="60000"/>
            </a:schemeClr>
          </a:solidFill>
          <a:ln>
            <a:noFill/>
          </a:ln>
          <a:effec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Menlo"/>
              </a:rPr>
              <a:t>&gt;</a:t>
            </a:r>
            <a:r>
              <a:rPr kumimoji="0" lang="en-US" altLang="en-US" b="0" i="0" u="none" strike="noStrike" cap="none" normalizeH="0" baseline="0" dirty="0" err="1">
                <a:ln>
                  <a:noFill/>
                </a:ln>
                <a:solidFill>
                  <a:srgbClr val="313131"/>
                </a:solidFill>
                <a:effectLst/>
                <a:latin typeface="Menlo"/>
              </a:rPr>
              <a:t>db</a:t>
            </a:r>
            <a:r>
              <a:rPr kumimoji="0" lang="en-US" altLang="en-US" b="0" i="0" u="none" strike="noStrike" cap="none" normalizeH="0" baseline="0" dirty="0" err="1">
                <a:ln>
                  <a:noFill/>
                </a:ln>
                <a:solidFill>
                  <a:srgbClr val="666600"/>
                </a:solidFill>
                <a:effectLst/>
                <a:latin typeface="Menlo"/>
              </a:rPr>
              <a:t>.</a:t>
            </a:r>
            <a:r>
              <a:rPr kumimoji="0" lang="en-US" altLang="en-US" b="0" i="0" u="none" strike="noStrike" cap="none" normalizeH="0" baseline="0" dirty="0" err="1">
                <a:ln>
                  <a:noFill/>
                </a:ln>
                <a:solidFill>
                  <a:srgbClr val="313131"/>
                </a:solidFill>
                <a:effectLst/>
                <a:latin typeface="Menlo"/>
              </a:rPr>
              <a:t>mycol</a:t>
            </a:r>
            <a:r>
              <a:rPr kumimoji="0" lang="en-US" altLang="en-US" b="0" i="0" u="none" strike="noStrike" cap="none" normalizeH="0" baseline="0" dirty="0" err="1">
                <a:ln>
                  <a:noFill/>
                </a:ln>
                <a:solidFill>
                  <a:srgbClr val="666600"/>
                </a:solidFill>
                <a:effectLst/>
                <a:latin typeface="Menlo"/>
              </a:rPr>
              <a:t>.</a:t>
            </a:r>
            <a:r>
              <a:rPr kumimoji="0" lang="en-US" altLang="en-US" b="0" i="0" u="none" strike="noStrike" cap="none" normalizeH="0" baseline="0" dirty="0" err="1">
                <a:ln>
                  <a:noFill/>
                </a:ln>
                <a:solidFill>
                  <a:srgbClr val="313131"/>
                </a:solidFill>
                <a:effectLst/>
                <a:latin typeface="Menlo"/>
              </a:rPr>
              <a:t>remove</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3243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MongoDB - Projection</a:t>
            </a:r>
          </a:p>
        </p:txBody>
      </p:sp>
      <p:sp>
        <p:nvSpPr>
          <p:cNvPr id="3" name="Content Placeholder 2"/>
          <p:cNvSpPr>
            <a:spLocks noGrp="1"/>
          </p:cNvSpPr>
          <p:nvPr>
            <p:ph idx="1"/>
          </p:nvPr>
        </p:nvSpPr>
        <p:spPr/>
        <p:txBody>
          <a:bodyPr/>
          <a:lstStyle/>
          <a:p>
            <a:r>
              <a:rPr lang="en-US" dirty="0"/>
              <a:t>The find() Method</a:t>
            </a:r>
          </a:p>
          <a:p>
            <a:pPr lvl="1"/>
            <a:r>
              <a:rPr lang="en-US" dirty="0"/>
              <a:t>In MongoDB, when you execute </a:t>
            </a:r>
            <a:r>
              <a:rPr lang="en-US" b="1" dirty="0"/>
              <a:t>find()</a:t>
            </a:r>
            <a:r>
              <a:rPr lang="en-US" dirty="0"/>
              <a:t> method, then it displays all fields of a document. </a:t>
            </a:r>
          </a:p>
          <a:p>
            <a:pPr lvl="1"/>
            <a:r>
              <a:rPr lang="en-US" dirty="0"/>
              <a:t>To limit this, you need to set a list of fields with value 1 or 0. 1 is used to show the field while 0 is used to hide the fields.</a:t>
            </a:r>
          </a:p>
          <a:p>
            <a:r>
              <a:rPr lang="en-US" dirty="0"/>
              <a:t>Syntax</a:t>
            </a:r>
          </a:p>
          <a:p>
            <a:pPr lvl="1"/>
            <a:r>
              <a:rPr lang="en-US" dirty="0"/>
              <a:t>The basic syntax of </a:t>
            </a:r>
            <a:r>
              <a:rPr lang="en-US" b="1" dirty="0"/>
              <a:t>find()</a:t>
            </a:r>
            <a:r>
              <a:rPr lang="en-US" dirty="0"/>
              <a:t> method with projection is </a:t>
            </a:r>
          </a:p>
          <a:p>
            <a:endParaRPr lang="en-US" dirty="0"/>
          </a:p>
        </p:txBody>
      </p:sp>
      <p:sp>
        <p:nvSpPr>
          <p:cNvPr id="4" name="Rectangle 3"/>
          <p:cNvSpPr/>
          <p:nvPr/>
        </p:nvSpPr>
        <p:spPr>
          <a:xfrm>
            <a:off x="4149441" y="4796043"/>
            <a:ext cx="3893117" cy="369332"/>
          </a:xfrm>
          <a:prstGeom prst="rect">
            <a:avLst/>
          </a:prstGeom>
          <a:solidFill>
            <a:schemeClr val="tx2">
              <a:lumMod val="40000"/>
              <a:lumOff val="60000"/>
            </a:schemeClr>
          </a:solidFill>
        </p:spPr>
        <p:txBody>
          <a:bodyPr wrap="none">
            <a:spAutoFit/>
          </a:bodyPr>
          <a:lstStyle/>
          <a:p>
            <a:r>
              <a:rPr lang="en-US" dirty="0"/>
              <a:t>&gt;</a:t>
            </a:r>
            <a:r>
              <a:rPr lang="en-US" dirty="0" err="1"/>
              <a:t>db.COLLECTION_NAME.find</a:t>
            </a:r>
            <a:r>
              <a:rPr lang="en-US" dirty="0"/>
              <a:t>({},{KEY:1})</a:t>
            </a:r>
          </a:p>
        </p:txBody>
      </p:sp>
    </p:spTree>
    <p:extLst>
      <p:ext uri="{BB962C8B-B14F-4D97-AF65-F5344CB8AC3E}">
        <p14:creationId xmlns:p14="http://schemas.microsoft.com/office/powerpoint/2010/main" val="877976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noAutofit/>
          </a:bodyPr>
          <a:lstStyle/>
          <a:p>
            <a:r>
              <a:rPr lang="en-US" sz="2400" dirty="0"/>
              <a:t>Consider the collection </a:t>
            </a:r>
            <a:r>
              <a:rPr lang="en-US" sz="2400" dirty="0" err="1"/>
              <a:t>mycol</a:t>
            </a:r>
            <a:r>
              <a:rPr lang="en-US" sz="2400" dirty="0"/>
              <a:t> has the following data −</a:t>
            </a:r>
          </a:p>
          <a:p>
            <a:endParaRPr lang="en-US" sz="2400" dirty="0"/>
          </a:p>
          <a:p>
            <a:endParaRPr lang="en-US" sz="2400" dirty="0"/>
          </a:p>
          <a:p>
            <a:r>
              <a:rPr lang="en-US" sz="2400" dirty="0"/>
              <a:t>Following example will display the title of the document while querying the document.</a:t>
            </a:r>
          </a:p>
          <a:p>
            <a:endParaRPr lang="en-US" sz="2400" dirty="0"/>
          </a:p>
          <a:p>
            <a:endParaRPr lang="en-US" sz="2400" dirty="0"/>
          </a:p>
          <a:p>
            <a:endParaRPr lang="en-US" sz="2400" dirty="0"/>
          </a:p>
          <a:p>
            <a:r>
              <a:rPr lang="en-US" sz="2400" dirty="0"/>
              <a:t>Please note </a:t>
            </a:r>
            <a:r>
              <a:rPr lang="en-US" sz="2400" b="1" dirty="0"/>
              <a:t>_id</a:t>
            </a:r>
            <a:r>
              <a:rPr lang="en-US" sz="2400" dirty="0"/>
              <a:t> field is always displayed while executing </a:t>
            </a:r>
            <a:r>
              <a:rPr lang="en-US" sz="2400" b="1" dirty="0"/>
              <a:t>find()</a:t>
            </a:r>
            <a:r>
              <a:rPr lang="en-US" sz="2400" dirty="0"/>
              <a:t> method, if you don't want this field, then you need to set it as 0.</a:t>
            </a:r>
            <a:br>
              <a:rPr lang="en-US" sz="2400" dirty="0"/>
            </a:br>
            <a:endParaRPr lang="en-US" sz="2400" dirty="0"/>
          </a:p>
          <a:p>
            <a:pPr marL="0" indent="0">
              <a:buNone/>
            </a:pPr>
            <a:br>
              <a:rPr lang="en-US" sz="2400" dirty="0"/>
            </a:br>
            <a:endParaRPr lang="en-US" sz="2400" dirty="0"/>
          </a:p>
        </p:txBody>
      </p:sp>
      <p:sp>
        <p:nvSpPr>
          <p:cNvPr id="4" name="Rectangle 3"/>
          <p:cNvSpPr/>
          <p:nvPr/>
        </p:nvSpPr>
        <p:spPr>
          <a:xfrm>
            <a:off x="2008909" y="2897604"/>
            <a:ext cx="8451272" cy="923330"/>
          </a:xfrm>
          <a:prstGeom prst="rect">
            <a:avLst/>
          </a:prstGeom>
          <a:solidFill>
            <a:schemeClr val="tx2">
              <a:lumMod val="40000"/>
              <a:lumOff val="60000"/>
            </a:schemeClr>
          </a:solidFill>
        </p:spPr>
        <p:txBody>
          <a:bodyPr wrap="square">
            <a:spAutoFit/>
          </a:bodyPr>
          <a:lstStyle/>
          <a:p>
            <a:r>
              <a:rPr lang="en-US" dirty="0"/>
              <a:t>{ "_id" : </a:t>
            </a:r>
            <a:r>
              <a:rPr lang="en-US" dirty="0" err="1"/>
              <a:t>ObjectId</a:t>
            </a:r>
            <a:r>
              <a:rPr lang="en-US" dirty="0"/>
              <a:t>(5983548781331adf45ec5), "</a:t>
            </a:r>
            <a:r>
              <a:rPr lang="en-US" dirty="0" err="1"/>
              <a:t>title":"MongoDB</a:t>
            </a:r>
            <a:r>
              <a:rPr lang="en-US" dirty="0"/>
              <a:t> Overview"}</a:t>
            </a:r>
          </a:p>
          <a:p>
            <a:r>
              <a:rPr lang="en-US" dirty="0"/>
              <a:t>{ "_id" : </a:t>
            </a:r>
            <a:r>
              <a:rPr lang="en-US" dirty="0" err="1"/>
              <a:t>ObjectId</a:t>
            </a:r>
            <a:r>
              <a:rPr lang="en-US" dirty="0"/>
              <a:t>(5983548781331adf45ec6), "</a:t>
            </a:r>
            <a:r>
              <a:rPr lang="en-US" dirty="0" err="1"/>
              <a:t>title":"NoSQL</a:t>
            </a:r>
            <a:r>
              <a:rPr lang="en-US" dirty="0"/>
              <a:t> Overview"}</a:t>
            </a:r>
          </a:p>
          <a:p>
            <a:r>
              <a:rPr lang="en-US" dirty="0"/>
              <a:t>{ "_id" : </a:t>
            </a:r>
            <a:r>
              <a:rPr lang="en-US" dirty="0" err="1"/>
              <a:t>ObjectId</a:t>
            </a:r>
            <a:r>
              <a:rPr lang="en-US" dirty="0"/>
              <a:t>(5983548781331adf45ec7), "</a:t>
            </a:r>
            <a:r>
              <a:rPr lang="en-US" dirty="0" err="1"/>
              <a:t>title":"Tutorials</a:t>
            </a:r>
            <a:r>
              <a:rPr lang="en-US" dirty="0"/>
              <a:t> Point Overview"}</a:t>
            </a:r>
          </a:p>
        </p:txBody>
      </p:sp>
      <p:sp>
        <p:nvSpPr>
          <p:cNvPr id="5" name="Rectangle 4"/>
          <p:cNvSpPr/>
          <p:nvPr/>
        </p:nvSpPr>
        <p:spPr>
          <a:xfrm>
            <a:off x="3408219" y="4270056"/>
            <a:ext cx="6096000" cy="1477328"/>
          </a:xfrm>
          <a:prstGeom prst="rect">
            <a:avLst/>
          </a:prstGeom>
          <a:solidFill>
            <a:schemeClr val="tx2">
              <a:lumMod val="40000"/>
              <a:lumOff val="60000"/>
            </a:schemeClr>
          </a:solidFill>
        </p:spPr>
        <p:txBody>
          <a:bodyPr>
            <a:spAutoFit/>
          </a:bodyPr>
          <a:lstStyle/>
          <a:p>
            <a:r>
              <a:rPr lang="en-US" dirty="0"/>
              <a:t>&gt;</a:t>
            </a:r>
            <a:r>
              <a:rPr lang="en-US" dirty="0" err="1"/>
              <a:t>db.mycol.find</a:t>
            </a:r>
            <a:r>
              <a:rPr lang="en-US" dirty="0"/>
              <a:t>({},{"title":1,_id:0})</a:t>
            </a:r>
          </a:p>
          <a:p>
            <a:r>
              <a:rPr lang="en-US" dirty="0"/>
              <a:t>{"</a:t>
            </a:r>
            <a:r>
              <a:rPr lang="en-US" dirty="0" err="1"/>
              <a:t>title":"MongoDB</a:t>
            </a:r>
            <a:r>
              <a:rPr lang="en-US" dirty="0"/>
              <a:t> Overview"}</a:t>
            </a:r>
          </a:p>
          <a:p>
            <a:r>
              <a:rPr lang="en-US" dirty="0"/>
              <a:t>{"</a:t>
            </a:r>
            <a:r>
              <a:rPr lang="en-US" dirty="0" err="1"/>
              <a:t>title":"NoSQL</a:t>
            </a:r>
            <a:r>
              <a:rPr lang="en-US" dirty="0"/>
              <a:t> Overview"}</a:t>
            </a:r>
          </a:p>
          <a:p>
            <a:r>
              <a:rPr lang="en-US" dirty="0"/>
              <a:t>{"</a:t>
            </a:r>
            <a:r>
              <a:rPr lang="en-US" dirty="0" err="1"/>
              <a:t>title":"Tutorials</a:t>
            </a:r>
            <a:r>
              <a:rPr lang="en-US" dirty="0"/>
              <a:t> Point Overview"}</a:t>
            </a:r>
          </a:p>
          <a:p>
            <a:r>
              <a:rPr lang="en-US" dirty="0"/>
              <a:t>&gt;</a:t>
            </a:r>
          </a:p>
        </p:txBody>
      </p:sp>
    </p:spTree>
    <p:extLst>
      <p:ext uri="{BB962C8B-B14F-4D97-AF65-F5344CB8AC3E}">
        <p14:creationId xmlns:p14="http://schemas.microsoft.com/office/powerpoint/2010/main" val="2663140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Limit() Method</a:t>
            </a:r>
          </a:p>
        </p:txBody>
      </p:sp>
      <p:sp>
        <p:nvSpPr>
          <p:cNvPr id="3" name="Content Placeholder 2"/>
          <p:cNvSpPr>
            <a:spLocks noGrp="1"/>
          </p:cNvSpPr>
          <p:nvPr>
            <p:ph idx="1"/>
          </p:nvPr>
        </p:nvSpPr>
        <p:spPr/>
        <p:txBody>
          <a:bodyPr/>
          <a:lstStyle/>
          <a:p>
            <a:r>
              <a:rPr lang="en-US" dirty="0"/>
              <a:t>To limit the records in MongoDB, you need to use </a:t>
            </a:r>
            <a:r>
              <a:rPr lang="en-US" b="1" dirty="0"/>
              <a:t>limit()</a:t>
            </a:r>
            <a:r>
              <a:rPr lang="en-US" dirty="0"/>
              <a:t> method. The method accepts one number type argument, which is the number of documents that you want to be displayed.</a:t>
            </a:r>
          </a:p>
          <a:p>
            <a:pPr marL="0" indent="0">
              <a:buNone/>
            </a:pPr>
            <a:br>
              <a:rPr lang="en-US" dirty="0"/>
            </a:br>
            <a:endParaRPr lang="en-US" dirty="0"/>
          </a:p>
        </p:txBody>
      </p:sp>
      <p:sp>
        <p:nvSpPr>
          <p:cNvPr id="4" name="Rectangle 3"/>
          <p:cNvSpPr/>
          <p:nvPr/>
        </p:nvSpPr>
        <p:spPr>
          <a:xfrm>
            <a:off x="3838587" y="3244334"/>
            <a:ext cx="4514826" cy="369332"/>
          </a:xfrm>
          <a:prstGeom prst="rect">
            <a:avLst/>
          </a:prstGeom>
          <a:solidFill>
            <a:schemeClr val="tx2">
              <a:lumMod val="40000"/>
              <a:lumOff val="60000"/>
            </a:schemeClr>
          </a:solidFill>
        </p:spPr>
        <p:txBody>
          <a:bodyPr wrap="none">
            <a:spAutoFit/>
          </a:bodyPr>
          <a:lstStyle/>
          <a:p>
            <a:r>
              <a:rPr lang="en-US" dirty="0"/>
              <a:t>&gt;</a:t>
            </a:r>
            <a:r>
              <a:rPr lang="en-US" dirty="0" err="1"/>
              <a:t>db.COLLECTION_NAME.find</a:t>
            </a:r>
            <a:r>
              <a:rPr lang="en-US" dirty="0"/>
              <a:t>().limit(NUMBER)</a:t>
            </a:r>
          </a:p>
        </p:txBody>
      </p:sp>
    </p:spTree>
    <p:extLst>
      <p:ext uri="{BB962C8B-B14F-4D97-AF65-F5344CB8AC3E}">
        <p14:creationId xmlns:p14="http://schemas.microsoft.com/office/powerpoint/2010/main" val="2437146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MongoDB Skip() Method</a:t>
            </a:r>
          </a:p>
        </p:txBody>
      </p:sp>
      <p:sp>
        <p:nvSpPr>
          <p:cNvPr id="3" name="Content Placeholder 2"/>
          <p:cNvSpPr>
            <a:spLocks noGrp="1"/>
          </p:cNvSpPr>
          <p:nvPr>
            <p:ph idx="1"/>
          </p:nvPr>
        </p:nvSpPr>
        <p:spPr/>
        <p:txBody>
          <a:bodyPr/>
          <a:lstStyle/>
          <a:p>
            <a:r>
              <a:rPr lang="en-US" dirty="0"/>
              <a:t>Apart from limit() method, there is one more method </a:t>
            </a:r>
            <a:r>
              <a:rPr lang="en-US" b="1" dirty="0"/>
              <a:t>skip()</a:t>
            </a:r>
            <a:r>
              <a:rPr lang="en-US" dirty="0"/>
              <a:t> which also accepts number type argument and is used to skip the number of documents.</a:t>
            </a:r>
          </a:p>
          <a:p>
            <a:endParaRPr lang="en-US" dirty="0"/>
          </a:p>
          <a:p>
            <a:r>
              <a:rPr lang="en-US" dirty="0"/>
              <a:t>Example</a:t>
            </a:r>
          </a:p>
          <a:p>
            <a:pPr marL="0" indent="0">
              <a:buNone/>
            </a:pPr>
            <a:r>
              <a:rPr lang="en-US" dirty="0"/>
              <a:t>	Following example will display only the second document.</a:t>
            </a:r>
          </a:p>
          <a:p>
            <a:pPr marL="0" indent="0">
              <a:buNone/>
            </a:pPr>
            <a:br>
              <a:rPr lang="en-US" dirty="0"/>
            </a:br>
            <a:endParaRPr lang="en-US" dirty="0"/>
          </a:p>
        </p:txBody>
      </p:sp>
      <p:sp>
        <p:nvSpPr>
          <p:cNvPr id="4" name="Rectangle 3"/>
          <p:cNvSpPr/>
          <p:nvPr/>
        </p:nvSpPr>
        <p:spPr>
          <a:xfrm>
            <a:off x="3126854" y="3244334"/>
            <a:ext cx="5938292" cy="369332"/>
          </a:xfrm>
          <a:prstGeom prst="rect">
            <a:avLst/>
          </a:prstGeom>
          <a:solidFill>
            <a:schemeClr val="tx2">
              <a:lumMod val="40000"/>
              <a:lumOff val="60000"/>
            </a:schemeClr>
          </a:solidFill>
        </p:spPr>
        <p:txBody>
          <a:bodyPr wrap="none">
            <a:spAutoFit/>
          </a:bodyPr>
          <a:lstStyle/>
          <a:p>
            <a:r>
              <a:rPr lang="en-US" dirty="0"/>
              <a:t>&gt;</a:t>
            </a:r>
            <a:r>
              <a:rPr lang="en-US" dirty="0" err="1"/>
              <a:t>db.COLLECTION_NAME.find</a:t>
            </a:r>
            <a:r>
              <a:rPr lang="en-US" dirty="0"/>
              <a:t>().limit(NUMBER).skip(NUMBER)</a:t>
            </a:r>
          </a:p>
        </p:txBody>
      </p:sp>
      <p:sp>
        <p:nvSpPr>
          <p:cNvPr id="5" name="Rectangle 4"/>
          <p:cNvSpPr/>
          <p:nvPr/>
        </p:nvSpPr>
        <p:spPr>
          <a:xfrm>
            <a:off x="3458171" y="5030005"/>
            <a:ext cx="4749185" cy="369332"/>
          </a:xfrm>
          <a:prstGeom prst="rect">
            <a:avLst/>
          </a:prstGeom>
          <a:solidFill>
            <a:schemeClr val="tx2">
              <a:lumMod val="40000"/>
              <a:lumOff val="60000"/>
            </a:schemeClr>
          </a:solidFill>
        </p:spPr>
        <p:txBody>
          <a:bodyPr wrap="none">
            <a:spAutoFit/>
          </a:bodyPr>
          <a:lstStyle/>
          <a:p>
            <a:r>
              <a:rPr lang="en-US" dirty="0"/>
              <a:t>&gt;</a:t>
            </a:r>
            <a:r>
              <a:rPr lang="en-US" dirty="0" err="1"/>
              <a:t>db.mycol.find</a:t>
            </a:r>
            <a:r>
              <a:rPr lang="en-US" dirty="0"/>
              <a:t>({},{"title":1,_id:0}).limit(1).skip(1)</a:t>
            </a:r>
          </a:p>
        </p:txBody>
      </p:sp>
    </p:spTree>
    <p:extLst>
      <p:ext uri="{BB962C8B-B14F-4D97-AF65-F5344CB8AC3E}">
        <p14:creationId xmlns:p14="http://schemas.microsoft.com/office/powerpoint/2010/main" val="3252674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US" dirty="0"/>
              <a:t>The aggregate() Method</a:t>
            </a:r>
          </a:p>
        </p:txBody>
      </p:sp>
      <p:graphicFrame>
        <p:nvGraphicFramePr>
          <p:cNvPr id="4" name="Content Placeholder 3"/>
          <p:cNvGraphicFramePr>
            <a:graphicFrameLocks noGrp="1"/>
          </p:cNvGraphicFramePr>
          <p:nvPr>
            <p:ph idx="1"/>
          </p:nvPr>
        </p:nvGraphicFramePr>
        <p:xfrm>
          <a:off x="145473" y="1039092"/>
          <a:ext cx="11901054" cy="5539032"/>
        </p:xfrm>
        <a:graphic>
          <a:graphicData uri="http://schemas.openxmlformats.org/drawingml/2006/table">
            <a:tbl>
              <a:tblPr>
                <a:tableStyleId>{775DCB02-9BB8-47FD-8907-85C794F793BA}</a:tableStyleId>
              </a:tblPr>
              <a:tblGrid>
                <a:gridCol w="1551347">
                  <a:extLst>
                    <a:ext uri="{9D8B030D-6E8A-4147-A177-3AD203B41FA5}">
                      <a16:colId xmlns:a16="http://schemas.microsoft.com/office/drawing/2014/main" val="707467755"/>
                    </a:ext>
                  </a:extLst>
                </a:gridCol>
                <a:gridCol w="4033505">
                  <a:extLst>
                    <a:ext uri="{9D8B030D-6E8A-4147-A177-3AD203B41FA5}">
                      <a16:colId xmlns:a16="http://schemas.microsoft.com/office/drawing/2014/main" val="59072922"/>
                    </a:ext>
                  </a:extLst>
                </a:gridCol>
                <a:gridCol w="6316202">
                  <a:extLst>
                    <a:ext uri="{9D8B030D-6E8A-4147-A177-3AD203B41FA5}">
                      <a16:colId xmlns:a16="http://schemas.microsoft.com/office/drawing/2014/main" val="2973213500"/>
                    </a:ext>
                  </a:extLst>
                </a:gridCol>
              </a:tblGrid>
              <a:tr h="213848">
                <a:tc>
                  <a:txBody>
                    <a:bodyPr/>
                    <a:lstStyle/>
                    <a:p>
                      <a:pPr algn="ctr" fontAlgn="t"/>
                      <a:r>
                        <a:rPr lang="en-US" sz="1600">
                          <a:effectLst/>
                        </a:rPr>
                        <a:t>Expression</a:t>
                      </a:r>
                    </a:p>
                  </a:txBody>
                  <a:tcPr marL="23244" marR="23244" marT="23244" marB="23244"/>
                </a:tc>
                <a:tc>
                  <a:txBody>
                    <a:bodyPr/>
                    <a:lstStyle/>
                    <a:p>
                      <a:pPr algn="ctr" fontAlgn="t"/>
                      <a:r>
                        <a:rPr lang="en-US" sz="1600" dirty="0">
                          <a:effectLst/>
                        </a:rPr>
                        <a:t>Description</a:t>
                      </a:r>
                    </a:p>
                  </a:txBody>
                  <a:tcPr marL="23244" marR="23244" marT="23244" marB="23244"/>
                </a:tc>
                <a:tc>
                  <a:txBody>
                    <a:bodyPr/>
                    <a:lstStyle/>
                    <a:p>
                      <a:pPr algn="ctr" fontAlgn="t"/>
                      <a:r>
                        <a:rPr lang="en-US" sz="1600">
                          <a:effectLst/>
                        </a:rPr>
                        <a:t>Example</a:t>
                      </a:r>
                    </a:p>
                  </a:txBody>
                  <a:tcPr marL="23244" marR="23244" marT="23244" marB="23244"/>
                </a:tc>
                <a:extLst>
                  <a:ext uri="{0D108BD9-81ED-4DB2-BD59-A6C34878D82A}">
                    <a16:rowId xmlns:a16="http://schemas.microsoft.com/office/drawing/2014/main" val="1721389731"/>
                  </a:ext>
                </a:extLst>
              </a:tr>
              <a:tr h="464887">
                <a:tc>
                  <a:txBody>
                    <a:bodyPr/>
                    <a:lstStyle/>
                    <a:p>
                      <a:pPr algn="ctr" fontAlgn="ctr"/>
                      <a:r>
                        <a:rPr lang="en-US" sz="1600">
                          <a:effectLst/>
                        </a:rPr>
                        <a:t>$sum</a:t>
                      </a:r>
                    </a:p>
                  </a:txBody>
                  <a:tcPr marL="23244" marR="23244" marT="23244" marB="23244" anchor="ctr"/>
                </a:tc>
                <a:tc>
                  <a:txBody>
                    <a:bodyPr/>
                    <a:lstStyle/>
                    <a:p>
                      <a:pPr fontAlgn="t"/>
                      <a:r>
                        <a:rPr lang="en-US" sz="1600">
                          <a:effectLst/>
                        </a:rPr>
                        <a:t>Sums up the defined value from all documents in the collection.</a:t>
                      </a:r>
                    </a:p>
                  </a:txBody>
                  <a:tcPr marL="23244" marR="23244" marT="23244" marB="23244"/>
                </a:tc>
                <a:tc>
                  <a:txBody>
                    <a:bodyPr/>
                    <a:lstStyle/>
                    <a:p>
                      <a:pPr fontAlgn="t"/>
                      <a:r>
                        <a:rPr lang="en-US" sz="1600">
                          <a:effectLst/>
                        </a:rPr>
                        <a:t>db.mycol.aggregate([{$group : {_id : "$by_user", num_tutorial : {$sum : "$likes"}}}])</a:t>
                      </a:r>
                    </a:p>
                  </a:txBody>
                  <a:tcPr marL="23244" marR="23244" marT="23244" marB="23244"/>
                </a:tc>
                <a:extLst>
                  <a:ext uri="{0D108BD9-81ED-4DB2-BD59-A6C34878D82A}">
                    <a16:rowId xmlns:a16="http://schemas.microsoft.com/office/drawing/2014/main" val="576668837"/>
                  </a:ext>
                </a:extLst>
              </a:tr>
              <a:tr h="464887">
                <a:tc>
                  <a:txBody>
                    <a:bodyPr/>
                    <a:lstStyle/>
                    <a:p>
                      <a:pPr algn="ctr" fontAlgn="ctr"/>
                      <a:r>
                        <a:rPr lang="en-US" sz="1600">
                          <a:effectLst/>
                        </a:rPr>
                        <a:t>$avg</a:t>
                      </a:r>
                    </a:p>
                  </a:txBody>
                  <a:tcPr marL="23244" marR="23244" marT="23244" marB="23244" anchor="ctr"/>
                </a:tc>
                <a:tc>
                  <a:txBody>
                    <a:bodyPr/>
                    <a:lstStyle/>
                    <a:p>
                      <a:pPr fontAlgn="t"/>
                      <a:r>
                        <a:rPr lang="en-US" sz="1600">
                          <a:effectLst/>
                        </a:rPr>
                        <a:t>Calculates the average of all given values from all documents in the collection.</a:t>
                      </a:r>
                    </a:p>
                  </a:txBody>
                  <a:tcPr marL="23244" marR="23244" marT="23244" marB="23244"/>
                </a:tc>
                <a:tc>
                  <a:txBody>
                    <a:bodyPr/>
                    <a:lstStyle/>
                    <a:p>
                      <a:pPr fontAlgn="t"/>
                      <a:r>
                        <a:rPr lang="en-US" sz="1600">
                          <a:effectLst/>
                        </a:rPr>
                        <a:t>db.mycol.aggregate([{$group : {_id : "$by_user", num_tutorial : {$avg : "$likes"}}}])</a:t>
                      </a:r>
                    </a:p>
                  </a:txBody>
                  <a:tcPr marL="23244" marR="23244" marT="23244" marB="23244"/>
                </a:tc>
                <a:extLst>
                  <a:ext uri="{0D108BD9-81ED-4DB2-BD59-A6C34878D82A}">
                    <a16:rowId xmlns:a16="http://schemas.microsoft.com/office/drawing/2014/main" val="512195650"/>
                  </a:ext>
                </a:extLst>
              </a:tr>
              <a:tr h="464887">
                <a:tc>
                  <a:txBody>
                    <a:bodyPr/>
                    <a:lstStyle/>
                    <a:p>
                      <a:pPr algn="ctr" fontAlgn="ctr"/>
                      <a:r>
                        <a:rPr lang="en-US" sz="1600">
                          <a:effectLst/>
                        </a:rPr>
                        <a:t>$min</a:t>
                      </a:r>
                    </a:p>
                  </a:txBody>
                  <a:tcPr marL="23244" marR="23244" marT="23244" marB="23244" anchor="ctr"/>
                </a:tc>
                <a:tc>
                  <a:txBody>
                    <a:bodyPr/>
                    <a:lstStyle/>
                    <a:p>
                      <a:pPr fontAlgn="t"/>
                      <a:r>
                        <a:rPr lang="en-US" sz="1600">
                          <a:effectLst/>
                        </a:rPr>
                        <a:t>Gets the minimum of the corresponding values from all documents in the collection.</a:t>
                      </a:r>
                    </a:p>
                  </a:txBody>
                  <a:tcPr marL="23244" marR="23244" marT="23244" marB="23244"/>
                </a:tc>
                <a:tc>
                  <a:txBody>
                    <a:bodyPr/>
                    <a:lstStyle/>
                    <a:p>
                      <a:pPr fontAlgn="t"/>
                      <a:r>
                        <a:rPr lang="en-US" sz="1600">
                          <a:effectLst/>
                        </a:rPr>
                        <a:t>db.mycol.aggregate([{$group : {_id : "$by_user", num_tutorial : {$min : "$likes"}}}])</a:t>
                      </a:r>
                    </a:p>
                  </a:txBody>
                  <a:tcPr marL="23244" marR="23244" marT="23244" marB="23244"/>
                </a:tc>
                <a:extLst>
                  <a:ext uri="{0D108BD9-81ED-4DB2-BD59-A6C34878D82A}">
                    <a16:rowId xmlns:a16="http://schemas.microsoft.com/office/drawing/2014/main" val="3706997450"/>
                  </a:ext>
                </a:extLst>
              </a:tr>
              <a:tr h="464887">
                <a:tc>
                  <a:txBody>
                    <a:bodyPr/>
                    <a:lstStyle/>
                    <a:p>
                      <a:pPr algn="ctr" fontAlgn="ctr"/>
                      <a:r>
                        <a:rPr lang="en-US" sz="1600">
                          <a:effectLst/>
                        </a:rPr>
                        <a:t>$max</a:t>
                      </a:r>
                    </a:p>
                  </a:txBody>
                  <a:tcPr marL="23244" marR="23244" marT="23244" marB="23244" anchor="ctr"/>
                </a:tc>
                <a:tc>
                  <a:txBody>
                    <a:bodyPr/>
                    <a:lstStyle/>
                    <a:p>
                      <a:pPr fontAlgn="t"/>
                      <a:r>
                        <a:rPr lang="en-US" sz="1600">
                          <a:effectLst/>
                        </a:rPr>
                        <a:t>Gets the maximum of the corresponding values from all documents in the collection.</a:t>
                      </a:r>
                    </a:p>
                  </a:txBody>
                  <a:tcPr marL="23244" marR="23244" marT="23244" marB="23244"/>
                </a:tc>
                <a:tc>
                  <a:txBody>
                    <a:bodyPr/>
                    <a:lstStyle/>
                    <a:p>
                      <a:pPr fontAlgn="t"/>
                      <a:r>
                        <a:rPr lang="en-US" sz="1600">
                          <a:effectLst/>
                        </a:rPr>
                        <a:t>db.mycol.aggregate([{$group : {_id : "$by_user", num_tutorial : {$max : "$likes"}}}])</a:t>
                      </a:r>
                    </a:p>
                  </a:txBody>
                  <a:tcPr marL="23244" marR="23244" marT="23244" marB="23244"/>
                </a:tc>
                <a:extLst>
                  <a:ext uri="{0D108BD9-81ED-4DB2-BD59-A6C34878D82A}">
                    <a16:rowId xmlns:a16="http://schemas.microsoft.com/office/drawing/2014/main" val="1711333869"/>
                  </a:ext>
                </a:extLst>
              </a:tr>
              <a:tr h="381207">
                <a:tc>
                  <a:txBody>
                    <a:bodyPr/>
                    <a:lstStyle/>
                    <a:p>
                      <a:pPr algn="ctr" fontAlgn="ctr"/>
                      <a:r>
                        <a:rPr lang="en-US" sz="1600">
                          <a:effectLst/>
                        </a:rPr>
                        <a:t>$push</a:t>
                      </a:r>
                    </a:p>
                  </a:txBody>
                  <a:tcPr marL="23244" marR="23244" marT="23244" marB="23244" anchor="ctr"/>
                </a:tc>
                <a:tc>
                  <a:txBody>
                    <a:bodyPr/>
                    <a:lstStyle/>
                    <a:p>
                      <a:pPr fontAlgn="t"/>
                      <a:r>
                        <a:rPr lang="en-US" sz="1600">
                          <a:effectLst/>
                        </a:rPr>
                        <a:t>Inserts the value to an array in the resulting document.</a:t>
                      </a:r>
                    </a:p>
                  </a:txBody>
                  <a:tcPr marL="23244" marR="23244" marT="23244" marB="23244"/>
                </a:tc>
                <a:tc>
                  <a:txBody>
                    <a:bodyPr/>
                    <a:lstStyle/>
                    <a:p>
                      <a:pPr fontAlgn="t"/>
                      <a:r>
                        <a:rPr lang="en-US" sz="1600">
                          <a:effectLst/>
                        </a:rPr>
                        <a:t>db.mycol.aggregate([{$group : {_id : "$by_user", url : {$push: "$url"}}}])</a:t>
                      </a:r>
                    </a:p>
                  </a:txBody>
                  <a:tcPr marL="23244" marR="23244" marT="23244" marB="23244"/>
                </a:tc>
                <a:extLst>
                  <a:ext uri="{0D108BD9-81ED-4DB2-BD59-A6C34878D82A}">
                    <a16:rowId xmlns:a16="http://schemas.microsoft.com/office/drawing/2014/main" val="1185157890"/>
                  </a:ext>
                </a:extLst>
              </a:tr>
              <a:tr h="464887">
                <a:tc>
                  <a:txBody>
                    <a:bodyPr/>
                    <a:lstStyle/>
                    <a:p>
                      <a:pPr algn="ctr" fontAlgn="ctr"/>
                      <a:r>
                        <a:rPr lang="en-US" sz="1600">
                          <a:effectLst/>
                        </a:rPr>
                        <a:t>$addToSet</a:t>
                      </a:r>
                    </a:p>
                  </a:txBody>
                  <a:tcPr marL="23244" marR="23244" marT="23244" marB="23244" anchor="ctr"/>
                </a:tc>
                <a:tc>
                  <a:txBody>
                    <a:bodyPr/>
                    <a:lstStyle/>
                    <a:p>
                      <a:pPr fontAlgn="t"/>
                      <a:r>
                        <a:rPr lang="en-US" sz="1600">
                          <a:effectLst/>
                        </a:rPr>
                        <a:t>Inserts the value to an array in the resulting document but does not create duplicates.</a:t>
                      </a:r>
                    </a:p>
                  </a:txBody>
                  <a:tcPr marL="23244" marR="23244" marT="23244" marB="23244"/>
                </a:tc>
                <a:tc>
                  <a:txBody>
                    <a:bodyPr/>
                    <a:lstStyle/>
                    <a:p>
                      <a:pPr fontAlgn="t"/>
                      <a:r>
                        <a:rPr lang="en-US" sz="1600">
                          <a:effectLst/>
                        </a:rPr>
                        <a:t>db.mycol.aggregate([{$group : {_id : "$by_user", url : {$addToSet : "$url"}}}])</a:t>
                      </a:r>
                    </a:p>
                  </a:txBody>
                  <a:tcPr marL="23244" marR="23244" marT="23244" marB="23244"/>
                </a:tc>
                <a:extLst>
                  <a:ext uri="{0D108BD9-81ED-4DB2-BD59-A6C34878D82A}">
                    <a16:rowId xmlns:a16="http://schemas.microsoft.com/office/drawing/2014/main" val="184203122"/>
                  </a:ext>
                </a:extLst>
              </a:tr>
              <a:tr h="715925">
                <a:tc>
                  <a:txBody>
                    <a:bodyPr/>
                    <a:lstStyle/>
                    <a:p>
                      <a:pPr algn="ctr" fontAlgn="ctr"/>
                      <a:r>
                        <a:rPr lang="en-US" sz="1600">
                          <a:effectLst/>
                        </a:rPr>
                        <a:t>$first</a:t>
                      </a:r>
                    </a:p>
                  </a:txBody>
                  <a:tcPr marL="23244" marR="23244" marT="23244" marB="23244" anchor="ctr"/>
                </a:tc>
                <a:tc>
                  <a:txBody>
                    <a:bodyPr/>
                    <a:lstStyle/>
                    <a:p>
                      <a:pPr fontAlgn="t"/>
                      <a:r>
                        <a:rPr lang="en-US" sz="1600">
                          <a:effectLst/>
                        </a:rPr>
                        <a:t>Gets the first document from the source documents according to the grouping. Typically this makes only sense together with some previously applied “$sort”-stage.</a:t>
                      </a:r>
                    </a:p>
                  </a:txBody>
                  <a:tcPr marL="23244" marR="23244" marT="23244" marB="23244"/>
                </a:tc>
                <a:tc>
                  <a:txBody>
                    <a:bodyPr/>
                    <a:lstStyle/>
                    <a:p>
                      <a:pPr fontAlgn="t"/>
                      <a:r>
                        <a:rPr lang="en-US" sz="1600">
                          <a:effectLst/>
                        </a:rPr>
                        <a:t>db.mycol.aggregate([{$group : {_id : "$by_user", first_url : {$first : "$url"}}}])</a:t>
                      </a:r>
                    </a:p>
                  </a:txBody>
                  <a:tcPr marL="23244" marR="23244" marT="23244" marB="23244"/>
                </a:tc>
                <a:extLst>
                  <a:ext uri="{0D108BD9-81ED-4DB2-BD59-A6C34878D82A}">
                    <a16:rowId xmlns:a16="http://schemas.microsoft.com/office/drawing/2014/main" val="1105512801"/>
                  </a:ext>
                </a:extLst>
              </a:tr>
              <a:tr h="715925">
                <a:tc>
                  <a:txBody>
                    <a:bodyPr/>
                    <a:lstStyle/>
                    <a:p>
                      <a:pPr algn="ctr" fontAlgn="ctr"/>
                      <a:r>
                        <a:rPr lang="en-US" sz="1600">
                          <a:effectLst/>
                        </a:rPr>
                        <a:t>$last</a:t>
                      </a:r>
                    </a:p>
                  </a:txBody>
                  <a:tcPr marL="23244" marR="23244" marT="23244" marB="23244" anchor="ctr"/>
                </a:tc>
                <a:tc>
                  <a:txBody>
                    <a:bodyPr/>
                    <a:lstStyle/>
                    <a:p>
                      <a:pPr fontAlgn="t"/>
                      <a:r>
                        <a:rPr lang="en-US" sz="1600">
                          <a:effectLst/>
                        </a:rPr>
                        <a:t>Gets the last document from the source documents according to the grouping. Typically this makes only sense together with some previously applied “$sort”-stage.</a:t>
                      </a:r>
                    </a:p>
                  </a:txBody>
                  <a:tcPr marL="23244" marR="23244" marT="23244" marB="23244"/>
                </a:tc>
                <a:tc>
                  <a:txBody>
                    <a:bodyPr/>
                    <a:lstStyle/>
                    <a:p>
                      <a:pPr fontAlgn="t"/>
                      <a:r>
                        <a:rPr lang="en-US" sz="1600" dirty="0" err="1">
                          <a:effectLst/>
                        </a:rPr>
                        <a:t>db.mycol.aggregate</a:t>
                      </a:r>
                      <a:r>
                        <a:rPr lang="en-US" sz="1600" dirty="0">
                          <a:effectLst/>
                        </a:rPr>
                        <a:t>([{$group : {_id : "$</a:t>
                      </a:r>
                      <a:r>
                        <a:rPr lang="en-US" sz="1600" dirty="0" err="1">
                          <a:effectLst/>
                        </a:rPr>
                        <a:t>by_user</a:t>
                      </a:r>
                      <a:r>
                        <a:rPr lang="en-US" sz="1600" dirty="0">
                          <a:effectLst/>
                        </a:rPr>
                        <a:t>", </a:t>
                      </a:r>
                      <a:r>
                        <a:rPr lang="en-US" sz="1600" dirty="0" err="1">
                          <a:effectLst/>
                        </a:rPr>
                        <a:t>last_url</a:t>
                      </a:r>
                      <a:r>
                        <a:rPr lang="en-US" sz="1600" dirty="0">
                          <a:effectLst/>
                        </a:rPr>
                        <a:t> : {$last : "$</a:t>
                      </a:r>
                      <a:r>
                        <a:rPr lang="en-US" sz="1600" dirty="0" err="1">
                          <a:effectLst/>
                        </a:rPr>
                        <a:t>url</a:t>
                      </a:r>
                      <a:r>
                        <a:rPr lang="en-US" sz="1600" dirty="0">
                          <a:effectLst/>
                        </a:rPr>
                        <a:t>"}}}])</a:t>
                      </a:r>
                    </a:p>
                  </a:txBody>
                  <a:tcPr marL="23244" marR="23244" marT="23244" marB="23244"/>
                </a:tc>
                <a:extLst>
                  <a:ext uri="{0D108BD9-81ED-4DB2-BD59-A6C34878D82A}">
                    <a16:rowId xmlns:a16="http://schemas.microsoft.com/office/drawing/2014/main" val="2933702699"/>
                  </a:ext>
                </a:extLst>
              </a:tr>
            </a:tbl>
          </a:graphicData>
        </a:graphic>
      </p:graphicFrame>
    </p:spTree>
    <p:extLst>
      <p:ext uri="{BB962C8B-B14F-4D97-AF65-F5344CB8AC3E}">
        <p14:creationId xmlns:p14="http://schemas.microsoft.com/office/powerpoint/2010/main" val="172740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MongoDB - Overview</a:t>
            </a:r>
          </a:p>
        </p:txBody>
      </p:sp>
      <p:sp>
        <p:nvSpPr>
          <p:cNvPr id="3" name="Content Placeholder 2"/>
          <p:cNvSpPr>
            <a:spLocks noGrp="1"/>
          </p:cNvSpPr>
          <p:nvPr>
            <p:ph idx="1"/>
          </p:nvPr>
        </p:nvSpPr>
        <p:spPr>
          <a:xfrm>
            <a:off x="838200" y="1825624"/>
            <a:ext cx="10515600" cy="4727575"/>
          </a:xfrm>
        </p:spPr>
        <p:txBody>
          <a:bodyPr>
            <a:noAutofit/>
          </a:bodyPr>
          <a:lstStyle/>
          <a:p>
            <a:r>
              <a:rPr lang="en-US" sz="2400" dirty="0"/>
              <a:t>MongoDB is a cross-platform, document oriented database that provides, high performance, high availability, and easy scalability. MongoDB works on concept of collection and document.</a:t>
            </a:r>
          </a:p>
          <a:p>
            <a:r>
              <a:rPr lang="en-US" sz="2400" dirty="0"/>
              <a:t>Database</a:t>
            </a:r>
          </a:p>
          <a:p>
            <a:pPr lvl="1"/>
            <a:r>
              <a:rPr lang="en-US" sz="1800" dirty="0"/>
              <a:t>Database is a physical container for collections. Each database gets its own set of files on the file system. A single MongoDB server typically has multiple databases.</a:t>
            </a:r>
          </a:p>
          <a:p>
            <a:r>
              <a:rPr lang="en-US" sz="2400" dirty="0"/>
              <a:t>Collection</a:t>
            </a:r>
          </a:p>
          <a:p>
            <a:pPr lvl="1"/>
            <a:r>
              <a:rPr lang="en-US" sz="1800" dirty="0"/>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p>
          <a:p>
            <a:r>
              <a:rPr lang="en-US" sz="2400" dirty="0"/>
              <a:t>Document</a:t>
            </a:r>
          </a:p>
          <a:p>
            <a:pPr lvl="1"/>
            <a:r>
              <a:rPr lang="en-US" sz="1800" dirty="0"/>
              <a:t>A document is a set of key-value pairs. Documents have dynamic schema. Dynamic schema means that documents in the same collection do not need to have the same set of fields or structure, and common fields in a collection's documents may hold different types of data.</a:t>
            </a:r>
          </a:p>
          <a:p>
            <a:endParaRPr lang="en-US" sz="2400" dirty="0"/>
          </a:p>
          <a:p>
            <a:pPr marL="0" indent="0">
              <a:buNone/>
            </a:pPr>
            <a:br>
              <a:rPr lang="en-US" sz="2400" dirty="0"/>
            </a:br>
            <a:endParaRPr lang="en-US" sz="2400" dirty="0"/>
          </a:p>
        </p:txBody>
      </p:sp>
    </p:spTree>
    <p:extLst>
      <p:ext uri="{BB962C8B-B14F-4D97-AF65-F5344CB8AC3E}">
        <p14:creationId xmlns:p14="http://schemas.microsoft.com/office/powerpoint/2010/main" val="3151010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MongoDB - Replication</a:t>
            </a:r>
          </a:p>
        </p:txBody>
      </p:sp>
      <p:sp>
        <p:nvSpPr>
          <p:cNvPr id="3" name="Content Placeholder 2"/>
          <p:cNvSpPr>
            <a:spLocks noGrp="1"/>
          </p:cNvSpPr>
          <p:nvPr>
            <p:ph idx="1"/>
          </p:nvPr>
        </p:nvSpPr>
        <p:spPr/>
        <p:txBody>
          <a:bodyPr>
            <a:normAutofit fontScale="92500" lnSpcReduction="20000"/>
          </a:bodyPr>
          <a:lstStyle/>
          <a:p>
            <a:pPr algn="just"/>
            <a:r>
              <a:rPr lang="en-US" dirty="0"/>
              <a:t>Replication is the process of synchronizing data across multiple servers. Replication provides redundancy and increases data availability with multiple copies of data on different database servers. Replication protects a database from the loss of a single server. Replication also allows you to recover from hardware failure and service interruptions. With additional copies of the data, you can dedicate one to disaster recovery, reporting, or backup.</a:t>
            </a:r>
          </a:p>
          <a:p>
            <a:pPr algn="just"/>
            <a:r>
              <a:rPr lang="en-US" dirty="0"/>
              <a:t>Why Replication?</a:t>
            </a:r>
          </a:p>
          <a:p>
            <a:pPr lvl="1" algn="just"/>
            <a:r>
              <a:rPr lang="en-US" dirty="0"/>
              <a:t>To keep your data safe</a:t>
            </a:r>
          </a:p>
          <a:p>
            <a:pPr lvl="1" algn="just"/>
            <a:r>
              <a:rPr lang="en-US" dirty="0"/>
              <a:t>High (24*7) availability of data</a:t>
            </a:r>
          </a:p>
          <a:p>
            <a:pPr lvl="1" algn="just"/>
            <a:r>
              <a:rPr lang="en-US" dirty="0"/>
              <a:t>Disaster recovery</a:t>
            </a:r>
          </a:p>
          <a:p>
            <a:pPr lvl="1" algn="just"/>
            <a:r>
              <a:rPr lang="en-US" dirty="0"/>
              <a:t>No downtime for maintenance (like backups, index rebuilds, compaction)</a:t>
            </a:r>
          </a:p>
          <a:p>
            <a:pPr lvl="1" algn="just"/>
            <a:r>
              <a:rPr lang="en-US" dirty="0"/>
              <a:t>Read scaling (extra copies to read from)</a:t>
            </a:r>
          </a:p>
          <a:p>
            <a:pPr lvl="1" algn="just"/>
            <a:r>
              <a:rPr lang="en-US" dirty="0"/>
              <a:t>Replica set is transparent to the application</a:t>
            </a:r>
          </a:p>
          <a:p>
            <a:pPr algn="just"/>
            <a:br>
              <a:rPr lang="en-US" dirty="0"/>
            </a:br>
            <a:endParaRPr lang="en-US" dirty="0"/>
          </a:p>
        </p:txBody>
      </p:sp>
    </p:spTree>
    <p:extLst>
      <p:ext uri="{BB962C8B-B14F-4D97-AF65-F5344CB8AC3E}">
        <p14:creationId xmlns:p14="http://schemas.microsoft.com/office/powerpoint/2010/main" val="3345199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MongoDB - </a:t>
            </a:r>
            <a:r>
              <a:rPr lang="en-US" dirty="0" err="1"/>
              <a:t>Sharding</a:t>
            </a:r>
            <a:endParaRPr lang="en-US" dirty="0"/>
          </a:p>
        </p:txBody>
      </p:sp>
      <p:sp>
        <p:nvSpPr>
          <p:cNvPr id="3" name="Content Placeholder 2"/>
          <p:cNvSpPr>
            <a:spLocks noGrp="1"/>
          </p:cNvSpPr>
          <p:nvPr>
            <p:ph idx="1"/>
          </p:nvPr>
        </p:nvSpPr>
        <p:spPr/>
        <p:txBody>
          <a:bodyPr/>
          <a:lstStyle/>
          <a:p>
            <a:r>
              <a:rPr lang="en-US" dirty="0" err="1"/>
              <a:t>Sharding</a:t>
            </a:r>
            <a:r>
              <a:rPr lang="en-US" dirty="0"/>
              <a:t> is the process of storing data records across multiple machines and it is MongoDB's approach to meeting the demands of data growth. As the size of the data increases, a single machine may not be sufficient to store the data nor provide an acceptable read and write throughput. </a:t>
            </a:r>
          </a:p>
          <a:p>
            <a:r>
              <a:rPr lang="en-US" dirty="0" err="1"/>
              <a:t>Sharding</a:t>
            </a:r>
            <a:r>
              <a:rPr lang="en-US" dirty="0"/>
              <a:t> solves the problem with horizontal scaling. With </a:t>
            </a:r>
            <a:r>
              <a:rPr lang="en-US" dirty="0" err="1"/>
              <a:t>sharding</a:t>
            </a:r>
            <a:r>
              <a:rPr lang="en-US" dirty="0"/>
              <a:t>, you add more machines to support data growth and the demands of read and write operations.</a:t>
            </a:r>
          </a:p>
          <a:p>
            <a:pPr marL="0" indent="0">
              <a:buNone/>
            </a:pPr>
            <a:endParaRPr lang="en-US" dirty="0"/>
          </a:p>
        </p:txBody>
      </p:sp>
    </p:spTree>
    <p:extLst>
      <p:ext uri="{BB962C8B-B14F-4D97-AF65-F5344CB8AC3E}">
        <p14:creationId xmlns:p14="http://schemas.microsoft.com/office/powerpoint/2010/main" val="628570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err="1"/>
              <a:t>Sharding</a:t>
            </a:r>
            <a:r>
              <a:rPr lang="en-US" dirty="0"/>
              <a:t>?</a:t>
            </a:r>
          </a:p>
        </p:txBody>
      </p:sp>
      <p:sp>
        <p:nvSpPr>
          <p:cNvPr id="3" name="Content Placeholder 2"/>
          <p:cNvSpPr>
            <a:spLocks noGrp="1"/>
          </p:cNvSpPr>
          <p:nvPr>
            <p:ph idx="1"/>
          </p:nvPr>
        </p:nvSpPr>
        <p:spPr/>
        <p:txBody>
          <a:bodyPr/>
          <a:lstStyle/>
          <a:p>
            <a:r>
              <a:rPr lang="en-US" dirty="0"/>
              <a:t>In replication, all writes go to master node</a:t>
            </a:r>
          </a:p>
          <a:p>
            <a:r>
              <a:rPr lang="en-US" dirty="0"/>
              <a:t>Latency sensitive queries still go to master</a:t>
            </a:r>
          </a:p>
          <a:p>
            <a:r>
              <a:rPr lang="en-US" dirty="0"/>
              <a:t>Single replica set has limitation of 12 nodes</a:t>
            </a:r>
          </a:p>
          <a:p>
            <a:r>
              <a:rPr lang="en-US" dirty="0"/>
              <a:t>Memory can't be large enough when active dataset is big</a:t>
            </a:r>
          </a:p>
          <a:p>
            <a:r>
              <a:rPr lang="en-US" dirty="0"/>
              <a:t>Local disk is not big enough</a:t>
            </a:r>
          </a:p>
          <a:p>
            <a:r>
              <a:rPr lang="en-US" dirty="0"/>
              <a:t>Vertical scaling is too expensive</a:t>
            </a:r>
          </a:p>
          <a:p>
            <a:endParaRPr lang="en-US" dirty="0"/>
          </a:p>
        </p:txBody>
      </p:sp>
    </p:spTree>
    <p:extLst>
      <p:ext uri="{BB962C8B-B14F-4D97-AF65-F5344CB8AC3E}">
        <p14:creationId xmlns:p14="http://schemas.microsoft.com/office/powerpoint/2010/main" val="4074357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Sharding</a:t>
            </a:r>
            <a:r>
              <a:rPr lang="en-US" dirty="0"/>
              <a:t> in MongoDB</a:t>
            </a:r>
          </a:p>
        </p:txBody>
      </p:sp>
      <p:sp>
        <p:nvSpPr>
          <p:cNvPr id="3" name="Content Placeholder 2"/>
          <p:cNvSpPr>
            <a:spLocks noGrp="1"/>
          </p:cNvSpPr>
          <p:nvPr>
            <p:ph idx="1"/>
          </p:nvPr>
        </p:nvSpPr>
        <p:spPr>
          <a:xfrm>
            <a:off x="265648" y="1707720"/>
            <a:ext cx="6109854" cy="3194337"/>
          </a:xfrm>
        </p:spPr>
        <p:txBody>
          <a:bodyPr>
            <a:noAutofit/>
          </a:bodyPr>
          <a:lstStyle/>
          <a:p>
            <a:pPr algn="just"/>
            <a:r>
              <a:rPr lang="en-US" sz="1800" dirty="0"/>
              <a:t>The following diagram shows the </a:t>
            </a:r>
            <a:r>
              <a:rPr lang="en-US" sz="1800" dirty="0" err="1"/>
              <a:t>sharding</a:t>
            </a:r>
            <a:r>
              <a:rPr lang="en-US" sz="1800" dirty="0"/>
              <a:t> in MongoDB using </a:t>
            </a:r>
            <a:r>
              <a:rPr lang="en-US" sz="1800" dirty="0" err="1"/>
              <a:t>sharded</a:t>
            </a:r>
            <a:r>
              <a:rPr lang="en-US" sz="1800" dirty="0"/>
              <a:t> cluster.</a:t>
            </a:r>
          </a:p>
          <a:p>
            <a:pPr algn="just"/>
            <a:r>
              <a:rPr lang="en-US" sz="1800" dirty="0"/>
              <a:t>In the following diagram, there are three main components −</a:t>
            </a:r>
          </a:p>
          <a:p>
            <a:pPr algn="just"/>
            <a:r>
              <a:rPr lang="en-US" sz="1800" b="1" dirty="0"/>
              <a:t>Shards</a:t>
            </a:r>
            <a:r>
              <a:rPr lang="en-US" sz="1800" dirty="0"/>
              <a:t> − Shards are used to store data. They provide high availability and data consistency. In production environment, each shard is a separate replica set.</a:t>
            </a:r>
          </a:p>
          <a:p>
            <a:pPr algn="just"/>
            <a:r>
              <a:rPr lang="en-US" sz="1800" b="1" dirty="0" err="1"/>
              <a:t>Config</a:t>
            </a:r>
            <a:r>
              <a:rPr lang="en-US" sz="1800" b="1" dirty="0"/>
              <a:t> Servers</a:t>
            </a:r>
            <a:r>
              <a:rPr lang="en-US" sz="1800" dirty="0"/>
              <a:t> − </a:t>
            </a:r>
            <a:r>
              <a:rPr lang="en-US" sz="1800" dirty="0" err="1"/>
              <a:t>Config</a:t>
            </a:r>
            <a:r>
              <a:rPr lang="en-US" sz="1800" dirty="0"/>
              <a:t> servers store the cluster's metadata. This data contains a mapping of the cluster's data set to the shards. The query router uses this metadata to target operations to specific shards. In production environment, </a:t>
            </a:r>
            <a:r>
              <a:rPr lang="en-US" sz="1800" dirty="0" err="1"/>
              <a:t>sharded</a:t>
            </a:r>
            <a:r>
              <a:rPr lang="en-US" sz="1800" dirty="0"/>
              <a:t> clusters have exactly 3 </a:t>
            </a:r>
            <a:r>
              <a:rPr lang="en-US" sz="1800" dirty="0" err="1"/>
              <a:t>config</a:t>
            </a:r>
            <a:r>
              <a:rPr lang="en-US" sz="1800" dirty="0"/>
              <a:t> servers.</a:t>
            </a:r>
          </a:p>
          <a:p>
            <a:pPr marL="0" indent="0" algn="just">
              <a:buNone/>
            </a:pPr>
            <a:endParaRPr lang="en-US" sz="1800" dirty="0"/>
          </a:p>
        </p:txBody>
      </p:sp>
      <p:pic>
        <p:nvPicPr>
          <p:cNvPr id="9218" name="Picture 2" descr="MongoDB Shar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994" y="563561"/>
            <a:ext cx="5715000" cy="39147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5648" y="5022331"/>
            <a:ext cx="11443855" cy="1200329"/>
          </a:xfrm>
          <a:prstGeom prst="rect">
            <a:avLst/>
          </a:prstGeom>
        </p:spPr>
        <p:txBody>
          <a:bodyPr wrap="square">
            <a:spAutoFit/>
          </a:bodyPr>
          <a:lstStyle/>
          <a:p>
            <a:pPr marL="285750" indent="-285750" algn="just">
              <a:buFont typeface="Arial" panose="020B0604020202020204" pitchFamily="34" charset="0"/>
              <a:buChar char="•"/>
            </a:pPr>
            <a:r>
              <a:rPr lang="en-US" b="1" dirty="0"/>
              <a:t>Query Routers</a:t>
            </a:r>
            <a:r>
              <a:rPr lang="en-US" dirty="0"/>
              <a:t> − Query routers are basically mongo instances, interface with client applications and direct operations to the appropriate shard. The query router processes and targets the operations to shards and then returns results to the clients. A </a:t>
            </a:r>
            <a:r>
              <a:rPr lang="en-US" dirty="0" err="1"/>
              <a:t>sharded</a:t>
            </a:r>
            <a:r>
              <a:rPr lang="en-US" dirty="0"/>
              <a:t> cluster can contain more than one query router to divide the client request load. A client sends requests to one query router. Generally, a </a:t>
            </a:r>
            <a:r>
              <a:rPr lang="en-US" dirty="0" err="1"/>
              <a:t>sharded</a:t>
            </a:r>
            <a:r>
              <a:rPr lang="en-US" dirty="0"/>
              <a:t> cluster have many query routers.</a:t>
            </a:r>
          </a:p>
        </p:txBody>
      </p:sp>
    </p:spTree>
    <p:extLst>
      <p:ext uri="{BB962C8B-B14F-4D97-AF65-F5344CB8AC3E}">
        <p14:creationId xmlns:p14="http://schemas.microsoft.com/office/powerpoint/2010/main" val="2710389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MongoDB - Create Backup</a:t>
            </a:r>
          </a:p>
        </p:txBody>
      </p:sp>
      <p:sp>
        <p:nvSpPr>
          <p:cNvPr id="3" name="Content Placeholder 2"/>
          <p:cNvSpPr>
            <a:spLocks noGrp="1"/>
          </p:cNvSpPr>
          <p:nvPr>
            <p:ph idx="1"/>
          </p:nvPr>
        </p:nvSpPr>
        <p:spPr/>
        <p:txBody>
          <a:bodyPr>
            <a:normAutofit/>
          </a:bodyPr>
          <a:lstStyle/>
          <a:p>
            <a:r>
              <a:rPr lang="en-US" dirty="0"/>
              <a:t>Dump MongoDB Data</a:t>
            </a:r>
          </a:p>
          <a:p>
            <a:r>
              <a:rPr lang="en-US" dirty="0"/>
              <a:t>To create backup of database in MongoDB, you should use </a:t>
            </a:r>
            <a:r>
              <a:rPr lang="en-US" b="1" dirty="0" err="1"/>
              <a:t>mongodump</a:t>
            </a:r>
            <a:r>
              <a:rPr lang="en-US" b="1" dirty="0"/>
              <a:t> </a:t>
            </a:r>
            <a:r>
              <a:rPr lang="en-US" dirty="0"/>
              <a:t>command. This command will dump the entire data of your server into the dump directory. There are many options available by which you can limit the amount of data or create backup of your remote server.</a:t>
            </a:r>
          </a:p>
          <a:p>
            <a:r>
              <a:rPr lang="en-US" dirty="0"/>
              <a:t>The command will connect to the server running at </a:t>
            </a:r>
            <a:r>
              <a:rPr lang="en-US" b="1" dirty="0"/>
              <a:t>127.0.0.1</a:t>
            </a:r>
            <a:r>
              <a:rPr lang="en-US" dirty="0"/>
              <a:t> and port </a:t>
            </a:r>
            <a:r>
              <a:rPr lang="en-US" b="1" dirty="0"/>
              <a:t>27017</a:t>
            </a:r>
            <a:r>
              <a:rPr lang="en-US" dirty="0"/>
              <a:t> and back all data of the server to directory </a:t>
            </a:r>
            <a:r>
              <a:rPr lang="en-US" b="1" dirty="0"/>
              <a:t>/bin/dump/</a:t>
            </a:r>
            <a:r>
              <a:rPr lang="en-US" dirty="0"/>
              <a:t>. Following is the output of the command −</a:t>
            </a:r>
            <a:br>
              <a:rPr lang="en-US" dirty="0"/>
            </a:br>
            <a:br>
              <a:rPr lang="en-US" dirty="0"/>
            </a:br>
            <a:endParaRPr lang="en-US" dirty="0"/>
          </a:p>
        </p:txBody>
      </p:sp>
      <p:sp>
        <p:nvSpPr>
          <p:cNvPr id="4" name="Rectangle 3"/>
          <p:cNvSpPr/>
          <p:nvPr/>
        </p:nvSpPr>
        <p:spPr>
          <a:xfrm>
            <a:off x="5342428" y="3816628"/>
            <a:ext cx="1507144" cy="369332"/>
          </a:xfrm>
          <a:prstGeom prst="rect">
            <a:avLst/>
          </a:prstGeom>
          <a:solidFill>
            <a:schemeClr val="tx2">
              <a:lumMod val="40000"/>
              <a:lumOff val="60000"/>
            </a:schemeClr>
          </a:solidFill>
        </p:spPr>
        <p:txBody>
          <a:bodyPr wrap="none">
            <a:spAutoFit/>
          </a:bodyPr>
          <a:lstStyle/>
          <a:p>
            <a:r>
              <a:rPr lang="en-US" dirty="0"/>
              <a:t>&gt;</a:t>
            </a:r>
            <a:r>
              <a:rPr lang="en-US" dirty="0" err="1"/>
              <a:t>mongodump</a:t>
            </a:r>
            <a:endParaRPr lang="en-US" dirty="0"/>
          </a:p>
        </p:txBody>
      </p:sp>
    </p:spTree>
    <p:extLst>
      <p:ext uri="{BB962C8B-B14F-4D97-AF65-F5344CB8AC3E}">
        <p14:creationId xmlns:p14="http://schemas.microsoft.com/office/powerpoint/2010/main" val="4148615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Create Backup</a:t>
            </a:r>
          </a:p>
        </p:txBody>
      </p:sp>
      <p:sp>
        <p:nvSpPr>
          <p:cNvPr id="3" name="Content Placeholder 2"/>
          <p:cNvSpPr>
            <a:spLocks noGrp="1"/>
          </p:cNvSpPr>
          <p:nvPr>
            <p:ph idx="1"/>
          </p:nvPr>
        </p:nvSpPr>
        <p:spPr/>
        <p:txBody>
          <a:bodyPr/>
          <a:lstStyle/>
          <a:p>
            <a:r>
              <a:rPr lang="en-US" dirty="0"/>
              <a:t>Following is a list of available options that can be used with the </a:t>
            </a:r>
            <a:r>
              <a:rPr lang="en-US" b="1" dirty="0" err="1"/>
              <a:t>mongodump</a:t>
            </a:r>
            <a:r>
              <a:rPr lang="en-US" b="1" dirty="0"/>
              <a:t> </a:t>
            </a:r>
            <a:r>
              <a:rPr lang="en-US" dirty="0"/>
              <a:t>command.</a:t>
            </a:r>
          </a:p>
          <a:p>
            <a:pPr marL="0" indent="0">
              <a:buNone/>
            </a:pPr>
            <a:br>
              <a:rPr lang="en-US" dirty="0"/>
            </a:br>
            <a:endParaRPr lang="en-US" dirty="0"/>
          </a:p>
        </p:txBody>
      </p:sp>
      <p:graphicFrame>
        <p:nvGraphicFramePr>
          <p:cNvPr id="4" name="Table 3"/>
          <p:cNvGraphicFramePr>
            <a:graphicFrameLocks noGrp="1"/>
          </p:cNvGraphicFramePr>
          <p:nvPr/>
        </p:nvGraphicFramePr>
        <p:xfrm>
          <a:off x="277090" y="3099232"/>
          <a:ext cx="11707091" cy="2611768"/>
        </p:xfrm>
        <a:graphic>
          <a:graphicData uri="http://schemas.openxmlformats.org/drawingml/2006/table">
            <a:tbl>
              <a:tblPr>
                <a:tableStyleId>{775DCB02-9BB8-47FD-8907-85C794F793BA}</a:tableStyleId>
              </a:tblPr>
              <a:tblGrid>
                <a:gridCol w="4391892">
                  <a:extLst>
                    <a:ext uri="{9D8B030D-6E8A-4147-A177-3AD203B41FA5}">
                      <a16:colId xmlns:a16="http://schemas.microsoft.com/office/drawing/2014/main" val="2555115883"/>
                    </a:ext>
                  </a:extLst>
                </a:gridCol>
                <a:gridCol w="2590800">
                  <a:extLst>
                    <a:ext uri="{9D8B030D-6E8A-4147-A177-3AD203B41FA5}">
                      <a16:colId xmlns:a16="http://schemas.microsoft.com/office/drawing/2014/main" val="1170171022"/>
                    </a:ext>
                  </a:extLst>
                </a:gridCol>
                <a:gridCol w="4724399">
                  <a:extLst>
                    <a:ext uri="{9D8B030D-6E8A-4147-A177-3AD203B41FA5}">
                      <a16:colId xmlns:a16="http://schemas.microsoft.com/office/drawing/2014/main" val="1307892222"/>
                    </a:ext>
                  </a:extLst>
                </a:gridCol>
              </a:tblGrid>
              <a:tr h="190471">
                <a:tc>
                  <a:txBody>
                    <a:bodyPr/>
                    <a:lstStyle/>
                    <a:p>
                      <a:pPr algn="l" fontAlgn="t"/>
                      <a:r>
                        <a:rPr lang="en-US" sz="1400">
                          <a:effectLst/>
                        </a:rPr>
                        <a:t>Syntax</a:t>
                      </a:r>
                    </a:p>
                  </a:txBody>
                  <a:tcPr marL="59771" marR="59771" marT="59771" marB="59771"/>
                </a:tc>
                <a:tc>
                  <a:txBody>
                    <a:bodyPr/>
                    <a:lstStyle/>
                    <a:p>
                      <a:pPr algn="l" fontAlgn="t"/>
                      <a:r>
                        <a:rPr lang="en-US" sz="1400">
                          <a:effectLst/>
                        </a:rPr>
                        <a:t>Description</a:t>
                      </a:r>
                    </a:p>
                  </a:txBody>
                  <a:tcPr marL="59771" marR="59771" marT="59771" marB="59771"/>
                </a:tc>
                <a:tc>
                  <a:txBody>
                    <a:bodyPr/>
                    <a:lstStyle/>
                    <a:p>
                      <a:pPr algn="l" fontAlgn="t"/>
                      <a:r>
                        <a:rPr lang="en-US" sz="1400">
                          <a:effectLst/>
                        </a:rPr>
                        <a:t>Example</a:t>
                      </a:r>
                    </a:p>
                  </a:txBody>
                  <a:tcPr marL="59771" marR="59771" marT="59771" marB="59771"/>
                </a:tc>
                <a:extLst>
                  <a:ext uri="{0D108BD9-81ED-4DB2-BD59-A6C34878D82A}">
                    <a16:rowId xmlns:a16="http://schemas.microsoft.com/office/drawing/2014/main" val="1497968777"/>
                  </a:ext>
                </a:extLst>
              </a:tr>
              <a:tr h="630357">
                <a:tc>
                  <a:txBody>
                    <a:bodyPr/>
                    <a:lstStyle/>
                    <a:p>
                      <a:pPr fontAlgn="t"/>
                      <a:r>
                        <a:rPr lang="en-US" sz="1400" dirty="0" err="1">
                          <a:effectLst/>
                        </a:rPr>
                        <a:t>mongodump</a:t>
                      </a:r>
                      <a:r>
                        <a:rPr lang="en-US" sz="1400" dirty="0">
                          <a:effectLst/>
                        </a:rPr>
                        <a:t> --host HOST_NAME --port PORT_NUMBER</a:t>
                      </a:r>
                    </a:p>
                  </a:txBody>
                  <a:tcPr marL="59771" marR="59771" marT="59771" marB="59771"/>
                </a:tc>
                <a:tc>
                  <a:txBody>
                    <a:bodyPr/>
                    <a:lstStyle/>
                    <a:p>
                      <a:pPr fontAlgn="t"/>
                      <a:r>
                        <a:rPr lang="en-US" sz="1400">
                          <a:effectLst/>
                        </a:rPr>
                        <a:t>This commmand will backup all databases of specified mongod instance.</a:t>
                      </a:r>
                    </a:p>
                  </a:txBody>
                  <a:tcPr marL="59771" marR="59771" marT="59771" marB="59771"/>
                </a:tc>
                <a:tc>
                  <a:txBody>
                    <a:bodyPr/>
                    <a:lstStyle/>
                    <a:p>
                      <a:pPr fontAlgn="t"/>
                      <a:r>
                        <a:rPr lang="en-US" sz="1400">
                          <a:effectLst/>
                        </a:rPr>
                        <a:t>mongodump --host tutorialspoint.com --port 27017</a:t>
                      </a:r>
                    </a:p>
                  </a:txBody>
                  <a:tcPr marL="59771" marR="59771" marT="59771" marB="59771"/>
                </a:tc>
                <a:extLst>
                  <a:ext uri="{0D108BD9-81ED-4DB2-BD59-A6C34878D82A}">
                    <a16:rowId xmlns:a16="http://schemas.microsoft.com/office/drawing/2014/main" val="1350411490"/>
                  </a:ext>
                </a:extLst>
              </a:tr>
              <a:tr h="534201">
                <a:tc>
                  <a:txBody>
                    <a:bodyPr/>
                    <a:lstStyle/>
                    <a:p>
                      <a:pPr fontAlgn="t"/>
                      <a:r>
                        <a:rPr lang="en-US" sz="1400">
                          <a:effectLst/>
                        </a:rPr>
                        <a:t>mongodump --dbpath DB_PATH --out BACKUP_DIRECTORY</a:t>
                      </a:r>
                    </a:p>
                  </a:txBody>
                  <a:tcPr marL="59771" marR="59771" marT="59771" marB="59771"/>
                </a:tc>
                <a:tc>
                  <a:txBody>
                    <a:bodyPr/>
                    <a:lstStyle/>
                    <a:p>
                      <a:pPr fontAlgn="t"/>
                      <a:r>
                        <a:rPr lang="en-US" sz="1400">
                          <a:effectLst/>
                        </a:rPr>
                        <a:t>This command will backup only specified database at specified path.</a:t>
                      </a:r>
                    </a:p>
                  </a:txBody>
                  <a:tcPr marL="59771" marR="59771" marT="59771" marB="59771"/>
                </a:tc>
                <a:tc>
                  <a:txBody>
                    <a:bodyPr/>
                    <a:lstStyle/>
                    <a:p>
                      <a:pPr fontAlgn="t"/>
                      <a:r>
                        <a:rPr lang="en-US" sz="1400">
                          <a:effectLst/>
                        </a:rPr>
                        <a:t>mongodump --dbpath /data/db/ --out /data/backup/</a:t>
                      </a:r>
                    </a:p>
                  </a:txBody>
                  <a:tcPr marL="59771" marR="59771" marT="59771" marB="59771"/>
                </a:tc>
                <a:extLst>
                  <a:ext uri="{0D108BD9-81ED-4DB2-BD59-A6C34878D82A}">
                    <a16:rowId xmlns:a16="http://schemas.microsoft.com/office/drawing/2014/main" val="1098533409"/>
                  </a:ext>
                </a:extLst>
              </a:tr>
              <a:tr h="630357">
                <a:tc>
                  <a:txBody>
                    <a:bodyPr/>
                    <a:lstStyle/>
                    <a:p>
                      <a:pPr fontAlgn="t"/>
                      <a:r>
                        <a:rPr lang="en-US" sz="1400">
                          <a:effectLst/>
                        </a:rPr>
                        <a:t>mongodump --collection COLLECTION --db DB_NAME</a:t>
                      </a:r>
                    </a:p>
                  </a:txBody>
                  <a:tcPr marL="59771" marR="59771" marT="59771" marB="59771"/>
                </a:tc>
                <a:tc>
                  <a:txBody>
                    <a:bodyPr/>
                    <a:lstStyle/>
                    <a:p>
                      <a:pPr fontAlgn="t"/>
                      <a:r>
                        <a:rPr lang="en-US" sz="1400">
                          <a:effectLst/>
                        </a:rPr>
                        <a:t>This command will backup only specified collection of specified database.</a:t>
                      </a:r>
                    </a:p>
                  </a:txBody>
                  <a:tcPr marL="59771" marR="59771" marT="59771" marB="59771"/>
                </a:tc>
                <a:tc>
                  <a:txBody>
                    <a:bodyPr/>
                    <a:lstStyle/>
                    <a:p>
                      <a:pPr fontAlgn="t"/>
                      <a:r>
                        <a:rPr lang="en-US" sz="1400" dirty="0" err="1">
                          <a:effectLst/>
                        </a:rPr>
                        <a:t>mongodump</a:t>
                      </a:r>
                      <a:r>
                        <a:rPr lang="en-US" sz="1400" dirty="0">
                          <a:effectLst/>
                        </a:rPr>
                        <a:t> --collection </a:t>
                      </a:r>
                      <a:r>
                        <a:rPr lang="en-US" sz="1400" dirty="0" err="1">
                          <a:effectLst/>
                        </a:rPr>
                        <a:t>mycol</a:t>
                      </a:r>
                      <a:r>
                        <a:rPr lang="en-US" sz="1400" dirty="0">
                          <a:effectLst/>
                        </a:rPr>
                        <a:t> --</a:t>
                      </a:r>
                      <a:r>
                        <a:rPr lang="en-US" sz="1400" dirty="0" err="1">
                          <a:effectLst/>
                        </a:rPr>
                        <a:t>db</a:t>
                      </a:r>
                      <a:r>
                        <a:rPr lang="en-US" sz="1400" dirty="0">
                          <a:effectLst/>
                        </a:rPr>
                        <a:t> test</a:t>
                      </a:r>
                    </a:p>
                  </a:txBody>
                  <a:tcPr marL="59771" marR="59771" marT="59771" marB="59771"/>
                </a:tc>
                <a:extLst>
                  <a:ext uri="{0D108BD9-81ED-4DB2-BD59-A6C34878D82A}">
                    <a16:rowId xmlns:a16="http://schemas.microsoft.com/office/drawing/2014/main" val="1470493758"/>
                  </a:ext>
                </a:extLst>
              </a:tr>
            </a:tbl>
          </a:graphicData>
        </a:graphic>
      </p:graphicFrame>
    </p:spTree>
    <p:extLst>
      <p:ext uri="{BB962C8B-B14F-4D97-AF65-F5344CB8AC3E}">
        <p14:creationId xmlns:p14="http://schemas.microsoft.com/office/powerpoint/2010/main" val="106954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Restore data</a:t>
            </a:r>
          </a:p>
        </p:txBody>
      </p:sp>
      <p:sp>
        <p:nvSpPr>
          <p:cNvPr id="3" name="Content Placeholder 2"/>
          <p:cNvSpPr>
            <a:spLocks noGrp="1"/>
          </p:cNvSpPr>
          <p:nvPr>
            <p:ph idx="1"/>
          </p:nvPr>
        </p:nvSpPr>
        <p:spPr/>
        <p:txBody>
          <a:bodyPr/>
          <a:lstStyle/>
          <a:p>
            <a:r>
              <a:rPr lang="en-US" dirty="0"/>
              <a:t>To restore backup data MongoDB's </a:t>
            </a:r>
            <a:r>
              <a:rPr lang="en-US" b="1" dirty="0" err="1"/>
              <a:t>mongorestore</a:t>
            </a:r>
            <a:r>
              <a:rPr lang="en-US" dirty="0"/>
              <a:t> command is used. This command restores all of the data from the backup directory.</a:t>
            </a:r>
          </a:p>
          <a:p>
            <a:endParaRPr lang="en-US" dirty="0"/>
          </a:p>
        </p:txBody>
      </p:sp>
      <p:sp>
        <p:nvSpPr>
          <p:cNvPr id="4" name="Rectangle 3"/>
          <p:cNvSpPr/>
          <p:nvPr/>
        </p:nvSpPr>
        <p:spPr>
          <a:xfrm>
            <a:off x="4963064" y="3059668"/>
            <a:ext cx="1626151" cy="369332"/>
          </a:xfrm>
          <a:prstGeom prst="rect">
            <a:avLst/>
          </a:prstGeom>
          <a:solidFill>
            <a:schemeClr val="tx2">
              <a:lumMod val="40000"/>
              <a:lumOff val="60000"/>
            </a:schemeClr>
          </a:solidFill>
        </p:spPr>
        <p:txBody>
          <a:bodyPr wrap="none">
            <a:spAutoFit/>
          </a:bodyPr>
          <a:lstStyle/>
          <a:p>
            <a:r>
              <a:rPr lang="en-US" dirty="0"/>
              <a:t>&gt;</a:t>
            </a:r>
            <a:r>
              <a:rPr lang="en-US" dirty="0" err="1"/>
              <a:t>mongorestore</a:t>
            </a:r>
            <a:endParaRPr lang="en-US" dirty="0"/>
          </a:p>
        </p:txBody>
      </p:sp>
    </p:spTree>
    <p:extLst>
      <p:ext uri="{BB962C8B-B14F-4D97-AF65-F5344CB8AC3E}">
        <p14:creationId xmlns:p14="http://schemas.microsoft.com/office/powerpoint/2010/main" val="1267470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D2C5-EE31-4CCC-A539-64F64639A70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196DF0C-FF0E-40B6-A602-EA4B4807D162}"/>
              </a:ext>
            </a:extLst>
          </p:cNvPr>
          <p:cNvSpPr>
            <a:spLocks noGrp="1"/>
          </p:cNvSpPr>
          <p:nvPr>
            <p:ph idx="1"/>
          </p:nvPr>
        </p:nvSpPr>
        <p:spPr/>
        <p:txBody>
          <a:bodyPr/>
          <a:lstStyle/>
          <a:p>
            <a:r>
              <a:rPr lang="en-US" dirty="0"/>
              <a:t>https://www.tutorialspoint.com/mongodb/index.htm</a:t>
            </a:r>
          </a:p>
        </p:txBody>
      </p:sp>
    </p:spTree>
    <p:extLst>
      <p:ext uri="{BB962C8B-B14F-4D97-AF65-F5344CB8AC3E}">
        <p14:creationId xmlns:p14="http://schemas.microsoft.com/office/powerpoint/2010/main" val="262522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Overview</a:t>
            </a:r>
          </a:p>
        </p:txBody>
      </p:sp>
      <p:sp>
        <p:nvSpPr>
          <p:cNvPr id="3" name="Content Placeholder 2"/>
          <p:cNvSpPr>
            <a:spLocks noGrp="1"/>
          </p:cNvSpPr>
          <p:nvPr>
            <p:ph idx="1"/>
          </p:nvPr>
        </p:nvSpPr>
        <p:spPr>
          <a:xfrm>
            <a:off x="838200" y="1825625"/>
            <a:ext cx="10515600" cy="1250084"/>
          </a:xfrm>
        </p:spPr>
        <p:txBody>
          <a:bodyPr>
            <a:normAutofit/>
          </a:bodyPr>
          <a:lstStyle/>
          <a:p>
            <a:r>
              <a:rPr lang="en-US" dirty="0"/>
              <a:t>The following table shows the relationship of RDBMS terminology with MongoDB.</a:t>
            </a:r>
          </a:p>
          <a:p>
            <a:pPr marL="0" indent="0">
              <a:buNone/>
            </a:pPr>
            <a:br>
              <a:rPr lang="en-US" dirty="0"/>
            </a:br>
            <a:endParaRPr lang="en-US" dirty="0"/>
          </a:p>
        </p:txBody>
      </p:sp>
      <p:graphicFrame>
        <p:nvGraphicFramePr>
          <p:cNvPr id="4" name="Table 3"/>
          <p:cNvGraphicFramePr>
            <a:graphicFrameLocks noGrp="1"/>
          </p:cNvGraphicFramePr>
          <p:nvPr/>
        </p:nvGraphicFramePr>
        <p:xfrm>
          <a:off x="1891146" y="2282824"/>
          <a:ext cx="8409708" cy="4351342"/>
        </p:xfrm>
        <a:graphic>
          <a:graphicData uri="http://schemas.openxmlformats.org/drawingml/2006/table">
            <a:tbl>
              <a:tblPr>
                <a:tableStyleId>{775DCB02-9BB8-47FD-8907-85C794F793BA}</a:tableStyleId>
              </a:tblPr>
              <a:tblGrid>
                <a:gridCol w="4190931">
                  <a:extLst>
                    <a:ext uri="{9D8B030D-6E8A-4147-A177-3AD203B41FA5}">
                      <a16:colId xmlns:a16="http://schemas.microsoft.com/office/drawing/2014/main" val="2188688941"/>
                    </a:ext>
                  </a:extLst>
                </a:gridCol>
                <a:gridCol w="4218777">
                  <a:extLst>
                    <a:ext uri="{9D8B030D-6E8A-4147-A177-3AD203B41FA5}">
                      <a16:colId xmlns:a16="http://schemas.microsoft.com/office/drawing/2014/main" val="1956282515"/>
                    </a:ext>
                  </a:extLst>
                </a:gridCol>
              </a:tblGrid>
              <a:tr h="408851">
                <a:tc>
                  <a:txBody>
                    <a:bodyPr/>
                    <a:lstStyle/>
                    <a:p>
                      <a:pPr algn="ctr" fontAlgn="t"/>
                      <a:r>
                        <a:rPr lang="en-US" sz="1700" dirty="0">
                          <a:effectLst/>
                        </a:rPr>
                        <a:t>RDBMS</a:t>
                      </a:r>
                    </a:p>
                  </a:txBody>
                  <a:tcPr marL="73009" marR="73009" marT="73009" marB="73009"/>
                </a:tc>
                <a:tc>
                  <a:txBody>
                    <a:bodyPr/>
                    <a:lstStyle/>
                    <a:p>
                      <a:pPr algn="ctr" fontAlgn="t"/>
                      <a:r>
                        <a:rPr lang="en-US" sz="1700" dirty="0">
                          <a:effectLst/>
                        </a:rPr>
                        <a:t>MongoDB</a:t>
                      </a:r>
                    </a:p>
                  </a:txBody>
                  <a:tcPr marL="73009" marR="73009" marT="73009" marB="73009"/>
                </a:tc>
                <a:extLst>
                  <a:ext uri="{0D108BD9-81ED-4DB2-BD59-A6C34878D82A}">
                    <a16:rowId xmlns:a16="http://schemas.microsoft.com/office/drawing/2014/main" val="3107943859"/>
                  </a:ext>
                </a:extLst>
              </a:tr>
              <a:tr h="408851">
                <a:tc>
                  <a:txBody>
                    <a:bodyPr/>
                    <a:lstStyle/>
                    <a:p>
                      <a:pPr fontAlgn="t"/>
                      <a:r>
                        <a:rPr lang="en-US" sz="1700" dirty="0">
                          <a:effectLst/>
                        </a:rPr>
                        <a:t>Database</a:t>
                      </a:r>
                    </a:p>
                  </a:txBody>
                  <a:tcPr marL="73009" marR="73009" marT="73009" marB="73009"/>
                </a:tc>
                <a:tc>
                  <a:txBody>
                    <a:bodyPr/>
                    <a:lstStyle/>
                    <a:p>
                      <a:pPr fontAlgn="t"/>
                      <a:r>
                        <a:rPr lang="en-US" sz="1700" dirty="0">
                          <a:effectLst/>
                        </a:rPr>
                        <a:t>Database</a:t>
                      </a:r>
                    </a:p>
                  </a:txBody>
                  <a:tcPr marL="73009" marR="73009" marT="73009" marB="73009"/>
                </a:tc>
                <a:extLst>
                  <a:ext uri="{0D108BD9-81ED-4DB2-BD59-A6C34878D82A}">
                    <a16:rowId xmlns:a16="http://schemas.microsoft.com/office/drawing/2014/main" val="351040271"/>
                  </a:ext>
                </a:extLst>
              </a:tr>
              <a:tr h="408851">
                <a:tc>
                  <a:txBody>
                    <a:bodyPr/>
                    <a:lstStyle/>
                    <a:p>
                      <a:pPr fontAlgn="t"/>
                      <a:r>
                        <a:rPr lang="en-US" sz="1700" dirty="0">
                          <a:effectLst/>
                        </a:rPr>
                        <a:t>Table</a:t>
                      </a:r>
                    </a:p>
                  </a:txBody>
                  <a:tcPr marL="73009" marR="73009" marT="73009" marB="73009"/>
                </a:tc>
                <a:tc>
                  <a:txBody>
                    <a:bodyPr/>
                    <a:lstStyle/>
                    <a:p>
                      <a:pPr fontAlgn="t"/>
                      <a:r>
                        <a:rPr lang="en-US" sz="1700" dirty="0">
                          <a:effectLst/>
                        </a:rPr>
                        <a:t>Collection</a:t>
                      </a:r>
                    </a:p>
                  </a:txBody>
                  <a:tcPr marL="73009" marR="73009" marT="73009" marB="73009"/>
                </a:tc>
                <a:extLst>
                  <a:ext uri="{0D108BD9-81ED-4DB2-BD59-A6C34878D82A}">
                    <a16:rowId xmlns:a16="http://schemas.microsoft.com/office/drawing/2014/main" val="3040547368"/>
                  </a:ext>
                </a:extLst>
              </a:tr>
              <a:tr h="408851">
                <a:tc>
                  <a:txBody>
                    <a:bodyPr/>
                    <a:lstStyle/>
                    <a:p>
                      <a:pPr fontAlgn="t"/>
                      <a:r>
                        <a:rPr lang="en-US" sz="1700" dirty="0">
                          <a:effectLst/>
                        </a:rPr>
                        <a:t>Tuple/Row</a:t>
                      </a:r>
                    </a:p>
                  </a:txBody>
                  <a:tcPr marL="73009" marR="73009" marT="73009" marB="73009"/>
                </a:tc>
                <a:tc>
                  <a:txBody>
                    <a:bodyPr/>
                    <a:lstStyle/>
                    <a:p>
                      <a:pPr fontAlgn="t"/>
                      <a:r>
                        <a:rPr lang="en-US" sz="1700" dirty="0">
                          <a:effectLst/>
                        </a:rPr>
                        <a:t>Document</a:t>
                      </a:r>
                    </a:p>
                  </a:txBody>
                  <a:tcPr marL="73009" marR="73009" marT="73009" marB="73009"/>
                </a:tc>
                <a:extLst>
                  <a:ext uri="{0D108BD9-81ED-4DB2-BD59-A6C34878D82A}">
                    <a16:rowId xmlns:a16="http://schemas.microsoft.com/office/drawing/2014/main" val="1422160680"/>
                  </a:ext>
                </a:extLst>
              </a:tr>
              <a:tr h="408851">
                <a:tc>
                  <a:txBody>
                    <a:bodyPr/>
                    <a:lstStyle/>
                    <a:p>
                      <a:pPr fontAlgn="t"/>
                      <a:r>
                        <a:rPr lang="en-US" sz="1700" dirty="0">
                          <a:effectLst/>
                        </a:rPr>
                        <a:t>column</a:t>
                      </a:r>
                    </a:p>
                  </a:txBody>
                  <a:tcPr marL="73009" marR="73009" marT="73009" marB="73009"/>
                </a:tc>
                <a:tc>
                  <a:txBody>
                    <a:bodyPr/>
                    <a:lstStyle/>
                    <a:p>
                      <a:pPr fontAlgn="t"/>
                      <a:r>
                        <a:rPr lang="en-US" sz="1700" dirty="0">
                          <a:effectLst/>
                        </a:rPr>
                        <a:t>Field</a:t>
                      </a:r>
                    </a:p>
                  </a:txBody>
                  <a:tcPr marL="73009" marR="73009" marT="73009" marB="73009"/>
                </a:tc>
                <a:extLst>
                  <a:ext uri="{0D108BD9-81ED-4DB2-BD59-A6C34878D82A}">
                    <a16:rowId xmlns:a16="http://schemas.microsoft.com/office/drawing/2014/main" val="449660593"/>
                  </a:ext>
                </a:extLst>
              </a:tr>
              <a:tr h="408851">
                <a:tc>
                  <a:txBody>
                    <a:bodyPr/>
                    <a:lstStyle/>
                    <a:p>
                      <a:pPr fontAlgn="t"/>
                      <a:r>
                        <a:rPr lang="en-US" sz="1700" dirty="0">
                          <a:effectLst/>
                        </a:rPr>
                        <a:t>Table Join</a:t>
                      </a:r>
                    </a:p>
                  </a:txBody>
                  <a:tcPr marL="73009" marR="73009" marT="73009" marB="73009"/>
                </a:tc>
                <a:tc>
                  <a:txBody>
                    <a:bodyPr/>
                    <a:lstStyle/>
                    <a:p>
                      <a:pPr fontAlgn="t"/>
                      <a:r>
                        <a:rPr lang="en-US" sz="1700" dirty="0">
                          <a:effectLst/>
                        </a:rPr>
                        <a:t>Embedded Documents</a:t>
                      </a:r>
                    </a:p>
                  </a:txBody>
                  <a:tcPr marL="73009" marR="73009" marT="73009" marB="73009"/>
                </a:tc>
                <a:extLst>
                  <a:ext uri="{0D108BD9-81ED-4DB2-BD59-A6C34878D82A}">
                    <a16:rowId xmlns:a16="http://schemas.microsoft.com/office/drawing/2014/main" val="1256157237"/>
                  </a:ext>
                </a:extLst>
              </a:tr>
              <a:tr h="671683">
                <a:tc>
                  <a:txBody>
                    <a:bodyPr/>
                    <a:lstStyle/>
                    <a:p>
                      <a:pPr fontAlgn="t"/>
                      <a:r>
                        <a:rPr lang="en-US" sz="1700" dirty="0">
                          <a:effectLst/>
                        </a:rPr>
                        <a:t>Primary Key</a:t>
                      </a:r>
                    </a:p>
                  </a:txBody>
                  <a:tcPr marL="73009" marR="73009" marT="73009" marB="73009"/>
                </a:tc>
                <a:tc>
                  <a:txBody>
                    <a:bodyPr/>
                    <a:lstStyle/>
                    <a:p>
                      <a:pPr fontAlgn="t"/>
                      <a:r>
                        <a:rPr lang="en-US" sz="1700" dirty="0">
                          <a:effectLst/>
                        </a:rPr>
                        <a:t>Primary Key (Default key _id provided by </a:t>
                      </a:r>
                      <a:r>
                        <a:rPr lang="en-US" sz="1700" dirty="0" err="1">
                          <a:effectLst/>
                        </a:rPr>
                        <a:t>mongodb</a:t>
                      </a:r>
                      <a:r>
                        <a:rPr lang="en-US" sz="1700">
                          <a:effectLst/>
                        </a:rPr>
                        <a:t> itself)</a:t>
                      </a:r>
                    </a:p>
                  </a:txBody>
                  <a:tcPr marL="73009" marR="73009" marT="73009" marB="73009"/>
                </a:tc>
                <a:extLst>
                  <a:ext uri="{0D108BD9-81ED-4DB2-BD59-A6C34878D82A}">
                    <a16:rowId xmlns:a16="http://schemas.microsoft.com/office/drawing/2014/main" val="3476647181"/>
                  </a:ext>
                </a:extLst>
              </a:tr>
              <a:tr h="408851">
                <a:tc gridSpan="2">
                  <a:txBody>
                    <a:bodyPr/>
                    <a:lstStyle/>
                    <a:p>
                      <a:pPr algn="ctr" fontAlgn="t"/>
                      <a:r>
                        <a:rPr lang="en-US" sz="1700">
                          <a:effectLst/>
                        </a:rPr>
                        <a:t>Database Server and Client</a:t>
                      </a:r>
                    </a:p>
                  </a:txBody>
                  <a:tcPr marL="73009" marR="73009" marT="73009" marB="73009"/>
                </a:tc>
                <a:tc hMerge="1">
                  <a:txBody>
                    <a:bodyPr/>
                    <a:lstStyle/>
                    <a:p>
                      <a:endParaRPr lang="en-US"/>
                    </a:p>
                  </a:txBody>
                  <a:tcPr/>
                </a:tc>
                <a:extLst>
                  <a:ext uri="{0D108BD9-81ED-4DB2-BD59-A6C34878D82A}">
                    <a16:rowId xmlns:a16="http://schemas.microsoft.com/office/drawing/2014/main" val="1830699726"/>
                  </a:ext>
                </a:extLst>
              </a:tr>
              <a:tr h="408851">
                <a:tc>
                  <a:txBody>
                    <a:bodyPr/>
                    <a:lstStyle/>
                    <a:p>
                      <a:pPr fontAlgn="t"/>
                      <a:r>
                        <a:rPr lang="en-US" sz="1700">
                          <a:effectLst/>
                        </a:rPr>
                        <a:t>Mysqld/Oracle</a:t>
                      </a:r>
                    </a:p>
                  </a:txBody>
                  <a:tcPr marL="73009" marR="73009" marT="73009" marB="73009"/>
                </a:tc>
                <a:tc>
                  <a:txBody>
                    <a:bodyPr/>
                    <a:lstStyle/>
                    <a:p>
                      <a:pPr fontAlgn="t"/>
                      <a:r>
                        <a:rPr lang="en-US" sz="1700">
                          <a:effectLst/>
                        </a:rPr>
                        <a:t>mongod</a:t>
                      </a:r>
                    </a:p>
                  </a:txBody>
                  <a:tcPr marL="73009" marR="73009" marT="73009" marB="73009"/>
                </a:tc>
                <a:extLst>
                  <a:ext uri="{0D108BD9-81ED-4DB2-BD59-A6C34878D82A}">
                    <a16:rowId xmlns:a16="http://schemas.microsoft.com/office/drawing/2014/main" val="1901226996"/>
                  </a:ext>
                </a:extLst>
              </a:tr>
              <a:tr h="408851">
                <a:tc>
                  <a:txBody>
                    <a:bodyPr/>
                    <a:lstStyle/>
                    <a:p>
                      <a:pPr fontAlgn="t"/>
                      <a:r>
                        <a:rPr lang="en-US" sz="1700" dirty="0" err="1">
                          <a:effectLst/>
                        </a:rPr>
                        <a:t>mysql</a:t>
                      </a:r>
                      <a:r>
                        <a:rPr lang="en-US" sz="1700" dirty="0">
                          <a:effectLst/>
                        </a:rPr>
                        <a:t>/</a:t>
                      </a:r>
                      <a:r>
                        <a:rPr lang="en-US" sz="1700" dirty="0" err="1">
                          <a:effectLst/>
                        </a:rPr>
                        <a:t>sqlplus</a:t>
                      </a:r>
                      <a:endParaRPr lang="en-US" sz="1700" dirty="0">
                        <a:effectLst/>
                      </a:endParaRPr>
                    </a:p>
                  </a:txBody>
                  <a:tcPr marL="73009" marR="73009" marT="73009" marB="73009"/>
                </a:tc>
                <a:tc>
                  <a:txBody>
                    <a:bodyPr/>
                    <a:lstStyle/>
                    <a:p>
                      <a:pPr fontAlgn="t"/>
                      <a:r>
                        <a:rPr lang="en-US" sz="1700" dirty="0">
                          <a:effectLst/>
                        </a:rPr>
                        <a:t>mongo</a:t>
                      </a:r>
                    </a:p>
                  </a:txBody>
                  <a:tcPr marL="73009" marR="73009" marT="73009" marB="73009"/>
                </a:tc>
                <a:extLst>
                  <a:ext uri="{0D108BD9-81ED-4DB2-BD59-A6C34878D82A}">
                    <a16:rowId xmlns:a16="http://schemas.microsoft.com/office/drawing/2014/main" val="4164725699"/>
                  </a:ext>
                </a:extLst>
              </a:tr>
            </a:tbl>
          </a:graphicData>
        </a:graphic>
      </p:graphicFrame>
    </p:spTree>
    <p:extLst>
      <p:ext uri="{BB962C8B-B14F-4D97-AF65-F5344CB8AC3E}">
        <p14:creationId xmlns:p14="http://schemas.microsoft.com/office/powerpoint/2010/main" val="393929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MongoDB over RDBMS</a:t>
            </a:r>
          </a:p>
        </p:txBody>
      </p:sp>
      <p:sp>
        <p:nvSpPr>
          <p:cNvPr id="3" name="Content Placeholder 2"/>
          <p:cNvSpPr>
            <a:spLocks noGrp="1"/>
          </p:cNvSpPr>
          <p:nvPr>
            <p:ph idx="1"/>
          </p:nvPr>
        </p:nvSpPr>
        <p:spPr/>
        <p:txBody>
          <a:bodyPr>
            <a:normAutofit fontScale="92500" lnSpcReduction="20000"/>
          </a:bodyPr>
          <a:lstStyle/>
          <a:p>
            <a:r>
              <a:rPr lang="en-US" b="1" dirty="0"/>
              <a:t>Schema less</a:t>
            </a:r>
            <a:r>
              <a:rPr lang="en-US" dirty="0"/>
              <a:t> − MongoDB is a document database in which one collection holds different documents. Number of fields, content and size of the document can differ from one document to another.</a:t>
            </a:r>
          </a:p>
          <a:p>
            <a:r>
              <a:rPr lang="en-US" dirty="0"/>
              <a:t>Structure of a single object is clear.</a:t>
            </a:r>
          </a:p>
          <a:p>
            <a:r>
              <a:rPr lang="en-US" dirty="0"/>
              <a:t>No complex joins.</a:t>
            </a:r>
          </a:p>
          <a:p>
            <a:r>
              <a:rPr lang="en-US" dirty="0"/>
              <a:t>Deep query-ability. MongoDB supports dynamic queries on documents using a document-based query language that's nearly as powerful as SQL.</a:t>
            </a:r>
          </a:p>
          <a:p>
            <a:r>
              <a:rPr lang="en-US" dirty="0"/>
              <a:t>Tuning.</a:t>
            </a:r>
          </a:p>
          <a:p>
            <a:r>
              <a:rPr lang="en-US" b="1" dirty="0"/>
              <a:t>Ease of scale-out</a:t>
            </a:r>
            <a:r>
              <a:rPr lang="en-US" dirty="0"/>
              <a:t> − MongoDB is easy to scale.</a:t>
            </a:r>
          </a:p>
          <a:p>
            <a:r>
              <a:rPr lang="en-US" dirty="0"/>
              <a:t>Conversion/mapping of application objects to database objects not needed.</a:t>
            </a:r>
          </a:p>
          <a:p>
            <a:r>
              <a:rPr lang="en-US" dirty="0"/>
              <a:t>Uses internal memory for storing the (windowed) working set, enabling faster access of data.</a:t>
            </a:r>
          </a:p>
          <a:p>
            <a:endParaRPr lang="en-US" dirty="0"/>
          </a:p>
        </p:txBody>
      </p:sp>
    </p:spTree>
    <p:extLst>
      <p:ext uri="{BB962C8B-B14F-4D97-AF65-F5344CB8AC3E}">
        <p14:creationId xmlns:p14="http://schemas.microsoft.com/office/powerpoint/2010/main" val="72376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Document</a:t>
            </a:r>
          </a:p>
        </p:txBody>
      </p:sp>
      <p:sp>
        <p:nvSpPr>
          <p:cNvPr id="3" name="Content Placeholder 2"/>
          <p:cNvSpPr>
            <a:spLocks noGrp="1"/>
          </p:cNvSpPr>
          <p:nvPr>
            <p:ph idx="1"/>
          </p:nvPr>
        </p:nvSpPr>
        <p:spPr>
          <a:xfrm>
            <a:off x="838199" y="1825625"/>
            <a:ext cx="5534891" cy="4351338"/>
          </a:xfrm>
        </p:spPr>
        <p:txBody>
          <a:bodyPr>
            <a:normAutofit lnSpcReduction="10000"/>
          </a:bodyPr>
          <a:lstStyle/>
          <a:p>
            <a:pPr algn="just"/>
            <a:r>
              <a:rPr lang="en-US" dirty="0"/>
              <a:t>Following example shows the document structure of a blog site, which is simply a comma separated key value pair.</a:t>
            </a:r>
          </a:p>
          <a:p>
            <a:pPr algn="just"/>
            <a:r>
              <a:rPr lang="en-US" b="1" dirty="0"/>
              <a:t>_id</a:t>
            </a:r>
            <a:r>
              <a:rPr lang="en-US" dirty="0"/>
              <a:t> is a 12 bytes hexadecimal number which assures the uniqueness of every document. You can provide _id while inserting the document. If you don’t provide then MongoDB provides a unique id for every document. These 12 bytes first 4 bytes for the current timestamp, next 3 bytes for machine id, next 2 bytes for process id of MongoDB server and remaining 3 bytes are simple incremental VALUE.</a:t>
            </a:r>
          </a:p>
          <a:p>
            <a:pPr marL="0" indent="0" algn="just">
              <a:buNone/>
            </a:pPr>
            <a:br>
              <a:rPr lang="en-US" dirty="0"/>
            </a:br>
            <a:endParaRPr lang="en-US" dirty="0"/>
          </a:p>
        </p:txBody>
      </p:sp>
      <p:sp>
        <p:nvSpPr>
          <p:cNvPr id="5" name="Rectangle 4"/>
          <p:cNvSpPr/>
          <p:nvPr/>
        </p:nvSpPr>
        <p:spPr>
          <a:xfrm>
            <a:off x="6761018" y="238909"/>
            <a:ext cx="5043055" cy="6463308"/>
          </a:xfrm>
          <a:prstGeom prst="rect">
            <a:avLst/>
          </a:prstGeom>
          <a:solidFill>
            <a:schemeClr val="tx2">
              <a:lumMod val="40000"/>
              <a:lumOff val="60000"/>
            </a:schemeClr>
          </a:solidFill>
        </p:spPr>
        <p:txBody>
          <a:bodyPr wrap="square">
            <a:spAutoFit/>
          </a:bodyPr>
          <a:lstStyle/>
          <a:p>
            <a:r>
              <a:rPr lang="en-US" dirty="0"/>
              <a:t>{</a:t>
            </a:r>
          </a:p>
          <a:p>
            <a:r>
              <a:rPr lang="en-US" dirty="0"/>
              <a:t>   _id: </a:t>
            </a:r>
            <a:r>
              <a:rPr lang="en-US" dirty="0" err="1"/>
              <a:t>ObjectId</a:t>
            </a:r>
            <a:r>
              <a:rPr lang="en-US" dirty="0"/>
              <a:t>(7df78ad8902c)</a:t>
            </a:r>
          </a:p>
          <a:p>
            <a:r>
              <a:rPr lang="en-US" dirty="0"/>
              <a:t>   title: 'MongoDB Overview', </a:t>
            </a:r>
          </a:p>
          <a:p>
            <a:r>
              <a:rPr lang="en-US" dirty="0"/>
              <a:t>   description: 'MongoDB is no </a:t>
            </a:r>
            <a:r>
              <a:rPr lang="en-US" dirty="0" err="1"/>
              <a:t>sql</a:t>
            </a:r>
            <a:r>
              <a:rPr lang="en-US" dirty="0"/>
              <a:t> database',</a:t>
            </a:r>
          </a:p>
          <a:p>
            <a:r>
              <a:rPr lang="en-US" dirty="0"/>
              <a:t>   by: 'tutorials point',</a:t>
            </a:r>
          </a:p>
          <a:p>
            <a:r>
              <a:rPr lang="en-US" dirty="0"/>
              <a:t>   url: 'http://www.tutorialspoint.com',</a:t>
            </a:r>
          </a:p>
          <a:p>
            <a:r>
              <a:rPr lang="en-US" dirty="0"/>
              <a:t>   tags: ['</a:t>
            </a:r>
            <a:r>
              <a:rPr lang="en-US" dirty="0" err="1"/>
              <a:t>mongodb</a:t>
            </a:r>
            <a:r>
              <a:rPr lang="en-US" dirty="0"/>
              <a:t>', 'database', 'NoSQL'],</a:t>
            </a:r>
          </a:p>
          <a:p>
            <a:r>
              <a:rPr lang="en-US" dirty="0"/>
              <a:t>   likes: 100, </a:t>
            </a:r>
          </a:p>
          <a:p>
            <a:r>
              <a:rPr lang="en-US" dirty="0"/>
              <a:t>   comments: [	</a:t>
            </a:r>
          </a:p>
          <a:p>
            <a:r>
              <a:rPr lang="en-US" dirty="0"/>
              <a:t>      {</a:t>
            </a:r>
          </a:p>
          <a:p>
            <a:r>
              <a:rPr lang="en-US" dirty="0"/>
              <a:t>         user:'user1',</a:t>
            </a:r>
          </a:p>
          <a:p>
            <a:r>
              <a:rPr lang="en-US" dirty="0"/>
              <a:t>         message: 'My first comment',</a:t>
            </a:r>
          </a:p>
          <a:p>
            <a:r>
              <a:rPr lang="en-US" dirty="0"/>
              <a:t>         </a:t>
            </a:r>
            <a:r>
              <a:rPr lang="en-US" dirty="0" err="1"/>
              <a:t>dateCreated</a:t>
            </a:r>
            <a:r>
              <a:rPr lang="en-US" dirty="0"/>
              <a:t>: new Date(2011,1,20,2,15),</a:t>
            </a:r>
          </a:p>
          <a:p>
            <a:r>
              <a:rPr lang="en-US" dirty="0"/>
              <a:t>         like: 0 </a:t>
            </a:r>
          </a:p>
          <a:p>
            <a:r>
              <a:rPr lang="en-US" dirty="0"/>
              <a:t>      },</a:t>
            </a:r>
          </a:p>
          <a:p>
            <a:r>
              <a:rPr lang="en-US" dirty="0"/>
              <a:t>      {</a:t>
            </a:r>
          </a:p>
          <a:p>
            <a:r>
              <a:rPr lang="en-US" dirty="0"/>
              <a:t>         user:'user2',</a:t>
            </a:r>
          </a:p>
          <a:p>
            <a:r>
              <a:rPr lang="en-US" dirty="0"/>
              <a:t>         message: 'My second comments',</a:t>
            </a:r>
          </a:p>
          <a:p>
            <a:r>
              <a:rPr lang="en-US" dirty="0"/>
              <a:t>         </a:t>
            </a:r>
            <a:r>
              <a:rPr lang="en-US" dirty="0" err="1"/>
              <a:t>dateCreated</a:t>
            </a:r>
            <a:r>
              <a:rPr lang="en-US" dirty="0"/>
              <a:t>: new Date(2011,1,25,7,45),</a:t>
            </a:r>
          </a:p>
          <a:p>
            <a:r>
              <a:rPr lang="en-US" dirty="0"/>
              <a:t>         like: 5</a:t>
            </a:r>
          </a:p>
          <a:p>
            <a:r>
              <a:rPr lang="en-US" dirty="0"/>
              <a:t>      }</a:t>
            </a:r>
          </a:p>
          <a:p>
            <a:r>
              <a:rPr lang="en-US" dirty="0"/>
              <a:t>   ]</a:t>
            </a:r>
          </a:p>
          <a:p>
            <a:r>
              <a:rPr lang="en-US" dirty="0"/>
              <a:t>}</a:t>
            </a:r>
          </a:p>
        </p:txBody>
      </p:sp>
    </p:spTree>
    <p:extLst>
      <p:ext uri="{BB962C8B-B14F-4D97-AF65-F5344CB8AC3E}">
        <p14:creationId xmlns:p14="http://schemas.microsoft.com/office/powerpoint/2010/main" val="121550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MongoDB?</a:t>
            </a:r>
          </a:p>
        </p:txBody>
      </p:sp>
      <p:sp>
        <p:nvSpPr>
          <p:cNvPr id="3" name="Content Placeholder 2"/>
          <p:cNvSpPr>
            <a:spLocks noGrp="1"/>
          </p:cNvSpPr>
          <p:nvPr>
            <p:ph idx="1"/>
          </p:nvPr>
        </p:nvSpPr>
        <p:spPr/>
        <p:txBody>
          <a:bodyPr/>
          <a:lstStyle/>
          <a:p>
            <a:r>
              <a:rPr lang="en-US" b="1" dirty="0"/>
              <a:t>Document Oriented Storage</a:t>
            </a:r>
            <a:r>
              <a:rPr lang="en-US" dirty="0"/>
              <a:t> − Data is stored in the form of JSON style documents.</a:t>
            </a:r>
          </a:p>
          <a:p>
            <a:r>
              <a:rPr lang="en-US" dirty="0"/>
              <a:t>Index on any attribute</a:t>
            </a:r>
          </a:p>
          <a:p>
            <a:r>
              <a:rPr lang="en-US" dirty="0"/>
              <a:t>Replication and high availability</a:t>
            </a:r>
          </a:p>
          <a:p>
            <a:r>
              <a:rPr lang="en-US" dirty="0"/>
              <a:t>Auto-</a:t>
            </a:r>
            <a:r>
              <a:rPr lang="en-US" dirty="0" err="1"/>
              <a:t>sharding</a:t>
            </a:r>
            <a:endParaRPr lang="en-US" dirty="0"/>
          </a:p>
          <a:p>
            <a:r>
              <a:rPr lang="en-US" dirty="0"/>
              <a:t>Rich queries</a:t>
            </a:r>
          </a:p>
          <a:p>
            <a:r>
              <a:rPr lang="en-US" dirty="0"/>
              <a:t>Fast in-place updates</a:t>
            </a:r>
          </a:p>
          <a:p>
            <a:r>
              <a:rPr lang="en-US" dirty="0"/>
              <a:t>Professional support by MongoDB</a:t>
            </a:r>
          </a:p>
          <a:p>
            <a:endParaRPr lang="en-US" dirty="0"/>
          </a:p>
        </p:txBody>
      </p:sp>
    </p:spTree>
    <p:extLst>
      <p:ext uri="{BB962C8B-B14F-4D97-AF65-F5344CB8AC3E}">
        <p14:creationId xmlns:p14="http://schemas.microsoft.com/office/powerpoint/2010/main" val="315518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use Command</a:t>
            </a:r>
          </a:p>
        </p:txBody>
      </p:sp>
      <p:sp>
        <p:nvSpPr>
          <p:cNvPr id="3" name="Content Placeholder 2"/>
          <p:cNvSpPr>
            <a:spLocks noGrp="1"/>
          </p:cNvSpPr>
          <p:nvPr>
            <p:ph idx="1"/>
          </p:nvPr>
        </p:nvSpPr>
        <p:spPr/>
        <p:txBody>
          <a:bodyPr/>
          <a:lstStyle/>
          <a:p>
            <a:r>
              <a:rPr lang="en-US" dirty="0"/>
              <a:t>MongoDB </a:t>
            </a:r>
            <a:r>
              <a:rPr lang="en-US" b="1" dirty="0"/>
              <a:t>use DATABASE_NAME</a:t>
            </a:r>
            <a:r>
              <a:rPr lang="en-US" dirty="0"/>
              <a:t> is used to create database. The command will create a new database if it doesn't exist, otherwise it will return the existing database</a:t>
            </a:r>
          </a:p>
          <a:p>
            <a:r>
              <a:rPr lang="en-US" dirty="0"/>
              <a:t>If you want to check your databases list, use the command </a:t>
            </a:r>
            <a:r>
              <a:rPr lang="en-US" b="1" dirty="0"/>
              <a:t>show dbs</a:t>
            </a:r>
            <a:r>
              <a:rPr lang="en-US" dirty="0"/>
              <a:t>.</a:t>
            </a:r>
          </a:p>
          <a:p>
            <a:r>
              <a:rPr lang="en-US" dirty="0"/>
              <a:t>In MongoDB default database is test. If you didn't create any database, then collections will be stored in test database.</a:t>
            </a:r>
          </a:p>
          <a:p>
            <a:pPr marL="0" indent="0">
              <a:buNone/>
            </a:pPr>
            <a:br>
              <a:rPr lang="en-US" dirty="0"/>
            </a:br>
            <a:endParaRPr lang="en-US" dirty="0"/>
          </a:p>
        </p:txBody>
      </p:sp>
    </p:spTree>
    <p:extLst>
      <p:ext uri="{BB962C8B-B14F-4D97-AF65-F5344CB8AC3E}">
        <p14:creationId xmlns:p14="http://schemas.microsoft.com/office/powerpoint/2010/main" val="236217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dropDatabase</a:t>
            </a:r>
            <a:r>
              <a:rPr lang="en-US" dirty="0"/>
              <a:t>() Method</a:t>
            </a:r>
          </a:p>
        </p:txBody>
      </p:sp>
      <p:sp>
        <p:nvSpPr>
          <p:cNvPr id="3" name="Content Placeholder 2"/>
          <p:cNvSpPr>
            <a:spLocks noGrp="1"/>
          </p:cNvSpPr>
          <p:nvPr>
            <p:ph idx="1"/>
          </p:nvPr>
        </p:nvSpPr>
        <p:spPr/>
        <p:txBody>
          <a:bodyPr/>
          <a:lstStyle/>
          <a:p>
            <a:r>
              <a:rPr lang="en-US" dirty="0"/>
              <a:t>MongoDB </a:t>
            </a:r>
            <a:r>
              <a:rPr lang="en-US" b="1" dirty="0" err="1"/>
              <a:t>db.dropDatabase</a:t>
            </a:r>
            <a:r>
              <a:rPr lang="en-US" b="1" dirty="0"/>
              <a:t>()</a:t>
            </a:r>
            <a:r>
              <a:rPr lang="en-US" dirty="0"/>
              <a:t> command is used to drop a existing database.</a:t>
            </a:r>
          </a:p>
          <a:p>
            <a:br>
              <a:rPr lang="en-US" dirty="0"/>
            </a:br>
            <a:endParaRPr lang="en-US" dirty="0"/>
          </a:p>
        </p:txBody>
      </p:sp>
      <p:sp>
        <p:nvSpPr>
          <p:cNvPr id="6" name="Rectangle 3"/>
          <p:cNvSpPr>
            <a:spLocks noChangeArrowheads="1"/>
          </p:cNvSpPr>
          <p:nvPr/>
        </p:nvSpPr>
        <p:spPr bwMode="auto">
          <a:xfrm>
            <a:off x="3691495" y="2749632"/>
            <a:ext cx="4809009" cy="1086124"/>
          </a:xfrm>
          <a:prstGeom prst="rect">
            <a:avLst/>
          </a:prstGeom>
          <a:solidFill>
            <a:schemeClr val="tx2">
              <a:lumMod val="40000"/>
              <a:lumOff val="60000"/>
            </a:schemeClr>
          </a:solidFill>
          <a:ln>
            <a:noFill/>
          </a:ln>
          <a:effec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Menlo"/>
              </a:rPr>
              <a:t>&gt;</a:t>
            </a:r>
            <a:r>
              <a:rPr kumimoji="0" lang="en-US" altLang="en-US" sz="1600" b="0" i="0" u="none" strike="noStrike" cap="none" normalizeH="0" baseline="0" dirty="0">
                <a:ln>
                  <a:noFill/>
                </a:ln>
                <a:solidFill>
                  <a:srgbClr val="000088"/>
                </a:solidFill>
                <a:effectLst/>
                <a:latin typeface="Menlo"/>
              </a:rPr>
              <a:t>use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mydb</a:t>
            </a:r>
            <a:endParaRPr kumimoji="0" lang="en-US" altLang="en-US" sz="1600"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switched to </a:t>
            </a:r>
            <a:r>
              <a:rPr kumimoji="0" lang="en-US" altLang="en-US" sz="1600" b="0" i="0" u="none" strike="noStrike" cap="none" normalizeH="0" baseline="0" dirty="0" err="1">
                <a:ln>
                  <a:noFill/>
                </a:ln>
                <a:solidFill>
                  <a:srgbClr val="313131"/>
                </a:solidFill>
                <a:effectLst/>
                <a:latin typeface="Menlo"/>
              </a:rPr>
              <a:t>db</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mydb</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Menlo"/>
              </a:rPr>
              <a:t>&gt;</a:t>
            </a:r>
            <a:r>
              <a:rPr kumimoji="0" lang="en-US" altLang="en-US" sz="1600" b="0" i="0" u="none" strike="noStrike" cap="none" normalizeH="0" baseline="0" dirty="0" err="1">
                <a:ln>
                  <a:noFill/>
                </a:ln>
                <a:solidFill>
                  <a:srgbClr val="313131"/>
                </a:solidFill>
                <a:effectLst/>
                <a:latin typeface="Menlo"/>
              </a:rPr>
              <a:t>db</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313131"/>
                </a:solidFill>
                <a:effectLst/>
                <a:latin typeface="Menlo"/>
              </a:rPr>
              <a:t>dropDatabase</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&gt;{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"dropped"</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mydb</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"ok"</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6666"/>
                </a:solidFill>
                <a:effectLst/>
                <a:latin typeface="Menlo"/>
              </a:rPr>
              <a:t>1</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2971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5743</TotalTime>
  <Words>3541</Words>
  <Application>Microsoft Office PowerPoint</Application>
  <PresentationFormat>Widescreen</PresentationFormat>
  <Paragraphs>353</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Menlo</vt:lpstr>
      <vt:lpstr>Tw Cen MT</vt:lpstr>
      <vt:lpstr>Tw Cen MT Condensed</vt:lpstr>
      <vt:lpstr>Wingdings 3</vt:lpstr>
      <vt:lpstr>Integral</vt:lpstr>
      <vt:lpstr>Mongodb</vt:lpstr>
      <vt:lpstr>Topics to be covered</vt:lpstr>
      <vt:lpstr>MongoDB - Overview</vt:lpstr>
      <vt:lpstr>MongoDB - Overview</vt:lpstr>
      <vt:lpstr>Advantages of MongoDB over RDBMS</vt:lpstr>
      <vt:lpstr>Sample Document</vt:lpstr>
      <vt:lpstr>Why Use MongoDB?</vt:lpstr>
      <vt:lpstr>The use Command</vt:lpstr>
      <vt:lpstr>The dropDatabase() Method</vt:lpstr>
      <vt:lpstr>The createCollection() Method</vt:lpstr>
      <vt:lpstr>The drop() Method</vt:lpstr>
      <vt:lpstr>MongoDB - Datatypes</vt:lpstr>
      <vt:lpstr>The insert() Method</vt:lpstr>
      <vt:lpstr>The find() Method</vt:lpstr>
      <vt:lpstr>The pretty() Method</vt:lpstr>
      <vt:lpstr>RDBMS Where Clause Equivalents in MongoDB</vt:lpstr>
      <vt:lpstr>AND in MongoDB</vt:lpstr>
      <vt:lpstr>OR in MongoDB</vt:lpstr>
      <vt:lpstr>Using AND and OR Together</vt:lpstr>
      <vt:lpstr>MongoDB Update() Method</vt:lpstr>
      <vt:lpstr>MongoDB Save() Method</vt:lpstr>
      <vt:lpstr>The remove() Method</vt:lpstr>
      <vt:lpstr>Remove Only One</vt:lpstr>
      <vt:lpstr>Remove All Documents</vt:lpstr>
      <vt:lpstr>MongoDB - Projection</vt:lpstr>
      <vt:lpstr>Example</vt:lpstr>
      <vt:lpstr>The Limit() Method</vt:lpstr>
      <vt:lpstr>MongoDB Skip() Method</vt:lpstr>
      <vt:lpstr>The aggregate() Method</vt:lpstr>
      <vt:lpstr>MongoDB - Replication</vt:lpstr>
      <vt:lpstr>MongoDB - Sharding</vt:lpstr>
      <vt:lpstr>Why Sharding?</vt:lpstr>
      <vt:lpstr>Sharding in MongoDB</vt:lpstr>
      <vt:lpstr>MongoDB - Create Backup</vt:lpstr>
      <vt:lpstr>MongoDB - Create Backup</vt:lpstr>
      <vt:lpstr>Restore data</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Adeel Ansari</dc:creator>
  <cp:lastModifiedBy>Dr. Adeel</cp:lastModifiedBy>
  <cp:revision>148</cp:revision>
  <dcterms:created xsi:type="dcterms:W3CDTF">2020-01-27T11:13:13Z</dcterms:created>
  <dcterms:modified xsi:type="dcterms:W3CDTF">2020-02-19T09:38:26Z</dcterms:modified>
</cp:coreProperties>
</file>