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5" r:id="rId3"/>
    <p:sldId id="320" r:id="rId4"/>
    <p:sldId id="321"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1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B130EBB-8723-49D8-837B-84A12BE76ED6}"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68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413579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2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30EBB-8723-49D8-837B-84A12BE76ED6}"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41599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130EBB-8723-49D8-837B-84A12BE76ED6}"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E09BA-F557-4A80-9BEF-8BCD123B74CB}"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4" descr="Image result for nodej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9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82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30EBB-8723-49D8-837B-84A12BE76ED6}"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1617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30EBB-8723-49D8-837B-84A12BE76ED6}"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376654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30EBB-8723-49D8-837B-84A12BE76ED6}"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145471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30EBB-8723-49D8-837B-84A12BE76ED6}"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9210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spTree>
    <p:extLst>
      <p:ext uri="{BB962C8B-B14F-4D97-AF65-F5344CB8AC3E}">
        <p14:creationId xmlns:p14="http://schemas.microsoft.com/office/powerpoint/2010/main" val="250552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130EBB-8723-49D8-837B-84A12BE76ED6}"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E09BA-F557-4A80-9BEF-8BCD123B74C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987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130EBB-8723-49D8-837B-84A12BE76ED6}" type="datetimeFigureOut">
              <a:rPr lang="en-US" smtClean="0"/>
              <a:t>3/19/2021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7E09BA-F557-4A80-9BEF-8BCD123B74CB}"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38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1234/products/t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tpostman.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deburst.io/writing-a-crud-app-with-node-js-and-mongodb-e0827cbbdafb" TargetMode="External"/><Relationship Id="rId2" Type="http://schemas.openxmlformats.org/officeDocument/2006/relationships/hyperlink" Target="https://www.tutorialspoint.com/mongodb/index.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ongoosejs.com/" TargetMode="External"/><Relationship Id="rId2" Type="http://schemas.openxmlformats.org/officeDocument/2006/relationships/hyperlink" Target="https://express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Nodejs and </a:t>
            </a:r>
            <a:r>
              <a:rPr lang="en-US" dirty="0" err="1"/>
              <a:t>mongodb</a:t>
            </a:r>
            <a:r>
              <a:rPr lang="en-US" dirty="0"/>
              <a:t> part 2: </a:t>
            </a:r>
            <a:r>
              <a:rPr lang="en-US" dirty="0" err="1"/>
              <a:t>Mongodb</a:t>
            </a:r>
            <a:r>
              <a:rPr lang="en-US" dirty="0"/>
              <a:t> </a:t>
            </a:r>
            <a:r>
              <a:rPr lang="en-US" dirty="0" err="1"/>
              <a:t>api</a:t>
            </a:r>
            <a:endParaRPr lang="en-US" dirty="0"/>
          </a:p>
        </p:txBody>
      </p:sp>
      <p:sp>
        <p:nvSpPr>
          <p:cNvPr id="3" name="Subtitle 2"/>
          <p:cNvSpPr>
            <a:spLocks noGrp="1"/>
          </p:cNvSpPr>
          <p:nvPr>
            <p:ph type="subTitle" idx="1"/>
          </p:nvPr>
        </p:nvSpPr>
        <p:spPr/>
        <p:txBody>
          <a:bodyPr/>
          <a:lstStyle/>
          <a:p>
            <a:r>
              <a:rPr lang="en-US" dirty="0"/>
              <a:t>Dr. Adeel Ansari</a:t>
            </a:r>
          </a:p>
        </p:txBody>
      </p:sp>
    </p:spTree>
    <p:extLst>
      <p:ext uri="{BB962C8B-B14F-4D97-AF65-F5344CB8AC3E}">
        <p14:creationId xmlns:p14="http://schemas.microsoft.com/office/powerpoint/2010/main" val="376260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0116-2AE6-4057-8849-343018950E01}"/>
              </a:ext>
            </a:extLst>
          </p:cNvPr>
          <p:cNvSpPr>
            <a:spLocks noGrp="1"/>
          </p:cNvSpPr>
          <p:nvPr>
            <p:ph type="title"/>
          </p:nvPr>
        </p:nvSpPr>
        <p:spPr/>
        <p:txBody>
          <a:bodyPr>
            <a:normAutofit/>
          </a:bodyPr>
          <a:lstStyle/>
          <a:p>
            <a:r>
              <a:rPr lang="en-US" b="1" i="1" dirty="0"/>
              <a:t>Routes</a:t>
            </a:r>
            <a:r>
              <a:rPr lang="en-US" dirty="0"/>
              <a:t>:</a:t>
            </a:r>
          </a:p>
        </p:txBody>
      </p:sp>
      <p:sp>
        <p:nvSpPr>
          <p:cNvPr id="3" name="Content Placeholder 2">
            <a:extLst>
              <a:ext uri="{FF2B5EF4-FFF2-40B4-BE49-F238E27FC236}">
                <a16:creationId xmlns:a16="http://schemas.microsoft.com/office/drawing/2014/main" id="{0876A9EC-6DFE-42B0-98A2-7D5A85BD6361}"/>
              </a:ext>
            </a:extLst>
          </p:cNvPr>
          <p:cNvSpPr>
            <a:spLocks noGrp="1"/>
          </p:cNvSpPr>
          <p:nvPr>
            <p:ph idx="1"/>
          </p:nvPr>
        </p:nvSpPr>
        <p:spPr>
          <a:xfrm>
            <a:off x="1024127" y="1873019"/>
            <a:ext cx="9720073" cy="2140226"/>
          </a:xfrm>
        </p:spPr>
        <p:txBody>
          <a:bodyPr/>
          <a:lstStyle/>
          <a:p>
            <a:r>
              <a:rPr lang="en-US" dirty="0"/>
              <a:t>Let’s start imagining how the </a:t>
            </a:r>
            <a:r>
              <a:rPr lang="en-US" dirty="0" err="1"/>
              <a:t>urls</a:t>
            </a:r>
            <a:r>
              <a:rPr lang="en-US" dirty="0"/>
              <a:t> will be like. Let’s </a:t>
            </a:r>
            <a:r>
              <a:rPr lang="en-US" dirty="0" err="1"/>
              <a:t>desigin</a:t>
            </a:r>
            <a:r>
              <a:rPr lang="en-US" dirty="0"/>
              <a:t> our routes.</a:t>
            </a:r>
          </a:p>
          <a:p>
            <a:r>
              <a:rPr lang="en-US" dirty="0"/>
              <a:t>Inside the routes directory, create a </a:t>
            </a:r>
            <a:r>
              <a:rPr lang="en-US" b="1" i="1" u="sng" dirty="0"/>
              <a:t>product.route.js</a:t>
            </a:r>
            <a:r>
              <a:rPr lang="en-US" dirty="0"/>
              <a:t> file. This is the file that will include the routes of the products. Some developers prefer to have all the routes in a single file (routes.js) for example but this is not helpful when your app grows! so let’s structure it the right way from the beginning.</a:t>
            </a:r>
          </a:p>
        </p:txBody>
      </p:sp>
      <p:sp>
        <p:nvSpPr>
          <p:cNvPr id="5" name="Rectangle 4">
            <a:extLst>
              <a:ext uri="{FF2B5EF4-FFF2-40B4-BE49-F238E27FC236}">
                <a16:creationId xmlns:a16="http://schemas.microsoft.com/office/drawing/2014/main" id="{095D89F3-B96F-4E69-A2CD-69E44B4C735F}"/>
              </a:ext>
            </a:extLst>
          </p:cNvPr>
          <p:cNvSpPr/>
          <p:nvPr/>
        </p:nvSpPr>
        <p:spPr>
          <a:xfrm>
            <a:off x="1391677" y="3801431"/>
            <a:ext cx="8984974" cy="2862322"/>
          </a:xfrm>
          <a:prstGeom prst="rect">
            <a:avLst/>
          </a:prstGeom>
          <a:solidFill>
            <a:schemeClr val="accent1">
              <a:lumMod val="20000"/>
              <a:lumOff val="80000"/>
            </a:schemeClr>
          </a:solidFill>
          <a:ln>
            <a:solidFill>
              <a:schemeClr val="accent1"/>
            </a:solidFill>
          </a:ln>
        </p:spPr>
        <p:txBody>
          <a:bodyPr wrap="square">
            <a:spAutoFit/>
          </a:bodyPr>
          <a:lstStyle/>
          <a:p>
            <a:r>
              <a:rPr lang="en-US" dirty="0"/>
              <a:t>const express = require('express');</a:t>
            </a:r>
          </a:p>
          <a:p>
            <a:r>
              <a:rPr lang="en-US" dirty="0"/>
              <a:t>const router = </a:t>
            </a:r>
            <a:r>
              <a:rPr lang="en-US" dirty="0" err="1"/>
              <a:t>express.Router</a:t>
            </a:r>
            <a:r>
              <a:rPr lang="en-US" dirty="0"/>
              <a:t>();</a:t>
            </a:r>
          </a:p>
          <a:p>
            <a:endParaRPr lang="en-US" dirty="0"/>
          </a:p>
          <a:p>
            <a:r>
              <a:rPr lang="en-US" dirty="0"/>
              <a:t>// Require the controllers WHICH WE DID NOT CREATE YET!!</a:t>
            </a:r>
          </a:p>
          <a:p>
            <a:r>
              <a:rPr lang="en-US" dirty="0"/>
              <a:t>const </a:t>
            </a:r>
            <a:r>
              <a:rPr lang="en-US" dirty="0" err="1"/>
              <a:t>product_controller</a:t>
            </a:r>
            <a:r>
              <a:rPr lang="en-US" dirty="0"/>
              <a:t> = require('../controllers/</a:t>
            </a:r>
            <a:r>
              <a:rPr lang="en-US" dirty="0" err="1"/>
              <a:t>product.controller</a:t>
            </a:r>
            <a:r>
              <a:rPr lang="en-US" dirty="0"/>
              <a:t>');</a:t>
            </a:r>
          </a:p>
          <a:p>
            <a:endParaRPr lang="en-US" dirty="0"/>
          </a:p>
          <a:p>
            <a:endParaRPr lang="en-US" dirty="0"/>
          </a:p>
          <a:p>
            <a:r>
              <a:rPr lang="en-US" dirty="0"/>
              <a:t>// a simple test </a:t>
            </a:r>
            <a:r>
              <a:rPr lang="en-US" dirty="0" err="1"/>
              <a:t>url</a:t>
            </a:r>
            <a:r>
              <a:rPr lang="en-US" dirty="0"/>
              <a:t> to check that all of our files are communicating correctly.</a:t>
            </a:r>
          </a:p>
          <a:p>
            <a:r>
              <a:rPr lang="en-US" dirty="0" err="1"/>
              <a:t>router.get</a:t>
            </a:r>
            <a:r>
              <a:rPr lang="en-US" dirty="0"/>
              <a:t>('/test', </a:t>
            </a:r>
            <a:r>
              <a:rPr lang="en-US" dirty="0" err="1"/>
              <a:t>product_controller.test</a:t>
            </a:r>
            <a:r>
              <a:rPr lang="en-US" dirty="0"/>
              <a:t>);</a:t>
            </a:r>
          </a:p>
          <a:p>
            <a:r>
              <a:rPr lang="en-US" dirty="0" err="1"/>
              <a:t>module.exports</a:t>
            </a:r>
            <a:r>
              <a:rPr lang="en-US" dirty="0"/>
              <a:t> = router;</a:t>
            </a:r>
          </a:p>
        </p:txBody>
      </p:sp>
    </p:spTree>
    <p:extLst>
      <p:ext uri="{BB962C8B-B14F-4D97-AF65-F5344CB8AC3E}">
        <p14:creationId xmlns:p14="http://schemas.microsoft.com/office/powerpoint/2010/main" val="2105612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6CB1-A6CD-4302-93CE-EA44123F6D4C}"/>
              </a:ext>
            </a:extLst>
          </p:cNvPr>
          <p:cNvSpPr>
            <a:spLocks noGrp="1"/>
          </p:cNvSpPr>
          <p:nvPr>
            <p:ph type="title"/>
          </p:nvPr>
        </p:nvSpPr>
        <p:spPr/>
        <p:txBody>
          <a:bodyPr>
            <a:normAutofit/>
          </a:bodyPr>
          <a:lstStyle/>
          <a:p>
            <a:r>
              <a:rPr lang="en-US" b="1" i="1" dirty="0"/>
              <a:t>Controllers:</a:t>
            </a:r>
            <a:endParaRPr lang="en-US" dirty="0"/>
          </a:p>
        </p:txBody>
      </p:sp>
      <p:sp>
        <p:nvSpPr>
          <p:cNvPr id="3" name="Content Placeholder 2">
            <a:extLst>
              <a:ext uri="{FF2B5EF4-FFF2-40B4-BE49-F238E27FC236}">
                <a16:creationId xmlns:a16="http://schemas.microsoft.com/office/drawing/2014/main" id="{560AA319-C69F-47CF-B0E1-853B5B685927}"/>
              </a:ext>
            </a:extLst>
          </p:cNvPr>
          <p:cNvSpPr>
            <a:spLocks noGrp="1"/>
          </p:cNvSpPr>
          <p:nvPr>
            <p:ph idx="1"/>
          </p:nvPr>
        </p:nvSpPr>
        <p:spPr/>
        <p:txBody>
          <a:bodyPr/>
          <a:lstStyle/>
          <a:p>
            <a:r>
              <a:rPr lang="en-US" dirty="0"/>
              <a:t>Next step is to implement the controllers we referenced them in the routes</a:t>
            </a:r>
          </a:p>
          <a:p>
            <a:r>
              <a:rPr lang="en-US" dirty="0"/>
              <a:t>go to our controllers directory and create a new </a:t>
            </a:r>
            <a:r>
              <a:rPr lang="en-US" dirty="0" err="1"/>
              <a:t>js</a:t>
            </a:r>
            <a:r>
              <a:rPr lang="en-US" dirty="0"/>
              <a:t> file named </a:t>
            </a:r>
            <a:r>
              <a:rPr lang="en-US" b="1" i="1" u="sng" dirty="0"/>
              <a:t>product.controller.js</a:t>
            </a:r>
            <a:r>
              <a:rPr lang="en-US" u="sng" dirty="0"/>
              <a:t> </a:t>
            </a:r>
            <a:r>
              <a:rPr lang="en-US" dirty="0"/>
              <a:t>which will be the placeholder for our controllers.</a:t>
            </a:r>
          </a:p>
          <a:p>
            <a:endParaRPr lang="en-US" dirty="0"/>
          </a:p>
        </p:txBody>
      </p:sp>
      <p:sp>
        <p:nvSpPr>
          <p:cNvPr id="4" name="Rectangle 3">
            <a:extLst>
              <a:ext uri="{FF2B5EF4-FFF2-40B4-BE49-F238E27FC236}">
                <a16:creationId xmlns:a16="http://schemas.microsoft.com/office/drawing/2014/main" id="{7A225FD8-8B62-47E0-A802-AEE5615320D7}"/>
              </a:ext>
            </a:extLst>
          </p:cNvPr>
          <p:cNvSpPr/>
          <p:nvPr/>
        </p:nvSpPr>
        <p:spPr>
          <a:xfrm>
            <a:off x="1024128" y="4045889"/>
            <a:ext cx="6202018" cy="1754326"/>
          </a:xfrm>
          <a:prstGeom prst="rect">
            <a:avLst/>
          </a:prstGeom>
          <a:solidFill>
            <a:schemeClr val="accent1">
              <a:lumMod val="20000"/>
              <a:lumOff val="80000"/>
            </a:schemeClr>
          </a:solidFill>
          <a:ln>
            <a:solidFill>
              <a:schemeClr val="accent1"/>
            </a:solidFill>
          </a:ln>
        </p:spPr>
        <p:txBody>
          <a:bodyPr wrap="square">
            <a:spAutoFit/>
          </a:bodyPr>
          <a:lstStyle/>
          <a:p>
            <a:r>
              <a:rPr lang="en-US" dirty="0"/>
              <a:t>const Product = require('../models/</a:t>
            </a:r>
            <a:r>
              <a:rPr lang="en-US" dirty="0" err="1"/>
              <a:t>product.model</a:t>
            </a:r>
            <a:r>
              <a:rPr lang="en-US" dirty="0"/>
              <a:t>');</a:t>
            </a:r>
          </a:p>
          <a:p>
            <a:endParaRPr lang="en-US" dirty="0"/>
          </a:p>
          <a:p>
            <a:r>
              <a:rPr lang="en-US" dirty="0"/>
              <a:t>//Simple version, without validation or sanitation</a:t>
            </a:r>
          </a:p>
          <a:p>
            <a:r>
              <a:rPr lang="en-US" dirty="0" err="1"/>
              <a:t>exports.test</a:t>
            </a:r>
            <a:r>
              <a:rPr lang="en-US" dirty="0"/>
              <a:t> = function (req, res) {</a:t>
            </a:r>
          </a:p>
          <a:p>
            <a:r>
              <a:rPr lang="en-US" dirty="0"/>
              <a:t>    </a:t>
            </a:r>
            <a:r>
              <a:rPr lang="en-US" dirty="0" err="1"/>
              <a:t>res.send</a:t>
            </a:r>
            <a:r>
              <a:rPr lang="en-US" dirty="0"/>
              <a:t>('Greetings from the Test controller!');</a:t>
            </a:r>
          </a:p>
          <a:p>
            <a:r>
              <a:rPr lang="en-US" dirty="0"/>
              <a:t>};</a:t>
            </a:r>
          </a:p>
        </p:txBody>
      </p:sp>
    </p:spTree>
    <p:extLst>
      <p:ext uri="{BB962C8B-B14F-4D97-AF65-F5344CB8AC3E}">
        <p14:creationId xmlns:p14="http://schemas.microsoft.com/office/powerpoint/2010/main" val="260895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9653-82CD-4B42-9BBB-46360930A024}"/>
              </a:ext>
            </a:extLst>
          </p:cNvPr>
          <p:cNvSpPr>
            <a:spLocks noGrp="1"/>
          </p:cNvSpPr>
          <p:nvPr>
            <p:ph type="title"/>
          </p:nvPr>
        </p:nvSpPr>
        <p:spPr/>
        <p:txBody>
          <a:bodyPr/>
          <a:lstStyle/>
          <a:p>
            <a:r>
              <a:rPr lang="en-US" dirty="0"/>
              <a:t>App.js</a:t>
            </a:r>
          </a:p>
        </p:txBody>
      </p:sp>
      <p:sp>
        <p:nvSpPr>
          <p:cNvPr id="3" name="Content Placeholder 2">
            <a:extLst>
              <a:ext uri="{FF2B5EF4-FFF2-40B4-BE49-F238E27FC236}">
                <a16:creationId xmlns:a16="http://schemas.microsoft.com/office/drawing/2014/main" id="{B93F74A0-D5CF-4842-A29C-0D6E8908D3A3}"/>
              </a:ext>
            </a:extLst>
          </p:cNvPr>
          <p:cNvSpPr>
            <a:spLocks noGrp="1"/>
          </p:cNvSpPr>
          <p:nvPr>
            <p:ph idx="1"/>
          </p:nvPr>
        </p:nvSpPr>
        <p:spPr>
          <a:xfrm>
            <a:off x="1024127" y="2249424"/>
            <a:ext cx="9720073" cy="4023360"/>
          </a:xfrm>
        </p:spPr>
        <p:txBody>
          <a:bodyPr/>
          <a:lstStyle/>
          <a:p>
            <a:r>
              <a:rPr lang="en-US" dirty="0"/>
              <a:t>Last step before trying out our first route is to add the route class to the </a:t>
            </a:r>
            <a:r>
              <a:rPr lang="en-US" b="1" i="1" dirty="0"/>
              <a:t>app.js</a:t>
            </a:r>
            <a:endParaRPr lang="en-US" dirty="0"/>
          </a:p>
        </p:txBody>
      </p:sp>
      <p:sp>
        <p:nvSpPr>
          <p:cNvPr id="4" name="Rectangle 3">
            <a:extLst>
              <a:ext uri="{FF2B5EF4-FFF2-40B4-BE49-F238E27FC236}">
                <a16:creationId xmlns:a16="http://schemas.microsoft.com/office/drawing/2014/main" id="{280BCEFA-5795-4E22-BB46-C92D91C8223F}"/>
              </a:ext>
            </a:extLst>
          </p:cNvPr>
          <p:cNvSpPr/>
          <p:nvPr/>
        </p:nvSpPr>
        <p:spPr>
          <a:xfrm>
            <a:off x="1142998" y="2707479"/>
            <a:ext cx="8928653" cy="2862322"/>
          </a:xfrm>
          <a:prstGeom prst="rect">
            <a:avLst/>
          </a:prstGeom>
          <a:ln>
            <a:solidFill>
              <a:schemeClr val="accent1"/>
            </a:solidFill>
          </a:ln>
        </p:spPr>
        <p:txBody>
          <a:bodyPr wrap="square">
            <a:spAutoFit/>
          </a:bodyPr>
          <a:lstStyle/>
          <a:p>
            <a:r>
              <a:rPr lang="en-US" dirty="0"/>
              <a:t>//app.js</a:t>
            </a:r>
          </a:p>
          <a:p>
            <a:r>
              <a:rPr lang="en-US" dirty="0"/>
              <a:t>const express = require('express');</a:t>
            </a:r>
          </a:p>
          <a:p>
            <a:r>
              <a:rPr lang="en-US" dirty="0"/>
              <a:t>const </a:t>
            </a:r>
            <a:r>
              <a:rPr lang="en-US" dirty="0" err="1"/>
              <a:t>bodyParser</a:t>
            </a:r>
            <a:r>
              <a:rPr lang="en-US" dirty="0"/>
              <a:t> = require('body-parser');</a:t>
            </a:r>
          </a:p>
          <a:p>
            <a:r>
              <a:rPr lang="en-US" dirty="0">
                <a:highlight>
                  <a:srgbClr val="FFFF00"/>
                </a:highlight>
              </a:rPr>
              <a:t>const product = require('./routes/</a:t>
            </a:r>
            <a:r>
              <a:rPr lang="en-US" dirty="0" err="1">
                <a:highlight>
                  <a:srgbClr val="FFFF00"/>
                </a:highlight>
              </a:rPr>
              <a:t>product.route</a:t>
            </a:r>
            <a:r>
              <a:rPr lang="en-US" dirty="0">
                <a:highlight>
                  <a:srgbClr val="FFFF00"/>
                </a:highlight>
              </a:rPr>
              <a:t>'); // Imports routes for the products</a:t>
            </a:r>
          </a:p>
          <a:p>
            <a:r>
              <a:rPr lang="en-US" dirty="0"/>
              <a:t>const app = express();</a:t>
            </a:r>
          </a:p>
          <a:p>
            <a:r>
              <a:rPr lang="en-US" dirty="0" err="1">
                <a:highlight>
                  <a:srgbClr val="FFFF00"/>
                </a:highlight>
              </a:rPr>
              <a:t>app.use</a:t>
            </a:r>
            <a:r>
              <a:rPr lang="en-US" dirty="0">
                <a:highlight>
                  <a:srgbClr val="FFFF00"/>
                </a:highlight>
              </a:rPr>
              <a:t>('/products', product);</a:t>
            </a:r>
          </a:p>
          <a:p>
            <a:r>
              <a:rPr lang="en-US" dirty="0"/>
              <a:t>let port = 1234;</a:t>
            </a:r>
          </a:p>
          <a:p>
            <a:r>
              <a:rPr lang="en-US" dirty="0" err="1"/>
              <a:t>app.listen</a:t>
            </a:r>
            <a:r>
              <a:rPr lang="en-US" dirty="0"/>
              <a:t>(port, () =&gt; {</a:t>
            </a:r>
          </a:p>
          <a:p>
            <a:r>
              <a:rPr lang="en-US" dirty="0"/>
              <a:t>    console.log('Server is up and running on port </a:t>
            </a:r>
            <a:r>
              <a:rPr lang="en-US" dirty="0" err="1"/>
              <a:t>numner</a:t>
            </a:r>
            <a:r>
              <a:rPr lang="en-US" dirty="0"/>
              <a:t> ' + port);</a:t>
            </a:r>
          </a:p>
          <a:p>
            <a:r>
              <a:rPr lang="en-US" dirty="0"/>
              <a:t>});</a:t>
            </a:r>
          </a:p>
        </p:txBody>
      </p:sp>
      <p:sp>
        <p:nvSpPr>
          <p:cNvPr id="5" name="Rectangle 4">
            <a:extLst>
              <a:ext uri="{FF2B5EF4-FFF2-40B4-BE49-F238E27FC236}">
                <a16:creationId xmlns:a16="http://schemas.microsoft.com/office/drawing/2014/main" id="{69961F82-F079-43C6-A66E-EB9122939537}"/>
              </a:ext>
            </a:extLst>
          </p:cNvPr>
          <p:cNvSpPr/>
          <p:nvPr/>
        </p:nvSpPr>
        <p:spPr>
          <a:xfrm>
            <a:off x="1024128" y="5734393"/>
            <a:ext cx="5217646" cy="646331"/>
          </a:xfrm>
          <a:prstGeom prst="rect">
            <a:avLst/>
          </a:prstGeom>
        </p:spPr>
        <p:txBody>
          <a:bodyPr wrap="square">
            <a:spAutoFit/>
          </a:bodyPr>
          <a:lstStyle/>
          <a:p>
            <a:r>
              <a:rPr lang="en-US" dirty="0">
                <a:latin typeface="medium-content-serif-font"/>
              </a:rPr>
              <a:t>Now head to your browser and try the following link: </a:t>
            </a:r>
            <a:r>
              <a:rPr lang="en-US" dirty="0">
                <a:latin typeface="medium-content-serif-font"/>
                <a:hlinkClick r:id="rId2"/>
              </a:rPr>
              <a:t>http://localhost:1234/products/test</a:t>
            </a:r>
            <a:endParaRPr lang="en-US" dirty="0"/>
          </a:p>
        </p:txBody>
      </p:sp>
      <p:pic>
        <p:nvPicPr>
          <p:cNvPr id="5122" name="Picture 2">
            <a:extLst>
              <a:ext uri="{FF2B5EF4-FFF2-40B4-BE49-F238E27FC236}">
                <a16:creationId xmlns:a16="http://schemas.microsoft.com/office/drawing/2014/main" id="{658B4D6E-BDA1-4F08-8852-6B76EFF74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448" y="4483951"/>
            <a:ext cx="4086225" cy="2171700"/>
          </a:xfrm>
          <a:prstGeom prst="rect">
            <a:avLst/>
          </a:prstGeom>
          <a:solidFill>
            <a:schemeClr val="accent1">
              <a:lumMod val="20000"/>
              <a:lumOff val="80000"/>
            </a:schemeClr>
          </a:solidFill>
          <a:ln>
            <a:solidFill>
              <a:schemeClr val="accent1"/>
            </a:solidFill>
          </a:ln>
        </p:spPr>
      </p:pic>
      <p:sp>
        <p:nvSpPr>
          <p:cNvPr id="6" name="Arrow: Right 5">
            <a:extLst>
              <a:ext uri="{FF2B5EF4-FFF2-40B4-BE49-F238E27FC236}">
                <a16:creationId xmlns:a16="http://schemas.microsoft.com/office/drawing/2014/main" id="{837C84C0-54F9-4EDC-8CF3-B52174F7DEDF}"/>
              </a:ext>
            </a:extLst>
          </p:cNvPr>
          <p:cNvSpPr/>
          <p:nvPr/>
        </p:nvSpPr>
        <p:spPr>
          <a:xfrm>
            <a:off x="5115339" y="6057558"/>
            <a:ext cx="2547108"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57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76F0-7474-4B0E-AC4F-E33F413630D5}"/>
              </a:ext>
            </a:extLst>
          </p:cNvPr>
          <p:cNvSpPr>
            <a:spLocks noGrp="1"/>
          </p:cNvSpPr>
          <p:nvPr>
            <p:ph type="title"/>
          </p:nvPr>
        </p:nvSpPr>
        <p:spPr/>
        <p:txBody>
          <a:bodyPr>
            <a:normAutofit/>
          </a:bodyPr>
          <a:lstStyle/>
          <a:p>
            <a:r>
              <a:rPr lang="en-US" b="1" dirty="0"/>
              <a:t>Postman:</a:t>
            </a:r>
            <a:endParaRPr lang="en-US" dirty="0"/>
          </a:p>
        </p:txBody>
      </p:sp>
      <p:sp>
        <p:nvSpPr>
          <p:cNvPr id="3" name="Content Placeholder 2">
            <a:extLst>
              <a:ext uri="{FF2B5EF4-FFF2-40B4-BE49-F238E27FC236}">
                <a16:creationId xmlns:a16="http://schemas.microsoft.com/office/drawing/2014/main" id="{17D69A81-E61F-481D-A070-10ED51E9FE07}"/>
              </a:ext>
            </a:extLst>
          </p:cNvPr>
          <p:cNvSpPr>
            <a:spLocks noGrp="1"/>
          </p:cNvSpPr>
          <p:nvPr>
            <p:ph idx="1"/>
          </p:nvPr>
        </p:nvSpPr>
        <p:spPr/>
        <p:txBody>
          <a:bodyPr/>
          <a:lstStyle/>
          <a:p>
            <a:r>
              <a:rPr lang="en-US" dirty="0"/>
              <a:t>Postman is a very powerful HTTP client that is used for testing, documenting and the development of APIs. We will be using Postman here to test our endpoints that we will be implementing through out the rest of the tutorial. But first, let’s get familiar with Postman using our ‘/test’ route.</a:t>
            </a:r>
          </a:p>
          <a:p>
            <a:r>
              <a:rPr lang="en-US" dirty="0"/>
              <a:t>1- Install Postman from their </a:t>
            </a:r>
            <a:r>
              <a:rPr lang="en-US" dirty="0">
                <a:hlinkClick r:id="rId2"/>
              </a:rPr>
              <a:t>website</a:t>
            </a:r>
            <a:r>
              <a:rPr lang="en-US" dirty="0"/>
              <a:t>.</a:t>
            </a:r>
          </a:p>
          <a:p>
            <a:r>
              <a:rPr lang="en-US" dirty="0"/>
              <a:t>2- Open the app, make sure it’s a GET request and type the following </a:t>
            </a:r>
            <a:r>
              <a:rPr lang="en-US" dirty="0" err="1"/>
              <a:t>url</a:t>
            </a:r>
            <a:r>
              <a:rPr lang="en-US" dirty="0"/>
              <a:t> ‘</a:t>
            </a:r>
            <a:r>
              <a:rPr lang="en-US" i="1" dirty="0"/>
              <a:t>localhost:1234/products/test</a:t>
            </a:r>
            <a:r>
              <a:rPr lang="en-US" dirty="0"/>
              <a:t>’. Just make sure that your server is still running on the port number </a:t>
            </a:r>
            <a:r>
              <a:rPr lang="en-US" i="1" dirty="0"/>
              <a:t>1234</a:t>
            </a:r>
            <a:r>
              <a:rPr lang="en-US" dirty="0"/>
              <a:t>. You should be able to see ‘Greetings from Test controller’ when going on the ‘Preview’ mode in Postman.</a:t>
            </a:r>
          </a:p>
          <a:p>
            <a:endParaRPr lang="en-US" dirty="0"/>
          </a:p>
        </p:txBody>
      </p:sp>
    </p:spTree>
    <p:extLst>
      <p:ext uri="{BB962C8B-B14F-4D97-AF65-F5344CB8AC3E}">
        <p14:creationId xmlns:p14="http://schemas.microsoft.com/office/powerpoint/2010/main" val="181702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7786-A627-4E18-82F0-7F5CE021B0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6042B8-D928-4F76-8FE5-5FBD1CE5DD22}"/>
              </a:ext>
            </a:extLst>
          </p:cNvPr>
          <p:cNvSpPr>
            <a:spLocks noGrp="1"/>
          </p:cNvSpPr>
          <p:nvPr>
            <p:ph idx="1"/>
          </p:nvPr>
        </p:nvSpPr>
        <p:spPr/>
        <p:txBody>
          <a:bodyPr/>
          <a:lstStyle/>
          <a:p>
            <a:endParaRPr lang="en-US"/>
          </a:p>
        </p:txBody>
      </p:sp>
      <p:pic>
        <p:nvPicPr>
          <p:cNvPr id="6146" name="Picture 2">
            <a:extLst>
              <a:ext uri="{FF2B5EF4-FFF2-40B4-BE49-F238E27FC236}">
                <a16:creationId xmlns:a16="http://schemas.microsoft.com/office/drawing/2014/main" id="{637F8D7E-8FC9-4D30-91A4-85921BB95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12192000" cy="684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561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1EFE-1FD9-4246-9971-F8C06824C6B1}"/>
              </a:ext>
            </a:extLst>
          </p:cNvPr>
          <p:cNvSpPr>
            <a:spLocks noGrp="1"/>
          </p:cNvSpPr>
          <p:nvPr>
            <p:ph type="title"/>
          </p:nvPr>
        </p:nvSpPr>
        <p:spPr/>
        <p:txBody>
          <a:bodyPr>
            <a:normAutofit/>
          </a:bodyPr>
          <a:lstStyle/>
          <a:p>
            <a:r>
              <a:rPr lang="en-US" b="1" dirty="0"/>
              <a:t>Connecting our app to the remote Database:</a:t>
            </a:r>
            <a:endParaRPr lang="en-US" dirty="0"/>
          </a:p>
        </p:txBody>
      </p:sp>
      <p:sp>
        <p:nvSpPr>
          <p:cNvPr id="3" name="Content Placeholder 2">
            <a:extLst>
              <a:ext uri="{FF2B5EF4-FFF2-40B4-BE49-F238E27FC236}">
                <a16:creationId xmlns:a16="http://schemas.microsoft.com/office/drawing/2014/main" id="{CEFEA205-5753-4116-8752-C711E402C178}"/>
              </a:ext>
            </a:extLst>
          </p:cNvPr>
          <p:cNvSpPr>
            <a:spLocks noGrp="1"/>
          </p:cNvSpPr>
          <p:nvPr>
            <p:ph idx="1"/>
          </p:nvPr>
        </p:nvSpPr>
        <p:spPr>
          <a:xfrm>
            <a:off x="1024127" y="2249424"/>
            <a:ext cx="9720073" cy="4023360"/>
          </a:xfrm>
        </p:spPr>
        <p:txBody>
          <a:bodyPr/>
          <a:lstStyle/>
          <a:p>
            <a:r>
              <a:rPr lang="en-US" dirty="0"/>
              <a:t>We need to inform our app that it should be communicating with the database.</a:t>
            </a:r>
          </a:p>
          <a:p>
            <a:r>
              <a:rPr lang="en-US" dirty="0"/>
              <a:t>Remember the ‘</a:t>
            </a:r>
            <a:r>
              <a:rPr lang="en-US" b="1" i="1" dirty="0"/>
              <a:t>mongoose</a:t>
            </a:r>
            <a:r>
              <a:rPr lang="en-US" dirty="0"/>
              <a:t>’ package we installed before? Now is the right time to use.</a:t>
            </a:r>
          </a:p>
          <a:p>
            <a:r>
              <a:rPr lang="en-US" dirty="0"/>
              <a:t>All we have to go is heading to our </a:t>
            </a:r>
            <a:r>
              <a:rPr lang="en-US" u="sng" dirty="0"/>
              <a:t>app.js</a:t>
            </a:r>
            <a:r>
              <a:rPr lang="en-US" dirty="0"/>
              <a:t> file and paste the following code in it. Just remember to update the connection string of your database.</a:t>
            </a:r>
          </a:p>
        </p:txBody>
      </p:sp>
      <p:sp>
        <p:nvSpPr>
          <p:cNvPr id="4" name="Rectangle 3">
            <a:extLst>
              <a:ext uri="{FF2B5EF4-FFF2-40B4-BE49-F238E27FC236}">
                <a16:creationId xmlns:a16="http://schemas.microsoft.com/office/drawing/2014/main" id="{33BA1597-EC9E-4389-A422-77AF62BAD391}"/>
              </a:ext>
            </a:extLst>
          </p:cNvPr>
          <p:cNvSpPr/>
          <p:nvPr/>
        </p:nvSpPr>
        <p:spPr>
          <a:xfrm>
            <a:off x="331304" y="4129052"/>
            <a:ext cx="11529392" cy="2616101"/>
          </a:xfrm>
          <a:prstGeom prst="rect">
            <a:avLst/>
          </a:prstGeom>
          <a:solidFill>
            <a:srgbClr val="002060"/>
          </a:solidFill>
        </p:spPr>
        <p:txBody>
          <a:bodyPr wrap="square">
            <a:spAutoFit/>
          </a:bodyPr>
          <a:lstStyle/>
          <a:p>
            <a:r>
              <a:rPr lang="en-US" sz="1600" dirty="0">
                <a:solidFill>
                  <a:srgbClr val="6A9955"/>
                </a:solidFill>
                <a:latin typeface="Consolas" panose="020B0609020204030204" pitchFamily="49" charset="0"/>
              </a:rPr>
              <a:t>// Set up mongoose connection</a:t>
            </a:r>
            <a:endParaRPr lang="en-US" sz="1600" dirty="0">
              <a:solidFill>
                <a:srgbClr val="D4D4D4"/>
              </a:solidFill>
              <a:latin typeface="Consolas" panose="020B0609020204030204" pitchFamily="49" charset="0"/>
            </a:endParaRPr>
          </a:p>
          <a:p>
            <a:r>
              <a:rPr lang="en-US" sz="1600" b="0" dirty="0" err="1">
                <a:solidFill>
                  <a:srgbClr val="4EC9B0"/>
                </a:solidFill>
                <a:effectLst/>
                <a:latin typeface="Consolas" panose="020B0609020204030204" pitchFamily="49" charset="0"/>
              </a:rPr>
              <a:t>mongoose</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connect</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mongodb</a:t>
            </a:r>
            <a:r>
              <a:rPr lang="en-US" sz="1600" b="0" dirty="0">
                <a:solidFill>
                  <a:srgbClr val="CE9178"/>
                </a:solidFill>
                <a:effectLst/>
                <a:latin typeface="Consolas" panose="020B0609020204030204" pitchFamily="49" charset="0"/>
              </a:rPr>
              <a:t>://localhost/</a:t>
            </a:r>
            <a:r>
              <a:rPr lang="en-US" sz="1600" b="0" dirty="0" err="1">
                <a:solidFill>
                  <a:srgbClr val="CE9178"/>
                </a:solidFill>
                <a:effectLst/>
                <a:latin typeface="Consolas" panose="020B0609020204030204" pitchFamily="49" charset="0"/>
              </a:rPr>
              <a:t>productsDb</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useNewUrlParser</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useUnifiedTopology</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D4D4D4"/>
                </a:solidFill>
                <a:effectLst/>
                <a:latin typeface="Consolas" panose="020B0609020204030204" pitchFamily="49" charset="0"/>
              </a:rPr>
              <a:t> } )</a:t>
            </a:r>
          </a:p>
          <a:p>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then</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"Connected to the database!"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catch</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err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"Cannot connect to the database!"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err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process</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exit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265487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51B8-2112-4424-9DD3-459B9D0BA81F}"/>
              </a:ext>
            </a:extLst>
          </p:cNvPr>
          <p:cNvSpPr>
            <a:spLocks noGrp="1"/>
          </p:cNvSpPr>
          <p:nvPr>
            <p:ph type="title"/>
          </p:nvPr>
        </p:nvSpPr>
        <p:spPr/>
        <p:txBody>
          <a:bodyPr>
            <a:normAutofit/>
          </a:bodyPr>
          <a:lstStyle/>
          <a:p>
            <a:r>
              <a:rPr lang="en-US" b="1" dirty="0"/>
              <a:t>Body Parser</a:t>
            </a:r>
            <a:endParaRPr lang="en-US" dirty="0"/>
          </a:p>
        </p:txBody>
      </p:sp>
      <p:sp>
        <p:nvSpPr>
          <p:cNvPr id="3" name="Content Placeholder 2">
            <a:extLst>
              <a:ext uri="{FF2B5EF4-FFF2-40B4-BE49-F238E27FC236}">
                <a16:creationId xmlns:a16="http://schemas.microsoft.com/office/drawing/2014/main" id="{692A6A28-947F-40DE-A581-779A5F70830F}"/>
              </a:ext>
            </a:extLst>
          </p:cNvPr>
          <p:cNvSpPr>
            <a:spLocks noGrp="1"/>
          </p:cNvSpPr>
          <p:nvPr>
            <p:ph idx="1"/>
          </p:nvPr>
        </p:nvSpPr>
        <p:spPr/>
        <p:txBody>
          <a:bodyPr/>
          <a:lstStyle/>
          <a:p>
            <a:r>
              <a:rPr lang="en-US" dirty="0"/>
              <a:t>Last configuration thingy we need for our app.js is using </a:t>
            </a:r>
            <a:r>
              <a:rPr lang="en-US" dirty="0" err="1"/>
              <a:t>bodyParser</a:t>
            </a:r>
            <a:r>
              <a:rPr lang="en-US" dirty="0"/>
              <a:t>. Body Parser is an </a:t>
            </a:r>
            <a:r>
              <a:rPr lang="en-US" dirty="0" err="1"/>
              <a:t>npm</a:t>
            </a:r>
            <a:r>
              <a:rPr lang="en-US" dirty="0"/>
              <a:t> package that is used to parse the incoming request bodies in a middleware.</a:t>
            </a:r>
          </a:p>
          <a:p>
            <a:r>
              <a:rPr lang="en-US" dirty="0"/>
              <a:t>In you </a:t>
            </a:r>
            <a:r>
              <a:rPr lang="en-US" u="sng" dirty="0"/>
              <a:t>app.js</a:t>
            </a:r>
            <a:r>
              <a:rPr lang="en-US" dirty="0"/>
              <a:t> file, add the following couple of lines.</a:t>
            </a:r>
          </a:p>
          <a:p>
            <a:endParaRPr lang="en-US" dirty="0"/>
          </a:p>
        </p:txBody>
      </p:sp>
      <p:sp>
        <p:nvSpPr>
          <p:cNvPr id="6" name="Rectangle 5">
            <a:extLst>
              <a:ext uri="{FF2B5EF4-FFF2-40B4-BE49-F238E27FC236}">
                <a16:creationId xmlns:a16="http://schemas.microsoft.com/office/drawing/2014/main" id="{8B16E0AD-C9E2-48B2-B6B4-239BE9B6F852}"/>
              </a:ext>
            </a:extLst>
          </p:cNvPr>
          <p:cNvSpPr/>
          <p:nvPr/>
        </p:nvSpPr>
        <p:spPr>
          <a:xfrm>
            <a:off x="2663687" y="3651349"/>
            <a:ext cx="6096000" cy="646331"/>
          </a:xfrm>
          <a:prstGeom prst="rect">
            <a:avLst/>
          </a:prstGeom>
          <a:solidFill>
            <a:schemeClr val="accent2">
              <a:lumMod val="20000"/>
              <a:lumOff val="80000"/>
            </a:schemeClr>
          </a:solidFill>
          <a:ln>
            <a:solidFill>
              <a:schemeClr val="accent1"/>
            </a:solidFill>
          </a:ln>
        </p:spPr>
        <p:txBody>
          <a:bodyPr>
            <a:spAutoFit/>
          </a:bodyPr>
          <a:lstStyle/>
          <a:p>
            <a:r>
              <a:rPr lang="en-US" dirty="0" err="1">
                <a:latin typeface="Menlo"/>
              </a:rPr>
              <a:t>app.use</a:t>
            </a:r>
            <a:r>
              <a:rPr lang="en-US" dirty="0"/>
              <a:t>(</a:t>
            </a:r>
            <a:r>
              <a:rPr lang="en-US" dirty="0" err="1">
                <a:latin typeface="Menlo"/>
              </a:rPr>
              <a:t>bodyParser.json</a:t>
            </a:r>
            <a:r>
              <a:rPr lang="en-US" dirty="0">
                <a:latin typeface="Menlo"/>
              </a:rPr>
              <a:t>());</a:t>
            </a:r>
            <a:br>
              <a:rPr lang="en-US" dirty="0"/>
            </a:br>
            <a:r>
              <a:rPr lang="en-US" dirty="0" err="1">
                <a:latin typeface="Menlo"/>
              </a:rPr>
              <a:t>app.use</a:t>
            </a:r>
            <a:r>
              <a:rPr lang="en-US" dirty="0">
                <a:latin typeface="Menlo"/>
              </a:rPr>
              <a:t>(</a:t>
            </a:r>
            <a:r>
              <a:rPr lang="en-US" dirty="0" err="1">
                <a:latin typeface="Menlo"/>
              </a:rPr>
              <a:t>bodyParser.urlencoded</a:t>
            </a:r>
            <a:r>
              <a:rPr lang="en-US" dirty="0">
                <a:latin typeface="Menlo"/>
              </a:rPr>
              <a:t>({extended: </a:t>
            </a:r>
            <a:r>
              <a:rPr lang="en-US" b="1" dirty="0">
                <a:latin typeface="Menlo"/>
              </a:rPr>
              <a:t>true</a:t>
            </a:r>
            <a:r>
              <a:rPr lang="en-US" dirty="0">
                <a:latin typeface="Menlo"/>
              </a:rPr>
              <a:t>}));</a:t>
            </a:r>
            <a:endParaRPr lang="en-US" dirty="0"/>
          </a:p>
        </p:txBody>
      </p:sp>
    </p:spTree>
    <p:extLst>
      <p:ext uri="{BB962C8B-B14F-4D97-AF65-F5344CB8AC3E}">
        <p14:creationId xmlns:p14="http://schemas.microsoft.com/office/powerpoint/2010/main" val="72283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4B59A-AF30-4FC4-9F05-D826741A183E}"/>
              </a:ext>
            </a:extLst>
          </p:cNvPr>
          <p:cNvSpPr>
            <a:spLocks noGrp="1"/>
          </p:cNvSpPr>
          <p:nvPr>
            <p:ph type="title"/>
          </p:nvPr>
        </p:nvSpPr>
        <p:spPr>
          <a:xfrm>
            <a:off x="268356" y="585216"/>
            <a:ext cx="2170044" cy="1499616"/>
          </a:xfrm>
        </p:spPr>
        <p:txBody>
          <a:bodyPr>
            <a:noAutofit/>
          </a:bodyPr>
          <a:lstStyle/>
          <a:p>
            <a:r>
              <a:rPr lang="en-US" sz="3600" dirty="0"/>
              <a:t>full </a:t>
            </a:r>
            <a:r>
              <a:rPr lang="en-US" sz="3600" b="1" i="1" dirty="0"/>
              <a:t>app.js</a:t>
            </a:r>
            <a:r>
              <a:rPr lang="en-US" sz="3600" dirty="0"/>
              <a:t> file looks like</a:t>
            </a:r>
          </a:p>
        </p:txBody>
      </p:sp>
      <p:sp>
        <p:nvSpPr>
          <p:cNvPr id="4" name="Rectangle 3">
            <a:extLst>
              <a:ext uri="{FF2B5EF4-FFF2-40B4-BE49-F238E27FC236}">
                <a16:creationId xmlns:a16="http://schemas.microsoft.com/office/drawing/2014/main" id="{798BA8CC-CBA1-4494-AACF-48428BCE69D9}"/>
              </a:ext>
            </a:extLst>
          </p:cNvPr>
          <p:cNvSpPr/>
          <p:nvPr/>
        </p:nvSpPr>
        <p:spPr>
          <a:xfrm>
            <a:off x="2570524" y="197346"/>
            <a:ext cx="9353120" cy="6709529"/>
          </a:xfrm>
          <a:prstGeom prst="rect">
            <a:avLst/>
          </a:prstGeom>
          <a:solidFill>
            <a:srgbClr val="002060"/>
          </a:solidFill>
          <a:ln>
            <a:solidFill>
              <a:schemeClr val="accent1"/>
            </a:solidFill>
          </a:ln>
        </p:spPr>
        <p:txBody>
          <a:bodyPr wrap="square">
            <a:spAutoFit/>
          </a:bodyPr>
          <a:lstStyle/>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mongoose</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require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'mongoose'</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express</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require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'express'</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bodyParser</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require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'body-parser'</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product</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require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'./routes/</a:t>
            </a:r>
            <a:r>
              <a:rPr lang="en-US" sz="1600" dirty="0" err="1">
                <a:solidFill>
                  <a:srgbClr val="CE9178"/>
                </a:solidFill>
                <a:latin typeface="Consolas" panose="020B0609020204030204" pitchFamily="49" charset="0"/>
              </a:rPr>
              <a:t>product.routes</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r>
              <a:rPr lang="en-US" sz="1600" dirty="0">
                <a:solidFill>
                  <a:srgbClr val="6A9955"/>
                </a:solidFill>
                <a:latin typeface="Consolas" panose="020B0609020204030204" pitchFamily="49" charset="0"/>
              </a:rPr>
              <a:t>// initialize our express app</a:t>
            </a:r>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app</a:t>
            </a:r>
            <a:r>
              <a:rPr lang="en-US" sz="1600" dirty="0">
                <a:solidFill>
                  <a:srgbClr val="D4D4D4"/>
                </a:solidFill>
                <a:latin typeface="Consolas" panose="020B0609020204030204" pitchFamily="49" charset="0"/>
              </a:rPr>
              <a:t> = </a:t>
            </a:r>
            <a:r>
              <a:rPr lang="en-US" sz="1600" dirty="0">
                <a:solidFill>
                  <a:srgbClr val="DCDCAA"/>
                </a:solidFill>
                <a:latin typeface="Consolas" panose="020B0609020204030204" pitchFamily="49" charset="0"/>
              </a:rPr>
              <a:t>express</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Set up mongoose connection</a:t>
            </a:r>
            <a:endParaRPr lang="en-US" sz="1600" dirty="0">
              <a:solidFill>
                <a:srgbClr val="D4D4D4"/>
              </a:solidFill>
              <a:latin typeface="Consolas" panose="020B0609020204030204" pitchFamily="49" charset="0"/>
            </a:endParaRPr>
          </a:p>
          <a:p>
            <a:r>
              <a:rPr lang="en-US" sz="1600" b="0" dirty="0" err="1">
                <a:solidFill>
                  <a:srgbClr val="4EC9B0"/>
                </a:solidFill>
                <a:effectLst/>
                <a:latin typeface="Consolas" panose="020B0609020204030204" pitchFamily="49" charset="0"/>
              </a:rPr>
              <a:t>mongoose</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connect</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mongodb</a:t>
            </a:r>
            <a:r>
              <a:rPr lang="en-US" sz="1600" b="0" dirty="0">
                <a:solidFill>
                  <a:srgbClr val="CE9178"/>
                </a:solidFill>
                <a:effectLst/>
                <a:latin typeface="Consolas" panose="020B0609020204030204" pitchFamily="49" charset="0"/>
              </a:rPr>
              <a:t>://localhost/</a:t>
            </a:r>
            <a:r>
              <a:rPr lang="en-US" sz="1600" b="0" dirty="0" err="1">
                <a:solidFill>
                  <a:srgbClr val="CE9178"/>
                </a:solidFill>
                <a:effectLst/>
                <a:latin typeface="Consolas" panose="020B0609020204030204" pitchFamily="49" charset="0"/>
              </a:rPr>
              <a:t>productsDb</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useNewUrlParser</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useUnifiedTopology</a:t>
            </a:r>
            <a:r>
              <a:rPr lang="en-US" sz="1600" b="0" dirty="0">
                <a:solidFill>
                  <a:srgbClr val="9CDCFE"/>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D4D4D4"/>
                </a:solidFill>
                <a:effectLst/>
                <a:latin typeface="Consolas" panose="020B0609020204030204" pitchFamily="49" charset="0"/>
              </a:rPr>
              <a:t> } )</a:t>
            </a:r>
          </a:p>
          <a:p>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then</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"Connected to the database!"</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catch</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err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console</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"Cannot connect to the database!"</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err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process</a:t>
            </a:r>
            <a:r>
              <a:rPr lang="en-US" sz="1600" b="0" dirty="0" err="1">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exit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p>
          <a:p>
            <a:br>
              <a:rPr lang="en-US" sz="1600" dirty="0">
                <a:solidFill>
                  <a:srgbClr val="D4D4D4"/>
                </a:solidFill>
                <a:latin typeface="Consolas" panose="020B0609020204030204" pitchFamily="49" charset="0"/>
              </a:rPr>
            </a:b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bodyParser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json</a:t>
            </a:r>
            <a:r>
              <a:rPr lang="en-US" sz="1600" dirty="0">
                <a:solidFill>
                  <a:srgbClr val="D4D4D4"/>
                </a:solidFill>
                <a:latin typeface="Consolas" panose="020B0609020204030204" pitchFamily="49" charset="0"/>
              </a:rPr>
              <a:t>());</a:t>
            </a:r>
          </a:p>
          <a:p>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bodyParser</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urlencoded</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extended: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true</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use</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products'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product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err="1">
                <a:solidFill>
                  <a:srgbClr val="9CDCFE"/>
                </a:solidFill>
                <a:latin typeface="Consolas" panose="020B0609020204030204" pitchFamily="49" charset="0"/>
              </a:rPr>
              <a:t>app</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listen</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3000</a:t>
            </a:r>
            <a:r>
              <a:rPr lang="en-US" sz="1600" dirty="0">
                <a:solidFill>
                  <a:srgbClr val="D4D4D4"/>
                </a:solidFill>
                <a:latin typeface="Consolas" panose="020B0609020204030204" pitchFamily="49" charset="0"/>
              </a:rPr>
              <a:t>, () </a:t>
            </a:r>
            <a:r>
              <a:rPr lang="en-US" sz="1600" dirty="0">
                <a:solidFill>
                  <a:srgbClr val="569CD6"/>
                </a:solidFill>
                <a:latin typeface="Consolas" panose="020B0609020204030204" pitchFamily="49" charset="0"/>
              </a:rPr>
              <a:t>=&gt;</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console</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log</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'Server is up and running on port </a:t>
            </a:r>
            <a:r>
              <a:rPr lang="en-US" sz="1600" dirty="0" err="1">
                <a:solidFill>
                  <a:srgbClr val="CE9178"/>
                </a:solidFill>
                <a:latin typeface="Consolas" panose="020B0609020204030204" pitchFamily="49" charset="0"/>
              </a:rPr>
              <a:t>numner</a:t>
            </a:r>
            <a:r>
              <a:rPr lang="en-US" sz="1600" dirty="0">
                <a:solidFill>
                  <a:srgbClr val="CE9178"/>
                </a:solidFill>
                <a:latin typeface="Consolas" panose="020B0609020204030204" pitchFamily="49" charset="0"/>
              </a:rPr>
              <a:t> 3000'</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17163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7EE7-102F-44F8-B53A-9DEE26AD0FA6}"/>
              </a:ext>
            </a:extLst>
          </p:cNvPr>
          <p:cNvSpPr>
            <a:spLocks noGrp="1"/>
          </p:cNvSpPr>
          <p:nvPr>
            <p:ph type="title"/>
          </p:nvPr>
        </p:nvSpPr>
        <p:spPr/>
        <p:txBody>
          <a:bodyPr>
            <a:normAutofit/>
          </a:bodyPr>
          <a:lstStyle/>
          <a:p>
            <a:r>
              <a:rPr lang="en-US" b="1" dirty="0"/>
              <a:t>Implementing the endpoints</a:t>
            </a:r>
            <a:endParaRPr lang="en-US" dirty="0"/>
          </a:p>
        </p:txBody>
      </p:sp>
      <p:sp>
        <p:nvSpPr>
          <p:cNvPr id="3" name="Content Placeholder 2">
            <a:extLst>
              <a:ext uri="{FF2B5EF4-FFF2-40B4-BE49-F238E27FC236}">
                <a16:creationId xmlns:a16="http://schemas.microsoft.com/office/drawing/2014/main" id="{1D6AED75-4FB1-4722-A476-C2A56D68156D}"/>
              </a:ext>
            </a:extLst>
          </p:cNvPr>
          <p:cNvSpPr>
            <a:spLocks noGrp="1"/>
          </p:cNvSpPr>
          <p:nvPr>
            <p:ph idx="1"/>
          </p:nvPr>
        </p:nvSpPr>
        <p:spPr/>
        <p:txBody>
          <a:bodyPr/>
          <a:lstStyle/>
          <a:p>
            <a:r>
              <a:rPr lang="en-US" b="1" dirty="0"/>
              <a:t>CREATE</a:t>
            </a:r>
          </a:p>
          <a:p>
            <a:r>
              <a:rPr lang="en-US" dirty="0"/>
              <a:t>The first task in our CRUD task is to create a new product. Let’s start by defining our route first. Head to routes and start designing the expected path that the browser would hit and the controller that would be responsible for handling that request.</a:t>
            </a:r>
          </a:p>
          <a:p>
            <a:endParaRPr lang="en-US" dirty="0"/>
          </a:p>
        </p:txBody>
      </p:sp>
      <p:sp>
        <p:nvSpPr>
          <p:cNvPr id="5" name="Rectangle 4">
            <a:extLst>
              <a:ext uri="{FF2B5EF4-FFF2-40B4-BE49-F238E27FC236}">
                <a16:creationId xmlns:a16="http://schemas.microsoft.com/office/drawing/2014/main" id="{9B035021-6FE6-4B15-B6BA-F5398534630E}"/>
              </a:ext>
            </a:extLst>
          </p:cNvPr>
          <p:cNvSpPr/>
          <p:nvPr/>
        </p:nvSpPr>
        <p:spPr>
          <a:xfrm>
            <a:off x="2305878" y="4297680"/>
            <a:ext cx="6400800" cy="923330"/>
          </a:xfrm>
          <a:prstGeom prst="rect">
            <a:avLst/>
          </a:prstGeom>
          <a:solidFill>
            <a:schemeClr val="accent2">
              <a:lumMod val="20000"/>
              <a:lumOff val="80000"/>
            </a:schemeClr>
          </a:solidFill>
          <a:ln>
            <a:solidFill>
              <a:schemeClr val="accent1"/>
            </a:solidFill>
          </a:ln>
        </p:spPr>
        <p:txBody>
          <a:bodyPr wrap="square">
            <a:spAutoFit/>
          </a:bodyPr>
          <a:lstStyle/>
          <a:p>
            <a:r>
              <a:rPr lang="en-US" dirty="0"/>
              <a:t>// routes/products.route.js</a:t>
            </a:r>
          </a:p>
          <a:p>
            <a:r>
              <a:rPr lang="en-US" dirty="0"/>
              <a:t>...</a:t>
            </a:r>
          </a:p>
          <a:p>
            <a:r>
              <a:rPr lang="en-US" dirty="0" err="1"/>
              <a:t>router.post</a:t>
            </a:r>
            <a:r>
              <a:rPr lang="en-US" dirty="0"/>
              <a:t>('/create', </a:t>
            </a:r>
            <a:r>
              <a:rPr lang="en-US" dirty="0" err="1"/>
              <a:t>product_controller.product_create</a:t>
            </a:r>
            <a:r>
              <a:rPr lang="en-US" dirty="0"/>
              <a:t>);</a:t>
            </a:r>
          </a:p>
        </p:txBody>
      </p:sp>
      <p:sp>
        <p:nvSpPr>
          <p:cNvPr id="6" name="Rectangle 5">
            <a:extLst>
              <a:ext uri="{FF2B5EF4-FFF2-40B4-BE49-F238E27FC236}">
                <a16:creationId xmlns:a16="http://schemas.microsoft.com/office/drawing/2014/main" id="{53277E3A-4A3A-4EC7-8163-C1CA52DD7198}"/>
              </a:ext>
            </a:extLst>
          </p:cNvPr>
          <p:cNvSpPr/>
          <p:nvPr/>
        </p:nvSpPr>
        <p:spPr>
          <a:xfrm>
            <a:off x="1024128" y="5697283"/>
            <a:ext cx="7377750" cy="646331"/>
          </a:xfrm>
          <a:prstGeom prst="rect">
            <a:avLst/>
          </a:prstGeom>
        </p:spPr>
        <p:txBody>
          <a:bodyPr wrap="square">
            <a:spAutoFit/>
          </a:bodyPr>
          <a:lstStyle/>
          <a:p>
            <a:r>
              <a:rPr lang="en-US" dirty="0">
                <a:latin typeface="medium-content-serif-font"/>
              </a:rPr>
              <a:t>Now let’s write the </a:t>
            </a:r>
            <a:r>
              <a:rPr lang="en-US" i="1" dirty="0" err="1">
                <a:latin typeface="medium-content-serif-font"/>
              </a:rPr>
              <a:t>product_create</a:t>
            </a:r>
            <a:r>
              <a:rPr lang="en-US" dirty="0">
                <a:latin typeface="medium-content-serif-font"/>
              </a:rPr>
              <a:t> controller in our controller file. Head to </a:t>
            </a:r>
            <a:r>
              <a:rPr lang="en-US" i="1" dirty="0">
                <a:latin typeface="medium-content-serif-font"/>
              </a:rPr>
              <a:t>controllers/product.controller.js</a:t>
            </a:r>
            <a:r>
              <a:rPr lang="en-US" dirty="0">
                <a:latin typeface="medium-content-serif-font"/>
              </a:rPr>
              <a:t> and paste the following code.</a:t>
            </a:r>
            <a:endParaRPr lang="en-US" dirty="0"/>
          </a:p>
        </p:txBody>
      </p:sp>
    </p:spTree>
    <p:extLst>
      <p:ext uri="{BB962C8B-B14F-4D97-AF65-F5344CB8AC3E}">
        <p14:creationId xmlns:p14="http://schemas.microsoft.com/office/powerpoint/2010/main" val="470925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15FAAA-D866-4572-93DA-B5C43294745E}"/>
              </a:ext>
            </a:extLst>
          </p:cNvPr>
          <p:cNvSpPr/>
          <p:nvPr/>
        </p:nvSpPr>
        <p:spPr>
          <a:xfrm>
            <a:off x="662807" y="428178"/>
            <a:ext cx="6467061" cy="6001643"/>
          </a:xfrm>
          <a:prstGeom prst="rect">
            <a:avLst/>
          </a:prstGeom>
          <a:solidFill>
            <a:schemeClr val="accent2">
              <a:lumMod val="20000"/>
              <a:lumOff val="80000"/>
            </a:schemeClr>
          </a:solidFill>
          <a:ln>
            <a:solidFill>
              <a:schemeClr val="accent1"/>
            </a:solidFill>
          </a:ln>
        </p:spPr>
        <p:txBody>
          <a:bodyPr wrap="square">
            <a:spAutoFit/>
          </a:bodyPr>
          <a:lstStyle/>
          <a:p>
            <a:r>
              <a:rPr lang="en-US" sz="2400" dirty="0"/>
              <a:t>// controllers/products.js</a:t>
            </a:r>
          </a:p>
          <a:p>
            <a:r>
              <a:rPr lang="en-US" sz="2400" dirty="0" err="1"/>
              <a:t>exports.product_create</a:t>
            </a:r>
            <a:r>
              <a:rPr lang="en-US" sz="2400" dirty="0"/>
              <a:t> = function (req, res) {</a:t>
            </a:r>
          </a:p>
          <a:p>
            <a:r>
              <a:rPr lang="en-US" sz="2400" dirty="0"/>
              <a:t>    let product = new Product(</a:t>
            </a:r>
          </a:p>
          <a:p>
            <a:r>
              <a:rPr lang="en-US" sz="2400" dirty="0"/>
              <a:t>        {</a:t>
            </a:r>
          </a:p>
          <a:p>
            <a:r>
              <a:rPr lang="en-US" sz="2400" dirty="0"/>
              <a:t>            name: req.body.name,</a:t>
            </a:r>
          </a:p>
          <a:p>
            <a:r>
              <a:rPr lang="en-US" sz="2400" dirty="0"/>
              <a:t>            price: </a:t>
            </a:r>
            <a:r>
              <a:rPr lang="en-US" sz="2400" dirty="0" err="1"/>
              <a:t>req.body.price</a:t>
            </a:r>
            <a:endParaRPr lang="en-US" sz="2400" dirty="0"/>
          </a:p>
          <a:p>
            <a:r>
              <a:rPr lang="en-US" sz="2400" dirty="0"/>
              <a:t>        }</a:t>
            </a:r>
          </a:p>
          <a:p>
            <a:r>
              <a:rPr lang="en-US" sz="2400" dirty="0"/>
              <a:t>    );</a:t>
            </a:r>
          </a:p>
          <a:p>
            <a:endParaRPr lang="en-US" sz="2400" dirty="0"/>
          </a:p>
          <a:p>
            <a:r>
              <a:rPr lang="en-US" sz="2400" dirty="0"/>
              <a:t>    </a:t>
            </a:r>
            <a:r>
              <a:rPr lang="en-US" sz="2400" dirty="0" err="1"/>
              <a:t>product.save</a:t>
            </a:r>
            <a:r>
              <a:rPr lang="en-US" sz="2400" dirty="0"/>
              <a:t>(function (err) {</a:t>
            </a:r>
          </a:p>
          <a:p>
            <a:r>
              <a:rPr lang="en-US" sz="2400" dirty="0"/>
              <a:t>        if (err) {</a:t>
            </a:r>
          </a:p>
          <a:p>
            <a:r>
              <a:rPr lang="en-US" sz="2400" dirty="0"/>
              <a:t>            return next(err);</a:t>
            </a:r>
          </a:p>
          <a:p>
            <a:r>
              <a:rPr lang="en-US" sz="2400" dirty="0"/>
              <a:t>        }</a:t>
            </a:r>
          </a:p>
          <a:p>
            <a:r>
              <a:rPr lang="en-US" sz="2400" dirty="0"/>
              <a:t>        </a:t>
            </a:r>
            <a:r>
              <a:rPr lang="en-US" sz="2400" dirty="0" err="1"/>
              <a:t>res.send</a:t>
            </a:r>
            <a:r>
              <a:rPr lang="en-US" sz="2400" dirty="0"/>
              <a:t>('Product Created successfully')</a:t>
            </a:r>
          </a:p>
          <a:p>
            <a:r>
              <a:rPr lang="en-US" sz="2400" dirty="0"/>
              <a:t>    })</a:t>
            </a:r>
          </a:p>
          <a:p>
            <a:r>
              <a:rPr lang="en-US" sz="2400" dirty="0"/>
              <a:t>};</a:t>
            </a:r>
          </a:p>
        </p:txBody>
      </p:sp>
      <p:sp>
        <p:nvSpPr>
          <p:cNvPr id="5" name="Rectangle 4">
            <a:extLst>
              <a:ext uri="{FF2B5EF4-FFF2-40B4-BE49-F238E27FC236}">
                <a16:creationId xmlns:a16="http://schemas.microsoft.com/office/drawing/2014/main" id="{F44AFDCD-2557-42F2-B12C-788DC7B7B13E}"/>
              </a:ext>
            </a:extLst>
          </p:cNvPr>
          <p:cNvSpPr/>
          <p:nvPr/>
        </p:nvSpPr>
        <p:spPr>
          <a:xfrm>
            <a:off x="7262191" y="744861"/>
            <a:ext cx="4691270" cy="4524315"/>
          </a:xfrm>
          <a:prstGeom prst="rect">
            <a:avLst/>
          </a:prstGeom>
        </p:spPr>
        <p:txBody>
          <a:bodyPr wrap="square">
            <a:spAutoFit/>
          </a:bodyPr>
          <a:lstStyle/>
          <a:p>
            <a:r>
              <a:rPr lang="en-US" dirty="0">
                <a:latin typeface="medium-content-serif-font"/>
              </a:rPr>
              <a:t>What the function does is it simply created a new product using the data coming from a POST request and saves it to our database.</a:t>
            </a:r>
          </a:p>
          <a:p>
            <a:endParaRPr lang="en-US" dirty="0">
              <a:latin typeface="medium-content-serif-font"/>
            </a:endParaRPr>
          </a:p>
          <a:p>
            <a:r>
              <a:rPr lang="en-US" dirty="0">
                <a:latin typeface="medium-content-serif-font"/>
              </a:rPr>
              <a:t>Last step would be validating that we can easily create a new product. </a:t>
            </a:r>
          </a:p>
          <a:p>
            <a:endParaRPr lang="en-US" dirty="0">
              <a:latin typeface="medium-content-serif-font"/>
            </a:endParaRPr>
          </a:p>
          <a:p>
            <a:r>
              <a:rPr lang="en-US" dirty="0">
                <a:latin typeface="medium-content-serif-font"/>
              </a:rPr>
              <a:t>Let’s open Postman. Let’s send a POST request to the following </a:t>
            </a:r>
            <a:r>
              <a:rPr lang="en-US" dirty="0" err="1">
                <a:latin typeface="medium-content-serif-font"/>
              </a:rPr>
              <a:t>url</a:t>
            </a:r>
            <a:r>
              <a:rPr lang="en-US" dirty="0">
                <a:latin typeface="medium-content-serif-font"/>
              </a:rPr>
              <a:t> ‘</a:t>
            </a:r>
            <a:r>
              <a:rPr lang="en-US" i="1" dirty="0">
                <a:latin typeface="medium-content-serif-font"/>
              </a:rPr>
              <a:t>localhost:1234/products/create</a:t>
            </a:r>
            <a:r>
              <a:rPr lang="en-US" dirty="0">
                <a:latin typeface="medium-content-serif-font"/>
              </a:rPr>
              <a:t>’ and specify the POST data as name: apple and price: 15 as a test example. </a:t>
            </a:r>
          </a:p>
          <a:p>
            <a:endParaRPr lang="en-US" dirty="0">
              <a:latin typeface="medium-content-serif-font"/>
            </a:endParaRPr>
          </a:p>
          <a:p>
            <a:r>
              <a:rPr lang="en-US" dirty="0">
                <a:latin typeface="medium-content-serif-font"/>
              </a:rPr>
              <a:t>Also make sure that you choose</a:t>
            </a:r>
            <a:r>
              <a:rPr lang="en-US" i="1" dirty="0">
                <a:latin typeface="medium-content-serif-font"/>
              </a:rPr>
              <a:t> </a:t>
            </a:r>
            <a:r>
              <a:rPr lang="en-US" i="1" u="sng" dirty="0">
                <a:latin typeface="medium-content-serif-font"/>
              </a:rPr>
              <a:t>x-www-form-</a:t>
            </a:r>
            <a:r>
              <a:rPr lang="en-US" i="1" u="sng" dirty="0" err="1">
                <a:latin typeface="medium-content-serif-font"/>
              </a:rPr>
              <a:t>urlencoded</a:t>
            </a:r>
            <a:r>
              <a:rPr lang="en-US" dirty="0">
                <a:latin typeface="medium-content-serif-font"/>
              </a:rPr>
              <a:t> in the Body tab in Postman as specified in the image below.</a:t>
            </a:r>
            <a:endParaRPr lang="en-US" b="0" i="0" dirty="0">
              <a:effectLst/>
              <a:latin typeface="medium-content-serif-font"/>
            </a:endParaRPr>
          </a:p>
        </p:txBody>
      </p:sp>
    </p:spTree>
    <p:extLst>
      <p:ext uri="{BB962C8B-B14F-4D97-AF65-F5344CB8AC3E}">
        <p14:creationId xmlns:p14="http://schemas.microsoft.com/office/powerpoint/2010/main" val="50502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CRUDs with </a:t>
            </a:r>
            <a:r>
              <a:rPr lang="en-US" dirty="0" err="1"/>
              <a:t>MongoDb</a:t>
            </a:r>
            <a:endParaRPr lang="en-US" dirty="0"/>
          </a:p>
          <a:p>
            <a:endParaRPr lang="en-US" dirty="0"/>
          </a:p>
        </p:txBody>
      </p:sp>
    </p:spTree>
    <p:extLst>
      <p:ext uri="{BB962C8B-B14F-4D97-AF65-F5344CB8AC3E}">
        <p14:creationId xmlns:p14="http://schemas.microsoft.com/office/powerpoint/2010/main" val="21289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168E-98DD-4BE5-B4C1-5003759C2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2FA99B-1164-4A19-BF07-04D7EFD090C8}"/>
              </a:ext>
            </a:extLst>
          </p:cNvPr>
          <p:cNvSpPr>
            <a:spLocks noGrp="1"/>
          </p:cNvSpPr>
          <p:nvPr>
            <p:ph idx="1"/>
          </p:nvPr>
        </p:nvSpPr>
        <p:spPr/>
        <p:txBody>
          <a:bodyPr/>
          <a:lstStyle/>
          <a:p>
            <a:endParaRPr lang="en-US"/>
          </a:p>
        </p:txBody>
      </p:sp>
      <p:pic>
        <p:nvPicPr>
          <p:cNvPr id="9218" name="Picture 2">
            <a:extLst>
              <a:ext uri="{FF2B5EF4-FFF2-40B4-BE49-F238E27FC236}">
                <a16:creationId xmlns:a16="http://schemas.microsoft.com/office/drawing/2014/main" id="{D90233FF-AE21-49A9-9D51-994F85790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6FBA622-BA3D-48CB-B49F-1CCD2C7F8634}"/>
              </a:ext>
            </a:extLst>
          </p:cNvPr>
          <p:cNvSpPr/>
          <p:nvPr/>
        </p:nvSpPr>
        <p:spPr>
          <a:xfrm>
            <a:off x="5539409" y="5153329"/>
            <a:ext cx="6096000" cy="1200329"/>
          </a:xfrm>
          <a:prstGeom prst="rect">
            <a:avLst/>
          </a:prstGeom>
          <a:solidFill>
            <a:schemeClr val="accent2">
              <a:lumMod val="20000"/>
              <a:lumOff val="80000"/>
            </a:schemeClr>
          </a:solidFill>
          <a:ln>
            <a:solidFill>
              <a:schemeClr val="accent1"/>
            </a:solidFill>
          </a:ln>
        </p:spPr>
        <p:txBody>
          <a:bodyPr>
            <a:spAutoFit/>
          </a:bodyPr>
          <a:lstStyle/>
          <a:p>
            <a:r>
              <a:rPr lang="en-US" dirty="0">
                <a:latin typeface="medium-content-serif-font"/>
              </a:rPr>
              <a:t>We can see that the response is ‘Product Created successfully. This means that the router and the controller are working correctly. To double check that an ‘Apple’ product was created, let’s check our database. </a:t>
            </a:r>
            <a:endParaRPr lang="en-US" dirty="0"/>
          </a:p>
        </p:txBody>
      </p:sp>
    </p:spTree>
    <p:extLst>
      <p:ext uri="{BB962C8B-B14F-4D97-AF65-F5344CB8AC3E}">
        <p14:creationId xmlns:p14="http://schemas.microsoft.com/office/powerpoint/2010/main" val="3731847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D397B-C973-4664-9C36-9C543C309812}"/>
              </a:ext>
            </a:extLst>
          </p:cNvPr>
          <p:cNvSpPr>
            <a:spLocks noGrp="1"/>
          </p:cNvSpPr>
          <p:nvPr>
            <p:ph type="title"/>
          </p:nvPr>
        </p:nvSpPr>
        <p:spPr/>
        <p:txBody>
          <a:bodyPr/>
          <a:lstStyle/>
          <a:p>
            <a:r>
              <a:rPr lang="en-US" b="1" dirty="0"/>
              <a:t>Read</a:t>
            </a:r>
            <a:endParaRPr lang="en-US" dirty="0"/>
          </a:p>
        </p:txBody>
      </p:sp>
      <p:sp>
        <p:nvSpPr>
          <p:cNvPr id="3" name="Content Placeholder 2">
            <a:extLst>
              <a:ext uri="{FF2B5EF4-FFF2-40B4-BE49-F238E27FC236}">
                <a16:creationId xmlns:a16="http://schemas.microsoft.com/office/drawing/2014/main" id="{A8407597-D049-4690-ADCC-1F2A15ABD4C2}"/>
              </a:ext>
            </a:extLst>
          </p:cNvPr>
          <p:cNvSpPr>
            <a:spLocks noGrp="1"/>
          </p:cNvSpPr>
          <p:nvPr>
            <p:ph idx="1"/>
          </p:nvPr>
        </p:nvSpPr>
        <p:spPr/>
        <p:txBody>
          <a:bodyPr/>
          <a:lstStyle/>
          <a:p>
            <a:r>
              <a:rPr lang="en-US" dirty="0"/>
              <a:t>The second task in our CRUD app is to read an existing product. Let’s do the route.</a:t>
            </a:r>
          </a:p>
        </p:txBody>
      </p:sp>
      <p:sp>
        <p:nvSpPr>
          <p:cNvPr id="4" name="Rectangle 3">
            <a:extLst>
              <a:ext uri="{FF2B5EF4-FFF2-40B4-BE49-F238E27FC236}">
                <a16:creationId xmlns:a16="http://schemas.microsoft.com/office/drawing/2014/main" id="{D8EE07FE-AB55-4FAA-A98F-DF21D2A4BF95}"/>
              </a:ext>
            </a:extLst>
          </p:cNvPr>
          <p:cNvSpPr/>
          <p:nvPr/>
        </p:nvSpPr>
        <p:spPr>
          <a:xfrm>
            <a:off x="3048000" y="2967335"/>
            <a:ext cx="6096000" cy="923330"/>
          </a:xfrm>
          <a:prstGeom prst="rect">
            <a:avLst/>
          </a:prstGeom>
          <a:solidFill>
            <a:schemeClr val="accent2">
              <a:lumMod val="20000"/>
              <a:lumOff val="80000"/>
            </a:schemeClr>
          </a:solidFill>
          <a:ln>
            <a:solidFill>
              <a:schemeClr val="accent1"/>
            </a:solidFill>
          </a:ln>
        </p:spPr>
        <p:txBody>
          <a:bodyPr>
            <a:spAutoFit/>
          </a:bodyPr>
          <a:lstStyle/>
          <a:p>
            <a:r>
              <a:rPr lang="en-US" dirty="0"/>
              <a:t>// routes/products.route.js</a:t>
            </a:r>
          </a:p>
          <a:p>
            <a:r>
              <a:rPr lang="en-US" dirty="0"/>
              <a:t>...</a:t>
            </a:r>
          </a:p>
          <a:p>
            <a:r>
              <a:rPr lang="en-US" dirty="0" err="1"/>
              <a:t>router.get</a:t>
            </a:r>
            <a:r>
              <a:rPr lang="en-US" dirty="0"/>
              <a:t>('/:id', </a:t>
            </a:r>
            <a:r>
              <a:rPr lang="en-US" dirty="0" err="1"/>
              <a:t>product_controller.product_details</a:t>
            </a:r>
            <a:r>
              <a:rPr lang="en-US" dirty="0"/>
              <a:t>);</a:t>
            </a:r>
          </a:p>
        </p:txBody>
      </p:sp>
      <p:sp>
        <p:nvSpPr>
          <p:cNvPr id="6" name="Rectangle 5">
            <a:extLst>
              <a:ext uri="{FF2B5EF4-FFF2-40B4-BE49-F238E27FC236}">
                <a16:creationId xmlns:a16="http://schemas.microsoft.com/office/drawing/2014/main" id="{A9D33103-03DB-4B68-8DB8-FD47FC8AF4EB}"/>
              </a:ext>
            </a:extLst>
          </p:cNvPr>
          <p:cNvSpPr/>
          <p:nvPr/>
        </p:nvSpPr>
        <p:spPr>
          <a:xfrm>
            <a:off x="1024128" y="4073107"/>
            <a:ext cx="9975176" cy="646331"/>
          </a:xfrm>
          <a:prstGeom prst="rect">
            <a:avLst/>
          </a:prstGeom>
        </p:spPr>
        <p:txBody>
          <a:bodyPr wrap="square">
            <a:spAutoFit/>
          </a:bodyPr>
          <a:lstStyle/>
          <a:p>
            <a:r>
              <a:rPr lang="en-US" dirty="0"/>
              <a:t>Now let’s write the </a:t>
            </a:r>
            <a:r>
              <a:rPr lang="en-US" dirty="0" err="1"/>
              <a:t>product_details</a:t>
            </a:r>
            <a:r>
              <a:rPr lang="en-US" dirty="0"/>
              <a:t> controller in our controller file. Head to controllers/product.controller.js and paste the following code.</a:t>
            </a:r>
          </a:p>
        </p:txBody>
      </p:sp>
      <p:sp>
        <p:nvSpPr>
          <p:cNvPr id="8" name="Rectangle 7">
            <a:extLst>
              <a:ext uri="{FF2B5EF4-FFF2-40B4-BE49-F238E27FC236}">
                <a16:creationId xmlns:a16="http://schemas.microsoft.com/office/drawing/2014/main" id="{A56AA5B1-4F50-4E0B-9780-4BB7DB4B5AC2}"/>
              </a:ext>
            </a:extLst>
          </p:cNvPr>
          <p:cNvSpPr/>
          <p:nvPr/>
        </p:nvSpPr>
        <p:spPr>
          <a:xfrm>
            <a:off x="198783" y="4676388"/>
            <a:ext cx="6096000" cy="2031325"/>
          </a:xfrm>
          <a:prstGeom prst="rect">
            <a:avLst/>
          </a:prstGeom>
          <a:solidFill>
            <a:schemeClr val="accent2">
              <a:lumMod val="20000"/>
              <a:lumOff val="80000"/>
            </a:schemeClr>
          </a:solidFill>
          <a:ln>
            <a:solidFill>
              <a:schemeClr val="accent1"/>
            </a:solidFill>
          </a:ln>
        </p:spPr>
        <p:txBody>
          <a:bodyPr>
            <a:spAutoFit/>
          </a:bodyPr>
          <a:lstStyle/>
          <a:p>
            <a:r>
              <a:rPr lang="en-US" dirty="0"/>
              <a:t>// controllers/products.controller.js</a:t>
            </a:r>
          </a:p>
          <a:p>
            <a:r>
              <a:rPr lang="en-US" dirty="0" err="1"/>
              <a:t>exports.product_details</a:t>
            </a:r>
            <a:r>
              <a:rPr lang="en-US" dirty="0"/>
              <a:t> = function (req, res) {</a:t>
            </a:r>
          </a:p>
          <a:p>
            <a:r>
              <a:rPr lang="en-US" dirty="0"/>
              <a:t>    </a:t>
            </a:r>
            <a:r>
              <a:rPr lang="en-US" dirty="0" err="1"/>
              <a:t>Product.findById</a:t>
            </a:r>
            <a:r>
              <a:rPr lang="en-US" dirty="0"/>
              <a:t>(req.params.id, function (err, product) {</a:t>
            </a:r>
          </a:p>
          <a:p>
            <a:r>
              <a:rPr lang="en-US" dirty="0"/>
              <a:t>        if (err) return next(err);</a:t>
            </a:r>
          </a:p>
          <a:p>
            <a:r>
              <a:rPr lang="en-US" dirty="0"/>
              <a:t>        </a:t>
            </a:r>
            <a:r>
              <a:rPr lang="en-US" dirty="0" err="1"/>
              <a:t>res.send</a:t>
            </a:r>
            <a:r>
              <a:rPr lang="en-US" dirty="0"/>
              <a:t>(product);</a:t>
            </a:r>
          </a:p>
          <a:p>
            <a:r>
              <a:rPr lang="en-US" dirty="0"/>
              <a:t>    })</a:t>
            </a:r>
          </a:p>
          <a:p>
            <a:r>
              <a:rPr lang="en-US" dirty="0"/>
              <a:t>};</a:t>
            </a:r>
          </a:p>
        </p:txBody>
      </p:sp>
      <p:sp>
        <p:nvSpPr>
          <p:cNvPr id="10" name="Rectangle 9">
            <a:extLst>
              <a:ext uri="{FF2B5EF4-FFF2-40B4-BE49-F238E27FC236}">
                <a16:creationId xmlns:a16="http://schemas.microsoft.com/office/drawing/2014/main" id="{F89DEF13-C734-4D93-8B4D-24283D8CAF74}"/>
              </a:ext>
            </a:extLst>
          </p:cNvPr>
          <p:cNvSpPr/>
          <p:nvPr/>
        </p:nvSpPr>
        <p:spPr>
          <a:xfrm>
            <a:off x="6294783" y="4611757"/>
            <a:ext cx="5812933" cy="2031325"/>
          </a:xfrm>
          <a:prstGeom prst="rect">
            <a:avLst/>
          </a:prstGeom>
        </p:spPr>
        <p:txBody>
          <a:bodyPr wrap="square">
            <a:spAutoFit/>
          </a:bodyPr>
          <a:lstStyle/>
          <a:p>
            <a:r>
              <a:rPr lang="en-US" dirty="0"/>
              <a:t>What the function does is it simply reads an existing product from the product id being sent in the request.</a:t>
            </a:r>
          </a:p>
          <a:p>
            <a:r>
              <a:rPr lang="en-US" dirty="0"/>
              <a:t>Now let’s head to Postman and try-out our new endpoint. Call the following </a:t>
            </a:r>
            <a:r>
              <a:rPr lang="en-US" dirty="0" err="1"/>
              <a:t>url</a:t>
            </a:r>
            <a:r>
              <a:rPr lang="en-US" dirty="0"/>
              <a:t> ‘localhost:1234/products/PRODUCT_ID’</a:t>
            </a:r>
          </a:p>
          <a:p>
            <a:r>
              <a:rPr lang="en-US" dirty="0"/>
              <a:t>PRODUCT_ID is the id of the object we’ve created in the previous endpoint. You should get this from your database and it will be different from mine for sure.</a:t>
            </a:r>
          </a:p>
        </p:txBody>
      </p:sp>
    </p:spTree>
    <p:extLst>
      <p:ext uri="{BB962C8B-B14F-4D97-AF65-F5344CB8AC3E}">
        <p14:creationId xmlns:p14="http://schemas.microsoft.com/office/powerpoint/2010/main" val="4239839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1D26-0ED8-4ED0-B25C-BBEA38C04B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452201-F651-49C8-A4B0-60B9E0CFE128}"/>
              </a:ext>
            </a:extLst>
          </p:cNvPr>
          <p:cNvSpPr>
            <a:spLocks noGrp="1"/>
          </p:cNvSpPr>
          <p:nvPr>
            <p:ph idx="1"/>
          </p:nvPr>
        </p:nvSpPr>
        <p:spPr/>
        <p:txBody>
          <a:bodyPr/>
          <a:lstStyle/>
          <a:p>
            <a:endParaRPr lang="en-US"/>
          </a:p>
        </p:txBody>
      </p:sp>
      <p:pic>
        <p:nvPicPr>
          <p:cNvPr id="11266" name="Picture 2">
            <a:extLst>
              <a:ext uri="{FF2B5EF4-FFF2-40B4-BE49-F238E27FC236}">
                <a16:creationId xmlns:a16="http://schemas.microsoft.com/office/drawing/2014/main" id="{6F73D7B6-BDF2-4E88-B1E0-73A9640B9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452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3FC9-3C83-4D5F-A132-D111F23F62E5}"/>
              </a:ext>
            </a:extLst>
          </p:cNvPr>
          <p:cNvSpPr>
            <a:spLocks noGrp="1"/>
          </p:cNvSpPr>
          <p:nvPr>
            <p:ph type="title"/>
          </p:nvPr>
        </p:nvSpPr>
        <p:spPr/>
        <p:txBody>
          <a:bodyPr/>
          <a:lstStyle/>
          <a:p>
            <a:r>
              <a:rPr lang="en-US" b="1" dirty="0"/>
              <a:t>Update</a:t>
            </a:r>
            <a:endParaRPr lang="en-US" dirty="0"/>
          </a:p>
        </p:txBody>
      </p:sp>
      <p:sp>
        <p:nvSpPr>
          <p:cNvPr id="3" name="Content Placeholder 2">
            <a:extLst>
              <a:ext uri="{FF2B5EF4-FFF2-40B4-BE49-F238E27FC236}">
                <a16:creationId xmlns:a16="http://schemas.microsoft.com/office/drawing/2014/main" id="{DB495EF9-23D6-4A61-8E2F-44D762A66F80}"/>
              </a:ext>
            </a:extLst>
          </p:cNvPr>
          <p:cNvSpPr>
            <a:spLocks noGrp="1"/>
          </p:cNvSpPr>
          <p:nvPr>
            <p:ph idx="1"/>
          </p:nvPr>
        </p:nvSpPr>
        <p:spPr>
          <a:xfrm>
            <a:off x="1024128" y="2286000"/>
            <a:ext cx="9720073" cy="527348"/>
          </a:xfrm>
        </p:spPr>
        <p:txBody>
          <a:bodyPr/>
          <a:lstStyle/>
          <a:p>
            <a:r>
              <a:rPr lang="en-US" dirty="0"/>
              <a:t>The third task in our CRUD app is to update an existing product. Let’s do the route.</a:t>
            </a:r>
          </a:p>
          <a:p>
            <a:endParaRPr lang="en-US" dirty="0"/>
          </a:p>
          <a:p>
            <a:endParaRPr lang="en-US" dirty="0"/>
          </a:p>
          <a:p>
            <a:endParaRPr lang="en-US" dirty="0"/>
          </a:p>
        </p:txBody>
      </p:sp>
      <p:sp>
        <p:nvSpPr>
          <p:cNvPr id="5" name="Rectangle 4">
            <a:extLst>
              <a:ext uri="{FF2B5EF4-FFF2-40B4-BE49-F238E27FC236}">
                <a16:creationId xmlns:a16="http://schemas.microsoft.com/office/drawing/2014/main" id="{C6F8CCF8-0C05-4AC5-9512-06249297A136}"/>
              </a:ext>
            </a:extLst>
          </p:cNvPr>
          <p:cNvSpPr/>
          <p:nvPr/>
        </p:nvSpPr>
        <p:spPr>
          <a:xfrm>
            <a:off x="3048000" y="2967335"/>
            <a:ext cx="6096000" cy="923330"/>
          </a:xfrm>
          <a:prstGeom prst="rect">
            <a:avLst/>
          </a:prstGeom>
          <a:solidFill>
            <a:schemeClr val="accent2">
              <a:lumMod val="20000"/>
              <a:lumOff val="80000"/>
            </a:schemeClr>
          </a:solidFill>
          <a:ln>
            <a:solidFill>
              <a:schemeClr val="accent1"/>
            </a:solidFill>
          </a:ln>
        </p:spPr>
        <p:txBody>
          <a:bodyPr>
            <a:spAutoFit/>
          </a:bodyPr>
          <a:lstStyle/>
          <a:p>
            <a:r>
              <a:rPr lang="en-US" dirty="0"/>
              <a:t>// routes/products.route.js</a:t>
            </a:r>
          </a:p>
          <a:p>
            <a:r>
              <a:rPr lang="en-US" dirty="0"/>
              <a:t>...</a:t>
            </a:r>
          </a:p>
          <a:p>
            <a:r>
              <a:rPr lang="en-US" dirty="0" err="1"/>
              <a:t>router.put</a:t>
            </a:r>
            <a:r>
              <a:rPr lang="en-US" dirty="0"/>
              <a:t>('/:id/update', </a:t>
            </a:r>
            <a:r>
              <a:rPr lang="en-US" dirty="0" err="1"/>
              <a:t>product_controller.product_update</a:t>
            </a:r>
            <a:r>
              <a:rPr lang="en-US" dirty="0"/>
              <a:t>);</a:t>
            </a:r>
          </a:p>
        </p:txBody>
      </p:sp>
      <p:sp>
        <p:nvSpPr>
          <p:cNvPr id="6" name="Rectangle 5">
            <a:extLst>
              <a:ext uri="{FF2B5EF4-FFF2-40B4-BE49-F238E27FC236}">
                <a16:creationId xmlns:a16="http://schemas.microsoft.com/office/drawing/2014/main" id="{5DEF4D78-DFF6-4C8D-BA71-6391DAE608E7}"/>
              </a:ext>
            </a:extLst>
          </p:cNvPr>
          <p:cNvSpPr/>
          <p:nvPr/>
        </p:nvSpPr>
        <p:spPr>
          <a:xfrm>
            <a:off x="3441855" y="4044652"/>
            <a:ext cx="7726017" cy="2585323"/>
          </a:xfrm>
          <a:prstGeom prst="rect">
            <a:avLst/>
          </a:prstGeom>
          <a:solidFill>
            <a:schemeClr val="accent2">
              <a:lumMod val="20000"/>
              <a:lumOff val="80000"/>
            </a:schemeClr>
          </a:solidFill>
          <a:ln>
            <a:solidFill>
              <a:schemeClr val="accent1"/>
            </a:solidFill>
          </a:ln>
        </p:spPr>
        <p:txBody>
          <a:bodyPr wrap="square">
            <a:spAutoFit/>
          </a:bodyPr>
          <a:lstStyle/>
          <a:p>
            <a:r>
              <a:rPr lang="en-US" dirty="0"/>
              <a:t>// controllers/products.controller.js</a:t>
            </a:r>
          </a:p>
          <a:p>
            <a:r>
              <a:rPr lang="en-US" dirty="0"/>
              <a:t>...</a:t>
            </a:r>
          </a:p>
          <a:p>
            <a:r>
              <a:rPr lang="en-US" dirty="0" err="1"/>
              <a:t>exports.product_update</a:t>
            </a:r>
            <a:r>
              <a:rPr lang="en-US" dirty="0"/>
              <a:t> = function (req, res) {</a:t>
            </a:r>
          </a:p>
          <a:p>
            <a:r>
              <a:rPr lang="en-US" dirty="0"/>
              <a:t>    </a:t>
            </a:r>
            <a:r>
              <a:rPr lang="en-US" dirty="0" err="1"/>
              <a:t>Product.findByIdAndUpdate</a:t>
            </a:r>
            <a:r>
              <a:rPr lang="en-US" dirty="0"/>
              <a:t>(req.params.id, {$set: </a:t>
            </a:r>
            <a:r>
              <a:rPr lang="en-US" dirty="0" err="1"/>
              <a:t>req.body</a:t>
            </a:r>
            <a:r>
              <a:rPr lang="en-US" dirty="0"/>
              <a:t>}, function (err, product) {</a:t>
            </a:r>
          </a:p>
          <a:p>
            <a:r>
              <a:rPr lang="en-US" dirty="0"/>
              <a:t>        if (err) return next(err);</a:t>
            </a:r>
          </a:p>
          <a:p>
            <a:r>
              <a:rPr lang="en-US" dirty="0"/>
              <a:t>        </a:t>
            </a:r>
            <a:r>
              <a:rPr lang="en-US" dirty="0" err="1"/>
              <a:t>res.send</a:t>
            </a:r>
            <a:r>
              <a:rPr lang="en-US" dirty="0"/>
              <a:t>('Product updated.');</a:t>
            </a:r>
          </a:p>
          <a:p>
            <a:r>
              <a:rPr lang="en-US" dirty="0"/>
              <a:t>    });</a:t>
            </a:r>
          </a:p>
          <a:p>
            <a:r>
              <a:rPr lang="en-US" dirty="0"/>
              <a:t>};</a:t>
            </a:r>
          </a:p>
        </p:txBody>
      </p:sp>
      <p:sp>
        <p:nvSpPr>
          <p:cNvPr id="7" name="Rectangle 6">
            <a:extLst>
              <a:ext uri="{FF2B5EF4-FFF2-40B4-BE49-F238E27FC236}">
                <a16:creationId xmlns:a16="http://schemas.microsoft.com/office/drawing/2014/main" id="{89F8C590-0807-406D-BA64-AC1F401CB8BF}"/>
              </a:ext>
            </a:extLst>
          </p:cNvPr>
          <p:cNvSpPr/>
          <p:nvPr/>
        </p:nvSpPr>
        <p:spPr>
          <a:xfrm>
            <a:off x="261334" y="4130624"/>
            <a:ext cx="3180521" cy="1015663"/>
          </a:xfrm>
          <a:prstGeom prst="rect">
            <a:avLst/>
          </a:prstGeom>
        </p:spPr>
        <p:txBody>
          <a:bodyPr wrap="square">
            <a:spAutoFit/>
          </a:bodyPr>
          <a:lstStyle/>
          <a:p>
            <a:r>
              <a:rPr lang="en-US" sz="2000" dirty="0"/>
              <a:t>Head to controllers/ product.controller.js and paste the following code.</a:t>
            </a:r>
          </a:p>
        </p:txBody>
      </p:sp>
      <p:sp>
        <p:nvSpPr>
          <p:cNvPr id="8" name="Arrow: Right 7">
            <a:extLst>
              <a:ext uri="{FF2B5EF4-FFF2-40B4-BE49-F238E27FC236}">
                <a16:creationId xmlns:a16="http://schemas.microsoft.com/office/drawing/2014/main" id="{32E0D65B-4541-49A1-B8A9-2CAE61FE5A1C}"/>
              </a:ext>
            </a:extLst>
          </p:cNvPr>
          <p:cNvSpPr/>
          <p:nvPr/>
        </p:nvSpPr>
        <p:spPr>
          <a:xfrm>
            <a:off x="3048000" y="4757530"/>
            <a:ext cx="393855" cy="198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3C0CC2-5522-4055-9CCC-BE4E9888A425}"/>
              </a:ext>
            </a:extLst>
          </p:cNvPr>
          <p:cNvSpPr/>
          <p:nvPr/>
        </p:nvSpPr>
        <p:spPr>
          <a:xfrm>
            <a:off x="261334" y="5474792"/>
            <a:ext cx="2985449" cy="1200329"/>
          </a:xfrm>
          <a:prstGeom prst="rect">
            <a:avLst/>
          </a:prstGeom>
        </p:spPr>
        <p:txBody>
          <a:bodyPr wrap="square">
            <a:spAutoFit/>
          </a:bodyPr>
          <a:lstStyle/>
          <a:p>
            <a:pPr algn="just"/>
            <a:r>
              <a:rPr lang="en-US" dirty="0"/>
              <a:t>What the function does is it simply finds an existing product using its id that was sent in the request.</a:t>
            </a:r>
          </a:p>
        </p:txBody>
      </p:sp>
    </p:spTree>
    <p:extLst>
      <p:ext uri="{BB962C8B-B14F-4D97-AF65-F5344CB8AC3E}">
        <p14:creationId xmlns:p14="http://schemas.microsoft.com/office/powerpoint/2010/main" val="256714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F554-297D-4AF3-B8B4-5CD21A284D68}"/>
              </a:ext>
            </a:extLst>
          </p:cNvPr>
          <p:cNvSpPr>
            <a:spLocks noGrp="1"/>
          </p:cNvSpPr>
          <p:nvPr>
            <p:ph type="title"/>
          </p:nvPr>
        </p:nvSpPr>
        <p:spPr/>
        <p:txBody>
          <a:bodyPr/>
          <a:lstStyle/>
          <a:p>
            <a:r>
              <a:rPr lang="en-US" dirty="0"/>
              <a:t>update</a:t>
            </a:r>
          </a:p>
        </p:txBody>
      </p:sp>
      <p:sp>
        <p:nvSpPr>
          <p:cNvPr id="3" name="Content Placeholder 2">
            <a:extLst>
              <a:ext uri="{FF2B5EF4-FFF2-40B4-BE49-F238E27FC236}">
                <a16:creationId xmlns:a16="http://schemas.microsoft.com/office/drawing/2014/main" id="{7DCAC8F5-D598-419D-91C9-8A5B6DADC209}"/>
              </a:ext>
            </a:extLst>
          </p:cNvPr>
          <p:cNvSpPr>
            <a:spLocks noGrp="1"/>
          </p:cNvSpPr>
          <p:nvPr>
            <p:ph idx="1"/>
          </p:nvPr>
        </p:nvSpPr>
        <p:spPr/>
        <p:txBody>
          <a:bodyPr/>
          <a:lstStyle/>
          <a:p>
            <a:r>
              <a:rPr lang="en-US" dirty="0"/>
              <a:t>Now let’s head to Postman and try-out our new endpoint. Call the following URL ‘localhost:1234/products/PRODUCT_ID/update’</a:t>
            </a:r>
          </a:p>
          <a:p>
            <a:r>
              <a:rPr lang="en-US" dirty="0"/>
              <a:t>PRODUCT_ID is the id of the object we’ve created in the previous endpoint. You should get this from your database and it will be different from mine for sure.</a:t>
            </a:r>
          </a:p>
        </p:txBody>
      </p:sp>
    </p:spTree>
    <p:extLst>
      <p:ext uri="{BB962C8B-B14F-4D97-AF65-F5344CB8AC3E}">
        <p14:creationId xmlns:p14="http://schemas.microsoft.com/office/powerpoint/2010/main" val="3513557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C208-5816-4CA8-A7E8-7919955692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49C01-99F0-4E82-B4A1-3555AA1D7C94}"/>
              </a:ext>
            </a:extLst>
          </p:cNvPr>
          <p:cNvSpPr>
            <a:spLocks noGrp="1"/>
          </p:cNvSpPr>
          <p:nvPr>
            <p:ph idx="1"/>
          </p:nvPr>
        </p:nvSpPr>
        <p:spPr/>
        <p:txBody>
          <a:bodyPr/>
          <a:lstStyle/>
          <a:p>
            <a:endParaRPr lang="en-US"/>
          </a:p>
        </p:txBody>
      </p:sp>
      <p:pic>
        <p:nvPicPr>
          <p:cNvPr id="13314" name="Picture 2">
            <a:extLst>
              <a:ext uri="{FF2B5EF4-FFF2-40B4-BE49-F238E27FC236}">
                <a16:creationId xmlns:a16="http://schemas.microsoft.com/office/drawing/2014/main" id="{B2B6D0FF-AE85-424D-83E4-E7C779BA9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00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FDC6C6-582B-433D-B464-27353E291299}"/>
              </a:ext>
            </a:extLst>
          </p:cNvPr>
          <p:cNvSpPr/>
          <p:nvPr/>
        </p:nvSpPr>
        <p:spPr>
          <a:xfrm>
            <a:off x="5672329" y="5109031"/>
            <a:ext cx="6096000" cy="1200329"/>
          </a:xfrm>
          <a:prstGeom prst="rect">
            <a:avLst/>
          </a:prstGeom>
          <a:solidFill>
            <a:schemeClr val="accent2">
              <a:lumMod val="20000"/>
              <a:lumOff val="80000"/>
            </a:schemeClr>
          </a:solidFill>
          <a:ln>
            <a:solidFill>
              <a:schemeClr val="accent1"/>
            </a:solidFill>
          </a:ln>
        </p:spPr>
        <p:txBody>
          <a:bodyPr>
            <a:spAutoFit/>
          </a:bodyPr>
          <a:lstStyle/>
          <a:p>
            <a:r>
              <a:rPr lang="en-US" dirty="0">
                <a:latin typeface="medium-content-serif-font"/>
              </a:rPr>
              <a:t>We have updated the product name to ‘apple2’ and we can see a response saying ‘Product updated.’</a:t>
            </a:r>
          </a:p>
          <a:p>
            <a:r>
              <a:rPr lang="en-US" dirty="0">
                <a:latin typeface="medium-content-serif-font"/>
              </a:rPr>
              <a:t>We can also check the database to see if the database document was updated successfully or not.</a:t>
            </a:r>
            <a:endParaRPr lang="en-US" b="0" i="0" dirty="0">
              <a:effectLst/>
              <a:latin typeface="medium-content-serif-font"/>
            </a:endParaRPr>
          </a:p>
        </p:txBody>
      </p:sp>
    </p:spTree>
    <p:extLst>
      <p:ext uri="{BB962C8B-B14F-4D97-AF65-F5344CB8AC3E}">
        <p14:creationId xmlns:p14="http://schemas.microsoft.com/office/powerpoint/2010/main" val="2918765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0483-E2B4-409D-9CB1-2001C1DFACB9}"/>
              </a:ext>
            </a:extLst>
          </p:cNvPr>
          <p:cNvSpPr>
            <a:spLocks noGrp="1"/>
          </p:cNvSpPr>
          <p:nvPr>
            <p:ph type="title"/>
          </p:nvPr>
        </p:nvSpPr>
        <p:spPr/>
        <p:txBody>
          <a:bodyPr/>
          <a:lstStyle/>
          <a:p>
            <a:r>
              <a:rPr lang="en-US" b="1" dirty="0"/>
              <a:t>Delete</a:t>
            </a:r>
            <a:endParaRPr lang="en-US" dirty="0"/>
          </a:p>
        </p:txBody>
      </p:sp>
      <p:sp>
        <p:nvSpPr>
          <p:cNvPr id="3" name="Content Placeholder 2">
            <a:extLst>
              <a:ext uri="{FF2B5EF4-FFF2-40B4-BE49-F238E27FC236}">
                <a16:creationId xmlns:a16="http://schemas.microsoft.com/office/drawing/2014/main" id="{46B77648-290C-4F54-B5D4-DCE71C7B318D}"/>
              </a:ext>
            </a:extLst>
          </p:cNvPr>
          <p:cNvSpPr>
            <a:spLocks noGrp="1"/>
          </p:cNvSpPr>
          <p:nvPr>
            <p:ph idx="1"/>
          </p:nvPr>
        </p:nvSpPr>
        <p:spPr/>
        <p:txBody>
          <a:bodyPr/>
          <a:lstStyle/>
          <a:p>
            <a:r>
              <a:rPr lang="en-US" dirty="0"/>
              <a:t>The last task in our CRUD app is to delete an existing product. Let’s do the route.</a:t>
            </a:r>
          </a:p>
          <a:p>
            <a:endParaRPr lang="en-US" dirty="0"/>
          </a:p>
          <a:p>
            <a:endParaRPr lang="en-US" dirty="0"/>
          </a:p>
          <a:p>
            <a:r>
              <a:rPr lang="en-US" dirty="0"/>
              <a:t>Now let’s write the </a:t>
            </a:r>
            <a:r>
              <a:rPr lang="en-US" dirty="0" err="1"/>
              <a:t>product_delete</a:t>
            </a:r>
            <a:r>
              <a:rPr lang="en-US" dirty="0"/>
              <a:t> controller in our controller file. Head to controllers/products.js and paste the following code.</a:t>
            </a:r>
          </a:p>
          <a:p>
            <a:endParaRPr lang="en-US" dirty="0"/>
          </a:p>
        </p:txBody>
      </p:sp>
      <p:sp>
        <p:nvSpPr>
          <p:cNvPr id="5" name="Rectangle 4">
            <a:extLst>
              <a:ext uri="{FF2B5EF4-FFF2-40B4-BE49-F238E27FC236}">
                <a16:creationId xmlns:a16="http://schemas.microsoft.com/office/drawing/2014/main" id="{1EBAC9F3-0C4C-41F5-A1E8-157DBED8F411}"/>
              </a:ext>
            </a:extLst>
          </p:cNvPr>
          <p:cNvSpPr/>
          <p:nvPr/>
        </p:nvSpPr>
        <p:spPr>
          <a:xfrm>
            <a:off x="2836164" y="2795057"/>
            <a:ext cx="6096000" cy="923330"/>
          </a:xfrm>
          <a:prstGeom prst="rect">
            <a:avLst/>
          </a:prstGeom>
          <a:solidFill>
            <a:schemeClr val="accent2">
              <a:lumMod val="20000"/>
              <a:lumOff val="80000"/>
            </a:schemeClr>
          </a:solidFill>
          <a:ln>
            <a:solidFill>
              <a:schemeClr val="accent1"/>
            </a:solidFill>
          </a:ln>
        </p:spPr>
        <p:txBody>
          <a:bodyPr>
            <a:spAutoFit/>
          </a:bodyPr>
          <a:lstStyle/>
          <a:p>
            <a:r>
              <a:rPr lang="en-US" dirty="0"/>
              <a:t>// routes/products.route.js</a:t>
            </a:r>
          </a:p>
          <a:p>
            <a:r>
              <a:rPr lang="en-US" dirty="0"/>
              <a:t>...</a:t>
            </a:r>
          </a:p>
          <a:p>
            <a:r>
              <a:rPr lang="en-US" dirty="0" err="1"/>
              <a:t>router.delete</a:t>
            </a:r>
            <a:r>
              <a:rPr lang="en-US" dirty="0"/>
              <a:t>('/:id/delete', </a:t>
            </a:r>
            <a:r>
              <a:rPr lang="en-US" dirty="0" err="1"/>
              <a:t>product_controller.product_delete</a:t>
            </a:r>
            <a:r>
              <a:rPr lang="en-US" dirty="0"/>
              <a:t>);</a:t>
            </a:r>
          </a:p>
        </p:txBody>
      </p:sp>
      <p:sp>
        <p:nvSpPr>
          <p:cNvPr id="6" name="Rectangle 5">
            <a:extLst>
              <a:ext uri="{FF2B5EF4-FFF2-40B4-BE49-F238E27FC236}">
                <a16:creationId xmlns:a16="http://schemas.microsoft.com/office/drawing/2014/main" id="{CE56845A-34A3-4C00-9C56-56C3AA66E466}"/>
              </a:ext>
            </a:extLst>
          </p:cNvPr>
          <p:cNvSpPr/>
          <p:nvPr/>
        </p:nvSpPr>
        <p:spPr>
          <a:xfrm>
            <a:off x="225486" y="4557859"/>
            <a:ext cx="6096000" cy="2031325"/>
          </a:xfrm>
          <a:prstGeom prst="rect">
            <a:avLst/>
          </a:prstGeom>
          <a:solidFill>
            <a:schemeClr val="accent2">
              <a:lumMod val="20000"/>
              <a:lumOff val="80000"/>
            </a:schemeClr>
          </a:solidFill>
          <a:ln>
            <a:solidFill>
              <a:schemeClr val="accent1"/>
            </a:solidFill>
          </a:ln>
        </p:spPr>
        <p:txBody>
          <a:bodyPr wrap="square">
            <a:spAutoFit/>
          </a:bodyPr>
          <a:lstStyle/>
          <a:p>
            <a:r>
              <a:rPr lang="en-US" dirty="0"/>
              <a:t>// controllers/products.controller.js</a:t>
            </a:r>
          </a:p>
          <a:p>
            <a:r>
              <a:rPr lang="en-US" dirty="0" err="1"/>
              <a:t>exports.product_delete</a:t>
            </a:r>
            <a:r>
              <a:rPr lang="en-US" dirty="0"/>
              <a:t> = function (req, res) {</a:t>
            </a:r>
          </a:p>
          <a:p>
            <a:r>
              <a:rPr lang="en-US" dirty="0"/>
              <a:t>    </a:t>
            </a:r>
            <a:r>
              <a:rPr lang="en-US" dirty="0" err="1"/>
              <a:t>Product.findByIdAndRemove</a:t>
            </a:r>
            <a:r>
              <a:rPr lang="en-US" dirty="0"/>
              <a:t>(req.params.id, function (err) {</a:t>
            </a:r>
          </a:p>
          <a:p>
            <a:r>
              <a:rPr lang="en-US" dirty="0"/>
              <a:t>        if (err) return next(err);</a:t>
            </a:r>
          </a:p>
          <a:p>
            <a:r>
              <a:rPr lang="en-US" dirty="0"/>
              <a:t>        </a:t>
            </a:r>
            <a:r>
              <a:rPr lang="en-US" dirty="0" err="1"/>
              <a:t>res.send</a:t>
            </a:r>
            <a:r>
              <a:rPr lang="en-US" dirty="0"/>
              <a:t>('Deleted successfully!');</a:t>
            </a:r>
          </a:p>
          <a:p>
            <a:r>
              <a:rPr lang="en-US" dirty="0"/>
              <a:t>    })</a:t>
            </a:r>
          </a:p>
          <a:p>
            <a:r>
              <a:rPr lang="en-US" dirty="0"/>
              <a:t>};</a:t>
            </a:r>
          </a:p>
        </p:txBody>
      </p:sp>
      <p:sp>
        <p:nvSpPr>
          <p:cNvPr id="7" name="Rectangle 6">
            <a:extLst>
              <a:ext uri="{FF2B5EF4-FFF2-40B4-BE49-F238E27FC236}">
                <a16:creationId xmlns:a16="http://schemas.microsoft.com/office/drawing/2014/main" id="{8A824ED1-383C-42D0-9F58-5FFFCE9D43DF}"/>
              </a:ext>
            </a:extLst>
          </p:cNvPr>
          <p:cNvSpPr/>
          <p:nvPr/>
        </p:nvSpPr>
        <p:spPr>
          <a:xfrm>
            <a:off x="6366312" y="4557859"/>
            <a:ext cx="5414871" cy="1754326"/>
          </a:xfrm>
          <a:prstGeom prst="rect">
            <a:avLst/>
          </a:prstGeom>
        </p:spPr>
        <p:txBody>
          <a:bodyPr wrap="square">
            <a:spAutoFit/>
          </a:bodyPr>
          <a:lstStyle/>
          <a:p>
            <a:r>
              <a:rPr lang="en-US" dirty="0">
                <a:latin typeface="medium-content-serif-font"/>
              </a:rPr>
              <a:t>What the function does is it simply deletes an existing product.</a:t>
            </a:r>
          </a:p>
          <a:p>
            <a:r>
              <a:rPr lang="en-US" dirty="0">
                <a:latin typeface="medium-content-serif-font"/>
              </a:rPr>
              <a:t>Now let’s head to Postman and try-out our new endpoint. </a:t>
            </a:r>
          </a:p>
          <a:p>
            <a:r>
              <a:rPr lang="en-US" dirty="0">
                <a:latin typeface="medium-content-serif-font"/>
              </a:rPr>
              <a:t>Call the following URL ‘</a:t>
            </a:r>
            <a:r>
              <a:rPr lang="en-US" i="1" dirty="0">
                <a:latin typeface="medium-content-serif-font"/>
              </a:rPr>
              <a:t>localhost:1234/products/PRODUCT_ID/delete’</a:t>
            </a:r>
            <a:endParaRPr lang="en-US" b="0" i="0" dirty="0">
              <a:effectLst/>
              <a:latin typeface="medium-content-serif-font"/>
            </a:endParaRPr>
          </a:p>
        </p:txBody>
      </p:sp>
    </p:spTree>
    <p:extLst>
      <p:ext uri="{BB962C8B-B14F-4D97-AF65-F5344CB8AC3E}">
        <p14:creationId xmlns:p14="http://schemas.microsoft.com/office/powerpoint/2010/main" val="529621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80F9-0EA9-485F-985A-1B7F9A8ABF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3B6CD8-11BA-4357-B6F5-77ABA29B812F}"/>
              </a:ext>
            </a:extLst>
          </p:cNvPr>
          <p:cNvSpPr>
            <a:spLocks noGrp="1"/>
          </p:cNvSpPr>
          <p:nvPr>
            <p:ph idx="1"/>
          </p:nvPr>
        </p:nvSpPr>
        <p:spPr/>
        <p:txBody>
          <a:bodyPr/>
          <a:lstStyle/>
          <a:p>
            <a:endParaRPr lang="en-US"/>
          </a:p>
        </p:txBody>
      </p:sp>
      <p:pic>
        <p:nvPicPr>
          <p:cNvPr id="15362" name="Picture 2">
            <a:extLst>
              <a:ext uri="{FF2B5EF4-FFF2-40B4-BE49-F238E27FC236}">
                <a16:creationId xmlns:a16="http://schemas.microsoft.com/office/drawing/2014/main" id="{D6BE1B99-5697-4D30-8B41-946638BC9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75"/>
            <a:ext cx="12192000"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37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6354-1078-47C7-8868-35AED4D0B081}"/>
              </a:ext>
            </a:extLst>
          </p:cNvPr>
          <p:cNvSpPr>
            <a:spLocks noGrp="1"/>
          </p:cNvSpPr>
          <p:nvPr>
            <p:ph type="title"/>
          </p:nvPr>
        </p:nvSpPr>
        <p:spPr/>
        <p:txBody>
          <a:bodyPr/>
          <a:lstStyle/>
          <a:p>
            <a:r>
              <a:rPr lang="en-US" b="1" dirty="0"/>
              <a:t>Done</a:t>
            </a:r>
            <a:endParaRPr lang="en-US" dirty="0"/>
          </a:p>
        </p:txBody>
      </p:sp>
      <p:sp>
        <p:nvSpPr>
          <p:cNvPr id="3" name="Content Placeholder 2">
            <a:extLst>
              <a:ext uri="{FF2B5EF4-FFF2-40B4-BE49-F238E27FC236}">
                <a16:creationId xmlns:a16="http://schemas.microsoft.com/office/drawing/2014/main" id="{77935B36-DF0A-433B-BB3F-210C890880CA}"/>
              </a:ext>
            </a:extLst>
          </p:cNvPr>
          <p:cNvSpPr>
            <a:spLocks noGrp="1"/>
          </p:cNvSpPr>
          <p:nvPr>
            <p:ph idx="1"/>
          </p:nvPr>
        </p:nvSpPr>
        <p:spPr/>
        <p:txBody>
          <a:bodyPr/>
          <a:lstStyle/>
          <a:p>
            <a:r>
              <a:rPr lang="en-US" dirty="0"/>
              <a:t>By now, we are done with creating a full API which does the four operations (CRUD)</a:t>
            </a:r>
          </a:p>
        </p:txBody>
      </p:sp>
    </p:spTree>
    <p:extLst>
      <p:ext uri="{BB962C8B-B14F-4D97-AF65-F5344CB8AC3E}">
        <p14:creationId xmlns:p14="http://schemas.microsoft.com/office/powerpoint/2010/main" val="216991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A4F9-EA55-48D2-8967-8A76DA1A91CA}"/>
              </a:ext>
            </a:extLst>
          </p:cNvPr>
          <p:cNvSpPr>
            <a:spLocks noGrp="1"/>
          </p:cNvSpPr>
          <p:nvPr>
            <p:ph type="title"/>
          </p:nvPr>
        </p:nvSpPr>
        <p:spPr>
          <a:xfrm>
            <a:off x="772337" y="474345"/>
            <a:ext cx="1732324" cy="1499616"/>
          </a:xfrm>
        </p:spPr>
        <p:txBody>
          <a:bodyPr/>
          <a:lstStyle/>
          <a:p>
            <a:r>
              <a:rPr lang="en-US" dirty="0"/>
              <a:t>App.js</a:t>
            </a:r>
          </a:p>
        </p:txBody>
      </p:sp>
      <p:sp>
        <p:nvSpPr>
          <p:cNvPr id="5" name="Rectangle 4">
            <a:extLst>
              <a:ext uri="{FF2B5EF4-FFF2-40B4-BE49-F238E27FC236}">
                <a16:creationId xmlns:a16="http://schemas.microsoft.com/office/drawing/2014/main" id="{60DB4151-C92E-4AE0-8F84-530C67E4EEEF}"/>
              </a:ext>
            </a:extLst>
          </p:cNvPr>
          <p:cNvSpPr/>
          <p:nvPr/>
        </p:nvSpPr>
        <p:spPr>
          <a:xfrm>
            <a:off x="2358887" y="197346"/>
            <a:ext cx="9581321" cy="6186309"/>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mongoose</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'mongoose'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bodyParser</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'body-parser'</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product</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'./routes/</a:t>
            </a:r>
            <a:r>
              <a:rPr lang="en-US" dirty="0" err="1">
                <a:solidFill>
                  <a:srgbClr val="CE9178"/>
                </a:solidFill>
                <a:latin typeface="Consolas" panose="020B0609020204030204" pitchFamily="49" charset="0"/>
              </a:rPr>
              <a:t>product.routes</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initialize our express app</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app</a:t>
            </a:r>
            <a:r>
              <a:rPr lang="en-US" dirty="0">
                <a:solidFill>
                  <a:srgbClr val="D4D4D4"/>
                </a:solidFill>
                <a:latin typeface="Consolas" panose="020B0609020204030204" pitchFamily="49" charset="0"/>
              </a:rPr>
              <a:t> = </a:t>
            </a:r>
            <a:r>
              <a:rPr lang="en-US" dirty="0">
                <a:solidFill>
                  <a:srgbClr val="DCDCAA"/>
                </a:solidFill>
                <a:latin typeface="Consolas" panose="020B0609020204030204" pitchFamily="49" charset="0"/>
              </a:rPr>
              <a:t>express</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Set up mongoose connection</a:t>
            </a:r>
            <a:endParaRPr lang="en-US" dirty="0">
              <a:solidFill>
                <a:srgbClr val="D4D4D4"/>
              </a:solidFill>
              <a:latin typeface="Consolas" panose="020B0609020204030204" pitchFamily="49" charset="0"/>
            </a:endParaRPr>
          </a:p>
          <a:p>
            <a:r>
              <a:rPr lang="en-US" dirty="0" err="1">
                <a:solidFill>
                  <a:srgbClr val="9CDCFE"/>
                </a:solidFill>
                <a:latin typeface="Consolas" panose="020B0609020204030204" pitchFamily="49" charset="0"/>
              </a:rPr>
              <a:t>mongoose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connect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mongodb</a:t>
            </a:r>
            <a:r>
              <a:rPr lang="en-US" dirty="0">
                <a:solidFill>
                  <a:srgbClr val="CE9178"/>
                </a:solidFill>
                <a:latin typeface="Consolas" panose="020B0609020204030204" pitchFamily="49" charset="0"/>
              </a:rPr>
              <a:t>://localhost/</a:t>
            </a:r>
            <a:r>
              <a:rPr lang="en-US" dirty="0" err="1">
                <a:solidFill>
                  <a:srgbClr val="CE9178"/>
                </a:solidFill>
                <a:latin typeface="Consolas" panose="020B0609020204030204" pitchFamily="49" charset="0"/>
              </a:rPr>
              <a:t>productsDb</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useNewUrlParser</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useUnifiedTopology</a:t>
            </a:r>
            <a:r>
              <a:rPr lang="en-US" dirty="0">
                <a:solidFill>
                  <a:srgbClr val="9CDCFE"/>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 );</a:t>
            </a:r>
          </a:p>
          <a:p>
            <a:r>
              <a:rPr lang="en-US" dirty="0" err="1">
                <a:solidFill>
                  <a:srgbClr val="9CDCFE"/>
                </a:solidFill>
                <a:latin typeface="Consolas" panose="020B0609020204030204" pitchFamily="49" charset="0"/>
              </a:rPr>
              <a:t>mongoose</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Promise</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global</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Promise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db</a:t>
            </a:r>
            <a:r>
              <a:rPr lang="en-US" dirty="0">
                <a:solidFill>
                  <a:srgbClr val="D4D4D4"/>
                </a:solidFill>
                <a:latin typeface="Consolas" panose="020B0609020204030204" pitchFamily="49" charset="0"/>
              </a:rPr>
              <a:t> = </a:t>
            </a:r>
            <a:r>
              <a:rPr lang="en-US" dirty="0" err="1">
                <a:solidFill>
                  <a:srgbClr val="9CDCFE"/>
                </a:solidFill>
                <a:latin typeface="Consolas" panose="020B0609020204030204" pitchFamily="49" charset="0"/>
              </a:rPr>
              <a:t>mongoose</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connection</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db</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on</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'error'</a:t>
            </a:r>
            <a:r>
              <a:rPr lang="en-US" dirty="0">
                <a:solidFill>
                  <a:srgbClr val="D4D4D4"/>
                </a:solidFill>
                <a:latin typeface="Consolas" panose="020B0609020204030204" pitchFamily="49" charset="0"/>
              </a:rPr>
              <a:t>, </a:t>
            </a:r>
            <a:r>
              <a:rPr lang="en-US" dirty="0" err="1">
                <a:solidFill>
                  <a:srgbClr val="4EC9B0"/>
                </a:solidFill>
                <a:latin typeface="Consolas" panose="020B0609020204030204" pitchFamily="49" charset="0"/>
              </a:rPr>
              <a:t>console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error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bind</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'MongoDB connection error:'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bodyParser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json</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bodyParser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urlencoded</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extended:</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false</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use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products'</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app</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listen</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3000</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'Server is up and running on port </a:t>
            </a:r>
            <a:r>
              <a:rPr lang="en-US" dirty="0" err="1">
                <a:solidFill>
                  <a:srgbClr val="CE9178"/>
                </a:solidFill>
                <a:latin typeface="Consolas" panose="020B0609020204030204" pitchFamily="49" charset="0"/>
              </a:rPr>
              <a:t>numner</a:t>
            </a:r>
            <a:r>
              <a:rPr lang="en-US" dirty="0">
                <a:solidFill>
                  <a:srgbClr val="CE9178"/>
                </a:solidFill>
                <a:latin typeface="Consolas" panose="020B0609020204030204" pitchFamily="49" charset="0"/>
              </a:rPr>
              <a:t> 3000'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751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4DA7-7403-4CE6-9DC9-89098872A8A7}"/>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CACED294-A719-4B82-B410-68816308DAEA}"/>
              </a:ext>
            </a:extLst>
          </p:cNvPr>
          <p:cNvSpPr>
            <a:spLocks noGrp="1"/>
          </p:cNvSpPr>
          <p:nvPr>
            <p:ph idx="1"/>
          </p:nvPr>
        </p:nvSpPr>
        <p:spPr/>
        <p:txBody>
          <a:bodyPr/>
          <a:lstStyle/>
          <a:p>
            <a:r>
              <a:rPr lang="en-US" dirty="0"/>
              <a:t>1- Install Node.js from </a:t>
            </a:r>
            <a:r>
              <a:rPr lang="en-US" dirty="0">
                <a:hlinkClick r:id="rId2"/>
              </a:rPr>
              <a:t>the Node.js website</a:t>
            </a:r>
            <a:endParaRPr lang="en-US" dirty="0"/>
          </a:p>
          <a:p>
            <a:r>
              <a:rPr lang="en-US" dirty="0"/>
              <a:t>2- I’ve created a directory called ‘</a:t>
            </a:r>
            <a:r>
              <a:rPr lang="en-US" dirty="0" err="1"/>
              <a:t>ProductsApp</a:t>
            </a:r>
            <a:r>
              <a:rPr lang="en-US" dirty="0"/>
              <a:t>’.</a:t>
            </a:r>
          </a:p>
          <a:p>
            <a:r>
              <a:rPr lang="en-US" dirty="0"/>
              <a:t>3- Inside the newly created directory, execute the following command in the </a:t>
            </a:r>
            <a:r>
              <a:rPr lang="en-US" b="1" dirty="0"/>
              <a:t>terminal</a:t>
            </a:r>
            <a:endParaRPr lang="en-US" dirty="0"/>
          </a:p>
          <a:p>
            <a:endParaRPr lang="en-US" dirty="0"/>
          </a:p>
        </p:txBody>
      </p:sp>
      <p:sp>
        <p:nvSpPr>
          <p:cNvPr id="4" name="Rectangle 3">
            <a:extLst>
              <a:ext uri="{FF2B5EF4-FFF2-40B4-BE49-F238E27FC236}">
                <a16:creationId xmlns:a16="http://schemas.microsoft.com/office/drawing/2014/main" id="{9EFF0EB5-D490-4319-9C00-AAF952018E61}"/>
              </a:ext>
            </a:extLst>
          </p:cNvPr>
          <p:cNvSpPr/>
          <p:nvPr/>
        </p:nvSpPr>
        <p:spPr>
          <a:xfrm>
            <a:off x="5610931" y="3928348"/>
            <a:ext cx="970137" cy="369332"/>
          </a:xfrm>
          <a:prstGeom prst="rect">
            <a:avLst/>
          </a:prstGeom>
          <a:solidFill>
            <a:schemeClr val="accent1">
              <a:lumMod val="20000"/>
              <a:lumOff val="80000"/>
            </a:schemeClr>
          </a:solidFill>
          <a:ln>
            <a:solidFill>
              <a:schemeClr val="accent1"/>
            </a:solidFill>
          </a:ln>
        </p:spPr>
        <p:txBody>
          <a:bodyPr wrap="none">
            <a:spAutoFit/>
          </a:bodyPr>
          <a:lstStyle/>
          <a:p>
            <a:r>
              <a:rPr lang="en-US" dirty="0" err="1">
                <a:latin typeface="Menlo"/>
              </a:rPr>
              <a:t>npm</a:t>
            </a:r>
            <a:r>
              <a:rPr lang="en-US" dirty="0">
                <a:latin typeface="Menlo"/>
              </a:rPr>
              <a:t> </a:t>
            </a:r>
            <a:r>
              <a:rPr lang="en-US" dirty="0" err="1">
                <a:latin typeface="Menlo"/>
              </a:rPr>
              <a:t>init</a:t>
            </a:r>
            <a:endParaRPr lang="en-US" dirty="0"/>
          </a:p>
        </p:txBody>
      </p:sp>
      <p:sp>
        <p:nvSpPr>
          <p:cNvPr id="5" name="Rectangle 4">
            <a:extLst>
              <a:ext uri="{FF2B5EF4-FFF2-40B4-BE49-F238E27FC236}">
                <a16:creationId xmlns:a16="http://schemas.microsoft.com/office/drawing/2014/main" id="{E41347C2-81CE-4045-BEAA-32B4DE02737A}"/>
              </a:ext>
            </a:extLst>
          </p:cNvPr>
          <p:cNvSpPr/>
          <p:nvPr/>
        </p:nvSpPr>
        <p:spPr>
          <a:xfrm>
            <a:off x="865102" y="4450003"/>
            <a:ext cx="10876324" cy="646331"/>
          </a:xfrm>
          <a:prstGeom prst="rect">
            <a:avLst/>
          </a:prstGeom>
        </p:spPr>
        <p:txBody>
          <a:bodyPr wrap="square">
            <a:spAutoFit/>
          </a:bodyPr>
          <a:lstStyle/>
          <a:p>
            <a:r>
              <a:rPr lang="en-US" dirty="0">
                <a:latin typeface="medium-content-serif-font"/>
              </a:rPr>
              <a:t>The above commands results in creating a </a:t>
            </a:r>
            <a:r>
              <a:rPr lang="en-US" dirty="0" err="1">
                <a:latin typeface="medium-content-serif-font"/>
              </a:rPr>
              <a:t>package.json</a:t>
            </a:r>
            <a:r>
              <a:rPr lang="en-US" dirty="0">
                <a:latin typeface="medium-content-serif-font"/>
              </a:rPr>
              <a:t> file. The </a:t>
            </a:r>
            <a:r>
              <a:rPr lang="en-US" dirty="0" err="1">
                <a:latin typeface="medium-content-serif-font"/>
              </a:rPr>
              <a:t>package.json</a:t>
            </a:r>
            <a:r>
              <a:rPr lang="en-US" dirty="0">
                <a:latin typeface="medium-content-serif-font"/>
              </a:rPr>
              <a:t> file is used to manage the locally installed </a:t>
            </a:r>
            <a:r>
              <a:rPr lang="en-US" dirty="0" err="1">
                <a:latin typeface="medium-content-serif-font"/>
              </a:rPr>
              <a:t>npm</a:t>
            </a:r>
            <a:r>
              <a:rPr lang="en-US" dirty="0">
                <a:latin typeface="medium-content-serif-font"/>
              </a:rPr>
              <a:t> packages. It also includes the meta data about the project such as name and version number.</a:t>
            </a:r>
            <a:endParaRPr lang="en-US" dirty="0"/>
          </a:p>
        </p:txBody>
      </p:sp>
    </p:spTree>
    <p:extLst>
      <p:ext uri="{BB962C8B-B14F-4D97-AF65-F5344CB8AC3E}">
        <p14:creationId xmlns:p14="http://schemas.microsoft.com/office/powerpoint/2010/main" val="3611483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655B-27C5-40DD-A807-E8FD33766DC1}"/>
              </a:ext>
            </a:extLst>
          </p:cNvPr>
          <p:cNvSpPr>
            <a:spLocks noGrp="1"/>
          </p:cNvSpPr>
          <p:nvPr>
            <p:ph type="title"/>
          </p:nvPr>
        </p:nvSpPr>
        <p:spPr/>
        <p:txBody>
          <a:bodyPr/>
          <a:lstStyle/>
          <a:p>
            <a:r>
              <a:rPr lang="en-US" dirty="0"/>
              <a:t>Routes/product.routes.js</a:t>
            </a:r>
          </a:p>
        </p:txBody>
      </p:sp>
      <p:sp>
        <p:nvSpPr>
          <p:cNvPr id="5" name="Rectangle 4">
            <a:extLst>
              <a:ext uri="{FF2B5EF4-FFF2-40B4-BE49-F238E27FC236}">
                <a16:creationId xmlns:a16="http://schemas.microsoft.com/office/drawing/2014/main" id="{C339E890-C238-47CA-9519-FB94384B9765}"/>
              </a:ext>
            </a:extLst>
          </p:cNvPr>
          <p:cNvSpPr/>
          <p:nvPr/>
        </p:nvSpPr>
        <p:spPr>
          <a:xfrm>
            <a:off x="1126435" y="2558321"/>
            <a:ext cx="9144000" cy="3139321"/>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express</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'express'</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router</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express</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Router</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product_controller</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'../controllers/</a:t>
            </a:r>
            <a:r>
              <a:rPr lang="en-US" dirty="0" err="1">
                <a:solidFill>
                  <a:srgbClr val="CE9178"/>
                </a:solidFill>
                <a:latin typeface="Consolas" panose="020B0609020204030204" pitchFamily="49" charset="0"/>
              </a:rPr>
              <a:t>product.controller</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'/test'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product_controller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test</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post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'/create'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product_controller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product_create</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get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'/:id'</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product_controller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product_details</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put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'/:id/update'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product_controller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product_update</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router</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delete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'/:id/delete'</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product_controller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product_delete</a:t>
            </a:r>
            <a:r>
              <a:rPr lang="en-US" dirty="0">
                <a:solidFill>
                  <a:srgbClr val="D4D4D4"/>
                </a:solidFill>
                <a:latin typeface="Consolas" panose="020B0609020204030204" pitchFamily="49" charset="0"/>
              </a:rPr>
              <a:t>);</a:t>
            </a:r>
          </a:p>
          <a:p>
            <a:r>
              <a:rPr lang="en-US" dirty="0" err="1">
                <a:solidFill>
                  <a:srgbClr val="4EC9B0"/>
                </a:solidFill>
                <a:latin typeface="Consolas" panose="020B0609020204030204" pitchFamily="49" charset="0"/>
              </a:rPr>
              <a:t>module</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exports</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router</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0997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F237-E820-4CDB-968B-A0D47EDA39E1}"/>
              </a:ext>
            </a:extLst>
          </p:cNvPr>
          <p:cNvSpPr>
            <a:spLocks noGrp="1"/>
          </p:cNvSpPr>
          <p:nvPr>
            <p:ph type="title"/>
          </p:nvPr>
        </p:nvSpPr>
        <p:spPr/>
        <p:txBody>
          <a:bodyPr/>
          <a:lstStyle/>
          <a:p>
            <a:r>
              <a:rPr lang="en-US" dirty="0"/>
              <a:t>Models/product.model.js</a:t>
            </a:r>
          </a:p>
        </p:txBody>
      </p:sp>
      <p:sp>
        <p:nvSpPr>
          <p:cNvPr id="4" name="Rectangle 3">
            <a:extLst>
              <a:ext uri="{FF2B5EF4-FFF2-40B4-BE49-F238E27FC236}">
                <a16:creationId xmlns:a16="http://schemas.microsoft.com/office/drawing/2014/main" id="{6C51A0CC-0673-4743-AAD0-F073A40D08F6}"/>
              </a:ext>
            </a:extLst>
          </p:cNvPr>
          <p:cNvSpPr/>
          <p:nvPr/>
        </p:nvSpPr>
        <p:spPr>
          <a:xfrm>
            <a:off x="1828800" y="2726709"/>
            <a:ext cx="7421217" cy="2585323"/>
          </a:xfrm>
          <a:prstGeom prst="rect">
            <a:avLst/>
          </a:prstGeom>
          <a:solidFill>
            <a:srgbClr val="002060"/>
          </a:solidFill>
          <a:ln>
            <a:solidFill>
              <a:schemeClr val="accent1"/>
            </a:solidFill>
          </a:ln>
        </p:spPr>
        <p:txBody>
          <a:bodyPr wrap="square">
            <a:spAutoFit/>
          </a:bodyPr>
          <a:lstStyle/>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mongoose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require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'mongoose'</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const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Schema</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mongoose</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Schema</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ProductSchema</a:t>
            </a:r>
            <a:r>
              <a:rPr lang="en-US" dirty="0">
                <a:solidFill>
                  <a:srgbClr val="D4D4D4"/>
                </a:solidFill>
                <a:latin typeface="Consolas" panose="020B0609020204030204" pitchFamily="49" charset="0"/>
              </a:rPr>
              <a:t>=</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Schema</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name: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type:</a:t>
            </a:r>
            <a:r>
              <a:rPr lang="en-US" dirty="0" err="1">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required:</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max:</a:t>
            </a:r>
            <a:r>
              <a:rPr lang="en-US" dirty="0">
                <a:solidFill>
                  <a:srgbClr val="B5CEA8"/>
                </a:solidFill>
                <a:latin typeface="Consolas" panose="020B0609020204030204" pitchFamily="49" charset="0"/>
              </a:rPr>
              <a:t>100</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price:</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type:</a:t>
            </a:r>
            <a:r>
              <a:rPr lang="en-US" dirty="0" err="1">
                <a:solidFill>
                  <a:srgbClr val="4EC9B0"/>
                </a:solidFill>
                <a:latin typeface="Consolas" panose="020B0609020204030204" pitchFamily="49" charset="0"/>
              </a:rPr>
              <a:t>Number</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required:</a:t>
            </a:r>
            <a:r>
              <a:rPr lang="en-US" dirty="0" err="1">
                <a:solidFill>
                  <a:srgbClr val="569CD6"/>
                </a:solidFill>
                <a:latin typeface="Consolas" panose="020B0609020204030204" pitchFamily="49" charset="0"/>
              </a:rPr>
              <a:t>true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err="1">
                <a:solidFill>
                  <a:srgbClr val="4EC9B0"/>
                </a:solidFill>
                <a:latin typeface="Consolas" panose="020B0609020204030204" pitchFamily="49" charset="0"/>
              </a:rPr>
              <a:t>module</a:t>
            </a:r>
            <a:r>
              <a:rPr lang="en-US" dirty="0" err="1">
                <a:solidFill>
                  <a:srgbClr val="D4D4D4"/>
                </a:solidFill>
                <a:latin typeface="Consolas" panose="020B0609020204030204" pitchFamily="49" charset="0"/>
              </a:rPr>
              <a:t>.</a:t>
            </a:r>
            <a:r>
              <a:rPr lang="en-US" dirty="0" err="1">
                <a:solidFill>
                  <a:srgbClr val="4EC9B0"/>
                </a:solidFill>
                <a:latin typeface="Consolas" panose="020B0609020204030204" pitchFamily="49" charset="0"/>
              </a:rPr>
              <a:t>exports</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mongoose</a:t>
            </a:r>
            <a:r>
              <a:rPr lang="en-US" dirty="0" err="1">
                <a:solidFill>
                  <a:srgbClr val="D4D4D4"/>
                </a:solidFill>
                <a:latin typeface="Consolas" panose="020B0609020204030204" pitchFamily="49" charset="0"/>
              </a:rPr>
              <a:t>.</a:t>
            </a:r>
            <a:r>
              <a:rPr lang="en-US" dirty="0" err="1">
                <a:solidFill>
                  <a:srgbClr val="DCDCAA"/>
                </a:solidFill>
                <a:latin typeface="Consolas" panose="020B0609020204030204" pitchFamily="49" charset="0"/>
              </a:rPr>
              <a:t>model</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'Product'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ProductSchema</a:t>
            </a:r>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14248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6AA1-8092-4842-9EB2-24179402F508}"/>
              </a:ext>
            </a:extLst>
          </p:cNvPr>
          <p:cNvSpPr>
            <a:spLocks noGrp="1"/>
          </p:cNvSpPr>
          <p:nvPr>
            <p:ph type="title"/>
          </p:nvPr>
        </p:nvSpPr>
        <p:spPr>
          <a:xfrm>
            <a:off x="174171" y="585216"/>
            <a:ext cx="4194629" cy="1316155"/>
          </a:xfrm>
        </p:spPr>
        <p:txBody>
          <a:bodyPr>
            <a:normAutofit/>
          </a:bodyPr>
          <a:lstStyle/>
          <a:p>
            <a:r>
              <a:rPr lang="en-US" sz="4000" dirty="0"/>
              <a:t>Controllers/</a:t>
            </a:r>
            <a:br>
              <a:rPr lang="en-US" sz="4000" dirty="0"/>
            </a:br>
            <a:r>
              <a:rPr lang="en-US" sz="4000" dirty="0"/>
              <a:t>product.controller.js</a:t>
            </a:r>
          </a:p>
        </p:txBody>
      </p:sp>
      <p:sp>
        <p:nvSpPr>
          <p:cNvPr id="4" name="Rectangle 3">
            <a:extLst>
              <a:ext uri="{FF2B5EF4-FFF2-40B4-BE49-F238E27FC236}">
                <a16:creationId xmlns:a16="http://schemas.microsoft.com/office/drawing/2014/main" id="{59217CA9-D6CB-4195-9D7A-0BA1BFE298CC}"/>
              </a:ext>
            </a:extLst>
          </p:cNvPr>
          <p:cNvSpPr/>
          <p:nvPr/>
        </p:nvSpPr>
        <p:spPr>
          <a:xfrm>
            <a:off x="4934857" y="251207"/>
            <a:ext cx="7082971" cy="6524863"/>
          </a:xfrm>
          <a:prstGeom prst="rect">
            <a:avLst/>
          </a:prstGeom>
          <a:solidFill>
            <a:srgbClr val="002060"/>
          </a:solidFill>
          <a:ln>
            <a:solidFill>
              <a:schemeClr val="accent1"/>
            </a:solidFill>
          </a:ln>
        </p:spPr>
        <p:txBody>
          <a:bodyPr wrap="square">
            <a:spAutoFit/>
          </a:bodyPr>
          <a:lstStyle/>
          <a:p>
            <a:r>
              <a:rPr lang="en-US" sz="1100" dirty="0">
                <a:solidFill>
                  <a:srgbClr val="569CD6"/>
                </a:solidFill>
                <a:latin typeface="Consolas" panose="020B0609020204030204" pitchFamily="49" charset="0"/>
              </a:rPr>
              <a:t>const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Product</a:t>
            </a:r>
            <a:r>
              <a:rPr lang="en-US" sz="1100" dirty="0">
                <a:solidFill>
                  <a:srgbClr val="D4D4D4"/>
                </a:solidFill>
                <a:latin typeface="Consolas" panose="020B0609020204030204" pitchFamily="49" charset="0"/>
              </a:rPr>
              <a:t>=</a:t>
            </a:r>
            <a:r>
              <a:rPr lang="en-US" sz="1100" dirty="0">
                <a:solidFill>
                  <a:srgbClr val="DCDCAA"/>
                </a:solidFill>
                <a:latin typeface="Consolas" panose="020B0609020204030204" pitchFamily="49" charset="0"/>
              </a:rPr>
              <a:t>require</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'../models/</a:t>
            </a:r>
            <a:r>
              <a:rPr lang="en-US" sz="1100" dirty="0" err="1">
                <a:solidFill>
                  <a:srgbClr val="CE9178"/>
                </a:solidFill>
                <a:latin typeface="Consolas" panose="020B0609020204030204" pitchFamily="49" charset="0"/>
              </a:rPr>
              <a:t>product.model</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a:t>
            </a:r>
          </a:p>
          <a:p>
            <a:br>
              <a:rPr lang="en-US" sz="1100" dirty="0">
                <a:solidFill>
                  <a:srgbClr val="D4D4D4"/>
                </a:solidFill>
                <a:latin typeface="Consolas" panose="020B0609020204030204" pitchFamily="49" charset="0"/>
              </a:rPr>
            </a:br>
            <a:r>
              <a:rPr lang="en-US" sz="1100" dirty="0" err="1">
                <a:solidFill>
                  <a:srgbClr val="4EC9B0"/>
                </a:solidFill>
                <a:latin typeface="Consolas" panose="020B0609020204030204" pitchFamily="49" charset="0"/>
              </a:rPr>
              <a:t>exports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test</a:t>
            </a:r>
            <a:r>
              <a:rPr lang="en-US" sz="1100" dirty="0">
                <a:solidFill>
                  <a:srgbClr val="D4D4D4"/>
                </a:solidFill>
                <a:latin typeface="Consolas" panose="020B0609020204030204" pitchFamily="49" charset="0"/>
              </a:rPr>
              <a:t>=</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a:t>
            </a:r>
            <a:r>
              <a:rPr lang="en-US" sz="1100" dirty="0" err="1">
                <a:solidFill>
                  <a:srgbClr val="9CDCFE"/>
                </a:solidFill>
                <a:latin typeface="Consolas" panose="020B0609020204030204" pitchFamily="49" charset="0"/>
              </a:rPr>
              <a:t>req</a:t>
            </a:r>
            <a:r>
              <a:rPr lang="en-US" sz="1100" dirty="0" err="1">
                <a:solidFill>
                  <a:srgbClr val="D4D4D4"/>
                </a:solidFill>
                <a:latin typeface="Consolas" panose="020B0609020204030204" pitchFamily="49" charset="0"/>
              </a:rPr>
              <a:t>,</a:t>
            </a:r>
            <a:r>
              <a:rPr lang="en-US" sz="1100" dirty="0" err="1">
                <a:solidFill>
                  <a:srgbClr val="9CDCFE"/>
                </a:solidFill>
                <a:latin typeface="Consolas" panose="020B0609020204030204" pitchFamily="49" charset="0"/>
              </a:rPr>
              <a:t>res</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send</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'Greetings from the Test Controller'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a:t>
            </a:r>
            <a:br>
              <a:rPr lang="en-US" sz="1100" dirty="0">
                <a:solidFill>
                  <a:srgbClr val="D4D4D4"/>
                </a:solidFill>
                <a:latin typeface="Consolas" panose="020B0609020204030204" pitchFamily="49" charset="0"/>
              </a:rPr>
            </a:br>
            <a:r>
              <a:rPr lang="en-US" sz="1100" dirty="0" err="1">
                <a:solidFill>
                  <a:srgbClr val="4EC9B0"/>
                </a:solidFill>
                <a:latin typeface="Consolas" panose="020B0609020204030204" pitchFamily="49" charset="0"/>
              </a:rPr>
              <a:t>exports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product_create</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res</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let</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product</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new</a:t>
            </a:r>
            <a:r>
              <a:rPr lang="en-US" sz="1100" dirty="0">
                <a:solidFill>
                  <a:srgbClr val="D4D4D4"/>
                </a:solidFill>
                <a:latin typeface="Consolas" panose="020B0609020204030204" pitchFamily="49" charset="0"/>
              </a:rPr>
              <a:t> </a:t>
            </a:r>
            <a:r>
              <a:rPr lang="en-US" sz="1100" dirty="0">
                <a:solidFill>
                  <a:srgbClr val="4EC9B0"/>
                </a:solidFill>
                <a:latin typeface="Consolas" panose="020B0609020204030204" pitchFamily="49" charset="0"/>
              </a:rPr>
              <a:t>Product</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name:</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body</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name</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price:</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req</a:t>
            </a:r>
            <a:r>
              <a:rPr lang="en-US" sz="1100" dirty="0" err="1">
                <a:solidFill>
                  <a:srgbClr val="D4D4D4"/>
                </a:solidFill>
                <a:latin typeface="Consolas" panose="020B0609020204030204" pitchFamily="49" charset="0"/>
              </a:rPr>
              <a:t>.</a:t>
            </a:r>
            <a:r>
              <a:rPr lang="en-US" sz="1100" dirty="0" err="1">
                <a:solidFill>
                  <a:srgbClr val="9CDCFE"/>
                </a:solidFill>
                <a:latin typeface="Consolas" panose="020B0609020204030204" pitchFamily="49" charset="0"/>
              </a:rPr>
              <a:t>body</a:t>
            </a:r>
            <a:r>
              <a:rPr lang="en-US" sz="1100" dirty="0" err="1">
                <a:solidFill>
                  <a:srgbClr val="D4D4D4"/>
                </a:solidFill>
                <a:latin typeface="Consolas" panose="020B0609020204030204" pitchFamily="49" charset="0"/>
              </a:rPr>
              <a:t>.</a:t>
            </a:r>
            <a:r>
              <a:rPr lang="en-US" sz="1100" dirty="0" err="1">
                <a:solidFill>
                  <a:srgbClr val="9CDCFE"/>
                </a:solidFill>
                <a:latin typeface="Consolas" panose="020B0609020204030204" pitchFamily="49" charset="0"/>
              </a:rPr>
              <a:t>price</a:t>
            </a:r>
            <a:endParaRPr lang="en-US" sz="1100" dirty="0">
              <a:solidFill>
                <a:srgbClr val="D4D4D4"/>
              </a:solidFill>
              <a:latin typeface="Consolas" panose="020B0609020204030204" pitchFamily="49" charset="0"/>
            </a:endParaRP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br>
              <a:rPr lang="en-US" sz="1100" dirty="0">
                <a:solidFill>
                  <a:srgbClr val="D4D4D4"/>
                </a:solidFill>
                <a:latin typeface="Consolas" panose="020B0609020204030204" pitchFamily="49" charset="0"/>
              </a:rPr>
            </a:b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product</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save</a:t>
            </a:r>
            <a:r>
              <a:rPr lang="en-US" sz="1100" dirty="0">
                <a:solidFill>
                  <a:srgbClr val="D4D4D4"/>
                </a:solidFill>
                <a:latin typeface="Consolas" panose="020B0609020204030204" pitchFamily="49" charset="0"/>
              </a:rPr>
              <a:t>(</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if</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next</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send</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'Product Created successfully'</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a:t>
            </a:r>
            <a:br>
              <a:rPr lang="en-US" sz="1100" dirty="0">
                <a:solidFill>
                  <a:srgbClr val="D4D4D4"/>
                </a:solidFill>
                <a:latin typeface="Consolas" panose="020B0609020204030204" pitchFamily="49" charset="0"/>
              </a:rPr>
            </a:br>
            <a:r>
              <a:rPr lang="en-US" sz="1100" dirty="0" err="1">
                <a:solidFill>
                  <a:srgbClr val="4EC9B0"/>
                </a:solidFill>
                <a:latin typeface="Consolas" panose="020B0609020204030204" pitchFamily="49" charset="0"/>
              </a:rPr>
              <a:t>exports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product_details</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res</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Product</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findById</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params</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id</a:t>
            </a: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product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if</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next</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send</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product</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a:t>
            </a:r>
            <a:br>
              <a:rPr lang="en-US" sz="1100" dirty="0">
                <a:solidFill>
                  <a:srgbClr val="D4D4D4"/>
                </a:solidFill>
                <a:latin typeface="Consolas" panose="020B0609020204030204" pitchFamily="49" charset="0"/>
              </a:rPr>
            </a:br>
            <a:r>
              <a:rPr lang="en-US" sz="1100" dirty="0" err="1">
                <a:solidFill>
                  <a:srgbClr val="4EC9B0"/>
                </a:solidFill>
                <a:latin typeface="Consolas" panose="020B0609020204030204" pitchFamily="49" charset="0"/>
              </a:rPr>
              <a:t>exports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product_update</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res</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Product</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findByIdAndUpdate</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params</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id</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$set:</a:t>
            </a:r>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req</a:t>
            </a:r>
            <a:r>
              <a:rPr lang="en-US" sz="1100" dirty="0" err="1">
                <a:solidFill>
                  <a:srgbClr val="D4D4D4"/>
                </a:solidFill>
                <a:latin typeface="Consolas" panose="020B0609020204030204" pitchFamily="49" charset="0"/>
              </a:rPr>
              <a:t>.</a:t>
            </a:r>
            <a:r>
              <a:rPr lang="en-US" sz="1100" dirty="0" err="1">
                <a:solidFill>
                  <a:srgbClr val="9CDCFE"/>
                </a:solidFill>
                <a:latin typeface="Consolas" panose="020B0609020204030204" pitchFamily="49" charset="0"/>
              </a:rPr>
              <a:t>body</a:t>
            </a: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product</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if</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next</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send</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'Product </a:t>
            </a:r>
            <a:r>
              <a:rPr lang="en-US" sz="1100" dirty="0" err="1">
                <a:solidFill>
                  <a:srgbClr val="CE9178"/>
                </a:solidFill>
                <a:latin typeface="Consolas" panose="020B0609020204030204" pitchFamily="49" charset="0"/>
              </a:rPr>
              <a:t>udpated</a:t>
            </a:r>
            <a:r>
              <a:rPr lang="en-US" sz="1100" dirty="0">
                <a:solidFill>
                  <a:srgbClr val="CE9178"/>
                </a:solidFill>
                <a:latin typeface="Consolas" panose="020B0609020204030204" pitchFamily="49" charset="0"/>
              </a:rPr>
              <a:t>.'</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a:t>
            </a:r>
            <a:br>
              <a:rPr lang="en-US" sz="1100" dirty="0">
                <a:solidFill>
                  <a:srgbClr val="D4D4D4"/>
                </a:solidFill>
                <a:latin typeface="Consolas" panose="020B0609020204030204" pitchFamily="49" charset="0"/>
              </a:rPr>
            </a:br>
            <a:r>
              <a:rPr lang="en-US" sz="1100" dirty="0" err="1">
                <a:solidFill>
                  <a:srgbClr val="4EC9B0"/>
                </a:solidFill>
                <a:latin typeface="Consolas" panose="020B0609020204030204" pitchFamily="49" charset="0"/>
              </a:rPr>
              <a:t>exports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product_delete</a:t>
            </a:r>
            <a:r>
              <a:rPr lang="en-US" sz="1100" dirty="0">
                <a:solidFill>
                  <a:srgbClr val="D4D4D4"/>
                </a:solidFill>
                <a:latin typeface="Consolas" panose="020B0609020204030204" pitchFamily="49" charset="0"/>
              </a:rPr>
              <a:t> =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res</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Product</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findByIdAndRemove</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req</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params</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id</a:t>
            </a:r>
            <a:r>
              <a:rPr lang="en-US" sz="1100" dirty="0">
                <a:solidFill>
                  <a:srgbClr val="D4D4D4"/>
                </a:solidFill>
                <a:latin typeface="Consolas" panose="020B0609020204030204" pitchFamily="49" charset="0"/>
              </a:rPr>
              <a:t>, </a:t>
            </a:r>
            <a:r>
              <a:rPr lang="en-US" sz="1100" dirty="0">
                <a:solidFill>
                  <a:srgbClr val="569CD6"/>
                </a:solidFill>
                <a:latin typeface="Consolas" panose="020B0609020204030204" pitchFamily="49" charset="0"/>
              </a:rPr>
              <a:t>function</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if</a:t>
            </a:r>
            <a:r>
              <a:rPr lang="en-US" sz="1100" dirty="0">
                <a:solidFill>
                  <a:srgbClr val="D4D4D4"/>
                </a:solidFill>
                <a:latin typeface="Consolas" panose="020B0609020204030204" pitchFamily="49" charset="0"/>
              </a:rPr>
              <a:t> (</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 </a:t>
            </a:r>
            <a:r>
              <a:rPr lang="en-US" sz="1100" dirty="0">
                <a:solidFill>
                  <a:srgbClr val="C586C0"/>
                </a:solidFill>
                <a:latin typeface="Consolas" panose="020B0609020204030204" pitchFamily="49" charset="0"/>
              </a:rPr>
              <a:t>return</a:t>
            </a:r>
            <a:r>
              <a:rPr lang="en-US" sz="1100" dirty="0">
                <a:solidFill>
                  <a:srgbClr val="D4D4D4"/>
                </a:solidFill>
                <a:latin typeface="Consolas" panose="020B0609020204030204" pitchFamily="49" charset="0"/>
              </a:rPr>
              <a:t> </a:t>
            </a:r>
            <a:r>
              <a:rPr lang="en-US" sz="1100" dirty="0">
                <a:solidFill>
                  <a:srgbClr val="DCDCAA"/>
                </a:solidFill>
                <a:latin typeface="Consolas" panose="020B0609020204030204" pitchFamily="49" charset="0"/>
              </a:rPr>
              <a:t>next</a:t>
            </a:r>
            <a:r>
              <a:rPr lang="en-US" sz="1100" dirty="0">
                <a:solidFill>
                  <a:srgbClr val="D4D4D4"/>
                </a:solidFill>
                <a:latin typeface="Consolas" panose="020B0609020204030204" pitchFamily="49" charset="0"/>
              </a:rPr>
              <a:t>(</a:t>
            </a:r>
            <a:r>
              <a:rPr lang="en-US" sz="1100" dirty="0">
                <a:solidFill>
                  <a:srgbClr val="9CDCFE"/>
                </a:solidFill>
                <a:latin typeface="Consolas" panose="020B0609020204030204" pitchFamily="49" charset="0"/>
              </a:rPr>
              <a:t>err</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r>
              <a:rPr lang="en-US" sz="1100" dirty="0" err="1">
                <a:solidFill>
                  <a:srgbClr val="9CDCFE"/>
                </a:solidFill>
                <a:latin typeface="Consolas" panose="020B0609020204030204" pitchFamily="49" charset="0"/>
              </a:rPr>
              <a:t>res</a:t>
            </a:r>
            <a:r>
              <a:rPr lang="en-US" sz="1100" dirty="0" err="1">
                <a:solidFill>
                  <a:srgbClr val="D4D4D4"/>
                </a:solidFill>
                <a:latin typeface="Consolas" panose="020B0609020204030204" pitchFamily="49" charset="0"/>
              </a:rPr>
              <a:t>.</a:t>
            </a:r>
            <a:r>
              <a:rPr lang="en-US" sz="1100" dirty="0" err="1">
                <a:solidFill>
                  <a:srgbClr val="DCDCAA"/>
                </a:solidFill>
                <a:latin typeface="Consolas" panose="020B0609020204030204" pitchFamily="49" charset="0"/>
              </a:rPr>
              <a:t>send</a:t>
            </a:r>
            <a:r>
              <a:rPr lang="en-US" sz="1100" dirty="0">
                <a:solidFill>
                  <a:srgbClr val="D4D4D4"/>
                </a:solidFill>
                <a:latin typeface="Consolas" panose="020B0609020204030204" pitchFamily="49" charset="0"/>
              </a:rPr>
              <a:t>(</a:t>
            </a:r>
            <a:r>
              <a:rPr lang="en-US" sz="1100" dirty="0">
                <a:solidFill>
                  <a:srgbClr val="CE9178"/>
                </a:solidFill>
                <a:latin typeface="Consolas" panose="020B0609020204030204" pitchFamily="49" charset="0"/>
              </a:rPr>
              <a:t>'Deleted successfully!'</a:t>
            </a:r>
            <a:r>
              <a:rPr lang="en-US" sz="1100" dirty="0">
                <a:solidFill>
                  <a:srgbClr val="D4D4D4"/>
                </a:solidFill>
                <a:latin typeface="Consolas" panose="020B0609020204030204" pitchFamily="49" charset="0"/>
              </a:rPr>
              <a:t>);</a:t>
            </a:r>
          </a:p>
          <a:p>
            <a:r>
              <a:rPr lang="en-US" sz="1100" dirty="0">
                <a:solidFill>
                  <a:srgbClr val="D4D4D4"/>
                </a:solidFill>
                <a:latin typeface="Consolas" panose="020B0609020204030204" pitchFamily="49" charset="0"/>
              </a:rPr>
              <a:t>    })</a:t>
            </a:r>
          </a:p>
          <a:p>
            <a:r>
              <a:rPr lang="en-US" sz="1100" dirty="0">
                <a:solidFill>
                  <a:srgbClr val="D4D4D4"/>
                </a:solidFill>
                <a:latin typeface="Consolas" panose="020B0609020204030204" pitchFamily="49" charset="0"/>
              </a:rPr>
              <a:t>};</a:t>
            </a:r>
            <a:endParaRPr lang="en-US" sz="11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60646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B10C-126C-4284-AD87-284AC61B53EE}"/>
              </a:ext>
            </a:extLst>
          </p:cNvPr>
          <p:cNvSpPr>
            <a:spLocks noGrp="1"/>
          </p:cNvSpPr>
          <p:nvPr>
            <p:ph type="title"/>
          </p:nvPr>
        </p:nvSpPr>
        <p:spPr/>
        <p:txBody>
          <a:bodyPr/>
          <a:lstStyle/>
          <a:p>
            <a:r>
              <a:rPr lang="en-US" dirty="0" err="1"/>
              <a:t>Npm</a:t>
            </a:r>
            <a:r>
              <a:rPr lang="en-US" dirty="0"/>
              <a:t> install express-generator</a:t>
            </a:r>
          </a:p>
        </p:txBody>
      </p:sp>
      <p:sp>
        <p:nvSpPr>
          <p:cNvPr id="3" name="Content Placeholder 2">
            <a:extLst>
              <a:ext uri="{FF2B5EF4-FFF2-40B4-BE49-F238E27FC236}">
                <a16:creationId xmlns:a16="http://schemas.microsoft.com/office/drawing/2014/main" id="{926F48F9-FFBF-483A-866A-453A4D7285B9}"/>
              </a:ext>
            </a:extLst>
          </p:cNvPr>
          <p:cNvSpPr>
            <a:spLocks noGrp="1"/>
          </p:cNvSpPr>
          <p:nvPr>
            <p:ph idx="1"/>
          </p:nvPr>
        </p:nvSpPr>
        <p:spPr/>
        <p:txBody>
          <a:bodyPr/>
          <a:lstStyle/>
          <a:p>
            <a:r>
              <a:rPr lang="en-US" dirty="0"/>
              <a:t>Use the Express-Generator module to create the skeleton structure of your web application, with scaffoldings.</a:t>
            </a:r>
          </a:p>
        </p:txBody>
      </p:sp>
    </p:spTree>
    <p:extLst>
      <p:ext uri="{BB962C8B-B14F-4D97-AF65-F5344CB8AC3E}">
        <p14:creationId xmlns:p14="http://schemas.microsoft.com/office/powerpoint/2010/main" val="1176521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D2C5-EE31-4CCC-A539-64F64639A70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196DF0C-FF0E-40B6-A602-EA4B4807D162}"/>
              </a:ext>
            </a:extLst>
          </p:cNvPr>
          <p:cNvSpPr>
            <a:spLocks noGrp="1"/>
          </p:cNvSpPr>
          <p:nvPr>
            <p:ph idx="1"/>
          </p:nvPr>
        </p:nvSpPr>
        <p:spPr/>
        <p:txBody>
          <a:bodyPr/>
          <a:lstStyle/>
          <a:p>
            <a:r>
              <a:rPr lang="en-US" dirty="0">
                <a:hlinkClick r:id="rId2"/>
              </a:rPr>
              <a:t>https://www.tutorialspoint.com/mongodb/index.htm</a:t>
            </a:r>
            <a:endParaRPr lang="en-US" dirty="0"/>
          </a:p>
          <a:p>
            <a:r>
              <a:rPr lang="en-US" dirty="0">
                <a:hlinkClick r:id="rId3"/>
              </a:rPr>
              <a:t>https://codeburst.io/writing-a-crud-app-with-node-js-and-mongodb-e0827cbbdafb</a:t>
            </a:r>
            <a:endParaRPr lang="en-US" dirty="0"/>
          </a:p>
        </p:txBody>
      </p:sp>
    </p:spTree>
    <p:extLst>
      <p:ext uri="{BB962C8B-B14F-4D97-AF65-F5344CB8AC3E}">
        <p14:creationId xmlns:p14="http://schemas.microsoft.com/office/powerpoint/2010/main" val="262522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B853-84FF-43F2-A9A7-F7955061FE20}"/>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F39B92C8-258C-4146-8C5A-D5D1AEB3D28A}"/>
              </a:ext>
            </a:extLst>
          </p:cNvPr>
          <p:cNvSpPr>
            <a:spLocks noGrp="1"/>
          </p:cNvSpPr>
          <p:nvPr>
            <p:ph idx="1"/>
          </p:nvPr>
        </p:nvSpPr>
        <p:spPr/>
        <p:txBody>
          <a:bodyPr/>
          <a:lstStyle/>
          <a:p>
            <a:r>
              <a:rPr lang="en-US" dirty="0"/>
              <a:t>Afterwards, we need to install the packages we will be using for our API</a:t>
            </a:r>
            <a:br>
              <a:rPr lang="en-US" dirty="0"/>
            </a:br>
            <a:r>
              <a:rPr lang="en-US" dirty="0"/>
              <a:t>The packages are:</a:t>
            </a:r>
            <a:br>
              <a:rPr lang="en-US" dirty="0"/>
            </a:br>
            <a:r>
              <a:rPr lang="en-US" b="1" dirty="0"/>
              <a:t>1- </a:t>
            </a:r>
            <a:r>
              <a:rPr lang="en-US" b="1" dirty="0" err="1">
                <a:hlinkClick r:id="rId2"/>
              </a:rPr>
              <a:t>ExpressJS</a:t>
            </a:r>
            <a:r>
              <a:rPr lang="en-US" dirty="0"/>
              <a:t>: It’s a flexible Node.JS web </a:t>
            </a:r>
            <a:r>
              <a:rPr lang="en-US" dirty="0" err="1"/>
              <a:t>appplication</a:t>
            </a:r>
            <a:r>
              <a:rPr lang="en-US" dirty="0"/>
              <a:t> that has many features for web and mobile applications</a:t>
            </a:r>
            <a:br>
              <a:rPr lang="en-US" dirty="0"/>
            </a:br>
            <a:r>
              <a:rPr lang="en-US" b="1" dirty="0"/>
              <a:t>2- </a:t>
            </a:r>
            <a:r>
              <a:rPr lang="en-US" b="1" dirty="0">
                <a:hlinkClick r:id="rId3"/>
              </a:rPr>
              <a:t>mongoose</a:t>
            </a:r>
            <a:r>
              <a:rPr lang="en-US" b="1" dirty="0"/>
              <a:t>:</a:t>
            </a:r>
            <a:r>
              <a:rPr lang="en-US" dirty="0"/>
              <a:t> the </a:t>
            </a:r>
            <a:r>
              <a:rPr lang="en-US" dirty="0" err="1"/>
              <a:t>mongoDB</a:t>
            </a:r>
            <a:r>
              <a:rPr lang="en-US" dirty="0"/>
              <a:t> ODM for Node.JS.</a:t>
            </a:r>
            <a:br>
              <a:rPr lang="en-US" dirty="0"/>
            </a:br>
            <a:r>
              <a:rPr lang="en-US" b="1" dirty="0"/>
              <a:t>3- body-parser:</a:t>
            </a:r>
            <a:r>
              <a:rPr lang="en-US" dirty="0"/>
              <a:t> package that can be used to handle JSON requests.</a:t>
            </a:r>
          </a:p>
          <a:p>
            <a:r>
              <a:rPr lang="en-US" dirty="0"/>
              <a:t>We can install the above mentioned packages via typing the following commands in the </a:t>
            </a:r>
            <a:r>
              <a:rPr lang="en-US" b="1" dirty="0"/>
              <a:t>command line</a:t>
            </a:r>
            <a:r>
              <a:rPr lang="en-US" dirty="0"/>
              <a:t>. Just make sure that you are in the project directory before executing the below command.</a:t>
            </a:r>
          </a:p>
        </p:txBody>
      </p:sp>
      <p:sp>
        <p:nvSpPr>
          <p:cNvPr id="4" name="Rectangle 3">
            <a:extLst>
              <a:ext uri="{FF2B5EF4-FFF2-40B4-BE49-F238E27FC236}">
                <a16:creationId xmlns:a16="http://schemas.microsoft.com/office/drawing/2014/main" id="{A69AB7B7-19A7-48A1-9832-8BD709E527DA}"/>
              </a:ext>
            </a:extLst>
          </p:cNvPr>
          <p:cNvSpPr/>
          <p:nvPr/>
        </p:nvSpPr>
        <p:spPr>
          <a:xfrm>
            <a:off x="3691880" y="5417690"/>
            <a:ext cx="4808239" cy="369332"/>
          </a:xfrm>
          <a:prstGeom prst="rect">
            <a:avLst/>
          </a:prstGeom>
          <a:solidFill>
            <a:schemeClr val="accent1">
              <a:lumMod val="20000"/>
              <a:lumOff val="80000"/>
            </a:schemeClr>
          </a:solidFill>
          <a:ln>
            <a:solidFill>
              <a:schemeClr val="accent1"/>
            </a:solidFill>
          </a:ln>
        </p:spPr>
        <p:txBody>
          <a:bodyPr wrap="none">
            <a:spAutoFit/>
          </a:bodyPr>
          <a:lstStyle/>
          <a:p>
            <a:r>
              <a:rPr lang="en-US" dirty="0" err="1">
                <a:latin typeface="Menlo"/>
              </a:rPr>
              <a:t>npm</a:t>
            </a:r>
            <a:r>
              <a:rPr lang="en-US" dirty="0">
                <a:latin typeface="Menlo"/>
              </a:rPr>
              <a:t> install --save express body-parser mongoose</a:t>
            </a:r>
            <a:endParaRPr lang="en-US" dirty="0"/>
          </a:p>
        </p:txBody>
      </p:sp>
    </p:spTree>
    <p:extLst>
      <p:ext uri="{BB962C8B-B14F-4D97-AF65-F5344CB8AC3E}">
        <p14:creationId xmlns:p14="http://schemas.microsoft.com/office/powerpoint/2010/main" val="372802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8405-F6B9-4A91-A7BE-3FFD54B1AE23}"/>
              </a:ext>
            </a:extLst>
          </p:cNvPr>
          <p:cNvSpPr>
            <a:spLocks noGrp="1"/>
          </p:cNvSpPr>
          <p:nvPr>
            <p:ph type="title"/>
          </p:nvPr>
        </p:nvSpPr>
        <p:spPr/>
        <p:txBody>
          <a:bodyPr/>
          <a:lstStyle/>
          <a:p>
            <a:r>
              <a:rPr lang="en-US" dirty="0" err="1"/>
              <a:t>Package.json</a:t>
            </a:r>
            <a:r>
              <a:rPr lang="en-US" dirty="0"/>
              <a:t> file</a:t>
            </a:r>
          </a:p>
        </p:txBody>
      </p:sp>
      <p:sp>
        <p:nvSpPr>
          <p:cNvPr id="3" name="Content Placeholder 2">
            <a:extLst>
              <a:ext uri="{FF2B5EF4-FFF2-40B4-BE49-F238E27FC236}">
                <a16:creationId xmlns:a16="http://schemas.microsoft.com/office/drawing/2014/main" id="{9D72EC9E-FE3A-427F-8542-06C761B0F347}"/>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2D7D059E-28DC-49A6-891E-F65168857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724" y="2286000"/>
            <a:ext cx="7030720"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4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2239-9A69-4741-9AA7-DAA23F8FE7BD}"/>
              </a:ext>
            </a:extLst>
          </p:cNvPr>
          <p:cNvSpPr>
            <a:spLocks noGrp="1"/>
          </p:cNvSpPr>
          <p:nvPr>
            <p:ph type="title"/>
          </p:nvPr>
        </p:nvSpPr>
        <p:spPr/>
        <p:txBody>
          <a:bodyPr>
            <a:normAutofit/>
          </a:bodyPr>
          <a:lstStyle/>
          <a:p>
            <a:r>
              <a:rPr lang="en-US" b="1" dirty="0"/>
              <a:t>Initializing the Server:-</a:t>
            </a:r>
            <a:endParaRPr lang="en-US" dirty="0"/>
          </a:p>
        </p:txBody>
      </p:sp>
      <p:sp>
        <p:nvSpPr>
          <p:cNvPr id="3" name="Content Placeholder 2">
            <a:extLst>
              <a:ext uri="{FF2B5EF4-FFF2-40B4-BE49-F238E27FC236}">
                <a16:creationId xmlns:a16="http://schemas.microsoft.com/office/drawing/2014/main" id="{160E408E-A917-4E2F-828C-6E8B9BFCA717}"/>
              </a:ext>
            </a:extLst>
          </p:cNvPr>
          <p:cNvSpPr>
            <a:spLocks noGrp="1"/>
          </p:cNvSpPr>
          <p:nvPr>
            <p:ph idx="1"/>
          </p:nvPr>
        </p:nvSpPr>
        <p:spPr/>
        <p:txBody>
          <a:bodyPr/>
          <a:lstStyle/>
          <a:p>
            <a:r>
              <a:rPr lang="en-US" dirty="0"/>
              <a:t>Create a new file, let’s name it app.js directly inside the </a:t>
            </a:r>
            <a:r>
              <a:rPr lang="en-US" dirty="0" err="1"/>
              <a:t>ProductsApp</a:t>
            </a:r>
            <a:r>
              <a:rPr lang="en-US" dirty="0"/>
              <a:t> directory</a:t>
            </a:r>
          </a:p>
        </p:txBody>
      </p:sp>
      <p:sp>
        <p:nvSpPr>
          <p:cNvPr id="4" name="Rectangle 3">
            <a:extLst>
              <a:ext uri="{FF2B5EF4-FFF2-40B4-BE49-F238E27FC236}">
                <a16:creationId xmlns:a16="http://schemas.microsoft.com/office/drawing/2014/main" id="{7C1BA2B2-34CB-4A63-8A25-A6FC7FA18043}"/>
              </a:ext>
            </a:extLst>
          </p:cNvPr>
          <p:cNvSpPr/>
          <p:nvPr/>
        </p:nvSpPr>
        <p:spPr>
          <a:xfrm>
            <a:off x="1024128" y="3105834"/>
            <a:ext cx="9965634" cy="646331"/>
          </a:xfrm>
          <a:prstGeom prst="rect">
            <a:avLst/>
          </a:prstGeom>
        </p:spPr>
        <p:txBody>
          <a:bodyPr wrap="square">
            <a:spAutoFit/>
          </a:bodyPr>
          <a:lstStyle/>
          <a:p>
            <a:r>
              <a:rPr lang="en-US" dirty="0">
                <a:latin typeface="medium-content-serif-font"/>
              </a:rPr>
              <a:t>Open the newly created file named </a:t>
            </a:r>
            <a:r>
              <a:rPr lang="en-US" b="1" i="1" dirty="0">
                <a:latin typeface="medium-content-serif-font"/>
              </a:rPr>
              <a:t>app.js</a:t>
            </a:r>
            <a:r>
              <a:rPr lang="en-US" dirty="0">
                <a:latin typeface="medium-content-serif-font"/>
              </a:rPr>
              <a:t> and require all the dependencies we previously installed (</a:t>
            </a:r>
            <a:r>
              <a:rPr lang="en-US" dirty="0" err="1">
                <a:latin typeface="medium-content-serif-font"/>
              </a:rPr>
              <a:t>ExpressJS</a:t>
            </a:r>
            <a:r>
              <a:rPr lang="en-US" dirty="0">
                <a:latin typeface="medium-content-serif-font"/>
              </a:rPr>
              <a:t> and body-parser ) -we will talk about mongoose later-</a:t>
            </a:r>
            <a:endParaRPr lang="en-US" dirty="0"/>
          </a:p>
        </p:txBody>
      </p:sp>
      <p:sp>
        <p:nvSpPr>
          <p:cNvPr id="5" name="Rectangle 4">
            <a:extLst>
              <a:ext uri="{FF2B5EF4-FFF2-40B4-BE49-F238E27FC236}">
                <a16:creationId xmlns:a16="http://schemas.microsoft.com/office/drawing/2014/main" id="{B13E0F58-9A34-4D74-84FA-3EA02BCF0A70}"/>
              </a:ext>
            </a:extLst>
          </p:cNvPr>
          <p:cNvSpPr/>
          <p:nvPr/>
        </p:nvSpPr>
        <p:spPr>
          <a:xfrm>
            <a:off x="5266037" y="2736502"/>
            <a:ext cx="740908" cy="369332"/>
          </a:xfrm>
          <a:prstGeom prst="rect">
            <a:avLst/>
          </a:prstGeom>
          <a:solidFill>
            <a:schemeClr val="accent1">
              <a:lumMod val="20000"/>
              <a:lumOff val="80000"/>
            </a:schemeClr>
          </a:solidFill>
          <a:ln>
            <a:solidFill>
              <a:schemeClr val="accent1"/>
            </a:solidFill>
          </a:ln>
        </p:spPr>
        <p:txBody>
          <a:bodyPr wrap="none">
            <a:spAutoFit/>
          </a:bodyPr>
          <a:lstStyle/>
          <a:p>
            <a:r>
              <a:rPr lang="en-US" dirty="0">
                <a:latin typeface="Menlo"/>
              </a:rPr>
              <a:t>app.js</a:t>
            </a:r>
            <a:endParaRPr lang="en-US" dirty="0"/>
          </a:p>
        </p:txBody>
      </p:sp>
      <p:sp>
        <p:nvSpPr>
          <p:cNvPr id="7" name="Rectangle 6">
            <a:extLst>
              <a:ext uri="{FF2B5EF4-FFF2-40B4-BE49-F238E27FC236}">
                <a16:creationId xmlns:a16="http://schemas.microsoft.com/office/drawing/2014/main" id="{90B41BA0-B3EB-412E-AAA4-5FD7B4A56B90}"/>
              </a:ext>
            </a:extLst>
          </p:cNvPr>
          <p:cNvSpPr/>
          <p:nvPr/>
        </p:nvSpPr>
        <p:spPr>
          <a:xfrm>
            <a:off x="1202238" y="3752165"/>
            <a:ext cx="4197229" cy="1477328"/>
          </a:xfrm>
          <a:prstGeom prst="rect">
            <a:avLst/>
          </a:prstGeom>
          <a:solidFill>
            <a:schemeClr val="accent1">
              <a:lumMod val="20000"/>
              <a:lumOff val="80000"/>
            </a:schemeClr>
          </a:solidFill>
          <a:ln>
            <a:solidFill>
              <a:schemeClr val="accent1"/>
            </a:solidFill>
          </a:ln>
        </p:spPr>
        <p:txBody>
          <a:bodyPr wrap="square">
            <a:spAutoFit/>
          </a:bodyPr>
          <a:lstStyle/>
          <a:p>
            <a:r>
              <a:rPr lang="en-US" dirty="0"/>
              <a:t>// app.js</a:t>
            </a:r>
          </a:p>
          <a:p>
            <a:r>
              <a:rPr lang="en-US" dirty="0"/>
              <a:t>const express = require('express');</a:t>
            </a:r>
          </a:p>
          <a:p>
            <a:r>
              <a:rPr lang="en-US" dirty="0"/>
              <a:t>const </a:t>
            </a:r>
            <a:r>
              <a:rPr lang="en-US" dirty="0" err="1"/>
              <a:t>bodyParser</a:t>
            </a:r>
            <a:r>
              <a:rPr lang="en-US" dirty="0"/>
              <a:t> = require('body-parser');</a:t>
            </a:r>
          </a:p>
          <a:p>
            <a:r>
              <a:rPr lang="en-US" dirty="0"/>
              <a:t>// initialize our express app</a:t>
            </a:r>
          </a:p>
          <a:p>
            <a:r>
              <a:rPr lang="en-US" dirty="0"/>
              <a:t>const app = express();</a:t>
            </a:r>
          </a:p>
        </p:txBody>
      </p:sp>
      <p:sp>
        <p:nvSpPr>
          <p:cNvPr id="8" name="Rectangle 7">
            <a:extLst>
              <a:ext uri="{FF2B5EF4-FFF2-40B4-BE49-F238E27FC236}">
                <a16:creationId xmlns:a16="http://schemas.microsoft.com/office/drawing/2014/main" id="{4142B13C-BA6A-4E13-8338-37032AA90CDA}"/>
              </a:ext>
            </a:extLst>
          </p:cNvPr>
          <p:cNvSpPr/>
          <p:nvPr/>
        </p:nvSpPr>
        <p:spPr>
          <a:xfrm>
            <a:off x="6006945" y="4074770"/>
            <a:ext cx="5747732" cy="646331"/>
          </a:xfrm>
          <a:prstGeom prst="rect">
            <a:avLst/>
          </a:prstGeom>
        </p:spPr>
        <p:txBody>
          <a:bodyPr wrap="square">
            <a:spAutoFit/>
          </a:bodyPr>
          <a:lstStyle/>
          <a:p>
            <a:r>
              <a:rPr lang="en-US" dirty="0">
                <a:latin typeface="medium-content-serif-font"/>
              </a:rPr>
              <a:t>Next step would be dedicating a port number and telling our express app to listen to that port.</a:t>
            </a:r>
            <a:endParaRPr lang="en-US" dirty="0"/>
          </a:p>
        </p:txBody>
      </p:sp>
      <p:sp>
        <p:nvSpPr>
          <p:cNvPr id="9" name="Rectangle 8">
            <a:extLst>
              <a:ext uri="{FF2B5EF4-FFF2-40B4-BE49-F238E27FC236}">
                <a16:creationId xmlns:a16="http://schemas.microsoft.com/office/drawing/2014/main" id="{82C2DF2E-CA52-4030-A4A0-BF9D9D89F264}"/>
              </a:ext>
            </a:extLst>
          </p:cNvPr>
          <p:cNvSpPr/>
          <p:nvPr/>
        </p:nvSpPr>
        <p:spPr>
          <a:xfrm>
            <a:off x="5923921" y="4832032"/>
            <a:ext cx="6029540" cy="1477328"/>
          </a:xfrm>
          <a:prstGeom prst="rect">
            <a:avLst/>
          </a:prstGeom>
          <a:solidFill>
            <a:schemeClr val="accent1">
              <a:lumMod val="20000"/>
              <a:lumOff val="80000"/>
            </a:schemeClr>
          </a:solidFill>
          <a:ln>
            <a:solidFill>
              <a:schemeClr val="accent1"/>
            </a:solidFill>
          </a:ln>
        </p:spPr>
        <p:txBody>
          <a:bodyPr wrap="square">
            <a:spAutoFit/>
          </a:bodyPr>
          <a:lstStyle/>
          <a:p>
            <a:r>
              <a:rPr lang="en-US" b="1" dirty="0">
                <a:latin typeface="Menlo"/>
              </a:rPr>
              <a:t>let </a:t>
            </a:r>
            <a:r>
              <a:rPr lang="en-US" dirty="0">
                <a:latin typeface="Menlo"/>
              </a:rPr>
              <a:t>port = 1234;</a:t>
            </a:r>
            <a:br>
              <a:rPr lang="en-US" dirty="0"/>
            </a:br>
            <a:br>
              <a:rPr lang="en-US" dirty="0"/>
            </a:br>
            <a:r>
              <a:rPr lang="en-US" dirty="0" err="1">
                <a:latin typeface="Menlo"/>
              </a:rPr>
              <a:t>app.listen</a:t>
            </a:r>
            <a:r>
              <a:rPr lang="en-US" dirty="0">
                <a:latin typeface="Menlo"/>
              </a:rPr>
              <a:t>(port, () =&gt; {</a:t>
            </a:r>
            <a:br>
              <a:rPr lang="en-US" dirty="0"/>
            </a:br>
            <a:r>
              <a:rPr lang="en-US" dirty="0">
                <a:latin typeface="Menlo"/>
              </a:rPr>
              <a:t>console.log('Server is up and running on port number ' + port);</a:t>
            </a:r>
            <a:br>
              <a:rPr lang="en-US" dirty="0"/>
            </a:br>
            <a:r>
              <a:rPr lang="en-US" dirty="0">
                <a:latin typeface="Menlo"/>
              </a:rPr>
              <a:t>});</a:t>
            </a:r>
            <a:endParaRPr lang="en-US" dirty="0"/>
          </a:p>
        </p:txBody>
      </p:sp>
      <p:sp>
        <p:nvSpPr>
          <p:cNvPr id="10" name="Rectangle 9">
            <a:extLst>
              <a:ext uri="{FF2B5EF4-FFF2-40B4-BE49-F238E27FC236}">
                <a16:creationId xmlns:a16="http://schemas.microsoft.com/office/drawing/2014/main" id="{ECB181BA-D71C-4555-8B4A-362F2923F3FE}"/>
              </a:ext>
            </a:extLst>
          </p:cNvPr>
          <p:cNvSpPr/>
          <p:nvPr/>
        </p:nvSpPr>
        <p:spPr>
          <a:xfrm>
            <a:off x="73433" y="5552658"/>
            <a:ext cx="4840012" cy="646331"/>
          </a:xfrm>
          <a:prstGeom prst="rect">
            <a:avLst/>
          </a:prstGeom>
        </p:spPr>
        <p:txBody>
          <a:bodyPr wrap="square">
            <a:spAutoFit/>
          </a:bodyPr>
          <a:lstStyle/>
          <a:p>
            <a:r>
              <a:rPr lang="en-US" dirty="0">
                <a:latin typeface="medium-content-serif-font"/>
              </a:rPr>
              <a:t>Now, we should be able to test our server using the following command in the </a:t>
            </a:r>
            <a:r>
              <a:rPr lang="en-US" b="1" i="1" dirty="0">
                <a:latin typeface="medium-content-serif-font"/>
              </a:rPr>
              <a:t>terminal</a:t>
            </a:r>
            <a:endParaRPr lang="en-US" dirty="0"/>
          </a:p>
        </p:txBody>
      </p:sp>
      <p:sp>
        <p:nvSpPr>
          <p:cNvPr id="11" name="Rectangle 10">
            <a:extLst>
              <a:ext uri="{FF2B5EF4-FFF2-40B4-BE49-F238E27FC236}">
                <a16:creationId xmlns:a16="http://schemas.microsoft.com/office/drawing/2014/main" id="{473E1B45-9581-4517-B818-0FE0FEA8FEC5}"/>
              </a:ext>
            </a:extLst>
          </p:cNvPr>
          <p:cNvSpPr/>
          <p:nvPr/>
        </p:nvSpPr>
        <p:spPr>
          <a:xfrm>
            <a:off x="1578526" y="6223328"/>
            <a:ext cx="1274708" cy="369332"/>
          </a:xfrm>
          <a:prstGeom prst="rect">
            <a:avLst/>
          </a:prstGeom>
          <a:solidFill>
            <a:schemeClr val="accent1">
              <a:lumMod val="20000"/>
              <a:lumOff val="80000"/>
            </a:schemeClr>
          </a:solidFill>
          <a:ln>
            <a:solidFill>
              <a:schemeClr val="accent1"/>
            </a:solidFill>
          </a:ln>
        </p:spPr>
        <p:txBody>
          <a:bodyPr wrap="none">
            <a:spAutoFit/>
          </a:bodyPr>
          <a:lstStyle/>
          <a:p>
            <a:r>
              <a:rPr lang="en-US" dirty="0">
                <a:latin typeface="Menlo"/>
              </a:rPr>
              <a:t>node app.js</a:t>
            </a:r>
            <a:endParaRPr lang="en-US" dirty="0"/>
          </a:p>
        </p:txBody>
      </p:sp>
      <p:sp>
        <p:nvSpPr>
          <p:cNvPr id="13" name="Arrow: Left 12">
            <a:extLst>
              <a:ext uri="{FF2B5EF4-FFF2-40B4-BE49-F238E27FC236}">
                <a16:creationId xmlns:a16="http://schemas.microsoft.com/office/drawing/2014/main" id="{15F2F730-554A-463F-81E4-59E8AA64E4D7}"/>
              </a:ext>
            </a:extLst>
          </p:cNvPr>
          <p:cNvSpPr/>
          <p:nvPr/>
        </p:nvSpPr>
        <p:spPr>
          <a:xfrm rot="13144898">
            <a:off x="5487446" y="4518991"/>
            <a:ext cx="374771" cy="3130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03F728D6-9AF2-4213-9F50-070EC9F96FA1}"/>
              </a:ext>
            </a:extLst>
          </p:cNvPr>
          <p:cNvSpPr/>
          <p:nvPr/>
        </p:nvSpPr>
        <p:spPr>
          <a:xfrm>
            <a:off x="4714662" y="5751443"/>
            <a:ext cx="811496"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32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1DD2-9B2A-4CE9-8FF5-23F6D466CA40}"/>
              </a:ext>
            </a:extLst>
          </p:cNvPr>
          <p:cNvSpPr>
            <a:spLocks noGrp="1"/>
          </p:cNvSpPr>
          <p:nvPr>
            <p:ph type="title"/>
          </p:nvPr>
        </p:nvSpPr>
        <p:spPr/>
        <p:txBody>
          <a:bodyPr>
            <a:normAutofit/>
          </a:bodyPr>
          <a:lstStyle/>
          <a:p>
            <a:r>
              <a:rPr lang="en-US" b="1" dirty="0"/>
              <a:t>Organizing our application:</a:t>
            </a:r>
            <a:endParaRPr lang="en-US" dirty="0"/>
          </a:p>
        </p:txBody>
      </p:sp>
      <p:sp>
        <p:nvSpPr>
          <p:cNvPr id="3" name="Content Placeholder 2">
            <a:extLst>
              <a:ext uri="{FF2B5EF4-FFF2-40B4-BE49-F238E27FC236}">
                <a16:creationId xmlns:a16="http://schemas.microsoft.com/office/drawing/2014/main" id="{FE4290D4-F76C-466A-8126-EC489FB93386}"/>
              </a:ext>
            </a:extLst>
          </p:cNvPr>
          <p:cNvSpPr>
            <a:spLocks noGrp="1"/>
          </p:cNvSpPr>
          <p:nvPr>
            <p:ph idx="1"/>
          </p:nvPr>
        </p:nvSpPr>
        <p:spPr/>
        <p:txBody>
          <a:bodyPr/>
          <a:lstStyle/>
          <a:p>
            <a:r>
              <a:rPr lang="en-US" dirty="0"/>
              <a:t>We will be working with a design pattern called </a:t>
            </a:r>
            <a:r>
              <a:rPr lang="en-US" b="1" i="1" dirty="0"/>
              <a:t>MVC</a:t>
            </a:r>
            <a:r>
              <a:rPr lang="en-US" dirty="0"/>
              <a:t>. Its a neat way of separating parts of our app and grouping them based on their functionality and role. </a:t>
            </a:r>
          </a:p>
          <a:p>
            <a:r>
              <a:rPr lang="en-US" b="1" i="1" dirty="0"/>
              <a:t>M</a:t>
            </a:r>
            <a:r>
              <a:rPr lang="en-US" dirty="0"/>
              <a:t> stands for models, this will include all the code for our database models (which in this case will be Products). </a:t>
            </a:r>
          </a:p>
          <a:p>
            <a:r>
              <a:rPr lang="en-US" dirty="0"/>
              <a:t>Then comes the </a:t>
            </a:r>
            <a:r>
              <a:rPr lang="en-US" b="1" i="1" dirty="0"/>
              <a:t>V</a:t>
            </a:r>
            <a:r>
              <a:rPr lang="en-US" dirty="0"/>
              <a:t> which stands for the views or the layout. We will not cover the views in this tutorial as we are designing an API. </a:t>
            </a:r>
          </a:p>
          <a:p>
            <a:r>
              <a:rPr lang="en-US" dirty="0"/>
              <a:t>The remaining part now is the </a:t>
            </a:r>
            <a:r>
              <a:rPr lang="en-US" b="1" i="1" dirty="0"/>
              <a:t>C</a:t>
            </a:r>
            <a:r>
              <a:rPr lang="en-US" dirty="0"/>
              <a:t>, which stands for controllers which is the logic of how the app handles the incoming requests and outgoing responses. </a:t>
            </a:r>
          </a:p>
          <a:p>
            <a:r>
              <a:rPr lang="en-US" dirty="0"/>
              <a:t>There will be one more thing, called </a:t>
            </a:r>
            <a:r>
              <a:rPr lang="en-US" b="1" i="1" dirty="0"/>
              <a:t>Routes</a:t>
            </a:r>
            <a:r>
              <a:rPr lang="en-US" dirty="0"/>
              <a:t>, </a:t>
            </a:r>
            <a:r>
              <a:rPr lang="en-US" b="1" i="1" dirty="0"/>
              <a:t>Routes</a:t>
            </a:r>
            <a:r>
              <a:rPr lang="en-US" dirty="0"/>
              <a:t> are our guide, they tell the client (browser/mobile app) to go to which Controller once a specific </a:t>
            </a:r>
            <a:r>
              <a:rPr lang="en-US" dirty="0" err="1"/>
              <a:t>url</a:t>
            </a:r>
            <a:r>
              <a:rPr lang="en-US" dirty="0"/>
              <a:t>/path is requested.</a:t>
            </a:r>
          </a:p>
        </p:txBody>
      </p:sp>
    </p:spTree>
    <p:extLst>
      <p:ext uri="{BB962C8B-B14F-4D97-AF65-F5344CB8AC3E}">
        <p14:creationId xmlns:p14="http://schemas.microsoft.com/office/powerpoint/2010/main" val="78685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AE21-7A71-4E83-B1E0-763931155DCA}"/>
              </a:ext>
            </a:extLst>
          </p:cNvPr>
          <p:cNvSpPr>
            <a:spLocks noGrp="1"/>
          </p:cNvSpPr>
          <p:nvPr>
            <p:ph type="title"/>
          </p:nvPr>
        </p:nvSpPr>
        <p:spPr/>
        <p:txBody>
          <a:bodyPr/>
          <a:lstStyle/>
          <a:p>
            <a:r>
              <a:rPr lang="en-US" b="1" dirty="0"/>
              <a:t>Organizing our application:</a:t>
            </a:r>
            <a:endParaRPr lang="en-US" dirty="0"/>
          </a:p>
        </p:txBody>
      </p:sp>
      <p:sp>
        <p:nvSpPr>
          <p:cNvPr id="3" name="Content Placeholder 2">
            <a:extLst>
              <a:ext uri="{FF2B5EF4-FFF2-40B4-BE49-F238E27FC236}">
                <a16:creationId xmlns:a16="http://schemas.microsoft.com/office/drawing/2014/main" id="{0DCADEE8-2A9A-4DB5-B8BA-65E84E768F16}"/>
              </a:ext>
            </a:extLst>
          </p:cNvPr>
          <p:cNvSpPr>
            <a:spLocks noGrp="1"/>
          </p:cNvSpPr>
          <p:nvPr>
            <p:ph idx="1"/>
          </p:nvPr>
        </p:nvSpPr>
        <p:spPr/>
        <p:txBody>
          <a:bodyPr/>
          <a:lstStyle/>
          <a:p>
            <a:r>
              <a:rPr lang="en-US" dirty="0"/>
              <a:t>Inside the </a:t>
            </a:r>
            <a:r>
              <a:rPr lang="en-US" dirty="0" err="1"/>
              <a:t>ProductsApp</a:t>
            </a:r>
            <a:r>
              <a:rPr lang="en-US" dirty="0"/>
              <a:t> directory, I will create the following four subdirectories</a:t>
            </a:r>
            <a:br>
              <a:rPr lang="en-US" dirty="0"/>
            </a:br>
            <a:r>
              <a:rPr lang="en-US" dirty="0"/>
              <a:t>1- controllers</a:t>
            </a:r>
            <a:br>
              <a:rPr lang="en-US" dirty="0"/>
            </a:br>
            <a:r>
              <a:rPr lang="en-US" dirty="0"/>
              <a:t>2- models</a:t>
            </a:r>
            <a:br>
              <a:rPr lang="en-US" dirty="0"/>
            </a:br>
            <a:r>
              <a:rPr lang="en-US" dirty="0"/>
              <a:t>3- routes</a:t>
            </a:r>
            <a:br>
              <a:rPr lang="en-US" dirty="0"/>
            </a:br>
            <a:r>
              <a:rPr lang="en-US" dirty="0"/>
              <a:t>4- views</a:t>
            </a:r>
          </a:p>
        </p:txBody>
      </p:sp>
      <p:pic>
        <p:nvPicPr>
          <p:cNvPr id="3073" name="Picture 1">
            <a:extLst>
              <a:ext uri="{FF2B5EF4-FFF2-40B4-BE49-F238E27FC236}">
                <a16:creationId xmlns:a16="http://schemas.microsoft.com/office/drawing/2014/main" id="{D1A66593-5525-4978-8A18-5D853CE2C0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928731"/>
            <a:ext cx="3061252" cy="29523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2766F606-EEA0-445D-ADB5-047349B6D341}"/>
              </a:ext>
            </a:extLst>
          </p:cNvPr>
          <p:cNvSpPr>
            <a:spLocks noChangeArrowheads="1"/>
          </p:cNvSpPr>
          <p:nvPr/>
        </p:nvSpPr>
        <p:spPr bwMode="auto">
          <a:xfrm>
            <a:off x="6000466" y="5909250"/>
            <a:ext cx="17780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App structure </a:t>
            </a:r>
          </a:p>
        </p:txBody>
      </p:sp>
      <p:sp>
        <p:nvSpPr>
          <p:cNvPr id="5" name="Rectangle 4">
            <a:extLst>
              <a:ext uri="{FF2B5EF4-FFF2-40B4-BE49-F238E27FC236}">
                <a16:creationId xmlns:a16="http://schemas.microsoft.com/office/drawing/2014/main" id="{7B0FDDB4-9AE7-45B8-8C4E-A567A4C0A7CF}"/>
              </a:ext>
            </a:extLst>
          </p:cNvPr>
          <p:cNvSpPr/>
          <p:nvPr/>
        </p:nvSpPr>
        <p:spPr>
          <a:xfrm>
            <a:off x="654327" y="4008173"/>
            <a:ext cx="4659795" cy="2031325"/>
          </a:xfrm>
          <a:prstGeom prst="rect">
            <a:avLst/>
          </a:prstGeom>
        </p:spPr>
        <p:txBody>
          <a:bodyPr wrap="square">
            <a:spAutoFit/>
          </a:bodyPr>
          <a:lstStyle/>
          <a:p>
            <a:r>
              <a:rPr lang="en-US" dirty="0">
                <a:latin typeface="medium-content-serif-font"/>
              </a:rPr>
              <a:t>Now we have a server that is ready to handle our requests and some directories that would have our code.</a:t>
            </a:r>
          </a:p>
          <a:p>
            <a:endParaRPr lang="en-US" dirty="0">
              <a:latin typeface="medium-content-serif-font"/>
            </a:endParaRPr>
          </a:p>
          <a:p>
            <a:r>
              <a:rPr lang="en-US" dirty="0">
                <a:latin typeface="medium-content-serif-font"/>
              </a:rPr>
              <a:t>Let’s start by defining our model. Create a new file in the </a:t>
            </a:r>
            <a:r>
              <a:rPr lang="en-US" b="1" i="1" dirty="0">
                <a:latin typeface="medium-content-serif-font"/>
              </a:rPr>
              <a:t>models</a:t>
            </a:r>
            <a:r>
              <a:rPr lang="en-US" dirty="0">
                <a:latin typeface="medium-content-serif-font"/>
              </a:rPr>
              <a:t> directory and let’s name it </a:t>
            </a:r>
            <a:r>
              <a:rPr lang="en-US" b="1" i="1" dirty="0">
                <a:latin typeface="medium-content-serif-font"/>
              </a:rPr>
              <a:t>product.model.js</a:t>
            </a:r>
            <a:endParaRPr lang="en-US" b="0" i="0" dirty="0">
              <a:effectLst/>
              <a:latin typeface="medium-content-serif-font"/>
            </a:endParaRPr>
          </a:p>
        </p:txBody>
      </p:sp>
    </p:spTree>
    <p:extLst>
      <p:ext uri="{BB962C8B-B14F-4D97-AF65-F5344CB8AC3E}">
        <p14:creationId xmlns:p14="http://schemas.microsoft.com/office/powerpoint/2010/main" val="394814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28AE-B25F-4FEB-B83B-66C6402C1778}"/>
              </a:ext>
            </a:extLst>
          </p:cNvPr>
          <p:cNvSpPr>
            <a:spLocks noGrp="1"/>
          </p:cNvSpPr>
          <p:nvPr>
            <p:ph type="title"/>
          </p:nvPr>
        </p:nvSpPr>
        <p:spPr/>
        <p:txBody>
          <a:bodyPr/>
          <a:lstStyle/>
          <a:p>
            <a:r>
              <a:rPr lang="en-US" dirty="0"/>
              <a:t>Models/</a:t>
            </a:r>
            <a:r>
              <a:rPr lang="en-US" i="1" dirty="0">
                <a:latin typeface="medium-content-serif-font"/>
              </a:rPr>
              <a:t>product.model.js</a:t>
            </a:r>
            <a:endParaRPr lang="en-US" dirty="0"/>
          </a:p>
        </p:txBody>
      </p:sp>
      <p:sp>
        <p:nvSpPr>
          <p:cNvPr id="3" name="Content Placeholder 2">
            <a:extLst>
              <a:ext uri="{FF2B5EF4-FFF2-40B4-BE49-F238E27FC236}">
                <a16:creationId xmlns:a16="http://schemas.microsoft.com/office/drawing/2014/main" id="{C795DED3-6035-4362-B05F-BE32B8F21A7F}"/>
              </a:ext>
            </a:extLst>
          </p:cNvPr>
          <p:cNvSpPr>
            <a:spLocks noGrp="1"/>
          </p:cNvSpPr>
          <p:nvPr>
            <p:ph idx="1"/>
          </p:nvPr>
        </p:nvSpPr>
        <p:spPr>
          <a:solidFill>
            <a:schemeClr val="accent1">
              <a:lumMod val="20000"/>
              <a:lumOff val="80000"/>
            </a:schemeClr>
          </a:solidFill>
          <a:ln>
            <a:solidFill>
              <a:schemeClr val="accent1"/>
            </a:solidFill>
          </a:ln>
        </p:spPr>
        <p:txBody>
          <a:bodyPr/>
          <a:lstStyle/>
          <a:p>
            <a:r>
              <a:rPr lang="en-US" b="1" dirty="0"/>
              <a:t>const </a:t>
            </a:r>
            <a:r>
              <a:rPr lang="en-US" dirty="0"/>
              <a:t>mongoose = require('mongoose');</a:t>
            </a:r>
            <a:br>
              <a:rPr lang="en-US" dirty="0"/>
            </a:br>
            <a:r>
              <a:rPr lang="en-US" b="1" dirty="0"/>
              <a:t>const </a:t>
            </a:r>
            <a:r>
              <a:rPr lang="en-US" dirty="0"/>
              <a:t>Schema = </a:t>
            </a:r>
            <a:r>
              <a:rPr lang="en-US" dirty="0" err="1"/>
              <a:t>mongoose.Schema</a:t>
            </a:r>
            <a:r>
              <a:rPr lang="en-US" dirty="0"/>
              <a:t>;</a:t>
            </a:r>
            <a:br>
              <a:rPr lang="en-US" dirty="0"/>
            </a:br>
            <a:br>
              <a:rPr lang="en-US" dirty="0"/>
            </a:br>
            <a:r>
              <a:rPr lang="en-US" b="1" dirty="0"/>
              <a:t>let </a:t>
            </a:r>
            <a:r>
              <a:rPr lang="en-US" dirty="0" err="1"/>
              <a:t>ProductSchema</a:t>
            </a:r>
            <a:r>
              <a:rPr lang="en-US" dirty="0"/>
              <a:t> = </a:t>
            </a:r>
            <a:r>
              <a:rPr lang="en-US" b="1" dirty="0"/>
              <a:t>new </a:t>
            </a:r>
            <a:r>
              <a:rPr lang="en-US" dirty="0"/>
              <a:t>Schema({</a:t>
            </a:r>
            <a:br>
              <a:rPr lang="en-US" dirty="0"/>
            </a:br>
            <a:r>
              <a:rPr lang="en-US" dirty="0"/>
              <a:t>	name: {type: String, required: </a:t>
            </a:r>
            <a:r>
              <a:rPr lang="en-US" b="1" dirty="0"/>
              <a:t>true</a:t>
            </a:r>
            <a:r>
              <a:rPr lang="en-US" dirty="0"/>
              <a:t>, max: 100},</a:t>
            </a:r>
            <a:br>
              <a:rPr lang="en-US" dirty="0"/>
            </a:br>
            <a:r>
              <a:rPr lang="en-US" dirty="0"/>
              <a:t>	price: {type: Number, required: </a:t>
            </a:r>
            <a:r>
              <a:rPr lang="en-US" b="1" dirty="0"/>
              <a:t>true</a:t>
            </a:r>
            <a:r>
              <a:rPr lang="en-US" dirty="0"/>
              <a:t>}</a:t>
            </a:r>
            <a:br>
              <a:rPr lang="en-US" dirty="0"/>
            </a:br>
            <a:r>
              <a:rPr lang="en-US" dirty="0"/>
              <a:t>});</a:t>
            </a:r>
            <a:br>
              <a:rPr lang="en-US" dirty="0"/>
            </a:br>
            <a:br>
              <a:rPr lang="en-US" dirty="0"/>
            </a:br>
            <a:br>
              <a:rPr lang="en-US" dirty="0"/>
            </a:br>
            <a:r>
              <a:rPr lang="en-US" dirty="0"/>
              <a:t>// Export the model</a:t>
            </a:r>
            <a:br>
              <a:rPr lang="en-US" dirty="0"/>
            </a:br>
            <a:r>
              <a:rPr lang="en-US" dirty="0" err="1"/>
              <a:t>module.exports</a:t>
            </a:r>
            <a:r>
              <a:rPr lang="en-US" dirty="0"/>
              <a:t> = </a:t>
            </a:r>
            <a:r>
              <a:rPr lang="en-US" dirty="0" err="1"/>
              <a:t>mongoose.model</a:t>
            </a:r>
            <a:r>
              <a:rPr lang="en-US" dirty="0"/>
              <a:t>('Product', </a:t>
            </a:r>
            <a:r>
              <a:rPr lang="en-US" dirty="0" err="1"/>
              <a:t>ProductSchema</a:t>
            </a:r>
            <a:r>
              <a:rPr lang="en-US" dirty="0"/>
              <a:t>);</a:t>
            </a:r>
          </a:p>
        </p:txBody>
      </p:sp>
      <p:sp>
        <p:nvSpPr>
          <p:cNvPr id="5" name="Rectangle 4">
            <a:extLst>
              <a:ext uri="{FF2B5EF4-FFF2-40B4-BE49-F238E27FC236}">
                <a16:creationId xmlns:a16="http://schemas.microsoft.com/office/drawing/2014/main" id="{5E888B30-EBA4-4C66-A8F8-C09C79F182A1}"/>
              </a:ext>
            </a:extLst>
          </p:cNvPr>
          <p:cNvSpPr/>
          <p:nvPr/>
        </p:nvSpPr>
        <p:spPr>
          <a:xfrm>
            <a:off x="7673009" y="1793284"/>
            <a:ext cx="4253948" cy="1754326"/>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latin typeface="medium-content-serif-font"/>
              </a:rPr>
              <a:t>First we started with requiring mongoose and then we define the schema for our model. </a:t>
            </a:r>
          </a:p>
          <a:p>
            <a:pPr algn="just"/>
            <a:r>
              <a:rPr lang="en-US" dirty="0">
                <a:latin typeface="medium-content-serif-font"/>
              </a:rPr>
              <a:t>Last thing is exporting the model so it can be used by other files in our project.</a:t>
            </a:r>
          </a:p>
          <a:p>
            <a:pPr algn="just"/>
            <a:r>
              <a:rPr lang="en-US" dirty="0">
                <a:latin typeface="medium-content-serif-font"/>
              </a:rPr>
              <a:t>Now we are done with the </a:t>
            </a:r>
            <a:r>
              <a:rPr lang="en-US" b="1" i="1" dirty="0">
                <a:latin typeface="medium-content-serif-font"/>
              </a:rPr>
              <a:t>M</a:t>
            </a:r>
            <a:r>
              <a:rPr lang="en-US" dirty="0">
                <a:latin typeface="medium-content-serif-font"/>
              </a:rPr>
              <a:t> part</a:t>
            </a:r>
            <a:endParaRPr lang="en-US" b="0" i="0" dirty="0">
              <a:effectLst/>
              <a:latin typeface="medium-content-serif-font"/>
            </a:endParaRPr>
          </a:p>
        </p:txBody>
      </p:sp>
    </p:spTree>
    <p:extLst>
      <p:ext uri="{BB962C8B-B14F-4D97-AF65-F5344CB8AC3E}">
        <p14:creationId xmlns:p14="http://schemas.microsoft.com/office/powerpoint/2010/main" val="2682254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6373</TotalTime>
  <Words>3426</Words>
  <Application>Microsoft Office PowerPoint</Application>
  <PresentationFormat>Widescreen</PresentationFormat>
  <Paragraphs>284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Consolas</vt:lpstr>
      <vt:lpstr>medium-content-serif-font</vt:lpstr>
      <vt:lpstr>Menlo</vt:lpstr>
      <vt:lpstr>Tw Cen MT</vt:lpstr>
      <vt:lpstr>Tw Cen MT Condensed</vt:lpstr>
      <vt:lpstr>Wingdings 3</vt:lpstr>
      <vt:lpstr>Integral</vt:lpstr>
      <vt:lpstr>Nodejs and mongodb part 2: Mongodb api</vt:lpstr>
      <vt:lpstr>Topics to be covered</vt:lpstr>
      <vt:lpstr>Getting Started</vt:lpstr>
      <vt:lpstr>Getting Started</vt:lpstr>
      <vt:lpstr>Package.json file</vt:lpstr>
      <vt:lpstr>Initializing the Server:-</vt:lpstr>
      <vt:lpstr>Organizing our application:</vt:lpstr>
      <vt:lpstr>Organizing our application:</vt:lpstr>
      <vt:lpstr>Models/product.model.js</vt:lpstr>
      <vt:lpstr>Routes:</vt:lpstr>
      <vt:lpstr>Controllers:</vt:lpstr>
      <vt:lpstr>App.js</vt:lpstr>
      <vt:lpstr>Postman:</vt:lpstr>
      <vt:lpstr>PowerPoint Presentation</vt:lpstr>
      <vt:lpstr>Connecting our app to the remote Database:</vt:lpstr>
      <vt:lpstr>Body Parser</vt:lpstr>
      <vt:lpstr>full app.js file looks like</vt:lpstr>
      <vt:lpstr>Implementing the endpoints</vt:lpstr>
      <vt:lpstr>PowerPoint Presentation</vt:lpstr>
      <vt:lpstr>PowerPoint Presentation</vt:lpstr>
      <vt:lpstr>Read</vt:lpstr>
      <vt:lpstr>PowerPoint Presentation</vt:lpstr>
      <vt:lpstr>Update</vt:lpstr>
      <vt:lpstr>update</vt:lpstr>
      <vt:lpstr>PowerPoint Presentation</vt:lpstr>
      <vt:lpstr>Delete</vt:lpstr>
      <vt:lpstr>PowerPoint Presentation</vt:lpstr>
      <vt:lpstr>Done</vt:lpstr>
      <vt:lpstr>App.js</vt:lpstr>
      <vt:lpstr>Routes/product.routes.js</vt:lpstr>
      <vt:lpstr>Models/product.model.js</vt:lpstr>
      <vt:lpstr>Controllers/ product.controller.js</vt:lpstr>
      <vt:lpstr>Npm install express-generator</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Adeel Ansari</dc:creator>
  <cp:lastModifiedBy>Dr. Adeel</cp:lastModifiedBy>
  <cp:revision>267</cp:revision>
  <dcterms:created xsi:type="dcterms:W3CDTF">2020-01-27T11:13:13Z</dcterms:created>
  <dcterms:modified xsi:type="dcterms:W3CDTF">2021-03-19T07:10:07Z</dcterms:modified>
</cp:coreProperties>
</file>