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1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130EBB-8723-49D8-837B-84A12BE76ED6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writing-a-crud-app-with-node-js-and-mongodb-e0827cbbdafb" TargetMode="External"/><Relationship Id="rId2" Type="http://schemas.openxmlformats.org/officeDocument/2006/relationships/hyperlink" Target="https://www.tutorialspoint.com/mongodb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bhanushali.mahesh3/creating-a-simple-website-with-node-js-express-and-ejs-view-engine-856382a4578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Express-Generator &amp; View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Adeel Ansari</a:t>
            </a:r>
          </a:p>
        </p:txBody>
      </p:sp>
    </p:spTree>
    <p:extLst>
      <p:ext uri="{BB962C8B-B14F-4D97-AF65-F5344CB8AC3E}">
        <p14:creationId xmlns:p14="http://schemas.microsoft.com/office/powerpoint/2010/main" val="376260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F5B5-6ACD-412D-9BDD-F007F2BE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2FA51-7AD0-48B0-808F-1BEC83DBAA00}"/>
              </a:ext>
            </a:extLst>
          </p:cNvPr>
          <p:cNvSpPr/>
          <p:nvPr/>
        </p:nvSpPr>
        <p:spPr>
          <a:xfrm>
            <a:off x="1153496" y="2084832"/>
            <a:ext cx="1039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edium-content-serif-font"/>
              </a:rPr>
              <a:t>script.ejs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45D2B-B5DC-4629-9511-6F61978741EF}"/>
              </a:ext>
            </a:extLst>
          </p:cNvPr>
          <p:cNvSpPr/>
          <p:nvPr/>
        </p:nvSpPr>
        <p:spPr>
          <a:xfrm>
            <a:off x="2322636" y="2084832"/>
            <a:ext cx="91313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&lt;script src="https://ajax.googleapis.com/ajax/</a:t>
            </a:r>
            <a:r>
              <a:rPr lang="fr-FR" dirty="0" err="1"/>
              <a:t>libs</a:t>
            </a:r>
            <a:r>
              <a:rPr lang="fr-FR" dirty="0"/>
              <a:t>/</a:t>
            </a:r>
            <a:r>
              <a:rPr lang="fr-FR" dirty="0" err="1"/>
              <a:t>jquery</a:t>
            </a:r>
            <a:r>
              <a:rPr lang="fr-FR" dirty="0"/>
              <a:t>/3.3.1/jquery.min.js"&gt;&lt;/script&gt;</a:t>
            </a:r>
          </a:p>
          <a:p>
            <a:r>
              <a:rPr lang="fr-FR" dirty="0"/>
              <a:t>&lt;script src="https://maxcdn.bootstrapcdn.com/</a:t>
            </a:r>
            <a:r>
              <a:rPr lang="fr-FR" dirty="0" err="1"/>
              <a:t>bootstrap</a:t>
            </a:r>
            <a:r>
              <a:rPr lang="fr-FR" dirty="0"/>
              <a:t>/3.3.7/</a:t>
            </a:r>
            <a:r>
              <a:rPr lang="fr-FR" dirty="0" err="1"/>
              <a:t>js</a:t>
            </a:r>
            <a:r>
              <a:rPr lang="fr-FR" dirty="0"/>
              <a:t>/bootstrap.min.js"&gt;&lt;/script&gt;</a:t>
            </a:r>
          </a:p>
          <a:p>
            <a:r>
              <a:rPr lang="fr-FR" dirty="0"/>
              <a:t>&lt;script src="./javascripts/menu.js"&gt;&lt;/script&gt;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E06DC-1781-4EB8-BDC2-503C40D3E1D8}"/>
              </a:ext>
            </a:extLst>
          </p:cNvPr>
          <p:cNvSpPr/>
          <p:nvPr/>
        </p:nvSpPr>
        <p:spPr>
          <a:xfrm>
            <a:off x="901700" y="3572840"/>
            <a:ext cx="1035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have noticed we have separated our </a:t>
            </a:r>
            <a:r>
              <a:rPr lang="en-US" u="sng" dirty="0"/>
              <a:t>header</a:t>
            </a:r>
            <a:r>
              <a:rPr lang="en-US" dirty="0"/>
              <a:t>, </a:t>
            </a:r>
            <a:r>
              <a:rPr lang="en-US" u="sng" dirty="0" err="1"/>
              <a:t>topbar</a:t>
            </a:r>
            <a:r>
              <a:rPr lang="en-US" dirty="0"/>
              <a:t> menu and </a:t>
            </a:r>
            <a:r>
              <a:rPr lang="en-US" u="sng" dirty="0"/>
              <a:t>master scripts</a:t>
            </a:r>
            <a:r>
              <a:rPr lang="en-US" dirty="0"/>
              <a:t>(</a:t>
            </a:r>
            <a:r>
              <a:rPr lang="en-US" dirty="0" err="1"/>
              <a:t>javascript</a:t>
            </a:r>
            <a:r>
              <a:rPr lang="en-US" dirty="0"/>
              <a:t> which need to be load in all pages) code. And all the partials files are included in views/</a:t>
            </a:r>
            <a:r>
              <a:rPr lang="en-US" dirty="0" err="1"/>
              <a:t>index.ejs</a:t>
            </a:r>
            <a:r>
              <a:rPr lang="en-US" dirty="0"/>
              <a:t>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0F696-66E5-423A-8A54-1D82EACE2E07}"/>
              </a:ext>
            </a:extLst>
          </p:cNvPr>
          <p:cNvSpPr/>
          <p:nvPr/>
        </p:nvSpPr>
        <p:spPr>
          <a:xfrm>
            <a:off x="3467100" y="4322184"/>
            <a:ext cx="6096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Menlo"/>
              </a:rPr>
              <a:t>&lt;% include partials/head %&gt; </a:t>
            </a:r>
            <a:br>
              <a:rPr lang="en-US" dirty="0"/>
            </a:br>
            <a:r>
              <a:rPr lang="en-US" dirty="0">
                <a:latin typeface="Menlo"/>
              </a:rPr>
              <a:t>&lt;% include partials/menu %&gt;</a:t>
            </a:r>
            <a:br>
              <a:rPr lang="en-US" dirty="0"/>
            </a:br>
            <a:r>
              <a:rPr lang="en-US" dirty="0">
                <a:latin typeface="Menlo"/>
              </a:rPr>
              <a:t>&lt;% include partials/script 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5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60CB-8C86-4C96-80CD-1BB3C4F9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Menu.js &amp; style.css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0BE9-770F-4BE4-9469-307589D5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 </a:t>
            </a:r>
            <a:r>
              <a:rPr lang="en-US" u="sng" dirty="0" err="1"/>
              <a:t>javascripts</a:t>
            </a:r>
            <a:r>
              <a:rPr lang="en-US" dirty="0"/>
              <a:t> and </a:t>
            </a:r>
            <a:r>
              <a:rPr lang="en-US" u="sng" dirty="0"/>
              <a:t>stylesheets</a:t>
            </a:r>
            <a:r>
              <a:rPr lang="en-US" dirty="0"/>
              <a:t> directory inside </a:t>
            </a:r>
            <a:r>
              <a:rPr lang="en-US" u="sng" dirty="0" err="1"/>
              <a:t>mywebsite</a:t>
            </a:r>
            <a:r>
              <a:rPr lang="en-US" u="sng" dirty="0"/>
              <a:t>/public </a:t>
            </a:r>
            <a:r>
              <a:rPr lang="en-US" dirty="0"/>
              <a:t>directory and create new file </a:t>
            </a:r>
            <a:r>
              <a:rPr lang="en-US" u="sng" dirty="0"/>
              <a:t>menu.js</a:t>
            </a:r>
            <a:r>
              <a:rPr lang="en-US" dirty="0"/>
              <a:t> inside </a:t>
            </a:r>
            <a:r>
              <a:rPr lang="en-US" dirty="0" err="1"/>
              <a:t>javascript</a:t>
            </a:r>
            <a:r>
              <a:rPr lang="en-US" dirty="0"/>
              <a:t> directory and </a:t>
            </a:r>
            <a:r>
              <a:rPr lang="en-US" u="sng" dirty="0"/>
              <a:t>style.css</a:t>
            </a:r>
            <a:r>
              <a:rPr lang="en-US" dirty="0"/>
              <a:t> inside stylesheets directory, I have created these 2 files just to show how we can load external CSS and </a:t>
            </a:r>
            <a:r>
              <a:rPr lang="en-US" dirty="0" err="1"/>
              <a:t>js</a:t>
            </a:r>
            <a:r>
              <a:rPr lang="en-US" dirty="0"/>
              <a:t> file in our app.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F947C-9009-4060-A02B-F5C09D3D9CE4}"/>
              </a:ext>
            </a:extLst>
          </p:cNvPr>
          <p:cNvSpPr/>
          <p:nvPr/>
        </p:nvSpPr>
        <p:spPr>
          <a:xfrm>
            <a:off x="584200" y="4297680"/>
            <a:ext cx="6096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r>
              <a:rPr lang="en-US" dirty="0"/>
              <a:t>    var element = $('meta[name="active-menu"]').</a:t>
            </a:r>
            <a:r>
              <a:rPr lang="en-US" dirty="0" err="1"/>
              <a:t>attr</a:t>
            </a:r>
            <a:r>
              <a:rPr lang="en-US" dirty="0"/>
              <a:t>('content');</a:t>
            </a:r>
          </a:p>
          <a:p>
            <a:r>
              <a:rPr lang="en-US" dirty="0"/>
              <a:t>    $('#' + element).</a:t>
            </a:r>
            <a:r>
              <a:rPr lang="en-US" dirty="0" err="1"/>
              <a:t>addClass</a:t>
            </a:r>
            <a:r>
              <a:rPr lang="en-US" dirty="0"/>
              <a:t>('active');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D99A4-99C2-4A3C-8FDA-9296EE50AF05}"/>
              </a:ext>
            </a:extLst>
          </p:cNvPr>
          <p:cNvSpPr/>
          <p:nvPr/>
        </p:nvSpPr>
        <p:spPr>
          <a:xfrm>
            <a:off x="496400" y="3827764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medium-content-serif-font"/>
              </a:rPr>
              <a:t>menu.js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2460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553D-083B-432B-9DF4-2D5C5300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FA56-5D54-44D5-A8A5-79113207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668772" cy="4023360"/>
          </a:xfrm>
        </p:spPr>
        <p:txBody>
          <a:bodyPr/>
          <a:lstStyle/>
          <a:p>
            <a:pPr algn="just"/>
            <a:r>
              <a:rPr lang="en-US" dirty="0"/>
              <a:t>Now again tune to URL 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http://localhost:3000</a:t>
            </a:r>
            <a:r>
              <a:rPr lang="en-US" dirty="0"/>
              <a:t>, our updated home page will be loaded similarly, you can create multiple static views like we did for index page.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A47A-212B-4A96-8376-124F7A37F16B}"/>
              </a:ext>
            </a:extLst>
          </p:cNvPr>
          <p:cNvSpPr/>
          <p:nvPr/>
        </p:nvSpPr>
        <p:spPr>
          <a:xfrm>
            <a:off x="7112000" y="197346"/>
            <a:ext cx="4229100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.bg-3 { </a:t>
            </a:r>
          </a:p>
          <a:p>
            <a:r>
              <a:rPr lang="en-US" dirty="0"/>
              <a:t>      background-color: #</a:t>
            </a:r>
            <a:r>
              <a:rPr lang="en-US" dirty="0" err="1"/>
              <a:t>ffffff</a:t>
            </a:r>
            <a:r>
              <a:rPr lang="en-US" dirty="0"/>
              <a:t>;</a:t>
            </a:r>
          </a:p>
          <a:p>
            <a:r>
              <a:rPr lang="en-US" dirty="0"/>
              <a:t>      color: #555555;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.container-fluid {</a:t>
            </a:r>
          </a:p>
          <a:p>
            <a:r>
              <a:rPr lang="en-US" dirty="0"/>
              <a:t>      padding-top: 70px;</a:t>
            </a:r>
          </a:p>
          <a:p>
            <a:r>
              <a:rPr lang="en-US" dirty="0"/>
              <a:t>      padding-bottom: 70px;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.navbar {</a:t>
            </a:r>
          </a:p>
          <a:p>
            <a:r>
              <a:rPr lang="en-US" dirty="0"/>
              <a:t>      padding-top: 15px;</a:t>
            </a:r>
          </a:p>
          <a:p>
            <a:r>
              <a:rPr lang="en-US" dirty="0"/>
              <a:t>      padding-bottom: 15px;</a:t>
            </a:r>
          </a:p>
          <a:p>
            <a:r>
              <a:rPr lang="en-US" dirty="0"/>
              <a:t>      border: 0;</a:t>
            </a:r>
          </a:p>
          <a:p>
            <a:r>
              <a:rPr lang="en-US" dirty="0"/>
              <a:t>      border-radius: 0;</a:t>
            </a:r>
          </a:p>
          <a:p>
            <a:r>
              <a:rPr lang="en-US" dirty="0"/>
              <a:t>      margin-bottom: 0;</a:t>
            </a:r>
          </a:p>
          <a:p>
            <a:r>
              <a:rPr lang="en-US" dirty="0"/>
              <a:t>      font-size: 12px;</a:t>
            </a:r>
          </a:p>
          <a:p>
            <a:r>
              <a:rPr lang="en-US" dirty="0"/>
              <a:t>      letter-spacing: 5px;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.navbar-nav  li a:hover {</a:t>
            </a:r>
          </a:p>
          <a:p>
            <a:r>
              <a:rPr lang="en-US" dirty="0"/>
              <a:t>      color: #1abc9c !important;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.active&gt;a {</a:t>
            </a:r>
          </a:p>
          <a:p>
            <a:r>
              <a:rPr lang="en-US" dirty="0"/>
              <a:t>    color: #1abc9c !important;;</a:t>
            </a:r>
          </a:p>
          <a:p>
            <a:r>
              <a:rPr lang="en-US" dirty="0"/>
              <a:t> 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A9D70-6EF5-403B-A1F7-C9A77E57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25" y="3934969"/>
            <a:ext cx="5758974" cy="2685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BE44B2D-6FC7-44CB-BC5B-25FF3933E70F}"/>
              </a:ext>
            </a:extLst>
          </p:cNvPr>
          <p:cNvSpPr/>
          <p:nvPr/>
        </p:nvSpPr>
        <p:spPr>
          <a:xfrm>
            <a:off x="3858515" y="3429000"/>
            <a:ext cx="319785" cy="50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075D-FF2A-470E-908C-DD63D70485F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387600" y="2520950"/>
            <a:ext cx="7772400" cy="1463675"/>
          </a:xfrm>
        </p:spPr>
        <p:txBody>
          <a:bodyPr/>
          <a:lstStyle/>
          <a:p>
            <a:pPr algn="ctr"/>
            <a:r>
              <a:rPr lang="en-US" dirty="0"/>
              <a:t>Try Giving a front-end to your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D2C5-EE31-4CCC-A539-64F64639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DF0C-FF0E-40B6-A602-EA4B4807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https://www.tutorialspoint.com/mongodb/index.htm</a:t>
            </a:r>
            <a:endParaRPr lang="en-US" dirty="0"/>
          </a:p>
          <a:p>
            <a:r>
              <a:rPr lang="en-US" dirty="0">
                <a:hlinkClick r:id="rId3"/>
              </a:rPr>
              <a:t>https://codeburst.io/writing-a-crud-app-with-node-js-and-mongodb-e0827cbbdafb</a:t>
            </a:r>
            <a:endParaRPr lang="en-US" dirty="0"/>
          </a:p>
          <a:p>
            <a:r>
              <a:rPr lang="en-US" dirty="0">
                <a:hlinkClick r:id="rId4"/>
              </a:rPr>
              <a:t>https://medium.com/@bhanushali.mahesh3/creating-a-simple-website-with-node-js-express-and-ejs-view-engine-856382a4578f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EJS Template View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BA57-3C3F-444C-BBDD-474BDE44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EJS to Template Your Node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12A7-4D83-4E6A-9EEB-3A17D87B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is for beginners who wanted to start with Node.js. We will be creating a simple website with Node.js and the Express framework and will be using EJS view engine to manage our HTML code.</a:t>
            </a:r>
          </a:p>
          <a:p>
            <a:r>
              <a:rPr lang="en-US" dirty="0"/>
              <a:t>Install Express generator package globally (g stand for global in command)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run our node server we will install the </a:t>
            </a:r>
            <a:r>
              <a:rPr lang="en-US" dirty="0" err="1"/>
              <a:t>nodemon</a:t>
            </a:r>
            <a:r>
              <a:rPr lang="en-US" dirty="0"/>
              <a:t> package globally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6C1F3-3E47-477D-89E3-D12C0BB65040}"/>
              </a:ext>
            </a:extLst>
          </p:cNvPr>
          <p:cNvSpPr/>
          <p:nvPr/>
        </p:nvSpPr>
        <p:spPr>
          <a:xfrm>
            <a:off x="4512521" y="4113014"/>
            <a:ext cx="34908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npm</a:t>
            </a:r>
            <a:r>
              <a:rPr lang="en-US" sz="2000" dirty="0"/>
              <a:t> install express-generator -g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E23BF-1A2F-4758-9D23-361F29930058}"/>
              </a:ext>
            </a:extLst>
          </p:cNvPr>
          <p:cNvSpPr/>
          <p:nvPr/>
        </p:nvSpPr>
        <p:spPr>
          <a:xfrm>
            <a:off x="5102008" y="5510455"/>
            <a:ext cx="23118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npm</a:t>
            </a:r>
            <a:r>
              <a:rPr lang="en-US" sz="2000" dirty="0"/>
              <a:t> install </a:t>
            </a:r>
            <a:r>
              <a:rPr lang="en-US" sz="2000" dirty="0" err="1"/>
              <a:t>nodemon</a:t>
            </a:r>
            <a:r>
              <a:rPr lang="en-US" sz="2000" dirty="0"/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270832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59E3-3245-401C-A657-20D1053F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EJS to Template Your Node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5B6A-724D-4E23-9016-C92EE7CB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 a terminal and move to your directory where you want your code to reside and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be using </a:t>
            </a:r>
            <a:r>
              <a:rPr lang="en-US" b="1" dirty="0" err="1"/>
              <a:t>ejs</a:t>
            </a:r>
            <a:r>
              <a:rPr lang="en-US" dirty="0"/>
              <a:t> view engine to manage our HTML code throughout our tutorial and this command will create skeleton of our node application and will set </a:t>
            </a:r>
            <a:r>
              <a:rPr lang="en-US" dirty="0" err="1"/>
              <a:t>ejs</a:t>
            </a:r>
            <a:r>
              <a:rPr lang="en-US" dirty="0"/>
              <a:t> as our default view engine.</a:t>
            </a:r>
          </a:p>
          <a:p>
            <a:r>
              <a:rPr lang="en-US" dirty="0"/>
              <a:t>Next step is to install all dependencies listed in </a:t>
            </a:r>
            <a:r>
              <a:rPr lang="en-US" dirty="0" err="1"/>
              <a:t>mywebsite</a:t>
            </a:r>
            <a:r>
              <a:rPr lang="en-US" dirty="0"/>
              <a:t>/</a:t>
            </a:r>
            <a:r>
              <a:rPr lang="en-US" dirty="0" err="1"/>
              <a:t>package.json</a:t>
            </a:r>
            <a:r>
              <a:rPr lang="en-US" dirty="0"/>
              <a:t> file. Move to your </a:t>
            </a:r>
            <a:r>
              <a:rPr lang="en-US" dirty="0" err="1"/>
              <a:t>myapp</a:t>
            </a:r>
            <a:r>
              <a:rPr lang="en-US" dirty="0"/>
              <a:t> directory and type</a:t>
            </a:r>
          </a:p>
          <a:p>
            <a:endParaRPr lang="en-US" dirty="0"/>
          </a:p>
          <a:p>
            <a:r>
              <a:rPr lang="en-US" dirty="0"/>
              <a:t>Now we are all set to run our node server, type command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42123-3F69-48C8-9EA8-882735516009}"/>
              </a:ext>
            </a:extLst>
          </p:cNvPr>
          <p:cNvSpPr/>
          <p:nvPr/>
        </p:nvSpPr>
        <p:spPr>
          <a:xfrm>
            <a:off x="4628130" y="3244334"/>
            <a:ext cx="323588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express --view=</a:t>
            </a:r>
            <a:r>
              <a:rPr lang="en-US" sz="2000" dirty="0" err="1"/>
              <a:t>ejs</a:t>
            </a:r>
            <a:r>
              <a:rPr lang="en-US" sz="2000" dirty="0"/>
              <a:t> </a:t>
            </a:r>
            <a:r>
              <a:rPr lang="en-US" sz="2000" dirty="0" err="1"/>
              <a:t>mywebsite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813B9-ABAB-4C22-B390-F5E2B797C1FC}"/>
              </a:ext>
            </a:extLst>
          </p:cNvPr>
          <p:cNvSpPr/>
          <p:nvPr/>
        </p:nvSpPr>
        <p:spPr>
          <a:xfrm>
            <a:off x="5468264" y="5223848"/>
            <a:ext cx="125547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6B8AF-DD9A-4B9F-80EF-A53679A191B7}"/>
              </a:ext>
            </a:extLst>
          </p:cNvPr>
          <p:cNvSpPr/>
          <p:nvPr/>
        </p:nvSpPr>
        <p:spPr>
          <a:xfrm>
            <a:off x="5280552" y="6251951"/>
            <a:ext cx="163089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nodemon</a:t>
            </a:r>
            <a:r>
              <a:rPr lang="en-US" sz="20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0829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B9A6-A2B4-44F3-A8C3-64FE579D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E7A0-32C1-4F5F-898B-D8DCA81C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see following output in your terminal, then your node server is up and running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open your browser and tune to the following URL</a:t>
            </a:r>
          </a:p>
          <a:p>
            <a:endParaRPr lang="en-US" dirty="0"/>
          </a:p>
          <a:p>
            <a:r>
              <a:rPr lang="en-US" dirty="0"/>
              <a:t>You will see the following page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AA644-275E-48EC-B303-19E14FA0C4E6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nodemon</a:t>
            </a:r>
            <a:r>
              <a:rPr lang="en-US" dirty="0"/>
              <a:t>] 1.11.0</a:t>
            </a:r>
          </a:p>
          <a:p>
            <a:r>
              <a:rPr lang="en-US" dirty="0"/>
              <a:t>[</a:t>
            </a:r>
            <a:r>
              <a:rPr lang="en-US" dirty="0" err="1"/>
              <a:t>nodemon</a:t>
            </a:r>
            <a:r>
              <a:rPr lang="en-US" dirty="0"/>
              <a:t>] to restart at any time, enter `</a:t>
            </a:r>
            <a:r>
              <a:rPr lang="en-US" dirty="0" err="1"/>
              <a:t>rs`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nodemon</a:t>
            </a:r>
            <a:r>
              <a:rPr lang="en-US" dirty="0"/>
              <a:t>] watching: *.*</a:t>
            </a:r>
          </a:p>
          <a:p>
            <a:r>
              <a:rPr lang="en-US" dirty="0"/>
              <a:t>[</a:t>
            </a:r>
            <a:r>
              <a:rPr lang="en-US" dirty="0" err="1"/>
              <a:t>nodemon</a:t>
            </a:r>
            <a:r>
              <a:rPr lang="en-US" dirty="0"/>
              <a:t>] starting `node ./bin/www start`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84A15-4279-4843-9677-3F3ED4F81680}"/>
              </a:ext>
            </a:extLst>
          </p:cNvPr>
          <p:cNvSpPr/>
          <p:nvPr/>
        </p:nvSpPr>
        <p:spPr>
          <a:xfrm>
            <a:off x="4681706" y="4799930"/>
            <a:ext cx="21659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http://localhost:3000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373A65-2FF3-4A17-BC1F-DA3023EB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80" y="4751552"/>
            <a:ext cx="31623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E19859-2198-421A-967A-10C834EAF63A}"/>
              </a:ext>
            </a:extLst>
          </p:cNvPr>
          <p:cNvCxnSpPr/>
          <p:nvPr/>
        </p:nvCxnSpPr>
        <p:spPr>
          <a:xfrm>
            <a:off x="4681706" y="5406887"/>
            <a:ext cx="3066674" cy="33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4DAE1-E73D-420D-A880-99FCFAD5C537}"/>
              </a:ext>
            </a:extLst>
          </p:cNvPr>
          <p:cNvSpPr/>
          <p:nvPr/>
        </p:nvSpPr>
        <p:spPr>
          <a:xfrm>
            <a:off x="581778" y="5809422"/>
            <a:ext cx="379968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medium-content-serif-font"/>
              </a:rPr>
              <a:t>3000 is port no which is configured by default, you can change by editing </a:t>
            </a:r>
            <a:r>
              <a:rPr lang="en-US" i="1" dirty="0" err="1">
                <a:solidFill>
                  <a:srgbClr val="FF0000"/>
                </a:solidFill>
                <a:latin typeface="medium-content-serif-font"/>
              </a:rPr>
              <a:t>mywebsite</a:t>
            </a:r>
            <a:r>
              <a:rPr lang="en-US" i="1" dirty="0">
                <a:solidFill>
                  <a:srgbClr val="FF0000"/>
                </a:solidFill>
                <a:latin typeface="medium-content-serif-font"/>
              </a:rPr>
              <a:t>/bin/www file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0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09BB-0776-4691-AC10-0F8653C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2E03-DA72-4F5F-8121-DF94F040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u="sng" dirty="0" err="1"/>
              <a:t>mywebsite</a:t>
            </a:r>
            <a:r>
              <a:rPr lang="en-US" u="sng" dirty="0"/>
              <a:t>/app.js</a:t>
            </a:r>
            <a:r>
              <a:rPr lang="en-US" dirty="0"/>
              <a:t> file, you will see</a:t>
            </a:r>
          </a:p>
          <a:p>
            <a:endParaRPr lang="en-US" dirty="0"/>
          </a:p>
          <a:p>
            <a:r>
              <a:rPr lang="en-US" dirty="0"/>
              <a:t>So this is place where we will be defining all our website routes i.e. routes/index file.</a:t>
            </a:r>
          </a:p>
          <a:p>
            <a:r>
              <a:rPr lang="en-US" dirty="0"/>
              <a:t>Open your </a:t>
            </a:r>
            <a:r>
              <a:rPr lang="en-US" u="sng" dirty="0"/>
              <a:t>routes/index.js</a:t>
            </a:r>
            <a:r>
              <a:rPr lang="en-US" dirty="0"/>
              <a:t> file and replace your route entry.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C1CA1-5603-4FC7-94B4-640C7E90CACA}"/>
              </a:ext>
            </a:extLst>
          </p:cNvPr>
          <p:cNvSpPr/>
          <p:nvPr/>
        </p:nvSpPr>
        <p:spPr>
          <a:xfrm>
            <a:off x="4295923" y="2820265"/>
            <a:ext cx="39742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var index = require('./routes/index');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2059C-59E2-4140-9792-D9D4A39C72BB}"/>
              </a:ext>
            </a:extLst>
          </p:cNvPr>
          <p:cNvSpPr/>
          <p:nvPr/>
        </p:nvSpPr>
        <p:spPr>
          <a:xfrm>
            <a:off x="3048000" y="4227524"/>
            <a:ext cx="4704522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Old </a:t>
            </a:r>
          </a:p>
          <a:p>
            <a:r>
              <a:rPr lang="en-US" sz="1600" dirty="0"/>
              <a:t>/* GET home page. */</a:t>
            </a:r>
          </a:p>
          <a:p>
            <a:r>
              <a:rPr lang="en-US" sz="1600" dirty="0" err="1"/>
              <a:t>router.get</a:t>
            </a:r>
            <a:r>
              <a:rPr lang="en-US" sz="1600" dirty="0"/>
              <a:t>('/', function(req, res, next)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res.render</a:t>
            </a:r>
            <a:r>
              <a:rPr lang="en-US" sz="1600" dirty="0"/>
              <a:t>('index', { title: 'Express' });</a:t>
            </a:r>
          </a:p>
          <a:p>
            <a:r>
              <a:rPr lang="en-US" sz="1600" dirty="0"/>
              <a:t>});</a:t>
            </a:r>
          </a:p>
          <a:p>
            <a:r>
              <a:rPr lang="en-US" sz="1600" dirty="0"/>
              <a:t>New </a:t>
            </a:r>
          </a:p>
          <a:p>
            <a:r>
              <a:rPr lang="en-US" sz="1600" dirty="0"/>
              <a:t>/* GET home page. */</a:t>
            </a:r>
          </a:p>
          <a:p>
            <a:r>
              <a:rPr lang="en-US" sz="1600" dirty="0" err="1"/>
              <a:t>router.get</a:t>
            </a:r>
            <a:r>
              <a:rPr lang="en-US" sz="1600" dirty="0"/>
              <a:t>('/', function(req, res, next)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res.render</a:t>
            </a:r>
            <a:r>
              <a:rPr lang="en-US" sz="1600" dirty="0"/>
              <a:t>('index', {</a:t>
            </a:r>
            <a:r>
              <a:rPr lang="en-US" sz="1600" dirty="0" err="1"/>
              <a:t>page:'Home</a:t>
            </a:r>
            <a:r>
              <a:rPr lang="en-US" sz="1600" dirty="0"/>
              <a:t>', </a:t>
            </a:r>
            <a:r>
              <a:rPr lang="en-US" sz="1600" dirty="0" err="1"/>
              <a:t>menuId</a:t>
            </a:r>
            <a:r>
              <a:rPr lang="en-US" sz="1600" dirty="0"/>
              <a:t>:'home'});</a:t>
            </a:r>
          </a:p>
          <a:p>
            <a:r>
              <a:rPr lang="en-US" sz="1600" dirty="0"/>
              <a:t>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8A620-7127-49B7-A865-7C4EC3B8376C}"/>
              </a:ext>
            </a:extLst>
          </p:cNvPr>
          <p:cNvSpPr/>
          <p:nvPr/>
        </p:nvSpPr>
        <p:spPr>
          <a:xfrm>
            <a:off x="8213894" y="4832032"/>
            <a:ext cx="253030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dium-content-serif-font"/>
              </a:rPr>
              <a:t>we are passing page and </a:t>
            </a:r>
            <a:r>
              <a:rPr lang="en-US" dirty="0" err="1">
                <a:solidFill>
                  <a:srgbClr val="FF0000"/>
                </a:solidFill>
                <a:latin typeface="medium-content-serif-font"/>
              </a:rPr>
              <a:t>menuId</a:t>
            </a:r>
            <a:r>
              <a:rPr lang="en-US" dirty="0">
                <a:solidFill>
                  <a:srgbClr val="FF0000"/>
                </a:solidFill>
                <a:latin typeface="medium-content-serif-font"/>
              </a:rPr>
              <a:t> variable to index view file.</a:t>
            </a:r>
          </a:p>
          <a:p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3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8149-94BC-4CB8-917F-B8F593B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805750" cy="1499616"/>
          </a:xfrm>
        </p:spPr>
        <p:txBody>
          <a:bodyPr>
            <a:normAutofit/>
          </a:bodyPr>
          <a:lstStyle/>
          <a:p>
            <a:r>
              <a:rPr lang="en-US" sz="3600" dirty="0"/>
              <a:t>Views/</a:t>
            </a:r>
            <a:r>
              <a:rPr lang="en-US" sz="3600" dirty="0" err="1"/>
              <a:t>index.ejs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C5B0-3373-4A09-88A4-93155CD8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561124" cy="4023360"/>
          </a:xfrm>
        </p:spPr>
        <p:txBody>
          <a:bodyPr/>
          <a:lstStyle/>
          <a:p>
            <a:r>
              <a:rPr lang="en-US" dirty="0"/>
              <a:t>Now open your </a:t>
            </a:r>
            <a:r>
              <a:rPr lang="en-US" u="sng" dirty="0"/>
              <a:t>views/</a:t>
            </a:r>
            <a:r>
              <a:rPr lang="en-US" u="sng" dirty="0" err="1"/>
              <a:t>index.ejs</a:t>
            </a:r>
            <a:r>
              <a:rPr lang="en-US" u="sng" dirty="0"/>
              <a:t> </a:t>
            </a:r>
            <a:r>
              <a:rPr lang="en-US" dirty="0"/>
              <a:t>file and replace your code with following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239A6-A1EE-4AB7-A65D-53627B4C3F6E}"/>
              </a:ext>
            </a:extLst>
          </p:cNvPr>
          <p:cNvSpPr/>
          <p:nvPr/>
        </p:nvSpPr>
        <p:spPr>
          <a:xfrm>
            <a:off x="4585253" y="58846"/>
            <a:ext cx="7368210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&lt;% include partials/head %&gt; 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&lt;% include partials/menu %&gt;</a:t>
            </a:r>
          </a:p>
          <a:p>
            <a:r>
              <a:rPr lang="en-US" sz="1600" dirty="0"/>
              <a:t>&lt;div class="container-fluid bg-3 text-center"&gt;    </a:t>
            </a:r>
          </a:p>
          <a:p>
            <a:r>
              <a:rPr lang="en-US" sz="1600" dirty="0"/>
              <a:t>  &lt;h3&gt;&lt;%= page %&gt;&lt;/h3&gt;&lt;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  &lt;div class="row"&gt;</a:t>
            </a:r>
          </a:p>
          <a:p>
            <a:r>
              <a:rPr lang="en-US" sz="1600" dirty="0"/>
              <a:t>    &lt;div class="col-sm-4"&gt;</a:t>
            </a:r>
          </a:p>
          <a:p>
            <a:r>
              <a:rPr lang="en-US" sz="1600" dirty="0"/>
              <a:t>      &lt;p&gt;Lorem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adipisicing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.&lt;/p&gt;      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  &lt;div class="col-sm-4"&gt; </a:t>
            </a:r>
          </a:p>
          <a:p>
            <a:r>
              <a:rPr lang="en-US" sz="1600" dirty="0"/>
              <a:t>      &lt;p&gt;Lorem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adipisicing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.&lt;/p&gt;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  &lt;div class="col-sm-4"&gt; </a:t>
            </a:r>
          </a:p>
          <a:p>
            <a:r>
              <a:rPr lang="en-US" sz="1600" dirty="0"/>
              <a:t>      &lt;p&gt;Lorem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adipisicing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.&lt;/p&gt;</a:t>
            </a:r>
          </a:p>
          <a:p>
            <a:r>
              <a:rPr lang="en-US" sz="1600" dirty="0"/>
              <a:t>    &lt;/div&gt;</a:t>
            </a:r>
          </a:p>
          <a:p>
            <a:r>
              <a:rPr lang="en-US" sz="1600" dirty="0"/>
              <a:t>  &lt;/div&gt;</a:t>
            </a:r>
          </a:p>
          <a:p>
            <a:r>
              <a:rPr lang="en-US" sz="1600" dirty="0"/>
              <a:t>&lt;/div&gt;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&lt;% include partials/script %&gt;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535F0-416A-4223-86BF-6244C0E90A47}"/>
              </a:ext>
            </a:extLst>
          </p:cNvPr>
          <p:cNvSpPr/>
          <p:nvPr/>
        </p:nvSpPr>
        <p:spPr>
          <a:xfrm>
            <a:off x="4585253" y="830580"/>
            <a:ext cx="2902225" cy="281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E285F-129A-4B30-B7C7-8213418E7D31}"/>
              </a:ext>
            </a:extLst>
          </p:cNvPr>
          <p:cNvSpPr/>
          <p:nvPr/>
        </p:nvSpPr>
        <p:spPr>
          <a:xfrm>
            <a:off x="4585252" y="1542842"/>
            <a:ext cx="2902225" cy="281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AB85B-9B2B-49DC-A4B1-7B0BB05D7225}"/>
              </a:ext>
            </a:extLst>
          </p:cNvPr>
          <p:cNvSpPr/>
          <p:nvPr/>
        </p:nvSpPr>
        <p:spPr>
          <a:xfrm>
            <a:off x="4585252" y="6168390"/>
            <a:ext cx="2902225" cy="281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2919-E3C3-48CB-B372-1FEF16A6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CE5D-2BFB-488C-8BE1-962BC0E9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partials directory in </a:t>
            </a:r>
            <a:r>
              <a:rPr lang="en-US" u="sng" dirty="0" err="1"/>
              <a:t>mywebsite</a:t>
            </a:r>
            <a:r>
              <a:rPr lang="en-US" u="sng" dirty="0"/>
              <a:t>/views </a:t>
            </a:r>
            <a:r>
              <a:rPr lang="en-US" dirty="0"/>
              <a:t>directory and create following files in partials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62A6F-CA8D-4556-B9CC-A288F10F5530}"/>
              </a:ext>
            </a:extLst>
          </p:cNvPr>
          <p:cNvSpPr/>
          <p:nvPr/>
        </p:nvSpPr>
        <p:spPr>
          <a:xfrm>
            <a:off x="1024128" y="3059668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head.ejs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4A585-0A09-450B-A1D5-A6A4BA20DAD0}"/>
              </a:ext>
            </a:extLst>
          </p:cNvPr>
          <p:cNvSpPr/>
          <p:nvPr/>
        </p:nvSpPr>
        <p:spPr>
          <a:xfrm>
            <a:off x="1024126" y="3992017"/>
            <a:ext cx="97200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&lt;title&gt;Static Website | </a:t>
            </a:r>
            <a:r>
              <a:rPr lang="en-US" b="1" dirty="0">
                <a:solidFill>
                  <a:srgbClr val="FF0000"/>
                </a:solidFill>
              </a:rPr>
              <a:t>&lt;%= page %&gt;</a:t>
            </a:r>
            <a:r>
              <a:rPr lang="en-US" dirty="0"/>
              <a:t>&lt;/title&gt;</a:t>
            </a:r>
          </a:p>
          <a:p>
            <a:r>
              <a:rPr lang="en-US" dirty="0"/>
              <a:t>&lt;meta charset="utf-8"&gt;</a:t>
            </a:r>
          </a:p>
          <a:p>
            <a:r>
              <a:rPr lang="en-US" dirty="0"/>
              <a:t>&lt;meta name="active-menu" content="</a:t>
            </a:r>
            <a:r>
              <a:rPr lang="en-US" b="1" dirty="0">
                <a:solidFill>
                  <a:srgbClr val="FF0000"/>
                </a:solidFill>
              </a:rPr>
              <a:t>&lt;%= </a:t>
            </a:r>
            <a:r>
              <a:rPr lang="en-US" b="1" dirty="0" err="1">
                <a:solidFill>
                  <a:srgbClr val="FF0000"/>
                </a:solidFill>
              </a:rPr>
              <a:t>menuId</a:t>
            </a:r>
            <a:r>
              <a:rPr lang="en-US" b="1" dirty="0">
                <a:solidFill>
                  <a:srgbClr val="FF0000"/>
                </a:solidFill>
              </a:rPr>
              <a:t> %&gt;</a:t>
            </a:r>
            <a:r>
              <a:rPr lang="en-US" dirty="0"/>
              <a:t>"&gt;</a:t>
            </a:r>
          </a:p>
          <a:p>
            <a:r>
              <a:rPr lang="en-US" dirty="0"/>
              <a:t>&lt;meta name="viewport" content="width=device-width, initial-scale=1"&gt;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="https://maxcdn.bootstrapcdn.com/bootstrap/3.3.7/</a:t>
            </a:r>
            <a:r>
              <a:rPr lang="en-US" dirty="0" err="1"/>
              <a:t>css</a:t>
            </a:r>
            <a:r>
              <a:rPr lang="en-US" dirty="0"/>
              <a:t>/bootstrap.min.css"&gt;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="./stylesheets/style.css"&gt;</a:t>
            </a:r>
          </a:p>
        </p:txBody>
      </p:sp>
    </p:spTree>
    <p:extLst>
      <p:ext uri="{BB962C8B-B14F-4D97-AF65-F5344CB8AC3E}">
        <p14:creationId xmlns:p14="http://schemas.microsoft.com/office/powerpoint/2010/main" val="143629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E14F-8E87-403B-ADBE-273BFCB6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EB83B-8522-4234-9985-9152067B583F}"/>
              </a:ext>
            </a:extLst>
          </p:cNvPr>
          <p:cNvSpPr/>
          <p:nvPr/>
        </p:nvSpPr>
        <p:spPr>
          <a:xfrm>
            <a:off x="1024128" y="228600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edium-content-serif-font"/>
              </a:rPr>
              <a:t>menu.ejs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2F61B-D29D-486C-A735-A50DF56F47FD}"/>
              </a:ext>
            </a:extLst>
          </p:cNvPr>
          <p:cNvSpPr/>
          <p:nvPr/>
        </p:nvSpPr>
        <p:spPr>
          <a:xfrm>
            <a:off x="4635500" y="474345"/>
            <a:ext cx="73279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&lt;nav class="navbar navbar-default"&gt;</a:t>
            </a:r>
          </a:p>
          <a:p>
            <a:r>
              <a:rPr lang="en-US" dirty="0"/>
              <a:t>  &lt;div class="container"&gt;</a:t>
            </a:r>
          </a:p>
          <a:p>
            <a:r>
              <a:rPr lang="en-US" dirty="0"/>
              <a:t>    &lt;div class="navbar-header"&gt;</a:t>
            </a:r>
          </a:p>
          <a:p>
            <a:r>
              <a:rPr lang="en-US" dirty="0"/>
              <a:t>      &lt;button type="button" class="navbar-toggle" data-toggle="collapse" data-target="#</a:t>
            </a:r>
            <a:r>
              <a:rPr lang="en-US" dirty="0" err="1"/>
              <a:t>myNavbar</a:t>
            </a:r>
            <a:r>
              <a:rPr lang="en-US" dirty="0"/>
              <a:t>"&gt;</a:t>
            </a:r>
          </a:p>
          <a:p>
            <a:r>
              <a:rPr lang="en-US" dirty="0"/>
              <a:t>        &lt;span class="icon-bar"&gt;&lt;/span&gt;</a:t>
            </a:r>
          </a:p>
          <a:p>
            <a:r>
              <a:rPr lang="en-US" dirty="0"/>
              <a:t>        &lt;span class="icon-bar"&gt;&lt;/span&gt;</a:t>
            </a:r>
          </a:p>
          <a:p>
            <a:r>
              <a:rPr lang="en-US" dirty="0"/>
              <a:t>        &lt;span class="icon-bar"&gt;&lt;/span&gt;                        </a:t>
            </a:r>
          </a:p>
          <a:p>
            <a:r>
              <a:rPr lang="en-US" dirty="0"/>
              <a:t>      &lt;/button&gt;</a:t>
            </a:r>
          </a:p>
          <a:p>
            <a:r>
              <a:rPr lang="en-US" dirty="0"/>
              <a:t>      &lt;a class="navbar-brand" </a:t>
            </a:r>
            <a:r>
              <a:rPr lang="en-US" dirty="0" err="1"/>
              <a:t>href</a:t>
            </a:r>
            <a:r>
              <a:rPr lang="en-US" dirty="0"/>
              <a:t>="#"&gt;LOGO&lt;/a&gt;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class="collapse navbar-collapse" id="</a:t>
            </a:r>
            <a:r>
              <a:rPr lang="en-US" dirty="0" err="1"/>
              <a:t>myNavbar</a:t>
            </a:r>
            <a:r>
              <a:rPr lang="en-US" dirty="0"/>
              <a:t>"&gt;</a:t>
            </a:r>
          </a:p>
          <a:p>
            <a:r>
              <a:rPr lang="en-US" dirty="0"/>
              <a:t>      &lt;ul class="nav navbar-nav navbar-right"&gt;</a:t>
            </a:r>
          </a:p>
          <a:p>
            <a:r>
              <a:rPr lang="en-US" dirty="0"/>
              <a:t>        &lt;li id="home"&gt;&lt;a </a:t>
            </a:r>
            <a:r>
              <a:rPr lang="en-US" dirty="0" err="1"/>
              <a:t>href</a:t>
            </a:r>
            <a:r>
              <a:rPr lang="en-US" dirty="0"/>
              <a:t>="/"&gt;HOME&lt;/a&gt;&lt;/li&gt;</a:t>
            </a:r>
          </a:p>
          <a:p>
            <a:r>
              <a:rPr lang="en-US" dirty="0"/>
              <a:t>        &lt;li id="about"&gt;&lt;a </a:t>
            </a:r>
            <a:r>
              <a:rPr lang="en-US" dirty="0" err="1"/>
              <a:t>href</a:t>
            </a:r>
            <a:r>
              <a:rPr lang="en-US" dirty="0"/>
              <a:t>="/about"&gt;ABOUT US&lt;/a&gt;&lt;/li&gt;</a:t>
            </a:r>
          </a:p>
          <a:p>
            <a:r>
              <a:rPr lang="en-US" dirty="0"/>
              <a:t>        &lt;li id="contact"&gt;&lt;a </a:t>
            </a:r>
            <a:r>
              <a:rPr lang="en-US" dirty="0" err="1"/>
              <a:t>href</a:t>
            </a:r>
            <a:r>
              <a:rPr lang="en-US" dirty="0"/>
              <a:t>="/contact"&gt;CONTACT US&lt;/a&gt;&lt;/li&gt;</a:t>
            </a:r>
          </a:p>
          <a:p>
            <a:r>
              <a:rPr lang="en-US" dirty="0"/>
              <a:t>      &lt;/ul&gt;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1727464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13177</TotalTime>
  <Words>1354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medium-content-serif-font</vt:lpstr>
      <vt:lpstr>Menlo</vt:lpstr>
      <vt:lpstr>Tw Cen MT</vt:lpstr>
      <vt:lpstr>Tw Cen MT Condensed</vt:lpstr>
      <vt:lpstr>Wingdings 3</vt:lpstr>
      <vt:lpstr>Integral</vt:lpstr>
      <vt:lpstr>Express-Generator &amp; View Engine</vt:lpstr>
      <vt:lpstr>Topics to be covered</vt:lpstr>
      <vt:lpstr>Use EJS to Template Your Node Application</vt:lpstr>
      <vt:lpstr>Use EJS to Template Your Node Application</vt:lpstr>
      <vt:lpstr>Run application</vt:lpstr>
      <vt:lpstr>App.js</vt:lpstr>
      <vt:lpstr>Views/index.ejs</vt:lpstr>
      <vt:lpstr>Partial Views</vt:lpstr>
      <vt:lpstr>Partial views</vt:lpstr>
      <vt:lpstr>Partial views</vt:lpstr>
      <vt:lpstr>Menu.js &amp; style.css</vt:lpstr>
      <vt:lpstr>Style.css</vt:lpstr>
      <vt:lpstr>Try Giving a front-end to your mongodb api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Dr. Adeel</cp:lastModifiedBy>
  <cp:revision>290</cp:revision>
  <dcterms:created xsi:type="dcterms:W3CDTF">2020-01-27T11:13:13Z</dcterms:created>
  <dcterms:modified xsi:type="dcterms:W3CDTF">2020-04-01T06:31:20Z</dcterms:modified>
</cp:coreProperties>
</file>