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>
        <p:scale>
          <a:sx n="75" d="100"/>
          <a:sy n="75" d="100"/>
        </p:scale>
        <p:origin x="984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798" y="214924"/>
            <a:ext cx="670352" cy="667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9306" y="290258"/>
            <a:ext cx="8486775" cy="604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0581" y="6494198"/>
            <a:ext cx="1588135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336278" y="6541887"/>
            <a:ext cx="2409825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1028" name="Picture 4" descr="Page 5 | Kpi Vectors &amp; Illustrations for Free Download | Freepik">
            <a:extLst>
              <a:ext uri="{FF2B5EF4-FFF2-40B4-BE49-F238E27FC236}">
                <a16:creationId xmlns:a16="http://schemas.microsoft.com/office/drawing/2014/main" id="{C4FF1F03-A989-27F2-55C8-9A6E0635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-21771"/>
            <a:ext cx="7032082" cy="65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257" y="429958"/>
            <a:ext cx="938847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Generate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which</a:t>
            </a:r>
            <a:r>
              <a:rPr sz="1800" b="1" spc="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top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5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customers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who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received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average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high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pre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invoice discount_pct</a:t>
            </a:r>
            <a:r>
              <a:rPr sz="1800" b="1" spc="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fiscal</a:t>
            </a:r>
            <a:r>
              <a:rPr sz="18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year</a:t>
            </a:r>
            <a:r>
              <a:rPr sz="1800" b="1" spc="-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202I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 in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Indian</a:t>
            </a:r>
            <a:r>
              <a:rPr sz="1800" b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market.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fields customer_code</a:t>
            </a:r>
            <a:r>
              <a:rPr sz="1800" b="1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r>
              <a:rPr sz="1800" b="1" spc="-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average_discount_percentage.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0845B9F-9FD9-9C42-330B-0EC48574E69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1D9EC-CB45-3661-8F55-56E4B44F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05000"/>
            <a:ext cx="5459866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639F1-5467-6B2D-E481-26CFF615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471061"/>
            <a:ext cx="5676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175" y="555815"/>
            <a:ext cx="100399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Get</a:t>
            </a:r>
            <a:r>
              <a:rPr sz="1800" b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complete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1800" b="1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amount</a:t>
            </a:r>
            <a:r>
              <a:rPr sz="1800" b="1" spc="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800" b="1" spc="-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"Atliq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Exclusive</a:t>
            </a:r>
            <a:r>
              <a:rPr sz="1800" b="1" spc="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"for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each month.</a:t>
            </a:r>
            <a:r>
              <a:rPr sz="18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This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analysis</a:t>
            </a:r>
            <a:r>
              <a:rPr sz="1800" b="1" spc="-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helps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to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get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idea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low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high-performing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months</a:t>
            </a:r>
            <a:r>
              <a:rPr sz="1800" b="1" spc="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take</a:t>
            </a:r>
            <a:r>
              <a:rPr sz="18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strategic</a:t>
            </a:r>
            <a:r>
              <a:rPr sz="1800" b="1" spc="-1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decisions.</a:t>
            </a:r>
            <a:r>
              <a:rPr sz="18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final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columns:</a:t>
            </a:r>
            <a:r>
              <a:rPr sz="1800" b="1" spc="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Month</a:t>
            </a:r>
            <a:r>
              <a:rPr sz="1800" b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5B9BD4"/>
                </a:solidFill>
                <a:latin typeface="Calibri"/>
                <a:cs typeface="Calibri"/>
              </a:rPr>
              <a:t>Year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Amount.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9F0649C-38F9-A6C6-5525-8190AECB45B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6B5DF-6C3E-933C-BCF1-DDA6844D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2" y="1875027"/>
            <a:ext cx="7186613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15E87-B861-B471-A01D-253CA8C5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023" y="1143000"/>
            <a:ext cx="3324225" cy="358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399F83-29A9-702F-E91C-9BB593C2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1" y="3846194"/>
            <a:ext cx="8248650" cy="284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70F3B3-8091-BE3B-BA97-32BD7196E1FD}"/>
              </a:ext>
            </a:extLst>
          </p:cNvPr>
          <p:cNvSpPr txBox="1"/>
          <p:nvPr/>
        </p:nvSpPr>
        <p:spPr>
          <a:xfrm>
            <a:off x="2667000" y="625218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Fiscal_Month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622" y="411416"/>
            <a:ext cx="89573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Which</a:t>
            </a:r>
            <a:r>
              <a:rPr sz="18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quarter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2020,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got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maximum</a:t>
            </a:r>
            <a:r>
              <a:rPr sz="18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total_sold_quantity?</a:t>
            </a:r>
            <a:r>
              <a:rPr sz="1800" b="1" spc="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sorted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by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total_sold_quantiy,</a:t>
            </a:r>
            <a:r>
              <a:rPr sz="1800" b="1" spc="1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Quarter,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total_sold_quantity.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5F042FA-C6B1-E571-7A7B-E51B6742712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68519-463C-82A8-7BC1-2A4D48E5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1458182"/>
            <a:ext cx="4905375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07C3F0-EC99-3253-4CCA-B61A68C2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848707"/>
            <a:ext cx="279082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D63F25-7E58-E410-0A02-50F12BC04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297103"/>
            <a:ext cx="7562850" cy="356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71D42-E8B1-D803-1BF9-F2B3D0746213}"/>
              </a:ext>
            </a:extLst>
          </p:cNvPr>
          <p:cNvSpPr txBox="1"/>
          <p:nvPr/>
        </p:nvSpPr>
        <p:spPr>
          <a:xfrm>
            <a:off x="685800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69" y="395668"/>
            <a:ext cx="8766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Which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channel</a:t>
            </a:r>
            <a:r>
              <a:rPr sz="1800" b="1" spc="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helped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to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bring</a:t>
            </a:r>
            <a:r>
              <a:rPr sz="18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more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fiscal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year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2021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8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percentage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contribution?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-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fields,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channel</a:t>
            </a:r>
            <a:r>
              <a:rPr sz="18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min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percentage.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FF5AE5-44E5-0B89-4F73-1288EB6E06A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2C30F-1E13-4EEB-D0C6-9FBB710E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5516"/>
            <a:ext cx="9382125" cy="3648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53A257-4836-049B-0C4F-DFB1DEEE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913591"/>
            <a:ext cx="311467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306" y="331597"/>
            <a:ext cx="8836025" cy="57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Get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Top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3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products</a:t>
            </a:r>
            <a:r>
              <a:rPr sz="1800" b="1" spc="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each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division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that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have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1800" b="1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high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total_sold_quantity</a:t>
            </a:r>
            <a:r>
              <a:rPr sz="1800" b="1" spc="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fiscal_year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2021?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fields,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division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product_code.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5149" y="1190823"/>
            <a:ext cx="11007725" cy="4718050"/>
            <a:chOff x="1035149" y="1190823"/>
            <a:chExt cx="11007725" cy="471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149" y="1190823"/>
              <a:ext cx="5883102" cy="39006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5663" y="3155518"/>
              <a:ext cx="5586984" cy="27529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B383B0D-6F79-3A4B-A750-A3BC5E3A68A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98" y="214924"/>
            <a:ext cx="670352" cy="6676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Get</a:t>
            </a:r>
            <a:r>
              <a:rPr spc="-7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sales</a:t>
            </a:r>
            <a:r>
              <a:rPr spc="-30" dirty="0"/>
              <a:t> </a:t>
            </a:r>
            <a:r>
              <a:rPr spc="-10" dirty="0"/>
              <a:t>transaction</a:t>
            </a:r>
            <a:r>
              <a:rPr spc="1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fact_sales_monthly</a:t>
            </a:r>
            <a:r>
              <a:rPr spc="45" dirty="0"/>
              <a:t> </a:t>
            </a:r>
            <a:r>
              <a:rPr dirty="0"/>
              <a:t>table for</a:t>
            </a:r>
            <a:r>
              <a:rPr spc="-8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spc="-10" dirty="0"/>
              <a:t>customer(croma: </a:t>
            </a:r>
            <a:r>
              <a:rPr dirty="0"/>
              <a:t>90002002)</a:t>
            </a:r>
            <a:r>
              <a:rPr spc="-11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fiscal_year</a:t>
            </a:r>
            <a:r>
              <a:rPr spc="25" dirty="0"/>
              <a:t> </a:t>
            </a:r>
            <a:r>
              <a:rPr spc="-20" dirty="0"/>
              <a:t>2021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433" y="1250720"/>
            <a:ext cx="6809248" cy="16745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3246894"/>
            <a:ext cx="6144768" cy="29085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3115" y="3286795"/>
            <a:ext cx="5169817" cy="30334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97675" y="2756725"/>
            <a:ext cx="2869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Create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fiscal_year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9837326-42CF-438B-394D-D199A34014B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573" y="663003"/>
            <a:ext cx="7320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Generate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monthly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800" b="1" spc="-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any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using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stored</a:t>
            </a:r>
            <a:r>
              <a:rPr sz="1800" b="1" spc="-1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procedure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" y="1556421"/>
            <a:ext cx="7004304" cy="37278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928" y="5691147"/>
            <a:ext cx="7642359" cy="2071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7968" y="1518285"/>
            <a:ext cx="2432304" cy="38232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8D2D4F5-EBE1-3C65-FD02-AA8EA8A4DD3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257" y="676529"/>
            <a:ext cx="73240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Generate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monthly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gross</a:t>
            </a:r>
            <a:r>
              <a:rPr sz="18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sales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any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using</a:t>
            </a:r>
            <a:r>
              <a:rPr sz="18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stored</a:t>
            </a:r>
            <a:r>
              <a:rPr sz="1800" b="1" spc="-1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procedure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773" y="1620781"/>
            <a:ext cx="4990722" cy="38201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1152" y="2652522"/>
            <a:ext cx="4645152" cy="17377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A9C62C9-0235-0C22-FD54-F554948775C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810" y="2857893"/>
            <a:ext cx="3615054" cy="1036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00" dirty="0">
                <a:solidFill>
                  <a:srgbClr val="006FC0"/>
                </a:solidFill>
              </a:rPr>
              <a:t>Thank</a:t>
            </a:r>
            <a:r>
              <a:rPr sz="6600" spc="-150" dirty="0">
                <a:solidFill>
                  <a:srgbClr val="006FC0"/>
                </a:solidFill>
              </a:rPr>
              <a:t> </a:t>
            </a:r>
            <a:r>
              <a:rPr sz="6600" spc="-105" dirty="0">
                <a:solidFill>
                  <a:srgbClr val="006FC0"/>
                </a:solidFill>
              </a:rPr>
              <a:t>You</a:t>
            </a:r>
            <a:endParaRPr sz="6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4A3CE20-1430-DCA1-10CD-9EE3581B306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9547" y="1163129"/>
            <a:ext cx="9029065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Unveiling</a:t>
            </a:r>
            <a:r>
              <a:rPr sz="180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Insights: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Leveraging</a:t>
            </a:r>
            <a:r>
              <a:rPr sz="18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Strategic</a:t>
            </a:r>
            <a:r>
              <a:rPr sz="1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Decision-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Making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Problem</a:t>
            </a:r>
            <a:r>
              <a:rPr sz="18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  <a:p>
            <a:pPr marL="12700" marR="46355">
              <a:lnSpc>
                <a:spcPct val="150200"/>
              </a:lnSpc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Atliq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Hardware's,</a:t>
            </a:r>
            <a:r>
              <a:rPr sz="1800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computer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hardware</a:t>
            </a:r>
            <a:r>
              <a:rPr sz="1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producer,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faced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critical</a:t>
            </a:r>
            <a:r>
              <a:rPr sz="1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challenge.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1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needed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quick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data-informed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decisions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stay</a:t>
            </a:r>
            <a:r>
              <a:rPr sz="1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competitive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ever-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evolving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management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noticed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were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missing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crucial</a:t>
            </a:r>
            <a:r>
              <a:rPr sz="1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strategic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moves.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tackle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this,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hired</a:t>
            </a:r>
            <a:r>
              <a:rPr sz="1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analytics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team,</a:t>
            </a:r>
            <a:r>
              <a:rPr sz="1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took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challenge.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My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aim?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Answer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ad-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hoc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requests,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translating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valuable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strategic decision-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making.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01E4F35-8D75-38F7-74DE-1A5418D7F3A6}"/>
              </a:ext>
            </a:extLst>
          </p:cNvPr>
          <p:cNvSpPr txBox="1">
            <a:spLocks/>
          </p:cNvSpPr>
          <p:nvPr/>
        </p:nvSpPr>
        <p:spPr>
          <a:xfrm>
            <a:off x="8875916" y="6494198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00"/>
              </a:lnSpc>
            </a:pPr>
            <a:r>
              <a:rPr lang="en-US"/>
              <a:t>Presented</a:t>
            </a:r>
            <a:r>
              <a:rPr lang="en-US" spc="30"/>
              <a:t> </a:t>
            </a:r>
            <a:r>
              <a:rPr lang="en-US"/>
              <a:t>by</a:t>
            </a:r>
            <a:r>
              <a:rPr lang="en-US" spc="75"/>
              <a:t> Hirdeypal S. Grewal</a:t>
            </a:r>
            <a:endParaRPr lang="en-US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257" y="1298003"/>
            <a:ext cx="9430385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1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94615" indent="-88900">
              <a:lnSpc>
                <a:spcPct val="100000"/>
              </a:lnSpc>
              <a:spcBef>
                <a:spcPts val="2170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Significant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increase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products,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334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2021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compared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to 245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2020.</a:t>
            </a:r>
            <a:endParaRPr sz="1800">
              <a:latin typeface="Calibri"/>
              <a:cs typeface="Calibri"/>
            </a:endParaRPr>
          </a:p>
          <a:p>
            <a:pPr marL="94615" indent="-88900">
              <a:lnSpc>
                <a:spcPct val="100000"/>
              </a:lnSpc>
              <a:spcBef>
                <a:spcPts val="2165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"Notebook"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segment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boasts</a:t>
            </a:r>
            <a:r>
              <a:rPr sz="1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 highest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product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count,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129</a:t>
            </a:r>
            <a:r>
              <a:rPr sz="1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products.</a:t>
            </a:r>
            <a:endParaRPr sz="1800">
              <a:latin typeface="Calibri"/>
              <a:cs typeface="Calibri"/>
            </a:endParaRPr>
          </a:p>
          <a:p>
            <a:pPr marL="12700" marR="5080" indent="-6985">
              <a:lnSpc>
                <a:spcPts val="4330"/>
              </a:lnSpc>
              <a:spcBef>
                <a:spcPts val="500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	The</a:t>
            </a:r>
            <a:r>
              <a:rPr sz="18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"Accessories"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segment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saw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notable</a:t>
            </a:r>
            <a:r>
              <a:rPr sz="18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increase</a:t>
            </a:r>
            <a:r>
              <a:rPr sz="1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product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counts,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with 34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more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products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2021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compared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2020.</a:t>
            </a:r>
            <a:endParaRPr sz="1800">
              <a:latin typeface="Calibri"/>
              <a:cs typeface="Calibri"/>
            </a:endParaRPr>
          </a:p>
          <a:p>
            <a:pPr marL="94615" indent="-88900">
              <a:lnSpc>
                <a:spcPct val="100000"/>
              </a:lnSpc>
              <a:spcBef>
                <a:spcPts val="1660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"Flipkart"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leads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highest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pre-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invoice</a:t>
            </a:r>
            <a:r>
              <a:rPr sz="1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discount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percentage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1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30.83%.</a:t>
            </a:r>
            <a:endParaRPr sz="1800">
              <a:latin typeface="Calibri"/>
              <a:cs typeface="Calibri"/>
            </a:endParaRPr>
          </a:p>
          <a:p>
            <a:pPr marL="94615" indent="-88900">
              <a:lnSpc>
                <a:spcPct val="100000"/>
              </a:lnSpc>
              <a:spcBef>
                <a:spcPts val="2165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Fiscal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2020's</a:t>
            </a:r>
            <a:r>
              <a:rPr sz="1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low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sales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March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April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improved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fiscal</a:t>
            </a:r>
            <a:r>
              <a:rPr sz="1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2021.</a:t>
            </a:r>
            <a:endParaRPr sz="1800">
              <a:latin typeface="Calibri"/>
              <a:cs typeface="Calibri"/>
            </a:endParaRPr>
          </a:p>
          <a:p>
            <a:pPr marL="94615" indent="-88900">
              <a:lnSpc>
                <a:spcPct val="100000"/>
              </a:lnSpc>
              <a:spcBef>
                <a:spcPts val="2170"/>
              </a:spcBef>
              <a:buSzPct val="94444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"Retailer"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channel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contributes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73.22%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gross</a:t>
            </a:r>
            <a:r>
              <a:rPr sz="1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sales,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making</a:t>
            </a:r>
            <a:r>
              <a:rPr sz="1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driver.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540FE2-0D70-9637-775D-9E7F65372CF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812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14"/>
              </a:spcBef>
            </a:pPr>
            <a:r>
              <a:rPr sz="2000" dirty="0"/>
              <a:t>Database</a:t>
            </a:r>
            <a:r>
              <a:rPr sz="2000" spc="-140" dirty="0"/>
              <a:t> </a:t>
            </a:r>
            <a:r>
              <a:rPr sz="2000" spc="-10" dirty="0"/>
              <a:t>Overview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98" y="214924"/>
            <a:ext cx="670352" cy="6676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6152" y="1959991"/>
            <a:ext cx="9994391" cy="3921073"/>
            <a:chOff x="1216152" y="1959991"/>
            <a:chExt cx="9994391" cy="3921073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152" y="5249976"/>
              <a:ext cx="6720840" cy="631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9447" y="4984724"/>
              <a:ext cx="1911096" cy="896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36992" y="1959991"/>
              <a:ext cx="2462530" cy="3605529"/>
            </a:xfrm>
            <a:custGeom>
              <a:avLst/>
              <a:gdLst/>
              <a:ahLst/>
              <a:cxnLst/>
              <a:rect l="l" t="t" r="r" b="b"/>
              <a:pathLst>
                <a:path w="2462529" h="3605529">
                  <a:moveTo>
                    <a:pt x="1534922" y="6350"/>
                  </a:moveTo>
                  <a:lnTo>
                    <a:pt x="1534795" y="0"/>
                  </a:lnTo>
                  <a:lnTo>
                    <a:pt x="1498854" y="508"/>
                  </a:lnTo>
                  <a:lnTo>
                    <a:pt x="1462913" y="1651"/>
                  </a:lnTo>
                  <a:lnTo>
                    <a:pt x="1391539" y="5969"/>
                  </a:lnTo>
                  <a:lnTo>
                    <a:pt x="1321181" y="13081"/>
                  </a:lnTo>
                  <a:lnTo>
                    <a:pt x="1252728" y="22733"/>
                  </a:lnTo>
                  <a:lnTo>
                    <a:pt x="1186307" y="34671"/>
                  </a:lnTo>
                  <a:lnTo>
                    <a:pt x="1122807" y="48768"/>
                  </a:lnTo>
                  <a:lnTo>
                    <a:pt x="1062609" y="64770"/>
                  </a:lnTo>
                  <a:lnTo>
                    <a:pt x="1006348" y="82550"/>
                  </a:lnTo>
                  <a:lnTo>
                    <a:pt x="954659" y="101981"/>
                  </a:lnTo>
                  <a:lnTo>
                    <a:pt x="907796" y="122555"/>
                  </a:lnTo>
                  <a:lnTo>
                    <a:pt x="866648" y="144526"/>
                  </a:lnTo>
                  <a:lnTo>
                    <a:pt x="831596" y="167386"/>
                  </a:lnTo>
                  <a:lnTo>
                    <a:pt x="791718" y="203327"/>
                  </a:lnTo>
                  <a:lnTo>
                    <a:pt x="768985" y="240919"/>
                  </a:lnTo>
                  <a:lnTo>
                    <a:pt x="763397" y="278257"/>
                  </a:lnTo>
                  <a:lnTo>
                    <a:pt x="760082" y="290588"/>
                  </a:lnTo>
                  <a:lnTo>
                    <a:pt x="760044" y="290741"/>
                  </a:lnTo>
                  <a:lnTo>
                    <a:pt x="755154" y="301790"/>
                  </a:lnTo>
                  <a:lnTo>
                    <a:pt x="755040" y="302031"/>
                  </a:lnTo>
                  <a:lnTo>
                    <a:pt x="754811" y="302348"/>
                  </a:lnTo>
                  <a:lnTo>
                    <a:pt x="747458" y="314502"/>
                  </a:lnTo>
                  <a:lnTo>
                    <a:pt x="713803" y="350012"/>
                  </a:lnTo>
                  <a:lnTo>
                    <a:pt x="666178" y="382955"/>
                  </a:lnTo>
                  <a:lnTo>
                    <a:pt x="624459" y="405257"/>
                  </a:lnTo>
                  <a:lnTo>
                    <a:pt x="578104" y="425704"/>
                  </a:lnTo>
                  <a:lnTo>
                    <a:pt x="526796" y="445008"/>
                  </a:lnTo>
                  <a:lnTo>
                    <a:pt x="470789" y="462661"/>
                  </a:lnTo>
                  <a:lnTo>
                    <a:pt x="410845" y="478536"/>
                  </a:lnTo>
                  <a:lnTo>
                    <a:pt x="347599" y="492633"/>
                  </a:lnTo>
                  <a:lnTo>
                    <a:pt x="281432" y="504444"/>
                  </a:lnTo>
                  <a:lnTo>
                    <a:pt x="213106" y="514096"/>
                  </a:lnTo>
                  <a:lnTo>
                    <a:pt x="143129" y="521208"/>
                  </a:lnTo>
                  <a:lnTo>
                    <a:pt x="76365" y="525106"/>
                  </a:lnTo>
                  <a:lnTo>
                    <a:pt x="75603" y="492633"/>
                  </a:lnTo>
                  <a:lnTo>
                    <a:pt x="75565" y="490474"/>
                  </a:lnTo>
                  <a:lnTo>
                    <a:pt x="254" y="530225"/>
                  </a:lnTo>
                  <a:lnTo>
                    <a:pt x="77343" y="566547"/>
                  </a:lnTo>
                  <a:lnTo>
                    <a:pt x="76530" y="532003"/>
                  </a:lnTo>
                  <a:lnTo>
                    <a:pt x="76517" y="531469"/>
                  </a:lnTo>
                  <a:lnTo>
                    <a:pt x="108077" y="530098"/>
                  </a:lnTo>
                  <a:lnTo>
                    <a:pt x="178943" y="524256"/>
                  </a:lnTo>
                  <a:lnTo>
                    <a:pt x="248412" y="515874"/>
                  </a:lnTo>
                  <a:lnTo>
                    <a:pt x="315976" y="505079"/>
                  </a:lnTo>
                  <a:lnTo>
                    <a:pt x="381000" y="491998"/>
                  </a:lnTo>
                  <a:lnTo>
                    <a:pt x="442976" y="476885"/>
                  </a:lnTo>
                  <a:lnTo>
                    <a:pt x="501269" y="459994"/>
                  </a:lnTo>
                  <a:lnTo>
                    <a:pt x="555371" y="441452"/>
                  </a:lnTo>
                  <a:lnTo>
                    <a:pt x="604647" y="421386"/>
                  </a:lnTo>
                  <a:lnTo>
                    <a:pt x="648716" y="400050"/>
                  </a:lnTo>
                  <a:lnTo>
                    <a:pt x="686816" y="377698"/>
                  </a:lnTo>
                  <a:lnTo>
                    <a:pt x="718566" y="354330"/>
                  </a:lnTo>
                  <a:lnTo>
                    <a:pt x="752983" y="317627"/>
                  </a:lnTo>
                  <a:lnTo>
                    <a:pt x="769620" y="279654"/>
                  </a:lnTo>
                  <a:lnTo>
                    <a:pt x="771753" y="254711"/>
                  </a:lnTo>
                  <a:lnTo>
                    <a:pt x="775081" y="242824"/>
                  </a:lnTo>
                  <a:lnTo>
                    <a:pt x="796671" y="207391"/>
                  </a:lnTo>
                  <a:lnTo>
                    <a:pt x="835406" y="172466"/>
                  </a:lnTo>
                  <a:lnTo>
                    <a:pt x="869950" y="149987"/>
                  </a:lnTo>
                  <a:lnTo>
                    <a:pt x="910717" y="128270"/>
                  </a:lnTo>
                  <a:lnTo>
                    <a:pt x="957072" y="107823"/>
                  </a:lnTo>
                  <a:lnTo>
                    <a:pt x="1008380" y="88519"/>
                  </a:lnTo>
                  <a:lnTo>
                    <a:pt x="1064387" y="70866"/>
                  </a:lnTo>
                  <a:lnTo>
                    <a:pt x="1124331" y="54991"/>
                  </a:lnTo>
                  <a:lnTo>
                    <a:pt x="1187577" y="40894"/>
                  </a:lnTo>
                  <a:lnTo>
                    <a:pt x="1253744" y="29083"/>
                  </a:lnTo>
                  <a:lnTo>
                    <a:pt x="1321943" y="19431"/>
                  </a:lnTo>
                  <a:lnTo>
                    <a:pt x="1392047" y="12319"/>
                  </a:lnTo>
                  <a:lnTo>
                    <a:pt x="1463167" y="7874"/>
                  </a:lnTo>
                  <a:lnTo>
                    <a:pt x="1498981" y="6731"/>
                  </a:lnTo>
                  <a:lnTo>
                    <a:pt x="1534922" y="6350"/>
                  </a:lnTo>
                  <a:close/>
                </a:path>
                <a:path w="2462529" h="3605529">
                  <a:moveTo>
                    <a:pt x="1974088" y="536829"/>
                  </a:moveTo>
                  <a:lnTo>
                    <a:pt x="1973961" y="530479"/>
                  </a:lnTo>
                  <a:lnTo>
                    <a:pt x="1950847" y="530860"/>
                  </a:lnTo>
                  <a:lnTo>
                    <a:pt x="1927606" y="531876"/>
                  </a:lnTo>
                  <a:lnTo>
                    <a:pt x="1881251" y="535813"/>
                  </a:lnTo>
                  <a:lnTo>
                    <a:pt x="1835150" y="542163"/>
                  </a:lnTo>
                  <a:lnTo>
                    <a:pt x="1789176" y="551053"/>
                  </a:lnTo>
                  <a:lnTo>
                    <a:pt x="1743710" y="562356"/>
                  </a:lnTo>
                  <a:lnTo>
                    <a:pt x="1698752" y="575818"/>
                  </a:lnTo>
                  <a:lnTo>
                    <a:pt x="1654175" y="591439"/>
                  </a:lnTo>
                  <a:lnTo>
                    <a:pt x="1610360" y="609219"/>
                  </a:lnTo>
                  <a:lnTo>
                    <a:pt x="1567307" y="628904"/>
                  </a:lnTo>
                  <a:lnTo>
                    <a:pt x="1524889" y="650621"/>
                  </a:lnTo>
                  <a:lnTo>
                    <a:pt x="1483614" y="674116"/>
                  </a:lnTo>
                  <a:lnTo>
                    <a:pt x="1443228" y="699389"/>
                  </a:lnTo>
                  <a:lnTo>
                    <a:pt x="1403858" y="726440"/>
                  </a:lnTo>
                  <a:lnTo>
                    <a:pt x="1365758" y="754888"/>
                  </a:lnTo>
                  <a:lnTo>
                    <a:pt x="1328801" y="784987"/>
                  </a:lnTo>
                  <a:lnTo>
                    <a:pt x="1293368" y="816483"/>
                  </a:lnTo>
                  <a:lnTo>
                    <a:pt x="1259332" y="849376"/>
                  </a:lnTo>
                  <a:lnTo>
                    <a:pt x="1226820" y="883412"/>
                  </a:lnTo>
                  <a:lnTo>
                    <a:pt x="1195832" y="918591"/>
                  </a:lnTo>
                  <a:lnTo>
                    <a:pt x="1166749" y="955040"/>
                  </a:lnTo>
                  <a:lnTo>
                    <a:pt x="1139444" y="992378"/>
                  </a:lnTo>
                  <a:lnTo>
                    <a:pt x="1113917" y="1030732"/>
                  </a:lnTo>
                  <a:lnTo>
                    <a:pt x="1090549" y="1069848"/>
                  </a:lnTo>
                  <a:lnTo>
                    <a:pt x="1069086" y="1109726"/>
                  </a:lnTo>
                  <a:lnTo>
                    <a:pt x="1049909" y="1150239"/>
                  </a:lnTo>
                  <a:lnTo>
                    <a:pt x="1032891" y="1191514"/>
                  </a:lnTo>
                  <a:lnTo>
                    <a:pt x="1018286" y="1233043"/>
                  </a:lnTo>
                  <a:lnTo>
                    <a:pt x="1006221" y="1275207"/>
                  </a:lnTo>
                  <a:lnTo>
                    <a:pt x="996569" y="1317625"/>
                  </a:lnTo>
                  <a:lnTo>
                    <a:pt x="989584" y="1360424"/>
                  </a:lnTo>
                  <a:lnTo>
                    <a:pt x="985393" y="1403350"/>
                  </a:lnTo>
                  <a:lnTo>
                    <a:pt x="983996" y="1446276"/>
                  </a:lnTo>
                  <a:lnTo>
                    <a:pt x="983615" y="1467612"/>
                  </a:lnTo>
                  <a:lnTo>
                    <a:pt x="980694" y="1510157"/>
                  </a:lnTo>
                  <a:lnTo>
                    <a:pt x="975233" y="1552448"/>
                  </a:lnTo>
                  <a:lnTo>
                    <a:pt x="966978" y="1594739"/>
                  </a:lnTo>
                  <a:lnTo>
                    <a:pt x="956525" y="1635379"/>
                  </a:lnTo>
                  <a:lnTo>
                    <a:pt x="942848" y="1678178"/>
                  </a:lnTo>
                  <a:lnTo>
                    <a:pt x="927227" y="1719326"/>
                  </a:lnTo>
                  <a:lnTo>
                    <a:pt x="899541" y="1780032"/>
                  </a:lnTo>
                  <a:lnTo>
                    <a:pt x="878205" y="1819529"/>
                  </a:lnTo>
                  <a:lnTo>
                    <a:pt x="854430" y="1859076"/>
                  </a:lnTo>
                  <a:lnTo>
                    <a:pt x="829208" y="1897011"/>
                  </a:lnTo>
                  <a:lnTo>
                    <a:pt x="802513" y="1933575"/>
                  </a:lnTo>
                  <a:lnTo>
                    <a:pt x="773557" y="1969643"/>
                  </a:lnTo>
                  <a:lnTo>
                    <a:pt x="742696" y="2004695"/>
                  </a:lnTo>
                  <a:lnTo>
                    <a:pt x="710438" y="2038604"/>
                  </a:lnTo>
                  <a:lnTo>
                    <a:pt x="676529" y="2071243"/>
                  </a:lnTo>
                  <a:lnTo>
                    <a:pt x="641223" y="2102612"/>
                  </a:lnTo>
                  <a:lnTo>
                    <a:pt x="604647" y="2132457"/>
                  </a:lnTo>
                  <a:lnTo>
                    <a:pt x="566674" y="2160905"/>
                  </a:lnTo>
                  <a:lnTo>
                    <a:pt x="528345" y="2187168"/>
                  </a:lnTo>
                  <a:lnTo>
                    <a:pt x="487451" y="2212784"/>
                  </a:lnTo>
                  <a:lnTo>
                    <a:pt x="446278" y="2236089"/>
                  </a:lnTo>
                  <a:lnTo>
                    <a:pt x="404241" y="2257679"/>
                  </a:lnTo>
                  <a:lnTo>
                    <a:pt x="361315" y="2277364"/>
                  </a:lnTo>
                  <a:lnTo>
                    <a:pt x="319392" y="2294229"/>
                  </a:lnTo>
                  <a:lnTo>
                    <a:pt x="317550" y="2294890"/>
                  </a:lnTo>
                  <a:lnTo>
                    <a:pt x="317754" y="2294890"/>
                  </a:lnTo>
                  <a:lnTo>
                    <a:pt x="273558" y="2310384"/>
                  </a:lnTo>
                  <a:lnTo>
                    <a:pt x="228854" y="2323846"/>
                  </a:lnTo>
                  <a:lnTo>
                    <a:pt x="183515" y="2334895"/>
                  </a:lnTo>
                  <a:lnTo>
                    <a:pt x="138049" y="2343658"/>
                  </a:lnTo>
                  <a:lnTo>
                    <a:pt x="91795" y="2350058"/>
                  </a:lnTo>
                  <a:lnTo>
                    <a:pt x="63373" y="2352167"/>
                  </a:lnTo>
                  <a:lnTo>
                    <a:pt x="75971" y="2351227"/>
                  </a:lnTo>
                  <a:lnTo>
                    <a:pt x="76098" y="2350058"/>
                  </a:lnTo>
                  <a:lnTo>
                    <a:pt x="74549" y="2316734"/>
                  </a:lnTo>
                  <a:lnTo>
                    <a:pt x="254" y="2358263"/>
                  </a:lnTo>
                  <a:lnTo>
                    <a:pt x="78105" y="2392807"/>
                  </a:lnTo>
                  <a:lnTo>
                    <a:pt x="76492" y="2358517"/>
                  </a:lnTo>
                  <a:lnTo>
                    <a:pt x="76454" y="2357590"/>
                  </a:lnTo>
                  <a:lnTo>
                    <a:pt x="92964" y="2356358"/>
                  </a:lnTo>
                  <a:lnTo>
                    <a:pt x="116078" y="2353437"/>
                  </a:lnTo>
                  <a:lnTo>
                    <a:pt x="130492" y="2351227"/>
                  </a:lnTo>
                  <a:lnTo>
                    <a:pt x="138049" y="2350058"/>
                  </a:lnTo>
                  <a:lnTo>
                    <a:pt x="138201" y="2350058"/>
                  </a:lnTo>
                  <a:lnTo>
                    <a:pt x="184912" y="2341118"/>
                  </a:lnTo>
                  <a:lnTo>
                    <a:pt x="230505" y="2329942"/>
                  </a:lnTo>
                  <a:lnTo>
                    <a:pt x="275590" y="2316480"/>
                  </a:lnTo>
                  <a:lnTo>
                    <a:pt x="320040" y="2300732"/>
                  </a:lnTo>
                  <a:lnTo>
                    <a:pt x="363855" y="2283079"/>
                  </a:lnTo>
                  <a:lnTo>
                    <a:pt x="407035" y="2263267"/>
                  </a:lnTo>
                  <a:lnTo>
                    <a:pt x="449326" y="2241677"/>
                  </a:lnTo>
                  <a:lnTo>
                    <a:pt x="490728" y="2218182"/>
                  </a:lnTo>
                  <a:lnTo>
                    <a:pt x="531114" y="2192909"/>
                  </a:lnTo>
                  <a:lnTo>
                    <a:pt x="570484" y="2165985"/>
                  </a:lnTo>
                  <a:lnTo>
                    <a:pt x="608584" y="2137410"/>
                  </a:lnTo>
                  <a:lnTo>
                    <a:pt x="645414" y="2107311"/>
                  </a:lnTo>
                  <a:lnTo>
                    <a:pt x="680847" y="2075942"/>
                  </a:lnTo>
                  <a:lnTo>
                    <a:pt x="715010" y="2043049"/>
                  </a:lnTo>
                  <a:lnTo>
                    <a:pt x="747395" y="2009013"/>
                  </a:lnTo>
                  <a:lnTo>
                    <a:pt x="778383" y="1973707"/>
                  </a:lnTo>
                  <a:lnTo>
                    <a:pt x="807593" y="1937385"/>
                  </a:lnTo>
                  <a:lnTo>
                    <a:pt x="834898" y="1900047"/>
                  </a:lnTo>
                  <a:lnTo>
                    <a:pt x="860298" y="1861693"/>
                  </a:lnTo>
                  <a:lnTo>
                    <a:pt x="883793" y="1822704"/>
                  </a:lnTo>
                  <a:lnTo>
                    <a:pt x="905256" y="1782826"/>
                  </a:lnTo>
                  <a:lnTo>
                    <a:pt x="924433" y="1742186"/>
                  </a:lnTo>
                  <a:lnTo>
                    <a:pt x="941324" y="1701038"/>
                  </a:lnTo>
                  <a:lnTo>
                    <a:pt x="955929" y="1659382"/>
                  </a:lnTo>
                  <a:lnTo>
                    <a:pt x="967994" y="1617218"/>
                  </a:lnTo>
                  <a:lnTo>
                    <a:pt x="977646" y="1574800"/>
                  </a:lnTo>
                  <a:lnTo>
                    <a:pt x="984631" y="1532128"/>
                  </a:lnTo>
                  <a:lnTo>
                    <a:pt x="988822" y="1489202"/>
                  </a:lnTo>
                  <a:lnTo>
                    <a:pt x="990346" y="1446276"/>
                  </a:lnTo>
                  <a:lnTo>
                    <a:pt x="990600" y="1424940"/>
                  </a:lnTo>
                  <a:lnTo>
                    <a:pt x="991743" y="1403731"/>
                  </a:lnTo>
                  <a:lnTo>
                    <a:pt x="995832" y="1361998"/>
                  </a:lnTo>
                  <a:lnTo>
                    <a:pt x="1002792" y="1318768"/>
                  </a:lnTo>
                  <a:lnTo>
                    <a:pt x="1012317" y="1276858"/>
                  </a:lnTo>
                  <a:lnTo>
                    <a:pt x="1024064" y="1236014"/>
                  </a:lnTo>
                  <a:lnTo>
                    <a:pt x="1038301" y="1195197"/>
                  </a:lnTo>
                  <a:lnTo>
                    <a:pt x="1055751" y="1152779"/>
                  </a:lnTo>
                  <a:lnTo>
                    <a:pt x="1074801" y="1112520"/>
                  </a:lnTo>
                  <a:lnTo>
                    <a:pt x="1096010" y="1072896"/>
                  </a:lnTo>
                  <a:lnTo>
                    <a:pt x="1119251" y="1034034"/>
                  </a:lnTo>
                  <a:lnTo>
                    <a:pt x="1144651" y="995934"/>
                  </a:lnTo>
                  <a:lnTo>
                    <a:pt x="1172095" y="958481"/>
                  </a:lnTo>
                  <a:lnTo>
                    <a:pt x="1200785" y="922655"/>
                  </a:lnTo>
                  <a:lnTo>
                    <a:pt x="1231519" y="887603"/>
                  </a:lnTo>
                  <a:lnTo>
                    <a:pt x="1263777" y="853948"/>
                  </a:lnTo>
                  <a:lnTo>
                    <a:pt x="1297813" y="821182"/>
                  </a:lnTo>
                  <a:lnTo>
                    <a:pt x="1332992" y="789813"/>
                  </a:lnTo>
                  <a:lnTo>
                    <a:pt x="1369695" y="759841"/>
                  </a:lnTo>
                  <a:lnTo>
                    <a:pt x="1407541" y="731647"/>
                  </a:lnTo>
                  <a:lnTo>
                    <a:pt x="1446657" y="704723"/>
                  </a:lnTo>
                  <a:lnTo>
                    <a:pt x="1486916" y="679577"/>
                  </a:lnTo>
                  <a:lnTo>
                    <a:pt x="1528064" y="656209"/>
                  </a:lnTo>
                  <a:lnTo>
                    <a:pt x="1570101" y="634619"/>
                  </a:lnTo>
                  <a:lnTo>
                    <a:pt x="1612900" y="614934"/>
                  </a:lnTo>
                  <a:lnTo>
                    <a:pt x="1656461" y="597281"/>
                  </a:lnTo>
                  <a:lnTo>
                    <a:pt x="1700784" y="581787"/>
                  </a:lnTo>
                  <a:lnTo>
                    <a:pt x="1745488" y="568452"/>
                  </a:lnTo>
                  <a:lnTo>
                    <a:pt x="1790573" y="557276"/>
                  </a:lnTo>
                  <a:lnTo>
                    <a:pt x="1836166" y="548386"/>
                  </a:lnTo>
                  <a:lnTo>
                    <a:pt x="1882013" y="542036"/>
                  </a:lnTo>
                  <a:lnTo>
                    <a:pt x="1927987" y="538226"/>
                  </a:lnTo>
                  <a:lnTo>
                    <a:pt x="1950974" y="537083"/>
                  </a:lnTo>
                  <a:lnTo>
                    <a:pt x="1974088" y="536829"/>
                  </a:lnTo>
                  <a:close/>
                </a:path>
                <a:path w="2462529" h="3605529">
                  <a:moveTo>
                    <a:pt x="1984743" y="1362024"/>
                  </a:moveTo>
                  <a:lnTo>
                    <a:pt x="1984603" y="1362024"/>
                  </a:lnTo>
                  <a:lnTo>
                    <a:pt x="1982279" y="1363141"/>
                  </a:lnTo>
                  <a:lnTo>
                    <a:pt x="1984743" y="1362024"/>
                  </a:lnTo>
                  <a:close/>
                </a:path>
                <a:path w="2462529" h="3605529">
                  <a:moveTo>
                    <a:pt x="2462276" y="1243965"/>
                  </a:moveTo>
                  <a:lnTo>
                    <a:pt x="2433320" y="1244346"/>
                  </a:lnTo>
                  <a:lnTo>
                    <a:pt x="2404364" y="1245616"/>
                  </a:lnTo>
                  <a:lnTo>
                    <a:pt x="2375535" y="1247775"/>
                  </a:lnTo>
                  <a:lnTo>
                    <a:pt x="2345385" y="1250696"/>
                  </a:lnTo>
                  <a:lnTo>
                    <a:pt x="2345740" y="1250696"/>
                  </a:lnTo>
                  <a:lnTo>
                    <a:pt x="2317877" y="1254379"/>
                  </a:lnTo>
                  <a:lnTo>
                    <a:pt x="2260473" y="1264031"/>
                  </a:lnTo>
                  <a:lnTo>
                    <a:pt x="2203577" y="1276858"/>
                  </a:lnTo>
                  <a:lnTo>
                    <a:pt x="2147062" y="1292606"/>
                  </a:lnTo>
                  <a:lnTo>
                    <a:pt x="2091309" y="1311148"/>
                  </a:lnTo>
                  <a:lnTo>
                    <a:pt x="2036191" y="1332357"/>
                  </a:lnTo>
                  <a:lnTo>
                    <a:pt x="1981962" y="1356233"/>
                  </a:lnTo>
                  <a:lnTo>
                    <a:pt x="1928749" y="1382649"/>
                  </a:lnTo>
                  <a:lnTo>
                    <a:pt x="1876552" y="1411478"/>
                  </a:lnTo>
                  <a:lnTo>
                    <a:pt x="1800479" y="1458849"/>
                  </a:lnTo>
                  <a:lnTo>
                    <a:pt x="1751457" y="1493139"/>
                  </a:lnTo>
                  <a:lnTo>
                    <a:pt x="1703959" y="1529461"/>
                  </a:lnTo>
                  <a:lnTo>
                    <a:pt x="1657985" y="1567688"/>
                  </a:lnTo>
                  <a:lnTo>
                    <a:pt x="1613662" y="1607820"/>
                  </a:lnTo>
                  <a:lnTo>
                    <a:pt x="1571371" y="1649488"/>
                  </a:lnTo>
                  <a:lnTo>
                    <a:pt x="1530731" y="1692910"/>
                  </a:lnTo>
                  <a:lnTo>
                    <a:pt x="1492123" y="1737741"/>
                  </a:lnTo>
                  <a:lnTo>
                    <a:pt x="1455928" y="1783969"/>
                  </a:lnTo>
                  <a:lnTo>
                    <a:pt x="1421765" y="1831467"/>
                  </a:lnTo>
                  <a:lnTo>
                    <a:pt x="1390015" y="1880235"/>
                  </a:lnTo>
                  <a:lnTo>
                    <a:pt x="1360678" y="1930019"/>
                  </a:lnTo>
                  <a:lnTo>
                    <a:pt x="1334008" y="1980692"/>
                  </a:lnTo>
                  <a:lnTo>
                    <a:pt x="1310132" y="2032381"/>
                  </a:lnTo>
                  <a:lnTo>
                    <a:pt x="1288923" y="2084705"/>
                  </a:lnTo>
                  <a:lnTo>
                    <a:pt x="1270762" y="2137664"/>
                  </a:lnTo>
                  <a:lnTo>
                    <a:pt x="1255649" y="2191258"/>
                  </a:lnTo>
                  <a:lnTo>
                    <a:pt x="1243711" y="2245233"/>
                  </a:lnTo>
                  <a:lnTo>
                    <a:pt x="1234821" y="2299462"/>
                  </a:lnTo>
                  <a:lnTo>
                    <a:pt x="1229614" y="2354072"/>
                  </a:lnTo>
                  <a:lnTo>
                    <a:pt x="1227836" y="2408682"/>
                  </a:lnTo>
                  <a:lnTo>
                    <a:pt x="1227582" y="2435733"/>
                  </a:lnTo>
                  <a:lnTo>
                    <a:pt x="1226312" y="2463038"/>
                  </a:lnTo>
                  <a:lnTo>
                    <a:pt x="1221155" y="2516581"/>
                  </a:lnTo>
                  <a:lnTo>
                    <a:pt x="1212469" y="2570988"/>
                  </a:lnTo>
                  <a:lnTo>
                    <a:pt x="1200531" y="2624582"/>
                  </a:lnTo>
                  <a:lnTo>
                    <a:pt x="1185418" y="2677795"/>
                  </a:lnTo>
                  <a:lnTo>
                    <a:pt x="1167384" y="2730500"/>
                  </a:lnTo>
                  <a:lnTo>
                    <a:pt x="1146429" y="2782570"/>
                  </a:lnTo>
                  <a:lnTo>
                    <a:pt x="1121702" y="2835656"/>
                  </a:lnTo>
                  <a:lnTo>
                    <a:pt x="1097153" y="2882404"/>
                  </a:lnTo>
                  <a:lnTo>
                    <a:pt x="1067054" y="2933827"/>
                  </a:lnTo>
                  <a:lnTo>
                    <a:pt x="1034669" y="2983471"/>
                  </a:lnTo>
                  <a:lnTo>
                    <a:pt x="1000912" y="3030232"/>
                  </a:lnTo>
                  <a:lnTo>
                    <a:pt x="965136" y="3075914"/>
                  </a:lnTo>
                  <a:lnTo>
                    <a:pt x="926973" y="3120263"/>
                  </a:lnTo>
                  <a:lnTo>
                    <a:pt x="886587" y="3163443"/>
                  </a:lnTo>
                  <a:lnTo>
                    <a:pt x="844423" y="3204845"/>
                  </a:lnTo>
                  <a:lnTo>
                    <a:pt x="800277" y="3244913"/>
                  </a:lnTo>
                  <a:lnTo>
                    <a:pt x="754507" y="3282950"/>
                  </a:lnTo>
                  <a:lnTo>
                    <a:pt x="707720" y="3318700"/>
                  </a:lnTo>
                  <a:lnTo>
                    <a:pt x="658368" y="3353181"/>
                  </a:lnTo>
                  <a:lnTo>
                    <a:pt x="608203" y="3385312"/>
                  </a:lnTo>
                  <a:lnTo>
                    <a:pt x="561987" y="3412159"/>
                  </a:lnTo>
                  <a:lnTo>
                    <a:pt x="504317" y="3442462"/>
                  </a:lnTo>
                  <a:lnTo>
                    <a:pt x="450850" y="3467481"/>
                  </a:lnTo>
                  <a:lnTo>
                    <a:pt x="396367" y="3489960"/>
                  </a:lnTo>
                  <a:lnTo>
                    <a:pt x="341249" y="3509772"/>
                  </a:lnTo>
                  <a:lnTo>
                    <a:pt x="285369" y="3526790"/>
                  </a:lnTo>
                  <a:lnTo>
                    <a:pt x="256794" y="3534283"/>
                  </a:lnTo>
                  <a:lnTo>
                    <a:pt x="257175" y="3534283"/>
                  </a:lnTo>
                  <a:lnTo>
                    <a:pt x="200533" y="3546983"/>
                  </a:lnTo>
                  <a:lnTo>
                    <a:pt x="143510" y="3556635"/>
                  </a:lnTo>
                  <a:lnTo>
                    <a:pt x="86106" y="3563239"/>
                  </a:lnTo>
                  <a:lnTo>
                    <a:pt x="75933" y="3563759"/>
                  </a:lnTo>
                  <a:lnTo>
                    <a:pt x="74549" y="3528949"/>
                  </a:lnTo>
                  <a:lnTo>
                    <a:pt x="0" y="3570097"/>
                  </a:lnTo>
                  <a:lnTo>
                    <a:pt x="77597" y="3605149"/>
                  </a:lnTo>
                  <a:lnTo>
                    <a:pt x="76212" y="3570732"/>
                  </a:lnTo>
                  <a:lnTo>
                    <a:pt x="76187" y="3570097"/>
                  </a:lnTo>
                  <a:lnTo>
                    <a:pt x="75184" y="3570097"/>
                  </a:lnTo>
                  <a:lnTo>
                    <a:pt x="76174" y="3570046"/>
                  </a:lnTo>
                  <a:lnTo>
                    <a:pt x="86741" y="3569462"/>
                  </a:lnTo>
                  <a:lnTo>
                    <a:pt x="144399" y="3562858"/>
                  </a:lnTo>
                  <a:lnTo>
                    <a:pt x="201803" y="3553206"/>
                  </a:lnTo>
                  <a:lnTo>
                    <a:pt x="258826" y="3540379"/>
                  </a:lnTo>
                  <a:lnTo>
                    <a:pt x="315214" y="3524758"/>
                  </a:lnTo>
                  <a:lnTo>
                    <a:pt x="371094" y="3506216"/>
                  </a:lnTo>
                  <a:lnTo>
                    <a:pt x="426212" y="3484880"/>
                  </a:lnTo>
                  <a:lnTo>
                    <a:pt x="480441" y="3461004"/>
                  </a:lnTo>
                  <a:lnTo>
                    <a:pt x="533654" y="3434715"/>
                  </a:lnTo>
                  <a:lnTo>
                    <a:pt x="585978" y="3405886"/>
                  </a:lnTo>
                  <a:lnTo>
                    <a:pt x="661924" y="3358515"/>
                  </a:lnTo>
                  <a:lnTo>
                    <a:pt x="710946" y="3324225"/>
                  </a:lnTo>
                  <a:lnTo>
                    <a:pt x="758571" y="3287915"/>
                  </a:lnTo>
                  <a:lnTo>
                    <a:pt x="804418" y="3249676"/>
                  </a:lnTo>
                  <a:lnTo>
                    <a:pt x="848741" y="3209544"/>
                  </a:lnTo>
                  <a:lnTo>
                    <a:pt x="891159" y="3167888"/>
                  </a:lnTo>
                  <a:lnTo>
                    <a:pt x="931672" y="3124454"/>
                  </a:lnTo>
                  <a:lnTo>
                    <a:pt x="970280" y="3079623"/>
                  </a:lnTo>
                  <a:lnTo>
                    <a:pt x="1006475" y="3033395"/>
                  </a:lnTo>
                  <a:lnTo>
                    <a:pt x="1040765" y="2985897"/>
                  </a:lnTo>
                  <a:lnTo>
                    <a:pt x="1072388" y="2937129"/>
                  </a:lnTo>
                  <a:lnTo>
                    <a:pt x="1101598" y="2887345"/>
                  </a:lnTo>
                  <a:lnTo>
                    <a:pt x="1128268" y="2836672"/>
                  </a:lnTo>
                  <a:lnTo>
                    <a:pt x="1152271" y="2784983"/>
                  </a:lnTo>
                  <a:lnTo>
                    <a:pt x="1173353" y="2732659"/>
                  </a:lnTo>
                  <a:lnTo>
                    <a:pt x="1191514" y="2679700"/>
                  </a:lnTo>
                  <a:lnTo>
                    <a:pt x="1206754" y="2626106"/>
                  </a:lnTo>
                  <a:lnTo>
                    <a:pt x="1218692" y="2572131"/>
                  </a:lnTo>
                  <a:lnTo>
                    <a:pt x="1227328" y="2517902"/>
                  </a:lnTo>
                  <a:lnTo>
                    <a:pt x="1232662" y="2463419"/>
                  </a:lnTo>
                  <a:lnTo>
                    <a:pt x="1234186" y="2408682"/>
                  </a:lnTo>
                  <a:lnTo>
                    <a:pt x="1234694" y="2381504"/>
                  </a:lnTo>
                  <a:lnTo>
                    <a:pt x="1238084" y="2327719"/>
                  </a:lnTo>
                  <a:lnTo>
                    <a:pt x="1244993" y="2274011"/>
                  </a:lnTo>
                  <a:lnTo>
                    <a:pt x="1255395" y="2219452"/>
                  </a:lnTo>
                  <a:lnTo>
                    <a:pt x="1268857" y="2165985"/>
                  </a:lnTo>
                  <a:lnTo>
                    <a:pt x="1285494" y="2113153"/>
                  </a:lnTo>
                  <a:lnTo>
                    <a:pt x="1305052" y="2060702"/>
                  </a:lnTo>
                  <a:lnTo>
                    <a:pt x="1327531" y="2009140"/>
                  </a:lnTo>
                  <a:lnTo>
                    <a:pt x="1352677" y="1958213"/>
                  </a:lnTo>
                  <a:lnTo>
                    <a:pt x="1379181" y="1910461"/>
                  </a:lnTo>
                  <a:lnTo>
                    <a:pt x="1410970" y="1859153"/>
                  </a:lnTo>
                  <a:lnTo>
                    <a:pt x="1443736" y="1811274"/>
                  </a:lnTo>
                  <a:lnTo>
                    <a:pt x="1497076" y="1741678"/>
                  </a:lnTo>
                  <a:lnTo>
                    <a:pt x="1535557" y="1697101"/>
                  </a:lnTo>
                  <a:lnTo>
                    <a:pt x="1575943" y="1653921"/>
                  </a:lnTo>
                  <a:lnTo>
                    <a:pt x="1618107" y="1612392"/>
                  </a:lnTo>
                  <a:lnTo>
                    <a:pt x="1662176" y="1572514"/>
                  </a:lnTo>
                  <a:lnTo>
                    <a:pt x="1707896" y="1534414"/>
                  </a:lnTo>
                  <a:lnTo>
                    <a:pt x="1755267" y="1498219"/>
                  </a:lnTo>
                  <a:lnTo>
                    <a:pt x="1804162" y="1464056"/>
                  </a:lnTo>
                  <a:lnTo>
                    <a:pt x="1854200" y="1432052"/>
                  </a:lnTo>
                  <a:lnTo>
                    <a:pt x="1905635" y="1402334"/>
                  </a:lnTo>
                  <a:lnTo>
                    <a:pt x="1958086" y="1374775"/>
                  </a:lnTo>
                  <a:lnTo>
                    <a:pt x="1982279" y="1363141"/>
                  </a:lnTo>
                  <a:lnTo>
                    <a:pt x="1984590" y="1362024"/>
                  </a:lnTo>
                  <a:lnTo>
                    <a:pt x="2013724" y="1348905"/>
                  </a:lnTo>
                  <a:lnTo>
                    <a:pt x="2038731" y="1338199"/>
                  </a:lnTo>
                  <a:lnTo>
                    <a:pt x="2093468" y="1317117"/>
                  </a:lnTo>
                  <a:lnTo>
                    <a:pt x="2148967" y="1298575"/>
                  </a:lnTo>
                  <a:lnTo>
                    <a:pt x="2205101" y="1283081"/>
                  </a:lnTo>
                  <a:lnTo>
                    <a:pt x="2261743" y="1270254"/>
                  </a:lnTo>
                  <a:lnTo>
                    <a:pt x="2318893" y="1260602"/>
                  </a:lnTo>
                  <a:lnTo>
                    <a:pt x="2376043" y="1254125"/>
                  </a:lnTo>
                  <a:lnTo>
                    <a:pt x="2433574" y="1250696"/>
                  </a:lnTo>
                  <a:lnTo>
                    <a:pt x="2462276" y="1250315"/>
                  </a:lnTo>
                  <a:lnTo>
                    <a:pt x="2462276" y="12439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6152" y="3585336"/>
            <a:ext cx="6656832" cy="13902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6152" y="1463421"/>
            <a:ext cx="6419088" cy="18806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58908" y="1662086"/>
            <a:ext cx="1998980" cy="157289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spc="-10" dirty="0">
                <a:solidFill>
                  <a:srgbClr val="00AFEF"/>
                </a:solidFill>
                <a:latin typeface="Calibri"/>
                <a:cs typeface="Calibri"/>
              </a:rPr>
              <a:t>Tables</a:t>
            </a:r>
            <a:endParaRPr sz="1550" dirty="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1100"/>
              </a:spcBef>
            </a:pPr>
            <a:r>
              <a:rPr sz="1550" dirty="0">
                <a:solidFill>
                  <a:srgbClr val="00AFEF"/>
                </a:solidFill>
                <a:latin typeface="Calibri"/>
                <a:cs typeface="Calibri"/>
              </a:rPr>
              <a:t>Stored</a:t>
            </a:r>
            <a:r>
              <a:rPr sz="1550" spc="11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AFEF"/>
                </a:solidFill>
                <a:latin typeface="Calibri"/>
                <a:cs typeface="Calibri"/>
              </a:rPr>
              <a:t>Procedures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550" dirty="0">
              <a:latin typeface="Calibri"/>
              <a:cs typeface="Calibri"/>
            </a:endParaRPr>
          </a:p>
          <a:p>
            <a:pPr marL="940435">
              <a:lnSpc>
                <a:spcPct val="100000"/>
              </a:lnSpc>
            </a:pPr>
            <a:r>
              <a:rPr sz="1550" spc="-10" dirty="0">
                <a:solidFill>
                  <a:srgbClr val="00AFEF"/>
                </a:solidFill>
                <a:latin typeface="Calibri"/>
                <a:cs typeface="Calibri"/>
              </a:rPr>
              <a:t>Functions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9811" y="5420105"/>
            <a:ext cx="1536065" cy="780415"/>
          </a:xfrm>
          <a:custGeom>
            <a:avLst/>
            <a:gdLst/>
            <a:ahLst/>
            <a:cxnLst/>
            <a:rect l="l" t="t" r="r" b="b"/>
            <a:pathLst>
              <a:path w="1536065" h="780414">
                <a:moveTo>
                  <a:pt x="1459587" y="35338"/>
                </a:moveTo>
                <a:lnTo>
                  <a:pt x="1392174" y="40894"/>
                </a:lnTo>
                <a:lnTo>
                  <a:pt x="1321816" y="50927"/>
                </a:lnTo>
                <a:lnTo>
                  <a:pt x="1253109" y="64389"/>
                </a:lnTo>
                <a:lnTo>
                  <a:pt x="1186688" y="81280"/>
                </a:lnTo>
                <a:lnTo>
                  <a:pt x="1123061" y="101092"/>
                </a:lnTo>
                <a:lnTo>
                  <a:pt x="1062863" y="123698"/>
                </a:lnTo>
                <a:lnTo>
                  <a:pt x="1006475" y="148717"/>
                </a:lnTo>
                <a:lnTo>
                  <a:pt x="954659" y="175933"/>
                </a:lnTo>
                <a:lnTo>
                  <a:pt x="907796" y="205016"/>
                </a:lnTo>
                <a:lnTo>
                  <a:pt x="866648" y="235864"/>
                </a:lnTo>
                <a:lnTo>
                  <a:pt x="831596" y="268109"/>
                </a:lnTo>
                <a:lnTo>
                  <a:pt x="803402" y="301510"/>
                </a:lnTo>
                <a:lnTo>
                  <a:pt x="782320" y="335876"/>
                </a:lnTo>
                <a:lnTo>
                  <a:pt x="765937" y="388696"/>
                </a:lnTo>
                <a:lnTo>
                  <a:pt x="763690" y="422957"/>
                </a:lnTo>
                <a:lnTo>
                  <a:pt x="760514" y="439632"/>
                </a:lnTo>
                <a:lnTo>
                  <a:pt x="738627" y="490875"/>
                </a:lnTo>
                <a:lnTo>
                  <a:pt x="714375" y="524027"/>
                </a:lnTo>
                <a:lnTo>
                  <a:pt x="683260" y="556336"/>
                </a:lnTo>
                <a:lnTo>
                  <a:pt x="645414" y="587578"/>
                </a:lnTo>
                <a:lnTo>
                  <a:pt x="601726" y="617220"/>
                </a:lnTo>
                <a:lnTo>
                  <a:pt x="552831" y="645198"/>
                </a:lnTo>
                <a:lnTo>
                  <a:pt x="498983" y="671207"/>
                </a:lnTo>
                <a:lnTo>
                  <a:pt x="440944" y="694842"/>
                </a:lnTo>
                <a:lnTo>
                  <a:pt x="379352" y="715935"/>
                </a:lnTo>
                <a:lnTo>
                  <a:pt x="314579" y="734263"/>
                </a:lnTo>
                <a:lnTo>
                  <a:pt x="247269" y="749363"/>
                </a:lnTo>
                <a:lnTo>
                  <a:pt x="178054" y="761149"/>
                </a:lnTo>
                <a:lnTo>
                  <a:pt x="107315" y="769226"/>
                </a:lnTo>
                <a:lnTo>
                  <a:pt x="35814" y="773404"/>
                </a:lnTo>
                <a:lnTo>
                  <a:pt x="0" y="773976"/>
                </a:lnTo>
                <a:lnTo>
                  <a:pt x="0" y="780326"/>
                </a:lnTo>
                <a:lnTo>
                  <a:pt x="72136" y="778217"/>
                </a:lnTo>
                <a:lnTo>
                  <a:pt x="143637" y="772020"/>
                </a:lnTo>
                <a:lnTo>
                  <a:pt x="213995" y="761987"/>
                </a:lnTo>
                <a:lnTo>
                  <a:pt x="282575" y="748436"/>
                </a:lnTo>
                <a:lnTo>
                  <a:pt x="349123" y="731532"/>
                </a:lnTo>
                <a:lnTo>
                  <a:pt x="412750" y="711758"/>
                </a:lnTo>
                <a:lnTo>
                  <a:pt x="472948" y="689216"/>
                </a:lnTo>
                <a:lnTo>
                  <a:pt x="529336" y="664184"/>
                </a:lnTo>
                <a:lnTo>
                  <a:pt x="581152" y="636930"/>
                </a:lnTo>
                <a:lnTo>
                  <a:pt x="628015" y="607847"/>
                </a:lnTo>
                <a:lnTo>
                  <a:pt x="669163" y="576999"/>
                </a:lnTo>
                <a:lnTo>
                  <a:pt x="704215" y="544753"/>
                </a:lnTo>
                <a:lnTo>
                  <a:pt x="732409" y="511365"/>
                </a:lnTo>
                <a:lnTo>
                  <a:pt x="753491" y="476986"/>
                </a:lnTo>
                <a:lnTo>
                  <a:pt x="769874" y="424180"/>
                </a:lnTo>
                <a:lnTo>
                  <a:pt x="772123" y="389867"/>
                </a:lnTo>
                <a:lnTo>
                  <a:pt x="775394" y="372706"/>
                </a:lnTo>
                <a:lnTo>
                  <a:pt x="775462" y="372351"/>
                </a:lnTo>
                <a:lnTo>
                  <a:pt x="775875" y="370992"/>
                </a:lnTo>
                <a:lnTo>
                  <a:pt x="780695" y="355688"/>
                </a:lnTo>
                <a:lnTo>
                  <a:pt x="780763" y="355453"/>
                </a:lnTo>
                <a:lnTo>
                  <a:pt x="787914" y="338823"/>
                </a:lnTo>
                <a:lnTo>
                  <a:pt x="788035" y="338543"/>
                </a:lnTo>
                <a:lnTo>
                  <a:pt x="789531" y="335876"/>
                </a:lnTo>
                <a:lnTo>
                  <a:pt x="797306" y="321767"/>
                </a:lnTo>
                <a:lnTo>
                  <a:pt x="799477" y="318579"/>
                </a:lnTo>
                <a:lnTo>
                  <a:pt x="808482" y="305142"/>
                </a:lnTo>
                <a:lnTo>
                  <a:pt x="836178" y="272592"/>
                </a:lnTo>
                <a:lnTo>
                  <a:pt x="870712" y="240715"/>
                </a:lnTo>
                <a:lnTo>
                  <a:pt x="911479" y="210235"/>
                </a:lnTo>
                <a:lnTo>
                  <a:pt x="957834" y="181419"/>
                </a:lnTo>
                <a:lnTo>
                  <a:pt x="1009269" y="154432"/>
                </a:lnTo>
                <a:lnTo>
                  <a:pt x="1066754" y="128912"/>
                </a:lnTo>
                <a:lnTo>
                  <a:pt x="1125019" y="107138"/>
                </a:lnTo>
                <a:lnTo>
                  <a:pt x="1188174" y="87462"/>
                </a:lnTo>
                <a:lnTo>
                  <a:pt x="1254633" y="70612"/>
                </a:lnTo>
                <a:lnTo>
                  <a:pt x="1322959" y="57150"/>
                </a:lnTo>
                <a:lnTo>
                  <a:pt x="1392936" y="47117"/>
                </a:lnTo>
                <a:lnTo>
                  <a:pt x="1459788" y="41701"/>
                </a:lnTo>
                <a:lnTo>
                  <a:pt x="1459762" y="40894"/>
                </a:lnTo>
                <a:lnTo>
                  <a:pt x="1459650" y="37338"/>
                </a:lnTo>
                <a:lnTo>
                  <a:pt x="1459587" y="35338"/>
                </a:lnTo>
                <a:close/>
              </a:path>
              <a:path w="1536065" h="780414">
                <a:moveTo>
                  <a:pt x="1094765" y="118054"/>
                </a:moveTo>
                <a:lnTo>
                  <a:pt x="1094567" y="118054"/>
                </a:lnTo>
                <a:lnTo>
                  <a:pt x="1091994" y="119055"/>
                </a:lnTo>
                <a:lnTo>
                  <a:pt x="1094765" y="118054"/>
                </a:lnTo>
                <a:close/>
              </a:path>
              <a:path w="1536065" h="780414">
                <a:moveTo>
                  <a:pt x="1125245" y="107138"/>
                </a:moveTo>
                <a:lnTo>
                  <a:pt x="1125006" y="107138"/>
                </a:lnTo>
                <a:lnTo>
                  <a:pt x="1122446" y="108062"/>
                </a:lnTo>
                <a:lnTo>
                  <a:pt x="1125245" y="107138"/>
                </a:lnTo>
                <a:close/>
              </a:path>
              <a:path w="1536065" h="780414">
                <a:moveTo>
                  <a:pt x="1188489" y="87462"/>
                </a:moveTo>
                <a:lnTo>
                  <a:pt x="1188188" y="87462"/>
                </a:lnTo>
                <a:lnTo>
                  <a:pt x="1185383" y="88293"/>
                </a:lnTo>
                <a:lnTo>
                  <a:pt x="1188489" y="87462"/>
                </a:lnTo>
                <a:close/>
              </a:path>
              <a:path w="1536065" h="780414">
                <a:moveTo>
                  <a:pt x="1533333" y="34544"/>
                </a:moveTo>
                <a:lnTo>
                  <a:pt x="1472184" y="34544"/>
                </a:lnTo>
                <a:lnTo>
                  <a:pt x="1472565" y="40894"/>
                </a:lnTo>
                <a:lnTo>
                  <a:pt x="1459788" y="41701"/>
                </a:lnTo>
                <a:lnTo>
                  <a:pt x="1460704" y="70612"/>
                </a:lnTo>
                <a:lnTo>
                  <a:pt x="1460764" y="72517"/>
                </a:lnTo>
                <a:lnTo>
                  <a:pt x="1460881" y="76200"/>
                </a:lnTo>
                <a:lnTo>
                  <a:pt x="1535811" y="35687"/>
                </a:lnTo>
                <a:lnTo>
                  <a:pt x="1533333" y="34544"/>
                </a:lnTo>
                <a:close/>
              </a:path>
              <a:path w="1536065" h="780414">
                <a:moveTo>
                  <a:pt x="1472184" y="34544"/>
                </a:moveTo>
                <a:lnTo>
                  <a:pt x="1459587" y="35338"/>
                </a:lnTo>
                <a:lnTo>
                  <a:pt x="1459650" y="37338"/>
                </a:lnTo>
                <a:lnTo>
                  <a:pt x="1459762" y="40894"/>
                </a:lnTo>
                <a:lnTo>
                  <a:pt x="1459788" y="41701"/>
                </a:lnTo>
                <a:lnTo>
                  <a:pt x="1472565" y="40894"/>
                </a:lnTo>
                <a:lnTo>
                  <a:pt x="1472351" y="37338"/>
                </a:lnTo>
                <a:lnTo>
                  <a:pt x="1472231" y="35338"/>
                </a:lnTo>
                <a:lnTo>
                  <a:pt x="1472184" y="34544"/>
                </a:lnTo>
                <a:close/>
              </a:path>
              <a:path w="1536065" h="780414">
                <a:moveTo>
                  <a:pt x="1458468" y="0"/>
                </a:moveTo>
                <a:lnTo>
                  <a:pt x="1459561" y="34544"/>
                </a:lnTo>
                <a:lnTo>
                  <a:pt x="1459587" y="35338"/>
                </a:lnTo>
                <a:lnTo>
                  <a:pt x="1472184" y="34544"/>
                </a:lnTo>
                <a:lnTo>
                  <a:pt x="1533333" y="34544"/>
                </a:lnTo>
                <a:lnTo>
                  <a:pt x="145846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5418" y="6042520"/>
            <a:ext cx="5080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10" dirty="0">
                <a:solidFill>
                  <a:srgbClr val="00AFEF"/>
                </a:solidFill>
                <a:latin typeface="Calibri"/>
                <a:cs typeface="Calibri"/>
              </a:rPr>
              <a:t>Views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7BE09F3-D2EA-3B3A-2F47-D5748FCF068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336" y="605345"/>
            <a:ext cx="5581015" cy="635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b="1" spc="-10" dirty="0">
                <a:solidFill>
                  <a:srgbClr val="5B9BD4"/>
                </a:solidFill>
                <a:latin typeface="Calibri"/>
                <a:cs typeface="Calibri"/>
              </a:rPr>
              <a:t>Provide</a:t>
            </a:r>
            <a:r>
              <a:rPr sz="2000" b="1" spc="-1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list</a:t>
            </a:r>
            <a:r>
              <a:rPr sz="20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market in</a:t>
            </a:r>
            <a:r>
              <a:rPr sz="20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which</a:t>
            </a:r>
            <a:r>
              <a:rPr sz="2000" b="1" spc="-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sz="2000" b="1" spc="-35" dirty="0">
                <a:solidFill>
                  <a:srgbClr val="5B9BD4"/>
                </a:solidFill>
                <a:latin typeface="Calibri"/>
                <a:cs typeface="Calibri"/>
              </a:rPr>
              <a:t>“Atliq</a:t>
            </a:r>
            <a:r>
              <a:rPr sz="20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Exclusive”</a:t>
            </a:r>
            <a:r>
              <a:rPr sz="2000" b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B9BD4"/>
                </a:solidFill>
                <a:latin typeface="Calibri"/>
                <a:cs typeface="Calibri"/>
              </a:rPr>
              <a:t>operates</a:t>
            </a:r>
            <a:r>
              <a:rPr sz="2000" b="1" spc="-1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its</a:t>
            </a:r>
            <a:r>
              <a:rPr sz="20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business</a:t>
            </a:r>
            <a:r>
              <a:rPr sz="20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20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5B9BD4"/>
                </a:solidFill>
                <a:latin typeface="Calibri"/>
                <a:cs typeface="Calibri"/>
              </a:rPr>
              <a:t>APAC</a:t>
            </a:r>
            <a:r>
              <a:rPr sz="20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B9BD4"/>
                </a:solidFill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98" y="214924"/>
            <a:ext cx="670352" cy="6676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613" y="2223512"/>
            <a:ext cx="5714882" cy="16125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800" y="2158568"/>
            <a:ext cx="1810512" cy="35957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F1E7E80-F4EF-A91C-FF51-7CCCD1BB504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1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14"/>
              </a:spcBef>
            </a:pPr>
            <a:r>
              <a:rPr sz="2000" dirty="0"/>
              <a:t>What</a:t>
            </a:r>
            <a:r>
              <a:rPr sz="2000" spc="-65" dirty="0"/>
              <a:t> </a:t>
            </a:r>
            <a:r>
              <a:rPr sz="2000" dirty="0"/>
              <a:t>is</a:t>
            </a:r>
            <a:r>
              <a:rPr sz="2000" spc="-2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spc="-10" dirty="0"/>
              <a:t>percentage</a:t>
            </a:r>
            <a:r>
              <a:rPr sz="2000" spc="-170" dirty="0"/>
              <a:t> </a:t>
            </a:r>
            <a:r>
              <a:rPr sz="2000" dirty="0"/>
              <a:t>of</a:t>
            </a:r>
            <a:r>
              <a:rPr sz="2000" spc="-5" dirty="0"/>
              <a:t> </a:t>
            </a:r>
            <a:r>
              <a:rPr sz="2000" dirty="0"/>
              <a:t>unique</a:t>
            </a:r>
            <a:r>
              <a:rPr sz="2000" spc="-20" dirty="0"/>
              <a:t> </a:t>
            </a:r>
            <a:r>
              <a:rPr sz="2000" dirty="0"/>
              <a:t>product</a:t>
            </a:r>
            <a:r>
              <a:rPr sz="2000" spc="-65" dirty="0"/>
              <a:t> </a:t>
            </a:r>
            <a:r>
              <a:rPr sz="2000" dirty="0"/>
              <a:t>increase</a:t>
            </a:r>
            <a:r>
              <a:rPr sz="2000" spc="-95" dirty="0"/>
              <a:t> </a:t>
            </a:r>
            <a:r>
              <a:rPr sz="2000" dirty="0"/>
              <a:t>in</a:t>
            </a:r>
            <a:r>
              <a:rPr sz="2000" spc="-15" dirty="0"/>
              <a:t> </a:t>
            </a:r>
            <a:r>
              <a:rPr sz="2000" spc="-10" dirty="0"/>
              <a:t>2021vs.2020?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B727CB4-0BDD-8580-9DFF-023E871C580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0924C-5121-611F-08B4-F5A5FF2F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19237"/>
            <a:ext cx="8953500" cy="3228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FB08B-B67B-FF2D-B316-3F2E1A30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93" y="4962475"/>
            <a:ext cx="56864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541" y="627316"/>
            <a:ext cx="7138034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Provide</a:t>
            </a:r>
            <a:r>
              <a:rPr sz="1800" b="1" spc="3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1800" b="1" spc="3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report</a:t>
            </a:r>
            <a:r>
              <a:rPr sz="1800" b="1" spc="3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with</a:t>
            </a:r>
            <a:r>
              <a:rPr sz="1800" b="1" spc="2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all</a:t>
            </a:r>
            <a:r>
              <a:rPr sz="1800" b="1" spc="3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3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unique</a:t>
            </a:r>
            <a:r>
              <a:rPr sz="1800" b="1" spc="4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product</a:t>
            </a:r>
            <a:r>
              <a:rPr sz="1800" b="1" spc="4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counts</a:t>
            </a:r>
            <a:r>
              <a:rPr sz="1800" b="1" spc="3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800" b="1" spc="3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each</a:t>
            </a:r>
            <a:r>
              <a:rPr sz="1800" b="1" spc="3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segment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64"/>
              </a:lnSpc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800" b="1" spc="4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sort</a:t>
            </a:r>
            <a:r>
              <a:rPr sz="1800" b="1" spc="3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them</a:t>
            </a:r>
            <a:r>
              <a:rPr sz="1800" b="1" spc="3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3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descending</a:t>
            </a:r>
            <a:r>
              <a:rPr sz="1800" b="1" spc="39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order</a:t>
            </a:r>
            <a:r>
              <a:rPr sz="1800" b="1" spc="3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1800" b="1" spc="3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product</a:t>
            </a:r>
            <a:r>
              <a:rPr sz="1800" b="1" spc="4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counts.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399915" algn="l"/>
              </a:tabLst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3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3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3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</a:t>
            </a:r>
            <a:r>
              <a:rPr sz="1800" b="1" spc="3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fields,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segment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	product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count.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2575" y="2333118"/>
            <a:ext cx="2803844" cy="23056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787" y="2302638"/>
            <a:ext cx="5990120" cy="21454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5942FF5-2874-4FF5-6056-F9B52BF09F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5" y="129857"/>
            <a:ext cx="8792210" cy="995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1590" marR="5080" indent="-9525">
              <a:lnSpc>
                <a:spcPct val="118500"/>
              </a:lnSpc>
              <a:spcBef>
                <a:spcPts val="60"/>
              </a:spcBef>
              <a:tabLst>
                <a:tab pos="5464810" algn="l"/>
                <a:tab pos="6204585" algn="l"/>
                <a:tab pos="6879590" algn="l"/>
              </a:tabLst>
            </a:pP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Follow-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up: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Which</a:t>
            </a:r>
            <a:r>
              <a:rPr sz="1800" b="1" spc="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segment</a:t>
            </a:r>
            <a:r>
              <a:rPr sz="1800" b="1" spc="2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had</a:t>
            </a:r>
            <a:r>
              <a:rPr sz="1800" b="1" spc="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3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most</a:t>
            </a:r>
            <a:r>
              <a:rPr sz="1800" b="1" spc="3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increase</a:t>
            </a:r>
            <a:r>
              <a:rPr sz="1800" b="1" spc="4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3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unique</a:t>
            </a:r>
            <a:r>
              <a:rPr sz="1800" b="1" spc="4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products</a:t>
            </a:r>
            <a:r>
              <a:rPr sz="1800" b="1" spc="3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in</a:t>
            </a:r>
            <a:r>
              <a:rPr sz="1800" b="1" spc="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2021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vs</a:t>
            </a:r>
            <a:r>
              <a:rPr sz="1800" b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2020?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contains</a:t>
            </a:r>
            <a:r>
              <a:rPr sz="1800" b="1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fields,</a:t>
            </a:r>
            <a:r>
              <a:rPr sz="1800" b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segment,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product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count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2020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product_count_202I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difference.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Yatin</a:t>
            </a:r>
            <a:r>
              <a:rPr spc="30" dirty="0"/>
              <a:t> </a:t>
            </a:r>
            <a:r>
              <a:rPr spc="-10" dirty="0"/>
              <a:t>Lokhande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AF79E-2122-72FB-BB84-F46642E8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1289989"/>
            <a:ext cx="7115175" cy="4067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4602390"/>
            <a:ext cx="5742432" cy="1838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947" y="391223"/>
            <a:ext cx="8301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Get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products</a:t>
            </a:r>
            <a:r>
              <a:rPr sz="18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final</a:t>
            </a:r>
            <a:r>
              <a:rPr sz="1800" b="1" spc="-5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output</a:t>
            </a:r>
            <a:r>
              <a:rPr sz="1800" b="1" spc="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that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have</a:t>
            </a:r>
            <a:r>
              <a:rPr sz="1800" b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highest</a:t>
            </a:r>
            <a:r>
              <a:rPr sz="1800" b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lowest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manufacturing</a:t>
            </a:r>
            <a:r>
              <a:rPr sz="1800" b="1" spc="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costs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should</a:t>
            </a:r>
            <a:r>
              <a:rPr sz="18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contain</a:t>
            </a:r>
            <a:r>
              <a:rPr sz="18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these</a:t>
            </a:r>
            <a:r>
              <a:rPr sz="1800" b="1" spc="-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B9BD4"/>
                </a:solidFill>
                <a:latin typeface="Calibri"/>
                <a:cs typeface="Calibri"/>
              </a:rPr>
              <a:t>fields,</a:t>
            </a:r>
            <a:r>
              <a:rPr sz="1800" b="1" spc="-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product_code,</a:t>
            </a:r>
            <a:r>
              <a:rPr sz="1800" b="1" spc="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B9BD4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AtliQ</a:t>
            </a:r>
            <a:r>
              <a:rPr spc="-95" dirty="0"/>
              <a:t> </a:t>
            </a:r>
            <a:r>
              <a:rPr spc="-10" dirty="0"/>
              <a:t>Hardwares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C82C91-A10E-5DD8-AC84-6F4DB3358C7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71251" y="6542429"/>
            <a:ext cx="3135503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Presented</a:t>
            </a:r>
            <a:r>
              <a:rPr spc="3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lang="en-US" spc="75" dirty="0"/>
              <a:t>Hirdeypal S. Grewal</a:t>
            </a:r>
            <a:endParaRPr spc="-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E9E2C-F348-5A09-7643-12C3EF0D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68" y="1485876"/>
            <a:ext cx="646747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319ACE-8FF5-BAB5-9D2A-FE7A379A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648200"/>
            <a:ext cx="6000750" cy="1276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734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Database Overview</vt:lpstr>
      <vt:lpstr>PowerPoint Presentation</vt:lpstr>
      <vt:lpstr>What is the percentage of unique product increase in 2021vs.2020?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all the sales transaction data from fact_sales_monthly table for that customer(croma: 90002002) in the fiscal_year 2021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Hirdeypal Singh Grewal</cp:lastModifiedBy>
  <cp:revision>5</cp:revision>
  <dcterms:created xsi:type="dcterms:W3CDTF">2025-02-19T14:51:52Z</dcterms:created>
  <dcterms:modified xsi:type="dcterms:W3CDTF">2025-02-19T16:07:33Z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LastSaved">
    <vt:filetime>2025-02-19T00:00:00Z</vt:filetime>
  </property>
</Properties>
</file>