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24" r:id="rId2"/>
    <p:sldId id="289" r:id="rId3"/>
    <p:sldId id="325" r:id="rId4"/>
    <p:sldId id="326" r:id="rId5"/>
    <p:sldId id="328" r:id="rId6"/>
    <p:sldId id="327" r:id="rId7"/>
    <p:sldId id="329" r:id="rId8"/>
    <p:sldId id="331" r:id="rId9"/>
    <p:sldId id="332" r:id="rId10"/>
    <p:sldId id="333" r:id="rId11"/>
    <p:sldId id="334" r:id="rId12"/>
    <p:sldId id="335" r:id="rId13"/>
    <p:sldId id="336" r:id="rId14"/>
    <p:sldId id="346" r:id="rId15"/>
    <p:sldId id="347" r:id="rId16"/>
    <p:sldId id="348" r:id="rId17"/>
    <p:sldId id="349" r:id="rId18"/>
    <p:sldId id="338" r:id="rId19"/>
    <p:sldId id="339" r:id="rId20"/>
    <p:sldId id="340" r:id="rId21"/>
    <p:sldId id="341" r:id="rId22"/>
    <p:sldId id="342" r:id="rId23"/>
    <p:sldId id="344" r:id="rId24"/>
    <p:sldId id="34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8R4vLcTOrdKZnFcUSnDtA==" hashData="rn7clzz5RMsCaoPmYcItbkNhZwrnOYZijOAbQYd6sVH4UvqpgFGA+fhmCVMzyIX0YeICSsI5DNIY6tW9nfH/z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A60"/>
    <a:srgbClr val="890E4F"/>
    <a:srgbClr val="B21266"/>
    <a:srgbClr val="89FFFF"/>
    <a:srgbClr val="71FFFF"/>
    <a:srgbClr val="FABFBE"/>
    <a:srgbClr val="0077D0"/>
    <a:srgbClr val="FF9BBC"/>
    <a:srgbClr val="FAB6B4"/>
    <a:srgbClr val="F898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9ABAD7-DCCF-4F7C-9A45-15201399EF32}" type="datetimeFigureOut">
              <a:rPr lang="en-US" smtClean="0"/>
              <a:t>8/14/2021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26CD5C-666F-4608-B313-65EC1B42DF39}" type="slidenum">
              <a:rPr lang="en-US" smtClean="0"/>
              <a:t>‹#›</a:t>
            </a:fld>
            <a:endParaRPr lang="en-US"/>
          </a:p>
        </p:txBody>
      </p:sp>
    </p:spTree>
    <p:extLst>
      <p:ext uri="{BB962C8B-B14F-4D97-AF65-F5344CB8AC3E}">
        <p14:creationId xmlns:p14="http://schemas.microsoft.com/office/powerpoint/2010/main" val="2610770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jpeg"/></Relationships>
</file>

<file path=ppt/slideLayouts/_rels/slideLayout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Rupesh Vaishnav</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F48CA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5" name="Picture 4"/>
          <p:cNvPicPr>
            <a:picLocks noChangeAspect="1"/>
          </p:cNvPicPr>
          <p:nvPr userDrawn="1"/>
        </p:nvPicPr>
        <p:blipFill>
          <a:blip r:embed="rId10"/>
          <a:stretch>
            <a:fillRect/>
          </a:stretch>
        </p:blipFill>
        <p:spPr>
          <a:xfrm>
            <a:off x="8525448" y="2558144"/>
            <a:ext cx="2304000" cy="2286000"/>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1" name="Hexagon 30"/>
          <p:cNvSpPr/>
          <p:nvPr userDrawn="1"/>
        </p:nvSpPr>
        <p:spPr>
          <a:xfrm rot="5400000">
            <a:off x="4309292" y="1717040"/>
            <a:ext cx="3461658" cy="2984188"/>
          </a:xfrm>
          <a:prstGeom prst="hexagon">
            <a:avLst/>
          </a:prstGeom>
          <a:solidFill>
            <a:schemeClr val="bg1">
              <a:lumMod val="95000"/>
            </a:schemeClr>
          </a:solidFill>
          <a:ln w="19050">
            <a:noFill/>
            <a:prstDash val="soli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gradFill flip="none" rotWithShape="1">
            <a:gsLst>
              <a:gs pos="20000">
                <a:srgbClr val="890E4F"/>
              </a:gs>
              <a:gs pos="100000">
                <a:srgbClr val="D81A60"/>
              </a:gs>
            </a:gsLst>
            <a:lin ang="1080000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gradFill flip="none" rotWithShape="1">
            <a:gsLst>
              <a:gs pos="20000">
                <a:srgbClr val="890E4F"/>
              </a:gs>
              <a:gs pos="100000">
                <a:srgbClr val="D81A60"/>
              </a:gs>
            </a:gsLst>
            <a:lin ang="10800000" scaled="0"/>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3678305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788C1-530D-4F4A-B2D1-62C95DF25CA2}" type="datetimeFigureOut">
              <a:rPr lang="en-US" smtClean="0"/>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8F4D2-04DE-409C-825B-0C01F69F35AF}" type="slidenum">
              <a:rPr lang="en-US" smtClean="0"/>
              <a:t>‹#›</a:t>
            </a:fld>
            <a:endParaRPr lang="en-US"/>
          </a:p>
        </p:txBody>
      </p:sp>
    </p:spTree>
    <p:extLst>
      <p:ext uri="{BB962C8B-B14F-4D97-AF65-F5344CB8AC3E}">
        <p14:creationId xmlns:p14="http://schemas.microsoft.com/office/powerpoint/2010/main" val="140003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Rupesh</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Vaishnav</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F48CAF">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B21266"/>
              </a:buClr>
              <a:buFont typeface="Wingdings 3" panose="05040102010807070707" pitchFamily="18" charset="2"/>
              <a:buChar char=""/>
              <a:defRPr sz="2400">
                <a:solidFill>
                  <a:schemeClr val="tx1"/>
                </a:solidFill>
              </a:defRPr>
            </a:lvl1pPr>
            <a:lvl2pPr marL="809625" indent="-352425" algn="just">
              <a:buClr>
                <a:srgbClr val="B21266"/>
              </a:buClr>
              <a:buFont typeface="Wingdings 3" panose="05040102010807070707" pitchFamily="18" charset="2"/>
              <a:buChar char=""/>
              <a:defRPr sz="2000">
                <a:solidFill>
                  <a:schemeClr val="tx1"/>
                </a:solidFill>
              </a:defRPr>
            </a:lvl2pPr>
            <a:lvl3pPr marL="1143000" indent="-228600" algn="just">
              <a:buClr>
                <a:srgbClr val="B2126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Rupesh Vaishnav</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F48CAF">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3999"/>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Rupesh</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Vaishnav</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914400" cy="6583680"/>
          </a:xfrm>
          <a:solidFill>
            <a:srgbClr val="FF9BBC">
              <a:alpha val="49804"/>
            </a:srgbClr>
          </a:solidFill>
          <a:ln>
            <a:noFill/>
          </a:ln>
        </p:spPr>
        <p:txBody>
          <a:bodyPr vert="vert270" lIns="216000" tIns="108000" rIns="182880" bIns="108000">
            <a:normAutofit/>
          </a:bodyPr>
          <a:lstStyle>
            <a:lvl1pPr algn="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5" name="Right Triangle 14"/>
          <p:cNvSpPr/>
          <p:nvPr userDrawn="1"/>
        </p:nvSpPr>
        <p:spPr>
          <a:xfrm>
            <a:off x="0" y="5484314"/>
            <a:ext cx="914400" cy="1116106"/>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Rupesh Vaishnav</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Rupesh Vaishnav</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8/14/2021</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88" r:id="rId3"/>
    <p:sldLayoutId id="2147483671" r:id="rId4"/>
    <p:sldLayoutId id="2147483672" r:id="rId5"/>
    <p:sldLayoutId id="2147483689" r:id="rId6"/>
    <p:sldLayoutId id="2147483690" r:id="rId7"/>
    <p:sldLayoutId id="2147483673" r:id="rId8"/>
    <p:sldLayoutId id="2147483691" r:id="rId9"/>
    <p:sldLayoutId id="2147483686" r:id="rId10"/>
    <p:sldLayoutId id="2147483694" r:id="rId11"/>
    <p:sldLayoutId id="21474836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6700F155-879E-4253-A2D1-B37B688D171B}"/>
              </a:ext>
            </a:extLst>
          </p:cNvPr>
          <p:cNvSpPr>
            <a:spLocks noGrp="1"/>
          </p:cNvSpPr>
          <p:nvPr>
            <p:ph type="ctrTitle"/>
          </p:nvPr>
        </p:nvSpPr>
        <p:spPr>
          <a:xfrm>
            <a:off x="559490" y="1122364"/>
            <a:ext cx="6455264" cy="2578780"/>
          </a:xfrm>
        </p:spPr>
        <p:txBody>
          <a:bodyPr/>
          <a:lstStyle/>
          <a:p>
            <a:r>
              <a:rPr lang="en-US" dirty="0" smtClean="0"/>
              <a:t>Course Introduction</a:t>
            </a:r>
            <a:endParaRPr lang="en-US" dirty="0"/>
          </a:p>
        </p:txBody>
      </p:sp>
      <p:sp>
        <p:nvSpPr>
          <p:cNvPr id="10" name="Text Placeholder 9">
            <a:extLst>
              <a:ext uri="{FF2B5EF4-FFF2-40B4-BE49-F238E27FC236}">
                <a16:creationId xmlns="" xmlns:a16="http://schemas.microsoft.com/office/drawing/2014/main" id="{91BCC6A4-CA58-4C8C-86C4-5A5EA7071D0F}"/>
              </a:ext>
            </a:extLst>
          </p:cNvPr>
          <p:cNvSpPr>
            <a:spLocks noGrp="1"/>
          </p:cNvSpPr>
          <p:nvPr>
            <p:ph type="body" sz="quarter" idx="11"/>
          </p:nvPr>
        </p:nvSpPr>
        <p:spPr/>
        <p:txBody>
          <a:bodyPr/>
          <a:lstStyle/>
          <a:p>
            <a:r>
              <a:rPr lang="en-US" dirty="0"/>
              <a:t>r</a:t>
            </a:r>
            <a:r>
              <a:rPr lang="en-US" dirty="0" smtClean="0"/>
              <a:t>upesh.vaishnav@darshan.ac.in</a:t>
            </a:r>
            <a:endParaRPr lang="en-US" dirty="0"/>
          </a:p>
        </p:txBody>
      </p:sp>
      <p:sp>
        <p:nvSpPr>
          <p:cNvPr id="11" name="Text Placeholder 10">
            <a:extLst>
              <a:ext uri="{FF2B5EF4-FFF2-40B4-BE49-F238E27FC236}">
                <a16:creationId xmlns="" xmlns:a16="http://schemas.microsoft.com/office/drawing/2014/main" id="{73DAF969-5487-4485-9486-76BDA533800E}"/>
              </a:ext>
            </a:extLst>
          </p:cNvPr>
          <p:cNvSpPr>
            <a:spLocks noGrp="1"/>
          </p:cNvSpPr>
          <p:nvPr>
            <p:ph type="body" sz="quarter" idx="12"/>
          </p:nvPr>
        </p:nvSpPr>
        <p:spPr/>
        <p:txBody>
          <a:bodyPr/>
          <a:lstStyle/>
          <a:p>
            <a:r>
              <a:rPr lang="en-US" dirty="0" smtClean="0"/>
              <a:t>9428037452</a:t>
            </a:r>
            <a:endParaRPr lang="en-US" dirty="0"/>
          </a:p>
        </p:txBody>
      </p:sp>
      <p:sp>
        <p:nvSpPr>
          <p:cNvPr id="12" name="Text Placeholder 11">
            <a:extLst>
              <a:ext uri="{FF2B5EF4-FFF2-40B4-BE49-F238E27FC236}">
                <a16:creationId xmlns="" xmlns:a16="http://schemas.microsoft.com/office/drawing/2014/main" id="{CB882FCE-AB64-406E-AD3E-C406330FA233}"/>
              </a:ext>
            </a:extLst>
          </p:cNvPr>
          <p:cNvSpPr>
            <a:spLocks noGrp="1"/>
          </p:cNvSpPr>
          <p:nvPr>
            <p:ph type="body" sz="quarter" idx="13"/>
          </p:nvPr>
        </p:nvSpPr>
        <p:spPr/>
        <p:txBody>
          <a:bodyPr/>
          <a:lstStyle/>
          <a:p>
            <a:r>
              <a:rPr lang="en-US" dirty="0" smtClean="0"/>
              <a:t>Computer Engineering Department</a:t>
            </a:r>
            <a:endParaRPr lang="en-US" dirty="0"/>
          </a:p>
        </p:txBody>
      </p:sp>
      <p:sp>
        <p:nvSpPr>
          <p:cNvPr id="13" name="Text Placeholder 12">
            <a:extLst>
              <a:ext uri="{FF2B5EF4-FFF2-40B4-BE49-F238E27FC236}">
                <a16:creationId xmlns="" xmlns:a16="http://schemas.microsoft.com/office/drawing/2014/main" id="{C06E432F-88D3-43E4-900F-2EEC807E9E4D}"/>
              </a:ext>
            </a:extLst>
          </p:cNvPr>
          <p:cNvSpPr>
            <a:spLocks noGrp="1"/>
          </p:cNvSpPr>
          <p:nvPr>
            <p:ph type="body" sz="quarter" idx="14"/>
          </p:nvPr>
        </p:nvSpPr>
        <p:spPr/>
        <p:txBody>
          <a:bodyPr/>
          <a:lstStyle/>
          <a:p>
            <a:r>
              <a:rPr lang="en-US" dirty="0" smtClean="0"/>
              <a:t>Rupesh Vaishnav </a:t>
            </a:r>
            <a:endParaRPr lang="en-US" dirty="0"/>
          </a:p>
        </p:txBody>
      </p:sp>
      <p:sp>
        <p:nvSpPr>
          <p:cNvPr id="14" name="Text Placeholder 13">
            <a:extLst>
              <a:ext uri="{FF2B5EF4-FFF2-40B4-BE49-F238E27FC236}">
                <a16:creationId xmlns="" xmlns:a16="http://schemas.microsoft.com/office/drawing/2014/main" id="{64FB63FA-504F-4C2F-94BC-4E75D37EEF6A}"/>
              </a:ext>
            </a:extLst>
          </p:cNvPr>
          <p:cNvSpPr>
            <a:spLocks noGrp="1"/>
          </p:cNvSpPr>
          <p:nvPr>
            <p:ph type="body" sz="quarter" idx="16"/>
          </p:nvPr>
        </p:nvSpPr>
        <p:spPr/>
        <p:txBody>
          <a:bodyPr/>
          <a:lstStyle/>
          <a:p>
            <a:r>
              <a:rPr lang="en-US" dirty="0"/>
              <a:t>Analysis and Design of Algorithms </a:t>
            </a:r>
            <a:r>
              <a:rPr lang="en-US" dirty="0" smtClean="0"/>
              <a:t>(</a:t>
            </a:r>
            <a:r>
              <a:rPr lang="en-US" dirty="0"/>
              <a:t>ADA</a:t>
            </a:r>
            <a:r>
              <a:rPr lang="en-US" dirty="0" smtClean="0"/>
              <a:t>)</a:t>
            </a:r>
          </a:p>
          <a:p>
            <a:r>
              <a:rPr lang="en-US" dirty="0" smtClean="0"/>
              <a:t>GTU #3150703</a:t>
            </a:r>
            <a:endParaRPr lang="en-US" dirty="0"/>
          </a:p>
        </p:txBody>
      </p:sp>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353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ChangeAspect="1"/>
          </p:cNvPicPr>
          <p:nvPr/>
        </p:nvPicPr>
        <p:blipFill>
          <a:blip r:embed="rId2"/>
          <a:stretch>
            <a:fillRect/>
          </a:stretch>
        </p:blipFill>
        <p:spPr>
          <a:xfrm>
            <a:off x="4876676" y="2068853"/>
            <a:ext cx="2580480" cy="2560320"/>
          </a:xfrm>
          <a:prstGeom prst="rect">
            <a:avLst/>
          </a:prstGeom>
        </p:spPr>
      </p:pic>
      <p:sp>
        <p:nvSpPr>
          <p:cNvPr id="4" name="Oval 3"/>
          <p:cNvSpPr/>
          <p:nvPr/>
        </p:nvSpPr>
        <p:spPr>
          <a:xfrm>
            <a:off x="4144546" y="1345109"/>
            <a:ext cx="3936013" cy="3936014"/>
          </a:xfrm>
          <a:prstGeom prst="ellipse">
            <a:avLst/>
          </a:prstGeom>
          <a:noFill/>
          <a:ln w="190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4632960" y="135819"/>
            <a:ext cx="2926080" cy="2011680"/>
          </a:xfrm>
          <a:prstGeom prst="triangle">
            <a:avLst/>
          </a:prstGeom>
          <a:solidFill>
            <a:srgbClr val="FABFBE"/>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TextBox 5"/>
          <p:cNvSpPr txBox="1"/>
          <p:nvPr/>
        </p:nvSpPr>
        <p:spPr>
          <a:xfrm>
            <a:off x="5433284" y="329446"/>
            <a:ext cx="1358536" cy="1015663"/>
          </a:xfrm>
          <a:prstGeom prst="rect">
            <a:avLst/>
          </a:prstGeom>
          <a:noFill/>
        </p:spPr>
        <p:txBody>
          <a:bodyPr wrap="square" rtlCol="0">
            <a:spAutoFit/>
          </a:bodyPr>
          <a:lstStyle/>
          <a:p>
            <a:pPr algn="ctr"/>
            <a:r>
              <a:rPr lang="en-US" sz="2000" dirty="0" smtClean="0">
                <a:solidFill>
                  <a:srgbClr val="C00000"/>
                </a:solidFill>
              </a:rPr>
              <a:t>Designing an algorithm </a:t>
            </a:r>
            <a:endParaRPr lang="en-US" sz="2000" dirty="0">
              <a:solidFill>
                <a:srgbClr val="C00000"/>
              </a:solidFill>
            </a:endParaRPr>
          </a:p>
        </p:txBody>
      </p:sp>
      <p:sp>
        <p:nvSpPr>
          <p:cNvPr id="7" name="Isosceles Triangle 6"/>
          <p:cNvSpPr/>
          <p:nvPr/>
        </p:nvSpPr>
        <p:spPr>
          <a:xfrm rot="16200000">
            <a:off x="6922339" y="2328807"/>
            <a:ext cx="2926080" cy="2103120"/>
          </a:xfrm>
          <a:prstGeom prst="triangle">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Isosceles Triangle 7"/>
          <p:cNvSpPr/>
          <p:nvPr/>
        </p:nvSpPr>
        <p:spPr>
          <a:xfrm rot="5400000">
            <a:off x="2503902" y="2328807"/>
            <a:ext cx="2926080" cy="2103120"/>
          </a:xfrm>
          <a:prstGeom prst="triangle">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Isosceles Triangle 8"/>
          <p:cNvSpPr/>
          <p:nvPr/>
        </p:nvSpPr>
        <p:spPr>
          <a:xfrm>
            <a:off x="4632960" y="4449056"/>
            <a:ext cx="2926080" cy="2011680"/>
          </a:xfrm>
          <a:prstGeom prst="triangl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 name="TextBox 9"/>
          <p:cNvSpPr txBox="1"/>
          <p:nvPr/>
        </p:nvSpPr>
        <p:spPr>
          <a:xfrm>
            <a:off x="2850696" y="2841181"/>
            <a:ext cx="1358536" cy="1015663"/>
          </a:xfrm>
          <a:prstGeom prst="rect">
            <a:avLst/>
          </a:prstGeom>
          <a:noFill/>
        </p:spPr>
        <p:txBody>
          <a:bodyPr wrap="square" rtlCol="0">
            <a:spAutoFit/>
          </a:bodyPr>
          <a:lstStyle/>
          <a:p>
            <a:pPr algn="ctr"/>
            <a:r>
              <a:rPr lang="en-US" sz="2000" dirty="0" smtClean="0">
                <a:solidFill>
                  <a:srgbClr val="C00000"/>
                </a:solidFill>
              </a:rPr>
              <a:t>Analyzing Running Time </a:t>
            </a:r>
            <a:endParaRPr lang="en-US" sz="2000" dirty="0">
              <a:solidFill>
                <a:srgbClr val="C00000"/>
              </a:solidFill>
            </a:endParaRPr>
          </a:p>
        </p:txBody>
      </p:sp>
      <p:sp>
        <p:nvSpPr>
          <p:cNvPr id="11" name="TextBox 10"/>
          <p:cNvSpPr txBox="1"/>
          <p:nvPr/>
        </p:nvSpPr>
        <p:spPr>
          <a:xfrm>
            <a:off x="5291814" y="5363098"/>
            <a:ext cx="1685324" cy="1015663"/>
          </a:xfrm>
          <a:prstGeom prst="rect">
            <a:avLst/>
          </a:prstGeom>
          <a:noFill/>
        </p:spPr>
        <p:txBody>
          <a:bodyPr wrap="square" rtlCol="0">
            <a:spAutoFit/>
          </a:bodyPr>
          <a:lstStyle/>
          <a:p>
            <a:pPr algn="ctr"/>
            <a:r>
              <a:rPr lang="en-US" sz="2000" dirty="0" smtClean="0">
                <a:solidFill>
                  <a:srgbClr val="C00000"/>
                </a:solidFill>
              </a:rPr>
              <a:t>Programming using Specific Language</a:t>
            </a:r>
            <a:endParaRPr lang="en-US" sz="2000" dirty="0">
              <a:solidFill>
                <a:srgbClr val="C00000"/>
              </a:solidFill>
            </a:endParaRPr>
          </a:p>
        </p:txBody>
      </p:sp>
      <p:sp>
        <p:nvSpPr>
          <p:cNvPr id="12" name="Rectangle 11"/>
          <p:cNvSpPr/>
          <p:nvPr/>
        </p:nvSpPr>
        <p:spPr>
          <a:xfrm>
            <a:off x="7904249" y="2841181"/>
            <a:ext cx="1578371" cy="1015663"/>
          </a:xfrm>
          <a:prstGeom prst="rect">
            <a:avLst/>
          </a:prstGeom>
        </p:spPr>
        <p:txBody>
          <a:bodyPr wrap="square">
            <a:spAutoFit/>
          </a:bodyPr>
          <a:lstStyle/>
          <a:p>
            <a:pPr algn="ctr"/>
            <a:r>
              <a:rPr lang="en-US" sz="2000" dirty="0" smtClean="0">
                <a:solidFill>
                  <a:srgbClr val="C00000"/>
                </a:solidFill>
              </a:rPr>
              <a:t>Experiments </a:t>
            </a:r>
            <a:r>
              <a:rPr lang="en-US" sz="2000" dirty="0">
                <a:solidFill>
                  <a:srgbClr val="C00000"/>
                </a:solidFill>
              </a:rPr>
              <a:t>under various </a:t>
            </a:r>
            <a:r>
              <a:rPr lang="en-US" sz="2000" dirty="0" smtClean="0">
                <a:solidFill>
                  <a:srgbClr val="C00000"/>
                </a:solidFill>
              </a:rPr>
              <a:t>Conditions</a:t>
            </a:r>
            <a:endParaRPr lang="en-US" sz="2000" dirty="0">
              <a:solidFill>
                <a:srgbClr val="C00000"/>
              </a:solidFill>
            </a:endParaRPr>
          </a:p>
        </p:txBody>
      </p:sp>
      <p:sp>
        <p:nvSpPr>
          <p:cNvPr id="13"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914400" cy="6583680"/>
          </a:xfrm>
          <a:solidFill>
            <a:srgbClr val="FF9BBC">
              <a:alpha val="49804"/>
            </a:srgbClr>
          </a:solidFill>
          <a:ln>
            <a:noFill/>
          </a:ln>
        </p:spPr>
        <p:txBody>
          <a:bodyPr vert="vert270" lIns="216000" tIns="108000" rIns="182880" bIns="108000">
            <a:normAutofit/>
          </a:bodyPr>
          <a:lstStyle>
            <a:lvl1pPr algn="r">
              <a:defRPr lang="en-US" sz="3400" b="1" kern="1200" dirty="0">
                <a:solidFill>
                  <a:schemeClr val="tx1">
                    <a:lumMod val="90000"/>
                    <a:lumOff val="10000"/>
                  </a:schemeClr>
                </a:solidFill>
                <a:effectLst/>
                <a:latin typeface="+mj-lt"/>
                <a:ea typeface="+mj-ea"/>
                <a:cs typeface="+mj-cs"/>
              </a:defRPr>
            </a:lvl1pPr>
          </a:lstStyle>
          <a:p>
            <a:pPr algn="ctr"/>
            <a:r>
              <a:rPr lang="en-US" dirty="0" smtClean="0"/>
              <a:t>Course Objective</a:t>
            </a:r>
            <a:endParaRPr lang="en-US" dirty="0"/>
          </a:p>
        </p:txBody>
      </p:sp>
    </p:spTree>
    <p:extLst>
      <p:ext uri="{BB962C8B-B14F-4D97-AF65-F5344CB8AC3E}">
        <p14:creationId xmlns:p14="http://schemas.microsoft.com/office/powerpoint/2010/main" val="183209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9"/>
                                        </p:tgtEl>
                                        <p:attrNameLst>
                                          <p:attrName>style.color</p:attrName>
                                        </p:attrNameLst>
                                      </p:cBhvr>
                                      <p:to>
                                        <p:clrVal>
                                          <a:srgbClr val="F9D7A3"/>
                                        </p:clrVal>
                                      </p:to>
                                    </p:set>
                                    <p:set>
                                      <p:cBhvr>
                                        <p:cTn id="7" dur="500" fill="hold"/>
                                        <p:tgtEl>
                                          <p:spTgt spid="9"/>
                                        </p:tgtEl>
                                        <p:attrNameLst>
                                          <p:attrName>fillcolor</p:attrName>
                                        </p:attrNameLst>
                                      </p:cBhvr>
                                      <p:to>
                                        <p:clrVal>
                                          <a:srgbClr val="F9D7A3"/>
                                        </p:clrVal>
                                      </p:to>
                                    </p:set>
                                    <p:set>
                                      <p:cBhvr>
                                        <p:cTn id="8"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sp>
        <p:nvSpPr>
          <p:cNvPr id="3" name="Content Placeholder 2"/>
          <p:cNvSpPr>
            <a:spLocks noGrp="1"/>
          </p:cNvSpPr>
          <p:nvPr>
            <p:ph idx="1"/>
          </p:nvPr>
        </p:nvSpPr>
        <p:spPr/>
        <p:txBody>
          <a:bodyPr/>
          <a:lstStyle/>
          <a:p>
            <a:r>
              <a:rPr lang="en-US" dirty="0" smtClean="0"/>
              <a:t>Algorithms are generally written </a:t>
            </a:r>
            <a:r>
              <a:rPr lang="en-US" dirty="0"/>
              <a:t>using </a:t>
            </a:r>
            <a:r>
              <a:rPr lang="en-US" dirty="0" smtClean="0"/>
              <a:t>descriptive </a:t>
            </a:r>
            <a:r>
              <a:rPr lang="en-US" dirty="0"/>
              <a:t>English language.</a:t>
            </a:r>
          </a:p>
          <a:p>
            <a:r>
              <a:rPr lang="en-US" dirty="0" smtClean="0"/>
              <a:t>They are independent </a:t>
            </a:r>
            <a:r>
              <a:rPr lang="en-US" dirty="0"/>
              <a:t>of any programming language. </a:t>
            </a:r>
          </a:p>
          <a:p>
            <a:r>
              <a:rPr lang="en-US" dirty="0" smtClean="0"/>
              <a:t>Some </a:t>
            </a:r>
            <a:r>
              <a:rPr lang="en-US" dirty="0"/>
              <a:t>times written using the </a:t>
            </a:r>
            <a:r>
              <a:rPr lang="en-US" dirty="0" smtClean="0"/>
              <a:t>pseudocodes also, </a:t>
            </a:r>
            <a:r>
              <a:rPr lang="en-US" dirty="0"/>
              <a:t>which is a semi-programming language used to describe the steps in an algorithm.</a:t>
            </a:r>
          </a:p>
          <a:p>
            <a:r>
              <a:rPr lang="en-US" dirty="0" smtClean="0"/>
              <a:t>So, once an algorithm is designed and analyzed theoretically, it is coded using a specific programming language.</a:t>
            </a:r>
          </a:p>
          <a:p>
            <a:r>
              <a:rPr lang="en-US" dirty="0" smtClean="0"/>
              <a:t>Implementation </a:t>
            </a:r>
            <a:r>
              <a:rPr lang="en-US" dirty="0"/>
              <a:t>of algorithm into a program </a:t>
            </a:r>
            <a:r>
              <a:rPr lang="en-US" dirty="0" smtClean="0"/>
              <a:t>is required to </a:t>
            </a:r>
            <a:r>
              <a:rPr lang="en-US" dirty="0"/>
              <a:t>make it work for producing the desired output.</a:t>
            </a:r>
          </a:p>
          <a:p>
            <a:endParaRPr lang="en-US" dirty="0"/>
          </a:p>
        </p:txBody>
      </p:sp>
    </p:spTree>
    <p:extLst>
      <p:ext uri="{BB962C8B-B14F-4D97-AF65-F5344CB8AC3E}">
        <p14:creationId xmlns:p14="http://schemas.microsoft.com/office/powerpoint/2010/main" val="244043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ChangeAspect="1"/>
          </p:cNvPicPr>
          <p:nvPr/>
        </p:nvPicPr>
        <p:blipFill>
          <a:blip r:embed="rId2"/>
          <a:stretch>
            <a:fillRect/>
          </a:stretch>
        </p:blipFill>
        <p:spPr>
          <a:xfrm>
            <a:off x="4876676" y="2068853"/>
            <a:ext cx="2580480" cy="2560320"/>
          </a:xfrm>
          <a:prstGeom prst="rect">
            <a:avLst/>
          </a:prstGeom>
        </p:spPr>
      </p:pic>
      <p:sp>
        <p:nvSpPr>
          <p:cNvPr id="4" name="Oval 3"/>
          <p:cNvSpPr/>
          <p:nvPr/>
        </p:nvSpPr>
        <p:spPr>
          <a:xfrm>
            <a:off x="4144546" y="1345109"/>
            <a:ext cx="3936013" cy="3936014"/>
          </a:xfrm>
          <a:prstGeom prst="ellipse">
            <a:avLst/>
          </a:prstGeom>
          <a:noFill/>
          <a:ln w="190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4632960" y="135819"/>
            <a:ext cx="2926080" cy="2011680"/>
          </a:xfrm>
          <a:prstGeom prst="triangle">
            <a:avLst/>
          </a:prstGeom>
          <a:solidFill>
            <a:srgbClr val="FABFBE"/>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TextBox 5"/>
          <p:cNvSpPr txBox="1"/>
          <p:nvPr/>
        </p:nvSpPr>
        <p:spPr>
          <a:xfrm>
            <a:off x="5433284" y="329446"/>
            <a:ext cx="1358536" cy="1015663"/>
          </a:xfrm>
          <a:prstGeom prst="rect">
            <a:avLst/>
          </a:prstGeom>
          <a:noFill/>
        </p:spPr>
        <p:txBody>
          <a:bodyPr wrap="square" rtlCol="0">
            <a:spAutoFit/>
          </a:bodyPr>
          <a:lstStyle/>
          <a:p>
            <a:pPr algn="ctr"/>
            <a:r>
              <a:rPr lang="en-US" sz="2000" dirty="0" smtClean="0">
                <a:solidFill>
                  <a:srgbClr val="C00000"/>
                </a:solidFill>
              </a:rPr>
              <a:t>Designing an algorithm </a:t>
            </a:r>
            <a:endParaRPr lang="en-US" sz="2000" dirty="0">
              <a:solidFill>
                <a:srgbClr val="C00000"/>
              </a:solidFill>
            </a:endParaRPr>
          </a:p>
        </p:txBody>
      </p:sp>
      <p:sp>
        <p:nvSpPr>
          <p:cNvPr id="7" name="Isosceles Triangle 6"/>
          <p:cNvSpPr/>
          <p:nvPr/>
        </p:nvSpPr>
        <p:spPr>
          <a:xfrm rot="16200000">
            <a:off x="6922339" y="2328807"/>
            <a:ext cx="2926080" cy="2103120"/>
          </a:xfrm>
          <a:prstGeom prst="triangle">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Isosceles Triangle 7"/>
          <p:cNvSpPr/>
          <p:nvPr/>
        </p:nvSpPr>
        <p:spPr>
          <a:xfrm rot="5400000">
            <a:off x="2503902" y="2328807"/>
            <a:ext cx="2926080" cy="2103120"/>
          </a:xfrm>
          <a:prstGeom prst="triangle">
            <a:avLst/>
          </a:prstGeom>
          <a:solidFill>
            <a:schemeClr val="tx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Isosceles Triangle 8"/>
          <p:cNvSpPr/>
          <p:nvPr/>
        </p:nvSpPr>
        <p:spPr>
          <a:xfrm>
            <a:off x="4632960" y="4449056"/>
            <a:ext cx="2926080" cy="2011680"/>
          </a:xfrm>
          <a:prstGeom prst="triangl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 name="TextBox 9"/>
          <p:cNvSpPr txBox="1"/>
          <p:nvPr/>
        </p:nvSpPr>
        <p:spPr>
          <a:xfrm>
            <a:off x="2850696" y="2841181"/>
            <a:ext cx="1358536" cy="1015663"/>
          </a:xfrm>
          <a:prstGeom prst="rect">
            <a:avLst/>
          </a:prstGeom>
          <a:noFill/>
        </p:spPr>
        <p:txBody>
          <a:bodyPr wrap="square" rtlCol="0">
            <a:spAutoFit/>
          </a:bodyPr>
          <a:lstStyle/>
          <a:p>
            <a:pPr algn="ctr"/>
            <a:r>
              <a:rPr lang="en-US" sz="2000" dirty="0" smtClean="0">
                <a:solidFill>
                  <a:srgbClr val="C00000"/>
                </a:solidFill>
              </a:rPr>
              <a:t>Analyzing Running Time </a:t>
            </a:r>
            <a:endParaRPr lang="en-US" sz="2000" dirty="0">
              <a:solidFill>
                <a:srgbClr val="C00000"/>
              </a:solidFill>
            </a:endParaRPr>
          </a:p>
        </p:txBody>
      </p:sp>
      <p:sp>
        <p:nvSpPr>
          <p:cNvPr id="11" name="TextBox 10"/>
          <p:cNvSpPr txBox="1"/>
          <p:nvPr/>
        </p:nvSpPr>
        <p:spPr>
          <a:xfrm>
            <a:off x="5291814" y="5363098"/>
            <a:ext cx="1685324" cy="1015663"/>
          </a:xfrm>
          <a:prstGeom prst="rect">
            <a:avLst/>
          </a:prstGeom>
          <a:noFill/>
        </p:spPr>
        <p:txBody>
          <a:bodyPr wrap="square" rtlCol="0">
            <a:spAutoFit/>
          </a:bodyPr>
          <a:lstStyle/>
          <a:p>
            <a:pPr algn="ctr"/>
            <a:r>
              <a:rPr lang="en-US" sz="2000" dirty="0" smtClean="0">
                <a:solidFill>
                  <a:srgbClr val="C00000"/>
                </a:solidFill>
              </a:rPr>
              <a:t>Programming using Specific Language</a:t>
            </a:r>
            <a:endParaRPr lang="en-US" sz="2000" dirty="0">
              <a:solidFill>
                <a:srgbClr val="C00000"/>
              </a:solidFill>
            </a:endParaRPr>
          </a:p>
        </p:txBody>
      </p:sp>
      <p:sp>
        <p:nvSpPr>
          <p:cNvPr id="12" name="Rectangle 11"/>
          <p:cNvSpPr/>
          <p:nvPr/>
        </p:nvSpPr>
        <p:spPr>
          <a:xfrm>
            <a:off x="7904249" y="2841181"/>
            <a:ext cx="1578371" cy="1015663"/>
          </a:xfrm>
          <a:prstGeom prst="rect">
            <a:avLst/>
          </a:prstGeom>
        </p:spPr>
        <p:txBody>
          <a:bodyPr wrap="square">
            <a:spAutoFit/>
          </a:bodyPr>
          <a:lstStyle/>
          <a:p>
            <a:pPr algn="ctr"/>
            <a:r>
              <a:rPr lang="en-US" sz="2000" dirty="0" smtClean="0">
                <a:solidFill>
                  <a:srgbClr val="C00000"/>
                </a:solidFill>
              </a:rPr>
              <a:t>Experiments </a:t>
            </a:r>
            <a:r>
              <a:rPr lang="en-US" sz="2000" dirty="0">
                <a:solidFill>
                  <a:srgbClr val="C00000"/>
                </a:solidFill>
              </a:rPr>
              <a:t>under various </a:t>
            </a:r>
            <a:r>
              <a:rPr lang="en-US" sz="2000" dirty="0" smtClean="0">
                <a:solidFill>
                  <a:srgbClr val="C00000"/>
                </a:solidFill>
              </a:rPr>
              <a:t>Conditions</a:t>
            </a:r>
            <a:endParaRPr lang="en-US" sz="2000" dirty="0">
              <a:solidFill>
                <a:srgbClr val="C00000"/>
              </a:solidFill>
            </a:endParaRPr>
          </a:p>
        </p:txBody>
      </p:sp>
      <p:sp>
        <p:nvSpPr>
          <p:cNvPr id="13"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914400" cy="6583680"/>
          </a:xfrm>
          <a:solidFill>
            <a:srgbClr val="FF9BBC">
              <a:alpha val="49804"/>
            </a:srgbClr>
          </a:solidFill>
          <a:ln>
            <a:noFill/>
          </a:ln>
        </p:spPr>
        <p:txBody>
          <a:bodyPr vert="vert270" lIns="216000" tIns="108000" rIns="182880" bIns="108000">
            <a:normAutofit/>
          </a:bodyPr>
          <a:lstStyle>
            <a:lvl1pPr algn="r">
              <a:defRPr lang="en-US" sz="3400" b="1" kern="1200" dirty="0">
                <a:solidFill>
                  <a:schemeClr val="tx1">
                    <a:lumMod val="90000"/>
                    <a:lumOff val="10000"/>
                  </a:schemeClr>
                </a:solidFill>
                <a:effectLst/>
                <a:latin typeface="+mj-lt"/>
                <a:ea typeface="+mj-ea"/>
                <a:cs typeface="+mj-cs"/>
              </a:defRPr>
            </a:lvl1pPr>
          </a:lstStyle>
          <a:p>
            <a:pPr algn="ctr"/>
            <a:r>
              <a:rPr lang="en-US" dirty="0" smtClean="0"/>
              <a:t>Course Objective</a:t>
            </a:r>
            <a:endParaRPr lang="en-US" dirty="0"/>
          </a:p>
        </p:txBody>
      </p:sp>
    </p:spTree>
    <p:extLst>
      <p:ext uri="{BB962C8B-B14F-4D97-AF65-F5344CB8AC3E}">
        <p14:creationId xmlns:p14="http://schemas.microsoft.com/office/powerpoint/2010/main" val="70827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7"/>
                                        </p:tgtEl>
                                        <p:attrNameLst>
                                          <p:attrName>style.color</p:attrName>
                                        </p:attrNameLst>
                                      </p:cBhvr>
                                      <p:to>
                                        <p:clrVal>
                                          <a:srgbClr val="B9D98F"/>
                                        </p:clrVal>
                                      </p:to>
                                    </p:set>
                                    <p:set>
                                      <p:cBhvr>
                                        <p:cTn id="7" dur="500" fill="hold"/>
                                        <p:tgtEl>
                                          <p:spTgt spid="7"/>
                                        </p:tgtEl>
                                        <p:attrNameLst>
                                          <p:attrName>fillcolor</p:attrName>
                                        </p:attrNameLst>
                                      </p:cBhvr>
                                      <p:to>
                                        <p:clrVal>
                                          <a:srgbClr val="B9D98F"/>
                                        </p:clrVal>
                                      </p:to>
                                    </p:set>
                                    <p:set>
                                      <p:cBhvr>
                                        <p:cTn id="8"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t>
            </a:r>
            <a:endParaRPr lang="en-US" dirty="0"/>
          </a:p>
        </p:txBody>
      </p:sp>
      <p:sp>
        <p:nvSpPr>
          <p:cNvPr id="3" name="Content Placeholder 2"/>
          <p:cNvSpPr>
            <a:spLocks noGrp="1"/>
          </p:cNvSpPr>
          <p:nvPr>
            <p:ph idx="1"/>
          </p:nvPr>
        </p:nvSpPr>
        <p:spPr/>
        <p:txBody>
          <a:bodyPr/>
          <a:lstStyle/>
          <a:p>
            <a:r>
              <a:rPr lang="en-US" dirty="0" smtClean="0"/>
              <a:t>After successful implementation of an algorithm, it is executed / run under </a:t>
            </a:r>
            <a:r>
              <a:rPr lang="en-US" dirty="0"/>
              <a:t>different input </a:t>
            </a:r>
            <a:r>
              <a:rPr lang="en-US" dirty="0" smtClean="0"/>
              <a:t>conditions.</a:t>
            </a:r>
            <a:endParaRPr lang="en-US" dirty="0"/>
          </a:p>
          <a:p>
            <a:r>
              <a:rPr lang="en-US" dirty="0" smtClean="0"/>
              <a:t>Before applying an algorithm to a real world application, it is necessary to </a:t>
            </a:r>
            <a:r>
              <a:rPr lang="en-US" dirty="0"/>
              <a:t>test the correctness of </a:t>
            </a:r>
            <a:r>
              <a:rPr lang="en-US" dirty="0" smtClean="0"/>
              <a:t>the </a:t>
            </a:r>
            <a:r>
              <a:rPr lang="en-US" dirty="0"/>
              <a:t>algorithm. </a:t>
            </a:r>
          </a:p>
          <a:p>
            <a:pPr lvl="1"/>
            <a:r>
              <a:rPr lang="en-US" dirty="0"/>
              <a:t>Sorting numbers with 100 numbers and 10 lakhs numbers</a:t>
            </a:r>
          </a:p>
          <a:p>
            <a:pPr lvl="1"/>
            <a:r>
              <a:rPr lang="en-US" dirty="0"/>
              <a:t>Accessing a website by 100 users or 1 lakh users </a:t>
            </a:r>
          </a:p>
          <a:p>
            <a:endParaRPr lang="en-US" dirty="0"/>
          </a:p>
        </p:txBody>
      </p:sp>
    </p:spTree>
    <p:extLst>
      <p:ext uri="{BB962C8B-B14F-4D97-AF65-F5344CB8AC3E}">
        <p14:creationId xmlns:p14="http://schemas.microsoft.com/office/powerpoint/2010/main" val="119682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an algorithm for Music Shuffling</a:t>
            </a:r>
            <a:endParaRPr lang="en-IN" dirty="0"/>
          </a:p>
        </p:txBody>
      </p:sp>
      <p:sp>
        <p:nvSpPr>
          <p:cNvPr id="3" name="Content Placeholder 2"/>
          <p:cNvSpPr>
            <a:spLocks noGrp="1"/>
          </p:cNvSpPr>
          <p:nvPr>
            <p:ph idx="1"/>
          </p:nvPr>
        </p:nvSpPr>
        <p:spPr/>
        <p:txBody>
          <a:bodyPr/>
          <a:lstStyle/>
          <a:p>
            <a:r>
              <a:rPr lang="en-IN" dirty="0" smtClean="0"/>
              <a:t>Artist</a:t>
            </a:r>
          </a:p>
          <a:p>
            <a:r>
              <a:rPr lang="en-IN" dirty="0" smtClean="0"/>
              <a:t>Album</a:t>
            </a:r>
          </a:p>
          <a:p>
            <a:r>
              <a:rPr lang="en-IN" dirty="0" smtClean="0"/>
              <a:t>Genre</a:t>
            </a:r>
          </a:p>
          <a:p>
            <a:r>
              <a:rPr lang="en-IN" dirty="0" smtClean="0"/>
              <a:t>Decade</a:t>
            </a:r>
          </a:p>
        </p:txBody>
      </p:sp>
    </p:spTree>
    <p:extLst>
      <p:ext uri="{BB962C8B-B14F-4D97-AF65-F5344CB8AC3E}">
        <p14:creationId xmlns:p14="http://schemas.microsoft.com/office/powerpoint/2010/main" val="48749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an algorithm for Music Shuffling</a:t>
            </a:r>
          </a:p>
        </p:txBody>
      </p:sp>
      <p:sp>
        <p:nvSpPr>
          <p:cNvPr id="3" name="Content Placeholder 2"/>
          <p:cNvSpPr>
            <a:spLocks noGrp="1"/>
          </p:cNvSpPr>
          <p:nvPr>
            <p:ph idx="1"/>
          </p:nvPr>
        </p:nvSpPr>
        <p:spPr/>
        <p:txBody>
          <a:bodyPr/>
          <a:lstStyle/>
          <a:p>
            <a:r>
              <a:rPr lang="en-IN" dirty="0" err="1"/>
              <a:t>Weight_Gen</a:t>
            </a:r>
            <a:r>
              <a:rPr lang="en-IN" dirty="0"/>
              <a:t>(</a:t>
            </a:r>
            <a:r>
              <a:rPr lang="en-IN" dirty="0" err="1"/>
              <a:t>currently_playing</a:t>
            </a:r>
            <a:r>
              <a:rPr lang="en-IN" dirty="0"/>
              <a:t>)</a:t>
            </a:r>
          </a:p>
          <a:p>
            <a:pPr marL="544512" lvl="1" indent="0">
              <a:lnSpc>
                <a:spcPct val="150000"/>
              </a:lnSpc>
              <a:buNone/>
            </a:pPr>
            <a:r>
              <a:rPr lang="en-IN" dirty="0"/>
              <a:t>1. </a:t>
            </a:r>
            <a:r>
              <a:rPr lang="en-IN" dirty="0" err="1"/>
              <a:t>song.weight</a:t>
            </a:r>
            <a:r>
              <a:rPr lang="en-IN" dirty="0"/>
              <a:t>=0</a:t>
            </a:r>
          </a:p>
          <a:p>
            <a:pPr marL="544512" lvl="1" indent="0">
              <a:lnSpc>
                <a:spcPct val="150000"/>
              </a:lnSpc>
              <a:buNone/>
            </a:pPr>
            <a:r>
              <a:rPr lang="en-IN" dirty="0"/>
              <a:t>2. If </a:t>
            </a:r>
            <a:r>
              <a:rPr lang="en-IN" dirty="0" err="1"/>
              <a:t>currently_playing.artist</a:t>
            </a:r>
            <a:r>
              <a:rPr lang="en-IN" dirty="0"/>
              <a:t> == </a:t>
            </a:r>
            <a:r>
              <a:rPr lang="en-IN" dirty="0" err="1"/>
              <a:t>song.artist</a:t>
            </a:r>
            <a:endParaRPr lang="en-IN" dirty="0"/>
          </a:p>
          <a:p>
            <a:pPr marL="544512" lvl="1" indent="0">
              <a:lnSpc>
                <a:spcPct val="150000"/>
              </a:lnSpc>
              <a:buNone/>
            </a:pPr>
            <a:r>
              <a:rPr lang="en-IN" dirty="0"/>
              <a:t>3. </a:t>
            </a:r>
            <a:r>
              <a:rPr lang="en-IN" dirty="0" err="1"/>
              <a:t>song.weight</a:t>
            </a:r>
            <a:r>
              <a:rPr lang="en-IN" dirty="0"/>
              <a:t> +=1</a:t>
            </a:r>
          </a:p>
          <a:p>
            <a:pPr marL="544512" lvl="1" indent="0">
              <a:lnSpc>
                <a:spcPct val="150000"/>
              </a:lnSpc>
              <a:buNone/>
            </a:pPr>
            <a:r>
              <a:rPr lang="en-IN" dirty="0"/>
              <a:t>4. If </a:t>
            </a:r>
            <a:r>
              <a:rPr lang="en-IN" dirty="0" err="1"/>
              <a:t>currently_playing.album</a:t>
            </a:r>
            <a:r>
              <a:rPr lang="en-IN" dirty="0"/>
              <a:t> == </a:t>
            </a:r>
            <a:r>
              <a:rPr lang="en-IN" dirty="0" err="1"/>
              <a:t>song.album</a:t>
            </a:r>
            <a:endParaRPr lang="en-IN" dirty="0"/>
          </a:p>
          <a:p>
            <a:pPr marL="544512" lvl="1" indent="0">
              <a:lnSpc>
                <a:spcPct val="150000"/>
              </a:lnSpc>
              <a:buNone/>
            </a:pPr>
            <a:r>
              <a:rPr lang="en-IN" dirty="0"/>
              <a:t>5. </a:t>
            </a:r>
            <a:r>
              <a:rPr lang="en-IN" dirty="0" err="1"/>
              <a:t>song.weight</a:t>
            </a:r>
            <a:r>
              <a:rPr lang="en-IN" dirty="0"/>
              <a:t> +=1</a:t>
            </a:r>
          </a:p>
          <a:p>
            <a:pPr marL="544512" lvl="1" indent="0">
              <a:lnSpc>
                <a:spcPct val="150000"/>
              </a:lnSpc>
              <a:buNone/>
            </a:pPr>
            <a:r>
              <a:rPr lang="en-US" dirty="0"/>
              <a:t>6. If </a:t>
            </a:r>
            <a:r>
              <a:rPr lang="en-US" dirty="0" err="1"/>
              <a:t>currently_playing.genre</a:t>
            </a:r>
            <a:r>
              <a:rPr lang="en-US" dirty="0"/>
              <a:t> == </a:t>
            </a:r>
            <a:r>
              <a:rPr lang="en-US" dirty="0" err="1"/>
              <a:t>song.genre</a:t>
            </a:r>
            <a:endParaRPr lang="en-US" dirty="0"/>
          </a:p>
          <a:p>
            <a:pPr marL="544512" lvl="1" indent="0">
              <a:lnSpc>
                <a:spcPct val="150000"/>
              </a:lnSpc>
              <a:buNone/>
            </a:pPr>
            <a:r>
              <a:rPr lang="en-US" dirty="0"/>
              <a:t>7. </a:t>
            </a:r>
            <a:r>
              <a:rPr lang="en-US" dirty="0" err="1"/>
              <a:t>song.weight</a:t>
            </a:r>
            <a:r>
              <a:rPr lang="en-US" dirty="0"/>
              <a:t> +=2</a:t>
            </a:r>
          </a:p>
          <a:p>
            <a:pPr marL="544512" lvl="1" indent="0">
              <a:lnSpc>
                <a:spcPct val="150000"/>
              </a:lnSpc>
              <a:buNone/>
            </a:pPr>
            <a:r>
              <a:rPr lang="en-US" dirty="0"/>
              <a:t>8. If </a:t>
            </a:r>
            <a:r>
              <a:rPr lang="en-US" dirty="0" err="1"/>
              <a:t>currently_playing.decade</a:t>
            </a:r>
            <a:r>
              <a:rPr lang="en-US" dirty="0"/>
              <a:t> == </a:t>
            </a:r>
            <a:r>
              <a:rPr lang="en-US" dirty="0" err="1"/>
              <a:t>song.decade</a:t>
            </a:r>
            <a:endParaRPr lang="en-US" dirty="0"/>
          </a:p>
          <a:p>
            <a:pPr marL="544512" lvl="1" indent="0">
              <a:lnSpc>
                <a:spcPct val="150000"/>
              </a:lnSpc>
              <a:buNone/>
            </a:pPr>
            <a:r>
              <a:rPr lang="en-US" dirty="0"/>
              <a:t>9. </a:t>
            </a:r>
            <a:r>
              <a:rPr lang="en-US" dirty="0" err="1"/>
              <a:t>song.weight</a:t>
            </a:r>
            <a:r>
              <a:rPr lang="en-US" dirty="0"/>
              <a:t> +=1 </a:t>
            </a:r>
            <a:endParaRPr lang="en-IN" dirty="0"/>
          </a:p>
        </p:txBody>
      </p:sp>
      <p:sp>
        <p:nvSpPr>
          <p:cNvPr id="4" name="Rectangle 3"/>
          <p:cNvSpPr/>
          <p:nvPr/>
        </p:nvSpPr>
        <p:spPr>
          <a:xfrm>
            <a:off x="184150" y="6293999"/>
            <a:ext cx="11876671" cy="261610"/>
          </a:xfrm>
          <a:prstGeom prst="rect">
            <a:avLst/>
          </a:prstGeom>
        </p:spPr>
        <p:txBody>
          <a:bodyPr wrap="square">
            <a:spAutoFit/>
          </a:bodyPr>
          <a:lstStyle/>
          <a:p>
            <a:r>
              <a:rPr lang="en-IN" sz="1050" dirty="0" smtClean="0"/>
              <a:t>Ref: </a:t>
            </a:r>
            <a:r>
              <a:rPr lang="en-IN" sz="1050" dirty="0" err="1" smtClean="0"/>
              <a:t>Prateek</a:t>
            </a:r>
            <a:r>
              <a:rPr lang="en-IN" sz="1050" dirty="0" smtClean="0"/>
              <a:t> </a:t>
            </a:r>
            <a:r>
              <a:rPr lang="en-IN" sz="1050" dirty="0"/>
              <a:t>Singh et al, / (IJCSIT) International Journal of Computer Science and Information Technologies, Vol. 6 (5) , 2015, 4159-4162</a:t>
            </a:r>
          </a:p>
        </p:txBody>
      </p:sp>
    </p:spTree>
    <p:extLst>
      <p:ext uri="{BB962C8B-B14F-4D97-AF65-F5344CB8AC3E}">
        <p14:creationId xmlns:p14="http://schemas.microsoft.com/office/powerpoint/2010/main" val="414801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an algorithm for Music Shuffling</a:t>
            </a:r>
          </a:p>
        </p:txBody>
      </p:sp>
      <p:sp>
        <p:nvSpPr>
          <p:cNvPr id="3" name="Content Placeholder 2"/>
          <p:cNvSpPr>
            <a:spLocks noGrp="1"/>
          </p:cNvSpPr>
          <p:nvPr>
            <p:ph idx="1"/>
          </p:nvPr>
        </p:nvSpPr>
        <p:spPr>
          <a:xfrm>
            <a:off x="131181" y="863444"/>
            <a:ext cx="7620118" cy="5590565"/>
          </a:xfrm>
        </p:spPr>
        <p:txBody>
          <a:bodyPr/>
          <a:lstStyle/>
          <a:p>
            <a:r>
              <a:rPr lang="en-US" dirty="0"/>
              <a:t>The duration for which the current track </a:t>
            </a:r>
            <a:r>
              <a:rPr lang="en-US" dirty="0" smtClean="0"/>
              <a:t>is played </a:t>
            </a:r>
            <a:r>
              <a:rPr lang="en-US" dirty="0"/>
              <a:t>is directly related to its likability by the user. </a:t>
            </a:r>
            <a:endParaRPr lang="en-US" dirty="0" smtClean="0"/>
          </a:p>
          <a:p>
            <a:r>
              <a:rPr lang="en-US" dirty="0" smtClean="0"/>
              <a:t>If the first </a:t>
            </a:r>
            <a:r>
              <a:rPr lang="en-US" dirty="0"/>
              <a:t>song is changed immediately, another random song </a:t>
            </a:r>
            <a:r>
              <a:rPr lang="en-US" dirty="0" smtClean="0"/>
              <a:t>is played</a:t>
            </a:r>
            <a:r>
              <a:rPr lang="en-US" dirty="0"/>
              <a:t>. </a:t>
            </a:r>
            <a:endParaRPr lang="en-US" dirty="0" smtClean="0"/>
          </a:p>
          <a:p>
            <a:r>
              <a:rPr lang="en-US" dirty="0" smtClean="0"/>
              <a:t>If </a:t>
            </a:r>
            <a:r>
              <a:rPr lang="en-US" dirty="0"/>
              <a:t>the song is played for a minimum time say t1</a:t>
            </a:r>
            <a:r>
              <a:rPr lang="en-US" dirty="0" smtClean="0"/>
              <a:t>, weight </a:t>
            </a:r>
            <a:r>
              <a:rPr lang="en-US" dirty="0"/>
              <a:t>generator is called. </a:t>
            </a:r>
            <a:endParaRPr lang="en-US" dirty="0" smtClean="0"/>
          </a:p>
          <a:p>
            <a:r>
              <a:rPr lang="en-US" dirty="0" smtClean="0"/>
              <a:t>A </a:t>
            </a:r>
            <a:r>
              <a:rPr lang="en-US" dirty="0"/>
              <a:t>point in duration of the song </a:t>
            </a:r>
            <a:r>
              <a:rPr lang="en-US" dirty="0" smtClean="0"/>
              <a:t>is referred </a:t>
            </a:r>
            <a:r>
              <a:rPr lang="en-US" dirty="0"/>
              <a:t>to as t2. </a:t>
            </a:r>
            <a:endParaRPr lang="en-US" dirty="0" smtClean="0"/>
          </a:p>
          <a:p>
            <a:r>
              <a:rPr lang="en-US" dirty="0" smtClean="0"/>
              <a:t>t2 </a:t>
            </a:r>
            <a:r>
              <a:rPr lang="en-US" dirty="0"/>
              <a:t>can be referred to as the time for </a:t>
            </a:r>
            <a:r>
              <a:rPr lang="en-US" dirty="0" smtClean="0"/>
              <a:t>which if </a:t>
            </a:r>
            <a:r>
              <a:rPr lang="en-US" dirty="0"/>
              <a:t>the song is played succinctly established that it is liked </a:t>
            </a:r>
            <a:r>
              <a:rPr lang="en-US" dirty="0" smtClean="0"/>
              <a:t>by the </a:t>
            </a:r>
            <a:r>
              <a:rPr lang="en-US" dirty="0"/>
              <a:t>user. </a:t>
            </a:r>
            <a:endParaRPr lang="en-US" dirty="0" smtClean="0"/>
          </a:p>
          <a:p>
            <a:r>
              <a:rPr lang="en-US" dirty="0" smtClean="0"/>
              <a:t>If </a:t>
            </a:r>
            <a:r>
              <a:rPr lang="en-US" dirty="0"/>
              <a:t>the duration crosses t2 and user requests a </a:t>
            </a:r>
            <a:r>
              <a:rPr lang="en-US" dirty="0" smtClean="0"/>
              <a:t>new song</a:t>
            </a:r>
            <a:r>
              <a:rPr lang="en-US" dirty="0"/>
              <a:t>, the next song would be the one most similar to </a:t>
            </a:r>
            <a:r>
              <a:rPr lang="en-US" dirty="0" smtClean="0"/>
              <a:t>the song </a:t>
            </a:r>
            <a:r>
              <a:rPr lang="en-US" dirty="0"/>
              <a:t>played.</a:t>
            </a:r>
          </a:p>
          <a:p>
            <a:r>
              <a:rPr lang="en-US" dirty="0"/>
              <a:t>If the duration is less than t2, there is a logic in place </a:t>
            </a:r>
            <a:r>
              <a:rPr lang="en-US" dirty="0" smtClean="0"/>
              <a:t>to assure </a:t>
            </a:r>
            <a:r>
              <a:rPr lang="en-US" dirty="0"/>
              <a:t>that the user does not listen to the same kind </a:t>
            </a:r>
            <a:r>
              <a:rPr lang="en-US" dirty="0" smtClean="0"/>
              <a:t>of songs</a:t>
            </a:r>
            <a:endParaRPr lang="en-IN" dirty="0"/>
          </a:p>
        </p:txBody>
      </p:sp>
      <p:pic>
        <p:nvPicPr>
          <p:cNvPr id="1026" name="Picture 2" descr="music player controls line icons by Louie Dawson | Music players, Family  music, Li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7889" y="2279709"/>
            <a:ext cx="3994394" cy="2758034"/>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08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 an algorithm for Music Shuffling</a:t>
            </a:r>
          </a:p>
        </p:txBody>
      </p:sp>
      <p:sp>
        <p:nvSpPr>
          <p:cNvPr id="3" name="Content Placeholder 2"/>
          <p:cNvSpPr>
            <a:spLocks noGrp="1"/>
          </p:cNvSpPr>
          <p:nvPr>
            <p:ph idx="1"/>
          </p:nvPr>
        </p:nvSpPr>
        <p:spPr/>
        <p:txBody>
          <a:bodyPr/>
          <a:lstStyle/>
          <a:p>
            <a:r>
              <a:rPr lang="en-IN" dirty="0" err="1" smtClean="0"/>
              <a:t>Random_Song</a:t>
            </a:r>
            <a:endParaRPr lang="en-IN" dirty="0" smtClean="0"/>
          </a:p>
          <a:p>
            <a:r>
              <a:rPr lang="en-IN" dirty="0" err="1" smtClean="0"/>
              <a:t>Priority_Play</a:t>
            </a:r>
            <a:endParaRPr lang="en-IN" dirty="0" smtClean="0"/>
          </a:p>
          <a:p>
            <a:r>
              <a:rPr lang="en-IN" dirty="0" err="1" smtClean="0"/>
              <a:t>Average_Play</a:t>
            </a:r>
            <a:endParaRPr lang="en-IN" dirty="0" smtClean="0"/>
          </a:p>
          <a:p>
            <a:r>
              <a:rPr lang="en-IN" dirty="0" err="1"/>
              <a:t>Pool_Play</a:t>
            </a:r>
            <a:endParaRPr lang="en-IN" dirty="0"/>
          </a:p>
        </p:txBody>
      </p:sp>
    </p:spTree>
    <p:extLst>
      <p:ext uri="{BB962C8B-B14F-4D97-AF65-F5344CB8AC3E}">
        <p14:creationId xmlns:p14="http://schemas.microsoft.com/office/powerpoint/2010/main" val="3376298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147917"/>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a:stCxn id="6" idx="4"/>
          </p:cNvCxnSpPr>
          <p:nvPr/>
        </p:nvCxnSpPr>
        <p:spPr>
          <a:xfrm>
            <a:off x="1191446" y="1009551"/>
            <a:ext cx="0" cy="412699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512751" y="530001"/>
            <a:ext cx="6824426" cy="5170646"/>
          </a:xfrm>
          <a:prstGeom prst="rect">
            <a:avLst/>
          </a:prstGeom>
          <a:noFill/>
        </p:spPr>
        <p:txBody>
          <a:bodyPr wrap="square" rtlCol="0">
            <a:spAutoFit/>
          </a:bodyPr>
          <a:lstStyle/>
          <a:p>
            <a:r>
              <a:rPr lang="en-US" sz="2400" b="1" dirty="0" smtClean="0"/>
              <a:t>GTU Syllabus</a:t>
            </a:r>
          </a:p>
          <a:p>
            <a:pPr marL="914400" lvl="1" indent="-457200">
              <a:spcBef>
                <a:spcPts val="1200"/>
              </a:spcBef>
              <a:buClr>
                <a:schemeClr val="accent6"/>
              </a:buClr>
              <a:buFont typeface="+mj-lt"/>
              <a:buAutoNum type="arabicPeriod"/>
            </a:pPr>
            <a:r>
              <a:rPr lang="en-US" sz="2400" dirty="0" smtClean="0">
                <a:solidFill>
                  <a:schemeClr val="accent2">
                    <a:lumMod val="75000"/>
                  </a:schemeClr>
                </a:solidFill>
              </a:rPr>
              <a:t>Basics of Algorithms and Mathematics</a:t>
            </a:r>
          </a:p>
          <a:p>
            <a:pPr marL="914400" lvl="1" indent="-457200">
              <a:spcBef>
                <a:spcPts val="1200"/>
              </a:spcBef>
              <a:buClr>
                <a:schemeClr val="accent6"/>
              </a:buClr>
              <a:buFont typeface="+mj-lt"/>
              <a:buAutoNum type="arabicPeriod"/>
            </a:pPr>
            <a:r>
              <a:rPr lang="en-US" sz="2400" dirty="0">
                <a:solidFill>
                  <a:schemeClr val="accent2">
                    <a:lumMod val="75000"/>
                  </a:schemeClr>
                </a:solidFill>
              </a:rPr>
              <a:t>Analysis of </a:t>
            </a:r>
            <a:r>
              <a:rPr lang="en-US" sz="2400" dirty="0" smtClean="0">
                <a:solidFill>
                  <a:schemeClr val="accent2">
                    <a:lumMod val="75000"/>
                  </a:schemeClr>
                </a:solidFill>
              </a:rPr>
              <a:t>Algorithm</a:t>
            </a:r>
          </a:p>
          <a:p>
            <a:pPr marL="914400" lvl="1" indent="-457200">
              <a:spcBef>
                <a:spcPts val="1200"/>
              </a:spcBef>
              <a:buClr>
                <a:schemeClr val="accent6"/>
              </a:buClr>
              <a:buFont typeface="+mj-lt"/>
              <a:buAutoNum type="arabicPeriod"/>
            </a:pPr>
            <a:r>
              <a:rPr lang="en-US" sz="2400" dirty="0">
                <a:solidFill>
                  <a:schemeClr val="accent2">
                    <a:lumMod val="75000"/>
                  </a:schemeClr>
                </a:solidFill>
              </a:rPr>
              <a:t>Divide and Conquer </a:t>
            </a:r>
            <a:r>
              <a:rPr lang="en-US" sz="2400" dirty="0" smtClean="0">
                <a:solidFill>
                  <a:schemeClr val="accent2">
                    <a:lumMod val="75000"/>
                  </a:schemeClr>
                </a:solidFill>
              </a:rPr>
              <a:t>Algorithm</a:t>
            </a:r>
          </a:p>
          <a:p>
            <a:pPr marL="914400" lvl="1" indent="-457200">
              <a:spcBef>
                <a:spcPts val="1200"/>
              </a:spcBef>
              <a:buClr>
                <a:schemeClr val="accent6"/>
              </a:buClr>
              <a:buFont typeface="+mj-lt"/>
              <a:buAutoNum type="arabicPeriod"/>
            </a:pPr>
            <a:r>
              <a:rPr lang="en-US" sz="2400" dirty="0">
                <a:solidFill>
                  <a:schemeClr val="accent2">
                    <a:lumMod val="75000"/>
                  </a:schemeClr>
                </a:solidFill>
              </a:rPr>
              <a:t>Dynamic </a:t>
            </a:r>
            <a:r>
              <a:rPr lang="en-US" sz="2400" dirty="0" smtClean="0">
                <a:solidFill>
                  <a:schemeClr val="accent2">
                    <a:lumMod val="75000"/>
                  </a:schemeClr>
                </a:solidFill>
              </a:rPr>
              <a:t>Programming</a:t>
            </a:r>
          </a:p>
          <a:p>
            <a:pPr marL="914400" lvl="1" indent="-457200">
              <a:spcBef>
                <a:spcPts val="1200"/>
              </a:spcBef>
              <a:buClr>
                <a:schemeClr val="accent6"/>
              </a:buClr>
              <a:buFont typeface="+mj-lt"/>
              <a:buAutoNum type="arabicPeriod"/>
            </a:pPr>
            <a:r>
              <a:rPr lang="en-US" sz="2400" dirty="0">
                <a:solidFill>
                  <a:schemeClr val="accent2">
                    <a:lumMod val="75000"/>
                  </a:schemeClr>
                </a:solidFill>
              </a:rPr>
              <a:t>Greedy </a:t>
            </a:r>
            <a:r>
              <a:rPr lang="en-US" sz="2400" dirty="0" smtClean="0">
                <a:solidFill>
                  <a:schemeClr val="accent2">
                    <a:lumMod val="75000"/>
                  </a:schemeClr>
                </a:solidFill>
              </a:rPr>
              <a:t>Algorithm</a:t>
            </a:r>
          </a:p>
          <a:p>
            <a:pPr marL="914400" lvl="1" indent="-457200">
              <a:spcBef>
                <a:spcPts val="1200"/>
              </a:spcBef>
              <a:buClr>
                <a:schemeClr val="accent6"/>
              </a:buClr>
              <a:buFont typeface="+mj-lt"/>
              <a:buAutoNum type="arabicPeriod"/>
            </a:pPr>
            <a:r>
              <a:rPr lang="en-US" sz="2400" dirty="0">
                <a:solidFill>
                  <a:schemeClr val="accent2">
                    <a:lumMod val="75000"/>
                  </a:schemeClr>
                </a:solidFill>
              </a:rPr>
              <a:t>Exploring </a:t>
            </a:r>
            <a:r>
              <a:rPr lang="en-US" sz="2400" dirty="0" smtClean="0">
                <a:solidFill>
                  <a:schemeClr val="accent2">
                    <a:lumMod val="75000"/>
                  </a:schemeClr>
                </a:solidFill>
              </a:rPr>
              <a:t>Graphs</a:t>
            </a:r>
          </a:p>
          <a:p>
            <a:pPr marL="914400" lvl="1" indent="-457200">
              <a:spcBef>
                <a:spcPts val="1200"/>
              </a:spcBef>
              <a:buClr>
                <a:schemeClr val="accent6"/>
              </a:buClr>
              <a:buFont typeface="+mj-lt"/>
              <a:buAutoNum type="arabicPeriod"/>
            </a:pPr>
            <a:r>
              <a:rPr lang="en-US" sz="2400" dirty="0">
                <a:solidFill>
                  <a:schemeClr val="accent2">
                    <a:lumMod val="75000"/>
                  </a:schemeClr>
                </a:solidFill>
              </a:rPr>
              <a:t>Backtracking and Branch and </a:t>
            </a:r>
            <a:r>
              <a:rPr lang="en-US" sz="2400" dirty="0" smtClean="0">
                <a:solidFill>
                  <a:schemeClr val="accent2">
                    <a:lumMod val="75000"/>
                  </a:schemeClr>
                </a:solidFill>
              </a:rPr>
              <a:t>Bound</a:t>
            </a:r>
          </a:p>
          <a:p>
            <a:pPr marL="914400" lvl="1" indent="-457200">
              <a:spcBef>
                <a:spcPts val="1200"/>
              </a:spcBef>
              <a:buClr>
                <a:schemeClr val="accent6"/>
              </a:buClr>
              <a:buFont typeface="+mj-lt"/>
              <a:buAutoNum type="arabicPeriod"/>
            </a:pPr>
            <a:r>
              <a:rPr lang="en-US" sz="2400" dirty="0">
                <a:solidFill>
                  <a:schemeClr val="accent2">
                    <a:lumMod val="75000"/>
                  </a:schemeClr>
                </a:solidFill>
              </a:rPr>
              <a:t>String </a:t>
            </a:r>
            <a:r>
              <a:rPr lang="en-US" sz="2400" dirty="0" smtClean="0">
                <a:solidFill>
                  <a:schemeClr val="accent2">
                    <a:lumMod val="75000"/>
                  </a:schemeClr>
                </a:solidFill>
              </a:rPr>
              <a:t>Matching</a:t>
            </a:r>
          </a:p>
          <a:p>
            <a:pPr marL="914400" lvl="1" indent="-457200">
              <a:spcBef>
                <a:spcPts val="1200"/>
              </a:spcBef>
              <a:buClr>
                <a:schemeClr val="accent6"/>
              </a:buClr>
              <a:buFont typeface="+mj-lt"/>
              <a:buAutoNum type="arabicPeriod"/>
            </a:pPr>
            <a:r>
              <a:rPr lang="en-US" sz="2400" dirty="0">
                <a:solidFill>
                  <a:schemeClr val="accent2">
                    <a:lumMod val="75000"/>
                  </a:schemeClr>
                </a:solidFill>
              </a:rPr>
              <a:t>Introduction to NP-Completeness</a:t>
            </a:r>
          </a:p>
        </p:txBody>
      </p:sp>
    </p:spTree>
    <p:extLst>
      <p:ext uri="{BB962C8B-B14F-4D97-AF65-F5344CB8AC3E}">
        <p14:creationId xmlns:p14="http://schemas.microsoft.com/office/powerpoint/2010/main" val="137983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500"/>
                                        <p:tgtEl>
                                          <p:spTgt spid="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500"/>
                                        <p:tgtEl>
                                          <p:spTgt spid="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fade">
                                      <p:cBhvr>
                                        <p:cTn id="49" dur="500"/>
                                        <p:tgtEl>
                                          <p:spTgt spid="9">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9">
                                            <p:txEl>
                                              <p:pRg st="6" end="6"/>
                                            </p:txEl>
                                          </p:spTgt>
                                        </p:tgtEl>
                                        <p:attrNameLst>
                                          <p:attrName>style.visibility</p:attrName>
                                        </p:attrNameLst>
                                      </p:cBhvr>
                                      <p:to>
                                        <p:strVal val="visible"/>
                                      </p:to>
                                    </p:set>
                                    <p:animEffect transition="in" filter="fade">
                                      <p:cBhvr>
                                        <p:cTn id="54" dur="500"/>
                                        <p:tgtEl>
                                          <p:spTgt spid="9">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xEl>
                                              <p:pRg st="7" end="7"/>
                                            </p:txEl>
                                          </p:spTgt>
                                        </p:tgtEl>
                                        <p:attrNameLst>
                                          <p:attrName>style.visibility</p:attrName>
                                        </p:attrNameLst>
                                      </p:cBhvr>
                                      <p:to>
                                        <p:strVal val="visible"/>
                                      </p:to>
                                    </p:set>
                                    <p:animEffect transition="in" filter="fade">
                                      <p:cBhvr>
                                        <p:cTn id="59" dur="500"/>
                                        <p:tgtEl>
                                          <p:spTgt spid="9">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9">
                                            <p:txEl>
                                              <p:pRg st="8" end="8"/>
                                            </p:txEl>
                                          </p:spTgt>
                                        </p:tgtEl>
                                        <p:attrNameLst>
                                          <p:attrName>style.visibility</p:attrName>
                                        </p:attrNameLst>
                                      </p:cBhvr>
                                      <p:to>
                                        <p:strVal val="visible"/>
                                      </p:to>
                                    </p:set>
                                    <p:animEffect transition="in" filter="fade">
                                      <p:cBhvr>
                                        <p:cTn id="64" dur="500"/>
                                        <p:tgtEl>
                                          <p:spTgt spid="9">
                                            <p:txEl>
                                              <p:pRg st="8" end="8"/>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xEl>
                                              <p:pRg st="9" end="9"/>
                                            </p:txEl>
                                          </p:spTgt>
                                        </p:tgtEl>
                                        <p:attrNameLst>
                                          <p:attrName>style.visibility</p:attrName>
                                        </p:attrNameLst>
                                      </p:cBhvr>
                                      <p:to>
                                        <p:strVal val="visible"/>
                                      </p:to>
                                    </p:set>
                                    <p:animEffect transition="in" filter="fade">
                                      <p:cBhvr>
                                        <p:cTn id="69"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Books</a:t>
            </a:r>
          </a:p>
        </p:txBody>
      </p:sp>
      <p:sp>
        <p:nvSpPr>
          <p:cNvPr id="3" name="Content Placeholder 2"/>
          <p:cNvSpPr>
            <a:spLocks noGrp="1"/>
          </p:cNvSpPr>
          <p:nvPr>
            <p:ph idx="1"/>
          </p:nvPr>
        </p:nvSpPr>
        <p:spPr/>
        <p:txBody>
          <a:bodyPr/>
          <a:lstStyle/>
          <a:p>
            <a:pPr marL="457200" indent="-457200">
              <a:buFont typeface="+mj-lt"/>
              <a:buAutoNum type="arabicPeriod"/>
            </a:pPr>
            <a:r>
              <a:rPr lang="en-US" dirty="0"/>
              <a:t>Fundamental of </a:t>
            </a:r>
            <a:r>
              <a:rPr lang="en-US" dirty="0" err="1"/>
              <a:t>Algorithmics</a:t>
            </a:r>
            <a:r>
              <a:rPr lang="en-US" dirty="0"/>
              <a:t> by Gills Brassard, Paul </a:t>
            </a:r>
            <a:r>
              <a:rPr lang="en-US" dirty="0" err="1"/>
              <a:t>Bratley</a:t>
            </a:r>
            <a:r>
              <a:rPr lang="en-US" dirty="0"/>
              <a:t>, PHI.</a:t>
            </a:r>
          </a:p>
          <a:p>
            <a:pPr marL="457200" indent="-457200">
              <a:buFont typeface="+mj-lt"/>
              <a:buAutoNum type="arabicPeriod"/>
            </a:pPr>
            <a:r>
              <a:rPr lang="en-US" dirty="0"/>
              <a:t>Introduction to Algorithms, Thomas H. </a:t>
            </a:r>
            <a:r>
              <a:rPr lang="en-US" dirty="0" err="1"/>
              <a:t>Cormen</a:t>
            </a:r>
            <a:r>
              <a:rPr lang="en-US" dirty="0"/>
              <a:t>, Charles E. </a:t>
            </a:r>
            <a:r>
              <a:rPr lang="en-US" dirty="0" err="1"/>
              <a:t>Leiserson</a:t>
            </a:r>
            <a:r>
              <a:rPr lang="en-US" dirty="0"/>
              <a:t>, Ronald L. </a:t>
            </a:r>
            <a:r>
              <a:rPr lang="en-US" dirty="0" err="1"/>
              <a:t>Rivest</a:t>
            </a:r>
            <a:r>
              <a:rPr lang="en-US" dirty="0"/>
              <a:t> and Clifford Stein, PHI. </a:t>
            </a:r>
          </a:p>
          <a:p>
            <a:endParaRPr lang="en-US" dirty="0"/>
          </a:p>
        </p:txBody>
      </p:sp>
      <p:pic>
        <p:nvPicPr>
          <p:cNvPr id="4" name="Picture 3"/>
          <p:cNvPicPr>
            <a:picLocks noChangeAspect="1"/>
          </p:cNvPicPr>
          <p:nvPr/>
        </p:nvPicPr>
        <p:blipFill>
          <a:blip r:embed="rId2"/>
          <a:stretch>
            <a:fillRect/>
          </a:stretch>
        </p:blipFill>
        <p:spPr>
          <a:xfrm>
            <a:off x="1907178" y="2582893"/>
            <a:ext cx="2407528" cy="3200400"/>
          </a:xfrm>
          <a:prstGeom prst="rect">
            <a:avLst/>
          </a:prstGeom>
        </p:spPr>
      </p:pic>
      <p:pic>
        <p:nvPicPr>
          <p:cNvPr id="5" name="Picture 4"/>
          <p:cNvPicPr>
            <a:picLocks noChangeAspect="1"/>
          </p:cNvPicPr>
          <p:nvPr/>
        </p:nvPicPr>
        <p:blipFill>
          <a:blip r:embed="rId3"/>
          <a:stretch>
            <a:fillRect/>
          </a:stretch>
        </p:blipFill>
        <p:spPr>
          <a:xfrm>
            <a:off x="6400803" y="2582893"/>
            <a:ext cx="2464122" cy="3200400"/>
          </a:xfrm>
          <a:prstGeom prst="rect">
            <a:avLst/>
          </a:prstGeom>
        </p:spPr>
      </p:pic>
    </p:spTree>
    <p:extLst>
      <p:ext uri="{BB962C8B-B14F-4D97-AF65-F5344CB8AC3E}">
        <p14:creationId xmlns:p14="http://schemas.microsoft.com/office/powerpoint/2010/main" val="306444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ChangeAspect="1"/>
          </p:cNvPicPr>
          <p:nvPr/>
        </p:nvPicPr>
        <p:blipFill>
          <a:blip r:embed="rId2"/>
          <a:stretch>
            <a:fillRect/>
          </a:stretch>
        </p:blipFill>
        <p:spPr>
          <a:xfrm>
            <a:off x="4876676" y="2068853"/>
            <a:ext cx="2580480" cy="2560320"/>
          </a:xfrm>
          <a:prstGeom prst="rect">
            <a:avLst/>
          </a:prstGeom>
        </p:spPr>
      </p:pic>
      <p:sp>
        <p:nvSpPr>
          <p:cNvPr id="4" name="Oval 3"/>
          <p:cNvSpPr/>
          <p:nvPr/>
        </p:nvSpPr>
        <p:spPr>
          <a:xfrm>
            <a:off x="4144546" y="1345109"/>
            <a:ext cx="3936013" cy="3936014"/>
          </a:xfrm>
          <a:prstGeom prst="ellipse">
            <a:avLst/>
          </a:prstGeom>
          <a:noFill/>
          <a:ln w="190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4632960" y="135819"/>
            <a:ext cx="2926080" cy="2011680"/>
          </a:xfrm>
          <a:prstGeom prst="triangl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TextBox 5"/>
          <p:cNvSpPr txBox="1"/>
          <p:nvPr/>
        </p:nvSpPr>
        <p:spPr>
          <a:xfrm>
            <a:off x="5433284" y="329446"/>
            <a:ext cx="1358536" cy="1015663"/>
          </a:xfrm>
          <a:prstGeom prst="rect">
            <a:avLst/>
          </a:prstGeom>
          <a:noFill/>
        </p:spPr>
        <p:txBody>
          <a:bodyPr wrap="square" rtlCol="0">
            <a:spAutoFit/>
          </a:bodyPr>
          <a:lstStyle/>
          <a:p>
            <a:pPr algn="ctr"/>
            <a:r>
              <a:rPr lang="en-US" sz="2000" dirty="0" smtClean="0">
                <a:solidFill>
                  <a:srgbClr val="C00000"/>
                </a:solidFill>
              </a:rPr>
              <a:t>Designing an algorithm </a:t>
            </a:r>
            <a:endParaRPr lang="en-US" sz="2000" dirty="0">
              <a:solidFill>
                <a:srgbClr val="C00000"/>
              </a:solidFill>
            </a:endParaRPr>
          </a:p>
        </p:txBody>
      </p:sp>
      <p:sp>
        <p:nvSpPr>
          <p:cNvPr id="7" name="Isosceles Triangle 6"/>
          <p:cNvSpPr/>
          <p:nvPr/>
        </p:nvSpPr>
        <p:spPr>
          <a:xfrm rot="16200000">
            <a:off x="6922339" y="2328807"/>
            <a:ext cx="2926080" cy="2103120"/>
          </a:xfrm>
          <a:prstGeom prst="triangle">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Isosceles Triangle 7"/>
          <p:cNvSpPr/>
          <p:nvPr/>
        </p:nvSpPr>
        <p:spPr>
          <a:xfrm rot="5400000">
            <a:off x="2503902" y="2328807"/>
            <a:ext cx="2926080" cy="2103120"/>
          </a:xfrm>
          <a:prstGeom prst="triangl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Isosceles Triangle 8"/>
          <p:cNvSpPr/>
          <p:nvPr/>
        </p:nvSpPr>
        <p:spPr>
          <a:xfrm>
            <a:off x="4632960" y="4449056"/>
            <a:ext cx="2926080" cy="2011680"/>
          </a:xfrm>
          <a:prstGeom prst="triangl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 name="TextBox 9"/>
          <p:cNvSpPr txBox="1"/>
          <p:nvPr/>
        </p:nvSpPr>
        <p:spPr>
          <a:xfrm>
            <a:off x="2850696" y="2841181"/>
            <a:ext cx="1358536" cy="1015663"/>
          </a:xfrm>
          <a:prstGeom prst="rect">
            <a:avLst/>
          </a:prstGeom>
          <a:noFill/>
        </p:spPr>
        <p:txBody>
          <a:bodyPr wrap="square" rtlCol="0">
            <a:spAutoFit/>
          </a:bodyPr>
          <a:lstStyle/>
          <a:p>
            <a:pPr algn="ctr"/>
            <a:r>
              <a:rPr lang="en-US" sz="2000" dirty="0" smtClean="0">
                <a:solidFill>
                  <a:srgbClr val="C00000"/>
                </a:solidFill>
              </a:rPr>
              <a:t>Analyzing Running Time </a:t>
            </a:r>
            <a:endParaRPr lang="en-US" sz="2000" dirty="0">
              <a:solidFill>
                <a:srgbClr val="C00000"/>
              </a:solidFill>
            </a:endParaRPr>
          </a:p>
        </p:txBody>
      </p:sp>
      <p:sp>
        <p:nvSpPr>
          <p:cNvPr id="11" name="TextBox 10"/>
          <p:cNvSpPr txBox="1"/>
          <p:nvPr/>
        </p:nvSpPr>
        <p:spPr>
          <a:xfrm>
            <a:off x="5291814" y="5363098"/>
            <a:ext cx="1685324" cy="1015663"/>
          </a:xfrm>
          <a:prstGeom prst="rect">
            <a:avLst/>
          </a:prstGeom>
          <a:noFill/>
        </p:spPr>
        <p:txBody>
          <a:bodyPr wrap="square" rtlCol="0">
            <a:spAutoFit/>
          </a:bodyPr>
          <a:lstStyle/>
          <a:p>
            <a:pPr algn="ctr"/>
            <a:r>
              <a:rPr lang="en-US" sz="2000" dirty="0" smtClean="0">
                <a:solidFill>
                  <a:srgbClr val="C00000"/>
                </a:solidFill>
              </a:rPr>
              <a:t>Programming using Specific Language</a:t>
            </a:r>
            <a:endParaRPr lang="en-US" sz="2000" dirty="0">
              <a:solidFill>
                <a:srgbClr val="C00000"/>
              </a:solidFill>
            </a:endParaRPr>
          </a:p>
        </p:txBody>
      </p:sp>
      <p:sp>
        <p:nvSpPr>
          <p:cNvPr id="12" name="Rectangle 11"/>
          <p:cNvSpPr/>
          <p:nvPr/>
        </p:nvSpPr>
        <p:spPr>
          <a:xfrm>
            <a:off x="7891186" y="2841181"/>
            <a:ext cx="1578371" cy="1015663"/>
          </a:xfrm>
          <a:prstGeom prst="rect">
            <a:avLst/>
          </a:prstGeom>
        </p:spPr>
        <p:txBody>
          <a:bodyPr wrap="square">
            <a:spAutoFit/>
          </a:bodyPr>
          <a:lstStyle/>
          <a:p>
            <a:pPr algn="ctr"/>
            <a:r>
              <a:rPr lang="en-US" sz="2000" dirty="0" smtClean="0">
                <a:solidFill>
                  <a:srgbClr val="C00000"/>
                </a:solidFill>
              </a:rPr>
              <a:t>Experiments </a:t>
            </a:r>
            <a:r>
              <a:rPr lang="en-US" sz="2000" dirty="0">
                <a:solidFill>
                  <a:srgbClr val="C00000"/>
                </a:solidFill>
              </a:rPr>
              <a:t>under various </a:t>
            </a:r>
            <a:r>
              <a:rPr lang="en-US" sz="2000" dirty="0" smtClean="0">
                <a:solidFill>
                  <a:srgbClr val="C00000"/>
                </a:solidFill>
              </a:rPr>
              <a:t>Conditions</a:t>
            </a:r>
            <a:endParaRPr lang="en-US" sz="2000" dirty="0">
              <a:solidFill>
                <a:srgbClr val="C00000"/>
              </a:solidFill>
            </a:endParaRPr>
          </a:p>
        </p:txBody>
      </p:sp>
      <p:sp>
        <p:nvSpPr>
          <p:cNvPr id="13"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914400" cy="6583680"/>
          </a:xfrm>
          <a:solidFill>
            <a:srgbClr val="FF9BBC">
              <a:alpha val="49804"/>
            </a:srgbClr>
          </a:solidFill>
          <a:ln>
            <a:noFill/>
          </a:ln>
        </p:spPr>
        <p:txBody>
          <a:bodyPr vert="vert270" lIns="216000" tIns="108000" rIns="182880" bIns="108000">
            <a:normAutofit/>
          </a:bodyPr>
          <a:lstStyle>
            <a:lvl1pPr algn="r">
              <a:defRPr lang="en-US" sz="3400" b="1" kern="1200" dirty="0">
                <a:solidFill>
                  <a:schemeClr val="tx1">
                    <a:lumMod val="90000"/>
                    <a:lumOff val="10000"/>
                  </a:schemeClr>
                </a:solidFill>
                <a:effectLst/>
                <a:latin typeface="+mj-lt"/>
                <a:ea typeface="+mj-ea"/>
                <a:cs typeface="+mj-cs"/>
              </a:defRPr>
            </a:lvl1pPr>
          </a:lstStyle>
          <a:p>
            <a:pPr algn="ctr"/>
            <a:r>
              <a:rPr lang="en-US" dirty="0" smtClean="0"/>
              <a:t>Course Objective</a:t>
            </a:r>
            <a:endParaRPr lang="en-US" dirty="0"/>
          </a:p>
        </p:txBody>
      </p:sp>
    </p:spTree>
    <p:extLst>
      <p:ext uri="{BB962C8B-B14F-4D97-AF65-F5344CB8AC3E}">
        <p14:creationId xmlns:p14="http://schemas.microsoft.com/office/powerpoint/2010/main" val="19154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iterate type="lt">
                                    <p:tmPct val="0"/>
                                  </p:iterate>
                                  <p:childTnLst>
                                    <p:set>
                                      <p:cBhvr>
                                        <p:cTn id="18" dur="1" fill="hold">
                                          <p:stCondLst>
                                            <p:cond delay="0"/>
                                          </p:stCondLst>
                                        </p:cTn>
                                        <p:tgtEl>
                                          <p:spTgt spid="5"/>
                                        </p:tgtEl>
                                        <p:attrNameLst>
                                          <p:attrName>style.visibility</p:attrName>
                                        </p:attrNameLst>
                                      </p:cBhvr>
                                      <p:to>
                                        <p:strVal val="visible"/>
                                      </p:to>
                                    </p:set>
                                    <p:animEffect transition="in" filter="wipe(down)">
                                      <p:cBhvr>
                                        <p:cTn id="19" dur="1500"/>
                                        <p:tgtEl>
                                          <p:spTgt spid="5"/>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iterate type="lt">
                                    <p:tmPct val="0"/>
                                  </p:iterate>
                                  <p:childTnLst>
                                    <p:set>
                                      <p:cBhvr>
                                        <p:cTn id="27" dur="1" fill="hold">
                                          <p:stCondLst>
                                            <p:cond delay="0"/>
                                          </p:stCondLst>
                                        </p:cTn>
                                        <p:tgtEl>
                                          <p:spTgt spid="8"/>
                                        </p:tgtEl>
                                        <p:attrNameLst>
                                          <p:attrName>style.visibility</p:attrName>
                                        </p:attrNameLst>
                                      </p:cBhvr>
                                      <p:to>
                                        <p:strVal val="visible"/>
                                      </p:to>
                                    </p:set>
                                    <p:animEffect transition="in" filter="wipe(right)">
                                      <p:cBhvr>
                                        <p:cTn id="28" dur="1500"/>
                                        <p:tgtEl>
                                          <p:spTgt spid="8"/>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1500"/>
                                        <p:tgtEl>
                                          <p:spTgt spid="9"/>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1500"/>
                                        <p:tgtEl>
                                          <p:spTgt spid="7"/>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1" nodeType="clickEffect">
                                  <p:stCondLst>
                                    <p:cond delay="0"/>
                                  </p:stCondLst>
                                  <p:iterate type="lt">
                                    <p:tmPct val="4000"/>
                                  </p:iterate>
                                  <p:childTnLst>
                                    <p:set>
                                      <p:cBhvr override="childStyle">
                                        <p:cTn id="54" dur="500" fill="hold"/>
                                        <p:tgtEl>
                                          <p:spTgt spid="5"/>
                                        </p:tgtEl>
                                        <p:attrNameLst>
                                          <p:attrName>style.color</p:attrName>
                                        </p:attrNameLst>
                                      </p:cBhvr>
                                      <p:to>
                                        <p:clrVal>
                                          <a:srgbClr val="FABFBE"/>
                                        </p:clrVal>
                                      </p:to>
                                    </p:set>
                                    <p:set>
                                      <p:cBhvr>
                                        <p:cTn id="55" dur="500" fill="hold"/>
                                        <p:tgtEl>
                                          <p:spTgt spid="5"/>
                                        </p:tgtEl>
                                        <p:attrNameLst>
                                          <p:attrName>fillcolor</p:attrName>
                                        </p:attrNameLst>
                                      </p:cBhvr>
                                      <p:to>
                                        <p:clrVal>
                                          <a:srgbClr val="FABFBE"/>
                                        </p:clrVal>
                                      </p:to>
                                    </p:set>
                                    <p:set>
                                      <p:cBhvr>
                                        <p:cTn id="56"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7" grpId="0" animBg="1"/>
      <p:bldP spid="8" grpId="0" animBg="1"/>
      <p:bldP spid="9" grpId="0" animBg="1"/>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 Scope</a:t>
            </a:r>
          </a:p>
        </p:txBody>
      </p:sp>
      <p:sp>
        <p:nvSpPr>
          <p:cNvPr id="3" name="Content Placeholder 2"/>
          <p:cNvSpPr>
            <a:spLocks noGrp="1"/>
          </p:cNvSpPr>
          <p:nvPr>
            <p:ph idx="1"/>
          </p:nvPr>
        </p:nvSpPr>
        <p:spPr/>
        <p:txBody>
          <a:bodyPr/>
          <a:lstStyle/>
          <a:p>
            <a:r>
              <a:rPr lang="en-US" dirty="0"/>
              <a:t>Understand and learn different types of existing algorithms.</a:t>
            </a:r>
          </a:p>
          <a:p>
            <a:r>
              <a:rPr lang="en-US" dirty="0"/>
              <a:t>Learn to analyze these algorithms mathematically and compare them.</a:t>
            </a:r>
          </a:p>
          <a:p>
            <a:r>
              <a:rPr lang="en-US" dirty="0"/>
              <a:t>Implement some of these algorithms using C/C++ during lab </a:t>
            </a:r>
            <a:r>
              <a:rPr lang="en-US" dirty="0" smtClean="0"/>
              <a:t>sessions.</a:t>
            </a:r>
            <a:endParaRPr lang="en-US" dirty="0"/>
          </a:p>
          <a:p>
            <a:r>
              <a:rPr lang="en-US" dirty="0"/>
              <a:t>Make some efforts to design the new algorithm for a few small problems.</a:t>
            </a:r>
          </a:p>
          <a:p>
            <a:endParaRPr lang="en-US" dirty="0"/>
          </a:p>
        </p:txBody>
      </p:sp>
    </p:spTree>
    <p:extLst>
      <p:ext uri="{BB962C8B-B14F-4D97-AF65-F5344CB8AC3E}">
        <p14:creationId xmlns:p14="http://schemas.microsoft.com/office/powerpoint/2010/main" val="394099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Outcome</a:t>
            </a:r>
          </a:p>
        </p:txBody>
      </p:sp>
      <p:sp>
        <p:nvSpPr>
          <p:cNvPr id="3" name="Content Placeholder 2"/>
          <p:cNvSpPr>
            <a:spLocks noGrp="1"/>
          </p:cNvSpPr>
          <p:nvPr>
            <p:ph idx="1"/>
          </p:nvPr>
        </p:nvSpPr>
        <p:spPr/>
        <p:txBody>
          <a:bodyPr/>
          <a:lstStyle/>
          <a:p>
            <a:pPr marL="457200" indent="-457200">
              <a:buFont typeface="+mj-lt"/>
              <a:buAutoNum type="arabicPeriod"/>
            </a:pPr>
            <a:r>
              <a:rPr lang="en-US" dirty="0"/>
              <a:t>Analyze the asymptotic performance of algorithms.</a:t>
            </a:r>
          </a:p>
          <a:p>
            <a:pPr marL="457200" indent="-457200">
              <a:buFont typeface="+mj-lt"/>
              <a:buAutoNum type="arabicPeriod"/>
            </a:pPr>
            <a:r>
              <a:rPr lang="en-US" dirty="0"/>
              <a:t>Derive and solve recurrences describing the performance of divide-and-conquer algorithms.</a:t>
            </a:r>
          </a:p>
          <a:p>
            <a:pPr marL="457200" indent="-457200">
              <a:buFont typeface="+mj-lt"/>
              <a:buAutoNum type="arabicPeriod"/>
            </a:pPr>
            <a:r>
              <a:rPr lang="en-US" dirty="0"/>
              <a:t>Find optimal solution by applying various methods.</a:t>
            </a:r>
          </a:p>
          <a:p>
            <a:pPr marL="457200" indent="-457200">
              <a:buFont typeface="+mj-lt"/>
              <a:buAutoNum type="arabicPeriod"/>
            </a:pPr>
            <a:r>
              <a:rPr lang="en-US" dirty="0"/>
              <a:t>Apply pattern matching algorithms to find particular pattern.</a:t>
            </a:r>
          </a:p>
          <a:p>
            <a:pPr marL="457200" indent="-457200">
              <a:buFont typeface="+mj-lt"/>
              <a:buAutoNum type="arabicPeriod"/>
            </a:pPr>
            <a:r>
              <a:rPr lang="en-US" dirty="0"/>
              <a:t>Differentiate polynomial and non-polynomial problems.</a:t>
            </a:r>
          </a:p>
          <a:p>
            <a:pPr marL="457200" indent="-457200">
              <a:buFont typeface="+mj-lt"/>
              <a:buAutoNum type="arabicPeriod"/>
            </a:pPr>
            <a:r>
              <a:rPr lang="en-US" dirty="0"/>
              <a:t>Explain the major graph algorithms and their analyses. Employ graphs to model engineering problems, when appropriate.</a:t>
            </a:r>
          </a:p>
          <a:p>
            <a:pPr marL="457200" indent="-457200">
              <a:buFont typeface="+mj-lt"/>
              <a:buAutoNum type="arabicPeriod"/>
            </a:pPr>
            <a:endParaRPr lang="en-US" dirty="0"/>
          </a:p>
        </p:txBody>
      </p:sp>
    </p:spTree>
    <p:extLst>
      <p:ext uri="{BB962C8B-B14F-4D97-AF65-F5344CB8AC3E}">
        <p14:creationId xmlns:p14="http://schemas.microsoft.com/office/powerpoint/2010/main" val="28870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Scheme</a:t>
            </a:r>
            <a:endParaRPr lang="en-US" dirty="0"/>
          </a:p>
        </p:txBody>
      </p:sp>
      <p:sp>
        <p:nvSpPr>
          <p:cNvPr id="7" name="Content Placeholder 6"/>
          <p:cNvSpPr>
            <a:spLocks noGrp="1"/>
          </p:cNvSpPr>
          <p:nvPr>
            <p:ph idx="1"/>
          </p:nvPr>
        </p:nvSpPr>
        <p:spPr/>
        <p:txBody>
          <a:bodyPr/>
          <a:lstStyle/>
          <a:p>
            <a:r>
              <a:rPr lang="en-US" dirty="0"/>
              <a:t>Prerequisite: Programming (C or C++), Data and file structure</a:t>
            </a:r>
          </a:p>
        </p:txBody>
      </p:sp>
      <p:graphicFrame>
        <p:nvGraphicFramePr>
          <p:cNvPr id="8" name="Content Placeholder 3">
            <a:extLst>
              <a:ext uri="{FF2B5EF4-FFF2-40B4-BE49-F238E27FC236}">
                <a16:creationId xmlns="" xmlns:a16="http://schemas.microsoft.com/office/drawing/2014/main" id="{848B2127-F7D0-404D-8079-1E66A38B78D5}"/>
              </a:ext>
            </a:extLst>
          </p:cNvPr>
          <p:cNvGraphicFramePr>
            <a:graphicFrameLocks/>
          </p:cNvGraphicFramePr>
          <p:nvPr>
            <p:extLst>
              <p:ext uri="{D42A27DB-BD31-4B8C-83A1-F6EECF244321}">
                <p14:modId xmlns:p14="http://schemas.microsoft.com/office/powerpoint/2010/main" val="1658422705"/>
              </p:ext>
            </p:extLst>
          </p:nvPr>
        </p:nvGraphicFramePr>
        <p:xfrm>
          <a:off x="2102735" y="2129871"/>
          <a:ext cx="7986530" cy="1706400"/>
        </p:xfrm>
        <a:graphic>
          <a:graphicData uri="http://schemas.openxmlformats.org/drawingml/2006/table">
            <a:tbl>
              <a:tblPr>
                <a:tableStyleId>{5940675A-B579-460E-94D1-54222C63F5DA}</a:tableStyleId>
              </a:tblPr>
              <a:tblGrid>
                <a:gridCol w="1581759">
                  <a:extLst>
                    <a:ext uri="{9D8B030D-6E8A-4147-A177-3AD203B41FA5}">
                      <a16:colId xmlns="" xmlns:a16="http://schemas.microsoft.com/office/drawing/2014/main" val="20000"/>
                    </a:ext>
                  </a:extLst>
                </a:gridCol>
                <a:gridCol w="1734671">
                  <a:extLst>
                    <a:ext uri="{9D8B030D-6E8A-4147-A177-3AD203B41FA5}">
                      <a16:colId xmlns="" xmlns:a16="http://schemas.microsoft.com/office/drawing/2014/main" val="20001"/>
                    </a:ext>
                  </a:extLst>
                </a:gridCol>
                <a:gridCol w="1707776">
                  <a:extLst>
                    <a:ext uri="{9D8B030D-6E8A-4147-A177-3AD203B41FA5}">
                      <a16:colId xmlns="" xmlns:a16="http://schemas.microsoft.com/office/drawing/2014/main" val="20003"/>
                    </a:ext>
                  </a:extLst>
                </a:gridCol>
                <a:gridCol w="1910416">
                  <a:extLst>
                    <a:ext uri="{9D8B030D-6E8A-4147-A177-3AD203B41FA5}">
                      <a16:colId xmlns="" xmlns:a16="http://schemas.microsoft.com/office/drawing/2014/main" val="20004"/>
                    </a:ext>
                  </a:extLst>
                </a:gridCol>
                <a:gridCol w="1051908">
                  <a:extLst>
                    <a:ext uri="{9D8B030D-6E8A-4147-A177-3AD203B41FA5}">
                      <a16:colId xmlns="" xmlns:a16="http://schemas.microsoft.com/office/drawing/2014/main" val="20006"/>
                    </a:ext>
                  </a:extLst>
                </a:gridCol>
              </a:tblGrid>
              <a:tr h="39600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i="0" u="none" strike="noStrike" dirty="0" smtClean="0">
                          <a:solidFill>
                            <a:srgbClr val="000000"/>
                          </a:solidFill>
                          <a:effectLst/>
                          <a:latin typeface="+mn-lt"/>
                        </a:rPr>
                        <a:t>Examination Marks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10000"/>
                        <a:lumOff val="90000"/>
                      </a:schemeClr>
                    </a:solidFill>
                  </a:tcPr>
                </a:tc>
                <a:tc hMerge="1">
                  <a:txBody>
                    <a:bodyPr/>
                    <a:lstStyle/>
                    <a:p>
                      <a:pPr algn="l" fontAlgn="ctr"/>
                      <a:endParaRPr lang="en-IN" sz="1800" b="1" i="0" u="none" strike="noStrike" dirty="0">
                        <a:solidFill>
                          <a:srgbClr val="000000"/>
                        </a:solidFill>
                        <a:effectLst/>
                        <a:latin typeface="Arial"/>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10000"/>
                        <a:lumOff val="90000"/>
                      </a:schemeClr>
                    </a:solidFill>
                  </a:tcPr>
                </a:tc>
                <a:tc hMerge="1">
                  <a:txBody>
                    <a:bodyPr/>
                    <a:lstStyle/>
                    <a:p>
                      <a:endParaRPr lang="en-IN"/>
                    </a:p>
                  </a:txBody>
                  <a:tcPr/>
                </a:tc>
                <a:tc hMerge="1">
                  <a:txBody>
                    <a:bodyPr/>
                    <a:lstStyle/>
                    <a:p>
                      <a:endParaRPr lang="en-IN"/>
                    </a:p>
                  </a:txBody>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i="0" u="none" strike="noStrike" kern="1200" dirty="0" smtClean="0">
                          <a:solidFill>
                            <a:srgbClr val="000000"/>
                          </a:solidFill>
                          <a:effectLst/>
                          <a:latin typeface="+mn-lt"/>
                          <a:ea typeface="+mn-ea"/>
                          <a:cs typeface="+mn-cs"/>
                        </a:rPr>
                        <a:t>Total Marks</a:t>
                      </a:r>
                      <a:endParaRPr lang="en-IN" sz="2400" b="1" i="0" u="none" strike="noStrike" kern="1200" dirty="0">
                        <a:solidFill>
                          <a:srgbClr val="000000"/>
                        </a:solidFill>
                        <a:effectLst/>
                        <a:latin typeface="+mn-lt"/>
                        <a:ea typeface="+mn-ea"/>
                        <a:cs typeface="+mn-cs"/>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1">
                        <a:lumMod val="10000"/>
                        <a:lumOff val="90000"/>
                      </a:schemeClr>
                    </a:solidFill>
                  </a:tcPr>
                </a:tc>
                <a:extLst>
                  <a:ext uri="{0D108BD9-81ED-4DB2-BD59-A6C34878D82A}">
                    <a16:rowId xmlns="" xmlns:a16="http://schemas.microsoft.com/office/drawing/2014/main" val="10002"/>
                  </a:ext>
                </a:extLst>
              </a:tr>
              <a:tr h="396000">
                <a:tc gridSpan="2">
                  <a:txBody>
                    <a:bodyPr/>
                    <a:lstStyle/>
                    <a:p>
                      <a:pPr algn="ctr" fontAlgn="ctr"/>
                      <a:r>
                        <a:rPr lang="en-IN" sz="2400" b="0" i="0" u="none" strike="noStrike" dirty="0" smtClean="0">
                          <a:solidFill>
                            <a:schemeClr val="bg1"/>
                          </a:solidFill>
                          <a:effectLst/>
                          <a:latin typeface="+mn-lt"/>
                        </a:rPr>
                        <a:t>Theory Marks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6"/>
                    </a:solidFill>
                  </a:tcPr>
                </a:tc>
                <a:tc hMerge="1">
                  <a:txBody>
                    <a:bodyPr/>
                    <a:lstStyle/>
                    <a:p>
                      <a:pPr algn="ctr" fontAlgn="ctr"/>
                      <a:endParaRPr lang="en-IN" sz="1800" b="1" i="0" u="none" strike="noStrike" dirty="0" smtClean="0">
                        <a:solidFill>
                          <a:schemeClr val="bg1"/>
                        </a:solidFill>
                        <a:effectLst/>
                        <a:latin typeface="Arial"/>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6"/>
                    </a:solidFill>
                  </a:tcPr>
                </a:tc>
                <a:tc gridSpan="2">
                  <a:txBody>
                    <a:bodyPr/>
                    <a:lstStyle/>
                    <a:p>
                      <a:pPr algn="ctr" fontAlgn="ctr"/>
                      <a:r>
                        <a:rPr lang="en-IN" sz="2400" b="0" i="0" u="none" strike="noStrike" dirty="0" smtClean="0">
                          <a:solidFill>
                            <a:srgbClr val="000000"/>
                          </a:solidFill>
                          <a:effectLst/>
                          <a:latin typeface="+mn-lt"/>
                        </a:rPr>
                        <a:t>Practical Marks</a:t>
                      </a: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hMerge="1">
                  <a:txBody>
                    <a:bodyPr/>
                    <a:lstStyle/>
                    <a:p>
                      <a:pPr algn="ctr" fontAlgn="ctr"/>
                      <a:endParaRPr lang="en-IN" sz="1800" b="1" i="0" u="none" strike="noStrike" dirty="0" smtClean="0">
                        <a:solidFill>
                          <a:schemeClr val="bg1"/>
                        </a:solidFill>
                        <a:effectLst/>
                        <a:latin typeface="Arial"/>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vMerge="1">
                  <a:txBody>
                    <a:bodyPr/>
                    <a:lstStyle/>
                    <a:p>
                      <a:pPr algn="ctr" fontAlgn="ctr"/>
                      <a:endParaRPr lang="en-IN" sz="1800" b="1" i="0" u="none" strike="noStrike" dirty="0">
                        <a:solidFill>
                          <a:srgbClr val="000000"/>
                        </a:solidFill>
                        <a:effectLst/>
                        <a:latin typeface="Arial"/>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r h="396000">
                <a:tc>
                  <a:txBody>
                    <a:bodyPr/>
                    <a:lstStyle/>
                    <a:p>
                      <a:pPr algn="ctr" fontAlgn="ctr"/>
                      <a:r>
                        <a:rPr lang="en-IN" sz="2400" b="0" i="0" u="none" strike="noStrike" dirty="0" smtClean="0">
                          <a:solidFill>
                            <a:srgbClr val="000000"/>
                          </a:solidFill>
                          <a:effectLst/>
                          <a:latin typeface="+mn-lt"/>
                        </a:rPr>
                        <a:t>ESE (E</a:t>
                      </a:r>
                      <a:r>
                        <a:rPr lang="en-IN" sz="2400" b="0" i="0" u="none" strike="noStrike" dirty="0">
                          <a:solidFill>
                            <a:srgbClr val="000000"/>
                          </a:solidFill>
                          <a:effectLst/>
                          <a:latin typeface="+mn-lt"/>
                        </a:rPr>
                        <a:t>)</a:t>
                      </a:r>
                      <a:endParaRPr lang="en-IN" sz="2400" b="0" i="0" u="none" strike="noStrike" dirty="0" smtClean="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PA</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ESE (V)</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PA</a:t>
                      </a:r>
                      <a:r>
                        <a:rPr lang="en-IN" sz="2400" b="0" i="0" u="none" strike="noStrike" baseline="0" dirty="0" smtClean="0">
                          <a:solidFill>
                            <a:srgbClr val="000000"/>
                          </a:solidFill>
                          <a:effectLst/>
                          <a:latin typeface="+mn-lt"/>
                        </a:rPr>
                        <a:t> (I)</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vMerge="1">
                  <a:txBody>
                    <a:bodyPr/>
                    <a:lstStyle/>
                    <a:p>
                      <a:pPr algn="ctr" fontAlgn="ctr"/>
                      <a:endParaRPr lang="en-IN" sz="1800" b="0" i="0" u="none" strike="noStrike" dirty="0">
                        <a:solidFill>
                          <a:srgbClr val="000000"/>
                        </a:solidFill>
                        <a:effectLst/>
                        <a:latin typeface="Arial"/>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 xmlns:a16="http://schemas.microsoft.com/office/drawing/2014/main" val="10004"/>
                  </a:ext>
                </a:extLst>
              </a:tr>
              <a:tr h="396000">
                <a:tc>
                  <a:txBody>
                    <a:bodyPr/>
                    <a:lstStyle/>
                    <a:p>
                      <a:pPr algn="ctr" fontAlgn="ctr"/>
                      <a:r>
                        <a:rPr lang="en-IN" sz="2400" b="0" i="0" u="none" strike="noStrike" dirty="0" smtClean="0">
                          <a:solidFill>
                            <a:srgbClr val="000000"/>
                          </a:solidFill>
                          <a:effectLst/>
                          <a:latin typeface="+mn-lt"/>
                        </a:rPr>
                        <a:t>70</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30</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30</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20</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fontAlgn="ctr"/>
                      <a:r>
                        <a:rPr lang="en-IN" sz="2400" b="0" i="0" u="none" strike="noStrike" dirty="0" smtClean="0">
                          <a:solidFill>
                            <a:srgbClr val="000000"/>
                          </a:solidFill>
                          <a:effectLst/>
                          <a:latin typeface="+mn-lt"/>
                        </a:rPr>
                        <a:t>150</a:t>
                      </a:r>
                      <a:endParaRPr lang="en-IN" sz="2400" b="0" i="0" u="none" strike="noStrike" dirty="0">
                        <a:solidFill>
                          <a:srgbClr val="000000"/>
                        </a:solidFill>
                        <a:effectLst/>
                        <a:latin typeface="+mn-lt"/>
                      </a:endParaRPr>
                    </a:p>
                  </a:txBody>
                  <a:tcPr marL="2783" marR="2783" marT="2783" marB="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85908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5000" y="-668564"/>
            <a:ext cx="4131733" cy="4131733"/>
          </a:xfrm>
          <a:prstGeom prst="ellipse">
            <a:avLst/>
          </a:prstGeom>
          <a:solidFill>
            <a:srgbClr val="D81A6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216198" y="427806"/>
            <a:ext cx="3091778" cy="1938992"/>
          </a:xfrm>
          <a:prstGeom prst="rect">
            <a:avLst/>
          </a:prstGeom>
          <a:noFill/>
        </p:spPr>
        <p:txBody>
          <a:bodyPr wrap="square" rtlCol="0">
            <a:spAutoFit/>
          </a:bodyPr>
          <a:lstStyle/>
          <a:p>
            <a:pPr algn="ctr"/>
            <a:r>
              <a:rPr lang="en-US" sz="6000" b="1" dirty="0" smtClean="0">
                <a:solidFill>
                  <a:schemeClr val="bg1"/>
                </a:solidFill>
                <a:latin typeface="Roboto Condensed"/>
                <a:ea typeface="Open Sans" panose="020B0606030504020204" pitchFamily="34" charset="0"/>
                <a:cs typeface="Open Sans" panose="020B0606030504020204" pitchFamily="34" charset="0"/>
              </a:rPr>
              <a:t>Happy Learning</a:t>
            </a:r>
            <a:endParaRPr lang="en-US" sz="6000" b="1" dirty="0">
              <a:solidFill>
                <a:schemeClr val="bg1"/>
              </a:solidFill>
              <a:latin typeface="Roboto Condensed"/>
              <a:ea typeface="Open Sans" panose="020B0606030504020204" pitchFamily="34" charset="0"/>
              <a:cs typeface="Open Sans" panose="020B0606030504020204" pitchFamily="34" charset="0"/>
            </a:endParaRPr>
          </a:p>
        </p:txBody>
      </p:sp>
      <p:sp>
        <p:nvSpPr>
          <p:cNvPr id="11" name="Rounded Rectangle 5"/>
          <p:cNvSpPr/>
          <p:nvPr/>
        </p:nvSpPr>
        <p:spPr>
          <a:xfrm>
            <a:off x="4047565" y="3230421"/>
            <a:ext cx="4598894" cy="1034873"/>
          </a:xfrm>
          <a:prstGeom prst="roundRect">
            <a:avLst>
              <a:gd name="adj" fmla="val 5411"/>
            </a:avLst>
          </a:prstGeom>
          <a:gradFill flip="none" rotWithShape="1">
            <a:gsLst>
              <a:gs pos="20000">
                <a:srgbClr val="D81A60"/>
              </a:gs>
              <a:gs pos="100000">
                <a:srgbClr val="D81A60"/>
              </a:gs>
            </a:gsLst>
            <a:lin ang="2700000" scaled="1"/>
            <a:tileRect/>
          </a:gra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smtClean="0">
                <a:solidFill>
                  <a:schemeClr val="bg1"/>
                </a:solidFill>
                <a:latin typeface="Roboto Condensed"/>
                <a:ea typeface="Open Sans" panose="020B0606030504020204" pitchFamily="34" charset="0"/>
                <a:cs typeface="Open Sans" panose="020B0606030504020204" pitchFamily="34" charset="0"/>
              </a:rPr>
              <a:t>Thank You!!</a:t>
            </a:r>
            <a:endParaRPr lang="en-US" sz="5400" b="1" dirty="0">
              <a:solidFill>
                <a:schemeClr val="bg1"/>
              </a:solidFill>
              <a:latin typeface="Roboto Condensed"/>
            </a:endParaRPr>
          </a:p>
        </p:txBody>
      </p:sp>
    </p:spTree>
    <p:extLst>
      <p:ext uri="{BB962C8B-B14F-4D97-AF65-F5344CB8AC3E}">
        <p14:creationId xmlns:p14="http://schemas.microsoft.com/office/powerpoint/2010/main" val="133160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smtClean="0"/>
              <a:t>rupesh.vaishnav@darshan.ac.in</a:t>
            </a:r>
            <a:endParaRPr lang="en-IN" dirty="0"/>
          </a:p>
        </p:txBody>
      </p:sp>
      <p:sp>
        <p:nvSpPr>
          <p:cNvPr id="3" name="Text Placeholder 2"/>
          <p:cNvSpPr>
            <a:spLocks noGrp="1"/>
          </p:cNvSpPr>
          <p:nvPr>
            <p:ph type="body" sz="quarter" idx="12"/>
          </p:nvPr>
        </p:nvSpPr>
        <p:spPr/>
        <p:txBody>
          <a:bodyPr/>
          <a:lstStyle/>
          <a:p>
            <a:r>
              <a:rPr lang="en-IN" dirty="0" smtClean="0"/>
              <a:t>9428037452</a:t>
            </a:r>
            <a:endParaRPr lang="en-IN" dirty="0"/>
          </a:p>
        </p:txBody>
      </p:sp>
      <p:sp>
        <p:nvSpPr>
          <p:cNvPr id="4" name="Text Placeholder 3"/>
          <p:cNvSpPr>
            <a:spLocks noGrp="1"/>
          </p:cNvSpPr>
          <p:nvPr>
            <p:ph type="body" sz="quarter" idx="13"/>
          </p:nvPr>
        </p:nvSpPr>
        <p:spPr/>
        <p:txBody>
          <a:bodyPr/>
          <a:lstStyle/>
          <a:p>
            <a:r>
              <a:rPr lang="en-IN" dirty="0" smtClean="0"/>
              <a:t>Computer Engineering Department</a:t>
            </a:r>
            <a:endParaRPr lang="en-IN" dirty="0"/>
          </a:p>
        </p:txBody>
      </p:sp>
      <p:sp>
        <p:nvSpPr>
          <p:cNvPr id="5" name="Text Placeholder 4"/>
          <p:cNvSpPr>
            <a:spLocks noGrp="1"/>
          </p:cNvSpPr>
          <p:nvPr>
            <p:ph type="body" sz="quarter" idx="14"/>
          </p:nvPr>
        </p:nvSpPr>
        <p:spPr/>
        <p:txBody>
          <a:bodyPr/>
          <a:lstStyle/>
          <a:p>
            <a:r>
              <a:rPr lang="en-IN" dirty="0" smtClean="0"/>
              <a:t>Rupesh Vaishnav</a:t>
            </a:r>
            <a:endParaRPr lang="en-IN" dirty="0"/>
          </a:p>
        </p:txBody>
      </p:sp>
      <p:sp>
        <p:nvSpPr>
          <p:cNvPr id="6" name="Text Placeholder 5"/>
          <p:cNvSpPr>
            <a:spLocks noGrp="1"/>
          </p:cNvSpPr>
          <p:nvPr>
            <p:ph type="body" sz="quarter" idx="16"/>
          </p:nvPr>
        </p:nvSpPr>
        <p:spPr/>
        <p:txBody>
          <a:bodyPr/>
          <a:lstStyle/>
          <a:p>
            <a:r>
              <a:rPr lang="en-US" dirty="0"/>
              <a:t>Analysis and Design of Algorithms (ADA)</a:t>
            </a:r>
          </a:p>
          <a:p>
            <a:r>
              <a:rPr lang="en-US" dirty="0"/>
              <a:t>GTU #</a:t>
            </a:r>
            <a:r>
              <a:rPr lang="en-US" dirty="0" smtClean="0"/>
              <a:t>3150703</a:t>
            </a:r>
            <a:endParaRPr lang="en-US"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5150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Designing</a:t>
            </a:r>
          </a:p>
        </p:txBody>
      </p:sp>
      <p:sp>
        <p:nvSpPr>
          <p:cNvPr id="3" name="Content Placeholder 2"/>
          <p:cNvSpPr>
            <a:spLocks noGrp="1"/>
          </p:cNvSpPr>
          <p:nvPr>
            <p:ph idx="1"/>
          </p:nvPr>
        </p:nvSpPr>
        <p:spPr/>
        <p:txBody>
          <a:bodyPr/>
          <a:lstStyle/>
          <a:p>
            <a:r>
              <a:rPr lang="en-US" dirty="0" smtClean="0"/>
              <a:t>An Algorithm provides </a:t>
            </a:r>
            <a:r>
              <a:rPr lang="en-US" dirty="0"/>
              <a:t>a method of doing the things, from our daily life to every other complex problem of the world. </a:t>
            </a:r>
          </a:p>
          <a:p>
            <a:endParaRPr lang="en-US" dirty="0"/>
          </a:p>
          <a:p>
            <a:endParaRPr lang="en-US" dirty="0"/>
          </a:p>
          <a:p>
            <a:endParaRPr lang="en-US" dirty="0"/>
          </a:p>
          <a:p>
            <a:endParaRPr lang="en-US" dirty="0"/>
          </a:p>
          <a:p>
            <a:endParaRPr lang="en-US" dirty="0"/>
          </a:p>
          <a:p>
            <a:endParaRPr lang="en-US" dirty="0" smtClean="0"/>
          </a:p>
          <a:p>
            <a:endParaRPr lang="en-US" dirty="0"/>
          </a:p>
          <a:p>
            <a:r>
              <a:rPr lang="en-US" dirty="0" smtClean="0"/>
              <a:t>Knowingly </a:t>
            </a:r>
            <a:r>
              <a:rPr lang="en-US" dirty="0"/>
              <a:t>or unknowingly we execute a lot of complex programs in our daily life written using algorithms.</a:t>
            </a:r>
          </a:p>
          <a:p>
            <a:endParaRPr lang="en-US" dirty="0"/>
          </a:p>
        </p:txBody>
      </p:sp>
      <p:sp>
        <p:nvSpPr>
          <p:cNvPr id="4" name="TextBox 3"/>
          <p:cNvSpPr txBox="1"/>
          <p:nvPr/>
        </p:nvSpPr>
        <p:spPr>
          <a:xfrm>
            <a:off x="1772194" y="2175808"/>
            <a:ext cx="3429000" cy="1938992"/>
          </a:xfrm>
          <a:prstGeom prst="rect">
            <a:avLst/>
          </a:prstGeom>
          <a:solidFill>
            <a:schemeClr val="bg1">
              <a:lumMod val="85000"/>
            </a:schemeClr>
          </a:solidFill>
        </p:spPr>
        <p:txBody>
          <a:bodyPr wrap="square" rtlCol="0">
            <a:spAutoFit/>
          </a:bodyPr>
          <a:lstStyle/>
          <a:p>
            <a:r>
              <a:rPr lang="en-US" sz="2000" dirty="0">
                <a:solidFill>
                  <a:srgbClr val="B21266"/>
                </a:solidFill>
              </a:rPr>
              <a:t>For e.g. - A visit to a new city </a:t>
            </a:r>
          </a:p>
          <a:p>
            <a:pPr marL="914400" lvl="1" indent="-457200">
              <a:buFont typeface="+mj-lt"/>
              <a:buAutoNum type="arabicPeriod"/>
            </a:pPr>
            <a:r>
              <a:rPr lang="en-US" sz="2000" dirty="0"/>
              <a:t>Collect information</a:t>
            </a:r>
          </a:p>
          <a:p>
            <a:pPr marL="914400" lvl="1" indent="-457200">
              <a:buFont typeface="+mj-lt"/>
              <a:buAutoNum type="arabicPeriod"/>
            </a:pPr>
            <a:r>
              <a:rPr lang="en-US" sz="2000" dirty="0"/>
              <a:t>Book tickets</a:t>
            </a:r>
          </a:p>
          <a:p>
            <a:pPr marL="914400" lvl="1" indent="-457200">
              <a:buFont typeface="+mj-lt"/>
              <a:buAutoNum type="arabicPeriod"/>
            </a:pPr>
            <a:r>
              <a:rPr lang="en-US" sz="2000" dirty="0"/>
              <a:t>Identify locations to </a:t>
            </a:r>
            <a:r>
              <a:rPr lang="en-US" sz="2000" dirty="0" smtClean="0"/>
              <a:t>visit</a:t>
            </a:r>
          </a:p>
          <a:p>
            <a:pPr marL="914400" lvl="1" indent="-457200">
              <a:buFont typeface="+mj-lt"/>
              <a:buAutoNum type="arabicPeriod"/>
            </a:pPr>
            <a:r>
              <a:rPr lang="en-US" sz="2000" dirty="0" smtClean="0"/>
              <a:t>Pack up and go</a:t>
            </a:r>
            <a:endParaRPr lang="en-US" sz="2000" dirty="0"/>
          </a:p>
        </p:txBody>
      </p:sp>
      <mc:AlternateContent xmlns:mc="http://schemas.openxmlformats.org/markup-compatibility/2006" xmlns:a14="http://schemas.microsoft.com/office/drawing/2010/main">
        <mc:Choice Requires="a14">
          <p:sp>
            <p:nvSpPr>
              <p:cNvPr id="5" name="TextBox 4"/>
              <p:cNvSpPr txBox="1"/>
              <p:nvPr/>
            </p:nvSpPr>
            <p:spPr>
              <a:xfrm>
                <a:off x="7111291" y="2175808"/>
                <a:ext cx="3429000" cy="1938992"/>
              </a:xfrm>
              <a:prstGeom prst="rect">
                <a:avLst/>
              </a:prstGeom>
              <a:solidFill>
                <a:schemeClr val="bg1">
                  <a:lumMod val="85000"/>
                </a:schemeClr>
              </a:solidFill>
            </p:spPr>
            <p:txBody>
              <a:bodyPr wrap="square" rtlCol="0">
                <a:spAutoFit/>
              </a:bodyPr>
              <a:lstStyle/>
              <a:p>
                <a:r>
                  <a:rPr lang="en-US" sz="2000" dirty="0">
                    <a:solidFill>
                      <a:srgbClr val="B21266"/>
                    </a:solidFill>
                  </a:rPr>
                  <a:t>For e.g. </a:t>
                </a:r>
                <a:r>
                  <a:rPr lang="en-US" sz="2000" dirty="0" smtClean="0">
                    <a:solidFill>
                      <a:srgbClr val="B21266"/>
                    </a:solidFill>
                  </a:rPr>
                  <a:t>– Adding two numbers</a:t>
                </a:r>
                <a:endParaRPr lang="en-US" sz="2000" dirty="0">
                  <a:solidFill>
                    <a:srgbClr val="B21266"/>
                  </a:solidFill>
                </a:endParaRPr>
              </a:p>
              <a:p>
                <a:pPr marL="914400" lvl="1" indent="-457200">
                  <a:buFont typeface="+mj-lt"/>
                  <a:buAutoNum type="arabicPeriod"/>
                </a:pPr>
                <a:r>
                  <a:rPr lang="en-US" sz="2000" dirty="0" smtClean="0"/>
                  <a:t>Store two numbers in </a:t>
                </a:r>
                <a14:m>
                  <m:oMath xmlns:m="http://schemas.openxmlformats.org/officeDocument/2006/math">
                    <m:r>
                      <a:rPr lang="en-US" sz="2000" i="1" dirty="0" smtClean="0">
                        <a:latin typeface="Cambria Math" panose="02040503050406030204" pitchFamily="18" charset="0"/>
                      </a:rPr>
                      <m:t>𝑎</m:t>
                    </m:r>
                  </m:oMath>
                </a14:m>
                <a:r>
                  <a:rPr lang="en-US" sz="2000" dirty="0" smtClean="0"/>
                  <a:t> and </a:t>
                </a:r>
                <a14:m>
                  <m:oMath xmlns:m="http://schemas.openxmlformats.org/officeDocument/2006/math">
                    <m:r>
                      <a:rPr lang="en-US" sz="2000" i="1" dirty="0" smtClean="0">
                        <a:latin typeface="Cambria Math" panose="02040503050406030204" pitchFamily="18" charset="0"/>
                      </a:rPr>
                      <m:t>𝑏</m:t>
                    </m:r>
                  </m:oMath>
                </a14:m>
                <a:endParaRPr lang="en-US" sz="2000" dirty="0"/>
              </a:p>
              <a:p>
                <a:pPr marL="914400" lvl="1" indent="-457200">
                  <a:buFont typeface="+mj-lt"/>
                  <a:buAutoNum type="arabicPeriod"/>
                </a:pPr>
                <a:r>
                  <a:rPr lang="en-US" sz="2000" dirty="0" smtClean="0"/>
                  <a:t>Add </a:t>
                </a:r>
                <a14:m>
                  <m:oMath xmlns:m="http://schemas.openxmlformats.org/officeDocument/2006/math">
                    <m:r>
                      <a:rPr lang="en-US" sz="2000" i="1" dirty="0" smtClean="0">
                        <a:latin typeface="Cambria Math" panose="02040503050406030204" pitchFamily="18" charset="0"/>
                      </a:rPr>
                      <m:t>𝑎</m:t>
                    </m:r>
                  </m:oMath>
                </a14:m>
                <a:r>
                  <a:rPr lang="en-US" sz="2000" dirty="0" smtClean="0"/>
                  <a:t> and </a:t>
                </a:r>
                <a14:m>
                  <m:oMath xmlns:m="http://schemas.openxmlformats.org/officeDocument/2006/math">
                    <m:r>
                      <a:rPr lang="en-US" sz="2000" i="1" dirty="0" smtClean="0">
                        <a:latin typeface="Cambria Math" panose="02040503050406030204" pitchFamily="18" charset="0"/>
                      </a:rPr>
                      <m:t>𝑏</m:t>
                    </m:r>
                  </m:oMath>
                </a14:m>
                <a:r>
                  <a:rPr lang="en-US" sz="2000" dirty="0" smtClean="0"/>
                  <a:t> and store the result in </a:t>
                </a:r>
                <a14:m>
                  <m:oMath xmlns:m="http://schemas.openxmlformats.org/officeDocument/2006/math">
                    <m:r>
                      <a:rPr lang="en-US" sz="2000" i="1" dirty="0" smtClean="0">
                        <a:latin typeface="Cambria Math" panose="02040503050406030204" pitchFamily="18" charset="0"/>
                      </a:rPr>
                      <m:t>𝑐</m:t>
                    </m:r>
                  </m:oMath>
                </a14:m>
                <a:endParaRPr lang="en-US" sz="2000" dirty="0" smtClean="0"/>
              </a:p>
              <a:p>
                <a:pPr marL="914400" lvl="1" indent="-457200">
                  <a:buFont typeface="+mj-lt"/>
                  <a:buAutoNum type="arabicPeriod"/>
                </a:pPr>
                <a:r>
                  <a:rPr lang="en-US" sz="2000" dirty="0" smtClean="0"/>
                  <a:t>Display the value of </a:t>
                </a:r>
                <a14:m>
                  <m:oMath xmlns:m="http://schemas.openxmlformats.org/officeDocument/2006/math">
                    <m:r>
                      <a:rPr lang="en-US" sz="2000" i="1" dirty="0" smtClean="0">
                        <a:latin typeface="Cambria Math" panose="02040503050406030204" pitchFamily="18" charset="0"/>
                      </a:rPr>
                      <m:t>𝑐</m:t>
                    </m:r>
                  </m:oMath>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111291" y="2175808"/>
                <a:ext cx="3429000" cy="1938992"/>
              </a:xfrm>
              <a:prstGeom prst="rect">
                <a:avLst/>
              </a:prstGeom>
              <a:blipFill>
                <a:blip r:embed="rId2"/>
                <a:stretch>
                  <a:fillRect l="-1957" t="-1572" r="-712" b="-5031"/>
                </a:stretch>
              </a:blipFill>
            </p:spPr>
            <p:txBody>
              <a:bodyPr/>
              <a:lstStyle/>
              <a:p>
                <a:r>
                  <a:rPr lang="en-US">
                    <a:noFill/>
                  </a:rPr>
                  <a:t> </a:t>
                </a:r>
              </a:p>
            </p:txBody>
          </p:sp>
        </mc:Fallback>
      </mc:AlternateContent>
    </p:spTree>
    <p:extLst>
      <p:ext uri="{BB962C8B-B14F-4D97-AF65-F5344CB8AC3E}">
        <p14:creationId xmlns:p14="http://schemas.microsoft.com/office/powerpoint/2010/main" val="32026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Designing</a:t>
            </a:r>
          </a:p>
        </p:txBody>
      </p:sp>
      <p:sp>
        <p:nvSpPr>
          <p:cNvPr id="3" name="Content Placeholder 2"/>
          <p:cNvSpPr>
            <a:spLocks noGrp="1"/>
          </p:cNvSpPr>
          <p:nvPr>
            <p:ph idx="1"/>
          </p:nvPr>
        </p:nvSpPr>
        <p:spPr/>
        <p:txBody>
          <a:bodyPr/>
          <a:lstStyle/>
          <a:p>
            <a:r>
              <a:rPr lang="en-US" dirty="0"/>
              <a:t>So, basically algorithm tells exactly how to do something to reach our goal or to achieve the required output or to accomplish our task.</a:t>
            </a:r>
          </a:p>
          <a:p>
            <a:r>
              <a:rPr lang="en-US" dirty="0"/>
              <a:t>Computer is a machine, designed to follow the human orders.</a:t>
            </a:r>
          </a:p>
          <a:p>
            <a:r>
              <a:rPr lang="en-US" dirty="0"/>
              <a:t>We have to instruct it properly after considering every aspect, so that nothing is left behind or wrongly entered. </a:t>
            </a:r>
          </a:p>
          <a:p>
            <a:r>
              <a:rPr lang="en-US" dirty="0"/>
              <a:t>Even a slight mistake can change the execution of a command which will change the end result.</a:t>
            </a:r>
          </a:p>
          <a:p>
            <a:r>
              <a:rPr lang="en-US" dirty="0"/>
              <a:t>In order to design a perfect computer program to solve the real world complex problems, we have to write an appropriate algorithm first. </a:t>
            </a:r>
          </a:p>
          <a:p>
            <a:endParaRPr lang="en-US" dirty="0"/>
          </a:p>
        </p:txBody>
      </p:sp>
    </p:spTree>
    <p:extLst>
      <p:ext uri="{BB962C8B-B14F-4D97-AF65-F5344CB8AC3E}">
        <p14:creationId xmlns:p14="http://schemas.microsoft.com/office/powerpoint/2010/main" val="176009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Applications</a:t>
            </a:r>
            <a:endParaRPr lang="en-US" dirty="0"/>
          </a:p>
        </p:txBody>
      </p:sp>
      <p:sp>
        <p:nvSpPr>
          <p:cNvPr id="3" name="Content Placeholder 2"/>
          <p:cNvSpPr>
            <a:spLocks noGrp="1"/>
          </p:cNvSpPr>
          <p:nvPr>
            <p:ph idx="1"/>
          </p:nvPr>
        </p:nvSpPr>
        <p:spPr/>
        <p:txBody>
          <a:bodyPr/>
          <a:lstStyle/>
          <a:p>
            <a:r>
              <a:rPr lang="en-US" dirty="0" smtClean="0"/>
              <a:t>To </a:t>
            </a:r>
            <a:r>
              <a:rPr lang="en-US" dirty="0"/>
              <a:t>find the shortest or the best path to travel from one location to another (Google Maps).</a:t>
            </a:r>
          </a:p>
          <a:p>
            <a:r>
              <a:rPr lang="en-US" dirty="0"/>
              <a:t>To do the weather forecasting.</a:t>
            </a:r>
          </a:p>
          <a:p>
            <a:r>
              <a:rPr lang="en-US" dirty="0"/>
              <a:t>DNA pattern matching </a:t>
            </a:r>
            <a:r>
              <a:rPr lang="en-US" dirty="0" smtClean="0"/>
              <a:t>and to </a:t>
            </a:r>
            <a:r>
              <a:rPr lang="en-US" dirty="0"/>
              <a:t>cure diseases.</a:t>
            </a:r>
          </a:p>
          <a:p>
            <a:r>
              <a:rPr lang="en-US" dirty="0"/>
              <a:t>For making games like </a:t>
            </a:r>
            <a:r>
              <a:rPr lang="en-US" dirty="0" smtClean="0"/>
              <a:t>chess, Go, etc. </a:t>
            </a:r>
            <a:r>
              <a:rPr lang="en-US" dirty="0"/>
              <a:t>that can defeat the </a:t>
            </a:r>
            <a:r>
              <a:rPr lang="en-US" dirty="0" smtClean="0"/>
              <a:t>human champions.</a:t>
            </a:r>
            <a:endParaRPr lang="en-US" dirty="0"/>
          </a:p>
          <a:p>
            <a:r>
              <a:rPr lang="en-US" dirty="0"/>
              <a:t>For building smart robots ( like drones ).</a:t>
            </a:r>
          </a:p>
          <a:p>
            <a:r>
              <a:rPr lang="en-US" dirty="0"/>
              <a:t>Every time you hit the search button on Google.</a:t>
            </a:r>
          </a:p>
          <a:p>
            <a:r>
              <a:rPr lang="en-US" dirty="0"/>
              <a:t>In fact, every time you access an ATM, enlist for a unique identity number under </a:t>
            </a:r>
            <a:r>
              <a:rPr lang="en-US" dirty="0" err="1"/>
              <a:t>Aadhaar</a:t>
            </a:r>
            <a:r>
              <a:rPr lang="en-US" dirty="0"/>
              <a:t>, book an air or train ticket or buy something online, you are expanding the scope and range of algorithms.</a:t>
            </a:r>
          </a:p>
          <a:p>
            <a:endParaRPr lang="en-US" dirty="0"/>
          </a:p>
        </p:txBody>
      </p:sp>
    </p:spTree>
    <p:extLst>
      <p:ext uri="{BB962C8B-B14F-4D97-AF65-F5344CB8AC3E}">
        <p14:creationId xmlns:p14="http://schemas.microsoft.com/office/powerpoint/2010/main" val="38637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p:cNvPicPr>
            <a:picLocks noChangeAspect="1"/>
          </p:cNvPicPr>
          <p:nvPr/>
        </p:nvPicPr>
        <p:blipFill>
          <a:blip r:embed="rId2"/>
          <a:stretch>
            <a:fillRect/>
          </a:stretch>
        </p:blipFill>
        <p:spPr>
          <a:xfrm>
            <a:off x="4876676" y="2068853"/>
            <a:ext cx="2580480" cy="2560320"/>
          </a:xfrm>
          <a:prstGeom prst="rect">
            <a:avLst/>
          </a:prstGeom>
        </p:spPr>
      </p:pic>
      <p:sp>
        <p:nvSpPr>
          <p:cNvPr id="4" name="Oval 3"/>
          <p:cNvSpPr/>
          <p:nvPr/>
        </p:nvSpPr>
        <p:spPr>
          <a:xfrm>
            <a:off x="4144546" y="1345109"/>
            <a:ext cx="3936013" cy="3936014"/>
          </a:xfrm>
          <a:prstGeom prst="ellipse">
            <a:avLst/>
          </a:prstGeom>
          <a:noFill/>
          <a:ln w="1905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0800000">
            <a:off x="4632960" y="135819"/>
            <a:ext cx="2926080" cy="2011680"/>
          </a:xfrm>
          <a:prstGeom prst="triangle">
            <a:avLst/>
          </a:prstGeom>
          <a:solidFill>
            <a:srgbClr val="FABFBE"/>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TextBox 5"/>
          <p:cNvSpPr txBox="1"/>
          <p:nvPr/>
        </p:nvSpPr>
        <p:spPr>
          <a:xfrm>
            <a:off x="5433284" y="329446"/>
            <a:ext cx="1358536" cy="1015663"/>
          </a:xfrm>
          <a:prstGeom prst="rect">
            <a:avLst/>
          </a:prstGeom>
          <a:noFill/>
        </p:spPr>
        <p:txBody>
          <a:bodyPr wrap="square" rtlCol="0">
            <a:spAutoFit/>
          </a:bodyPr>
          <a:lstStyle/>
          <a:p>
            <a:pPr algn="ctr"/>
            <a:r>
              <a:rPr lang="en-US" sz="2000" dirty="0" smtClean="0">
                <a:solidFill>
                  <a:srgbClr val="C00000"/>
                </a:solidFill>
              </a:rPr>
              <a:t>Designing an algorithm </a:t>
            </a:r>
            <a:endParaRPr lang="en-US" sz="2000" dirty="0">
              <a:solidFill>
                <a:srgbClr val="C00000"/>
              </a:solidFill>
            </a:endParaRPr>
          </a:p>
        </p:txBody>
      </p:sp>
      <p:sp>
        <p:nvSpPr>
          <p:cNvPr id="7" name="Isosceles Triangle 6"/>
          <p:cNvSpPr/>
          <p:nvPr/>
        </p:nvSpPr>
        <p:spPr>
          <a:xfrm rot="16200000">
            <a:off x="6922339" y="2328807"/>
            <a:ext cx="2926080" cy="2103120"/>
          </a:xfrm>
          <a:prstGeom prst="triangle">
            <a:avLst/>
          </a:prstGeom>
          <a:solidFill>
            <a:schemeClr val="bg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Isosceles Triangle 7"/>
          <p:cNvSpPr/>
          <p:nvPr/>
        </p:nvSpPr>
        <p:spPr>
          <a:xfrm rot="5400000">
            <a:off x="2503902" y="2328807"/>
            <a:ext cx="2926080" cy="2103120"/>
          </a:xfrm>
          <a:prstGeom prst="triangl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9" name="Isosceles Triangle 8"/>
          <p:cNvSpPr/>
          <p:nvPr/>
        </p:nvSpPr>
        <p:spPr>
          <a:xfrm>
            <a:off x="4632960" y="4449056"/>
            <a:ext cx="2926080" cy="2011680"/>
          </a:xfrm>
          <a:prstGeom prst="triangl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0" name="TextBox 9"/>
          <p:cNvSpPr txBox="1"/>
          <p:nvPr/>
        </p:nvSpPr>
        <p:spPr>
          <a:xfrm>
            <a:off x="2850696" y="2841181"/>
            <a:ext cx="1358536" cy="1015663"/>
          </a:xfrm>
          <a:prstGeom prst="rect">
            <a:avLst/>
          </a:prstGeom>
          <a:noFill/>
        </p:spPr>
        <p:txBody>
          <a:bodyPr wrap="square" rtlCol="0">
            <a:spAutoFit/>
          </a:bodyPr>
          <a:lstStyle/>
          <a:p>
            <a:pPr algn="ctr"/>
            <a:r>
              <a:rPr lang="en-US" sz="2000" dirty="0" smtClean="0">
                <a:solidFill>
                  <a:srgbClr val="C00000"/>
                </a:solidFill>
              </a:rPr>
              <a:t>Analyzing Running Time </a:t>
            </a:r>
            <a:endParaRPr lang="en-US" sz="2000" dirty="0">
              <a:solidFill>
                <a:srgbClr val="C00000"/>
              </a:solidFill>
            </a:endParaRPr>
          </a:p>
        </p:txBody>
      </p:sp>
      <p:sp>
        <p:nvSpPr>
          <p:cNvPr id="11" name="TextBox 10"/>
          <p:cNvSpPr txBox="1"/>
          <p:nvPr/>
        </p:nvSpPr>
        <p:spPr>
          <a:xfrm>
            <a:off x="5291814" y="5363098"/>
            <a:ext cx="1685324" cy="1015663"/>
          </a:xfrm>
          <a:prstGeom prst="rect">
            <a:avLst/>
          </a:prstGeom>
          <a:noFill/>
        </p:spPr>
        <p:txBody>
          <a:bodyPr wrap="square" rtlCol="0">
            <a:spAutoFit/>
          </a:bodyPr>
          <a:lstStyle/>
          <a:p>
            <a:pPr algn="ctr"/>
            <a:r>
              <a:rPr lang="en-US" sz="2000" dirty="0" smtClean="0">
                <a:solidFill>
                  <a:srgbClr val="C00000"/>
                </a:solidFill>
              </a:rPr>
              <a:t>Programming using Specific Language</a:t>
            </a:r>
            <a:endParaRPr lang="en-US" sz="2000" dirty="0">
              <a:solidFill>
                <a:srgbClr val="C00000"/>
              </a:solidFill>
            </a:endParaRPr>
          </a:p>
        </p:txBody>
      </p:sp>
      <p:sp>
        <p:nvSpPr>
          <p:cNvPr id="12" name="Rectangle 11"/>
          <p:cNvSpPr/>
          <p:nvPr/>
        </p:nvSpPr>
        <p:spPr>
          <a:xfrm>
            <a:off x="7904249" y="2841181"/>
            <a:ext cx="1578371" cy="1015663"/>
          </a:xfrm>
          <a:prstGeom prst="rect">
            <a:avLst/>
          </a:prstGeom>
        </p:spPr>
        <p:txBody>
          <a:bodyPr wrap="square">
            <a:spAutoFit/>
          </a:bodyPr>
          <a:lstStyle/>
          <a:p>
            <a:pPr algn="ctr"/>
            <a:r>
              <a:rPr lang="en-US" sz="2000" dirty="0" smtClean="0">
                <a:solidFill>
                  <a:srgbClr val="C00000"/>
                </a:solidFill>
              </a:rPr>
              <a:t>Experiments </a:t>
            </a:r>
            <a:r>
              <a:rPr lang="en-US" sz="2000" dirty="0">
                <a:solidFill>
                  <a:srgbClr val="C00000"/>
                </a:solidFill>
              </a:rPr>
              <a:t>under various </a:t>
            </a:r>
            <a:r>
              <a:rPr lang="en-US" sz="2000" dirty="0" smtClean="0">
                <a:solidFill>
                  <a:srgbClr val="C00000"/>
                </a:solidFill>
              </a:rPr>
              <a:t>Conditions</a:t>
            </a:r>
            <a:endParaRPr lang="en-US" sz="2000" dirty="0">
              <a:solidFill>
                <a:srgbClr val="C00000"/>
              </a:solidFill>
            </a:endParaRPr>
          </a:p>
        </p:txBody>
      </p:sp>
      <p:sp>
        <p:nvSpPr>
          <p:cNvPr id="13"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914400" cy="6583680"/>
          </a:xfrm>
          <a:solidFill>
            <a:srgbClr val="FF9BBC">
              <a:alpha val="49804"/>
            </a:srgbClr>
          </a:solidFill>
          <a:ln>
            <a:noFill/>
          </a:ln>
        </p:spPr>
        <p:txBody>
          <a:bodyPr vert="vert270" lIns="216000" tIns="108000" rIns="182880" bIns="108000">
            <a:normAutofit/>
          </a:bodyPr>
          <a:lstStyle>
            <a:lvl1pPr algn="r">
              <a:defRPr lang="en-US" sz="3400" b="1" kern="1200" dirty="0">
                <a:solidFill>
                  <a:schemeClr val="tx1">
                    <a:lumMod val="90000"/>
                    <a:lumOff val="10000"/>
                  </a:schemeClr>
                </a:solidFill>
                <a:effectLst/>
                <a:latin typeface="+mj-lt"/>
                <a:ea typeface="+mj-ea"/>
                <a:cs typeface="+mj-cs"/>
              </a:defRPr>
            </a:lvl1pPr>
          </a:lstStyle>
          <a:p>
            <a:pPr algn="ctr"/>
            <a:r>
              <a:rPr lang="en-US" dirty="0" smtClean="0"/>
              <a:t>Course Objective</a:t>
            </a:r>
            <a:endParaRPr lang="en-US" dirty="0"/>
          </a:p>
        </p:txBody>
      </p:sp>
    </p:spTree>
    <p:extLst>
      <p:ext uri="{BB962C8B-B14F-4D97-AF65-F5344CB8AC3E}">
        <p14:creationId xmlns:p14="http://schemas.microsoft.com/office/powerpoint/2010/main" val="187716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1" nodeType="clickEffect">
                                  <p:stCondLst>
                                    <p:cond delay="0"/>
                                  </p:stCondLst>
                                  <p:iterate type="lt">
                                    <p:tmPct val="4000"/>
                                  </p:iterate>
                                  <p:childTnLst>
                                    <p:set>
                                      <p:cBhvr override="childStyle">
                                        <p:cTn id="6" dur="500" fill="hold"/>
                                        <p:tgtEl>
                                          <p:spTgt spid="8"/>
                                        </p:tgtEl>
                                        <p:attrNameLst>
                                          <p:attrName>style.color</p:attrName>
                                        </p:attrNameLst>
                                      </p:cBhvr>
                                      <p:to>
                                        <p:clrVal>
                                          <a:srgbClr val="C9E3F5"/>
                                        </p:clrVal>
                                      </p:to>
                                    </p:set>
                                    <p:set>
                                      <p:cBhvr>
                                        <p:cTn id="7" dur="500" fill="hold"/>
                                        <p:tgtEl>
                                          <p:spTgt spid="8"/>
                                        </p:tgtEl>
                                        <p:attrNameLst>
                                          <p:attrName>fillcolor</p:attrName>
                                        </p:attrNameLst>
                                      </p:cBhvr>
                                      <p:to>
                                        <p:clrVal>
                                          <a:srgbClr val="C9E3F5"/>
                                        </p:clrVal>
                                      </p:to>
                                    </p:set>
                                    <p:set>
                                      <p:cBhvr>
                                        <p:cTn id="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a:t>
            </a:r>
            <a:endParaRPr lang="en-US" dirty="0"/>
          </a:p>
        </p:txBody>
      </p:sp>
      <p:sp>
        <p:nvSpPr>
          <p:cNvPr id="3" name="Content Placeholder 2"/>
          <p:cNvSpPr>
            <a:spLocks noGrp="1"/>
          </p:cNvSpPr>
          <p:nvPr>
            <p:ph idx="1"/>
          </p:nvPr>
        </p:nvSpPr>
        <p:spPr/>
        <p:txBody>
          <a:bodyPr/>
          <a:lstStyle/>
          <a:p>
            <a:r>
              <a:rPr lang="en-US" dirty="0"/>
              <a:t>The algorithm is the basic technique used to get the task done.</a:t>
            </a:r>
          </a:p>
          <a:p>
            <a:r>
              <a:rPr lang="en-US" dirty="0"/>
              <a:t>There are often many different ways or algorithms to accomplish the given task. </a:t>
            </a:r>
          </a:p>
          <a:p>
            <a:r>
              <a:rPr lang="en-US" dirty="0"/>
              <a:t>For e.g</a:t>
            </a:r>
            <a:r>
              <a:rPr lang="en-US" dirty="0" smtClean="0"/>
              <a:t>., let's </a:t>
            </a:r>
            <a:r>
              <a:rPr lang="en-US" dirty="0"/>
              <a:t>say that you have a friend arriving at the airport, and your friend needs to get from the airport to your house. Here are four different algorithms that you might give your friend for getting to your home:</a:t>
            </a:r>
          </a:p>
          <a:p>
            <a:endParaRPr lang="en-US" dirty="0"/>
          </a:p>
        </p:txBody>
      </p:sp>
    </p:spTree>
    <p:extLst>
      <p:ext uri="{BB962C8B-B14F-4D97-AF65-F5344CB8AC3E}">
        <p14:creationId xmlns:p14="http://schemas.microsoft.com/office/powerpoint/2010/main" val="61596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Analysis</a:t>
            </a:r>
          </a:p>
        </p:txBody>
      </p:sp>
      <p:sp>
        <p:nvSpPr>
          <p:cNvPr id="4" name="Content Placeholder 2"/>
          <p:cNvSpPr txBox="1">
            <a:spLocks/>
          </p:cNvSpPr>
          <p:nvPr/>
        </p:nvSpPr>
        <p:spPr>
          <a:xfrm>
            <a:off x="656152" y="887968"/>
            <a:ext cx="4433751" cy="2006139"/>
          </a:xfrm>
          <a:prstGeom prst="rect">
            <a:avLst/>
          </a:prstGeom>
          <a:solidFill>
            <a:schemeClr val="bg2"/>
          </a:solidFill>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600"/>
              </a:spcAft>
              <a:buClr>
                <a:srgbClr val="B21266"/>
              </a:buClr>
              <a:buFont typeface="+mj-lt"/>
              <a:buAutoNum type="arabicPeriod"/>
            </a:pPr>
            <a:r>
              <a:rPr lang="en-US" dirty="0" smtClean="0">
                <a:solidFill>
                  <a:srgbClr val="B21266"/>
                </a:solidFill>
              </a:rPr>
              <a:t>The taxi algorithm:</a:t>
            </a:r>
          </a:p>
          <a:p>
            <a:pPr lvl="1">
              <a:spcAft>
                <a:spcPts val="600"/>
              </a:spcAft>
              <a:buClr>
                <a:srgbClr val="B21266"/>
              </a:buClr>
              <a:buFont typeface="Wingdings" panose="05000000000000000000" pitchFamily="2" charset="2"/>
              <a:buChar char="Ø"/>
            </a:pPr>
            <a:r>
              <a:rPr lang="en-US" sz="2200" dirty="0" smtClean="0"/>
              <a:t>Go to the taxi stand.</a:t>
            </a:r>
          </a:p>
          <a:p>
            <a:pPr lvl="1">
              <a:spcAft>
                <a:spcPts val="600"/>
              </a:spcAft>
              <a:buClr>
                <a:srgbClr val="B21266"/>
              </a:buClr>
              <a:buFont typeface="Wingdings" panose="05000000000000000000" pitchFamily="2" charset="2"/>
              <a:buChar char="Ø"/>
            </a:pPr>
            <a:r>
              <a:rPr lang="en-US" sz="2200" dirty="0" smtClean="0"/>
              <a:t>Get in a taxi.</a:t>
            </a:r>
          </a:p>
          <a:p>
            <a:pPr lvl="1">
              <a:spcAft>
                <a:spcPts val="600"/>
              </a:spcAft>
              <a:buClr>
                <a:srgbClr val="B21266"/>
              </a:buClr>
              <a:buFont typeface="Wingdings" panose="05000000000000000000" pitchFamily="2" charset="2"/>
              <a:buChar char="Ø"/>
            </a:pPr>
            <a:r>
              <a:rPr lang="en-US" sz="2200" dirty="0" smtClean="0"/>
              <a:t>Give the driver my address.</a:t>
            </a:r>
            <a:endParaRPr lang="en-US" sz="2200" dirty="0"/>
          </a:p>
        </p:txBody>
      </p:sp>
      <p:sp>
        <p:nvSpPr>
          <p:cNvPr id="5" name="Content Placeholder 2"/>
          <p:cNvSpPr txBox="1">
            <a:spLocks/>
          </p:cNvSpPr>
          <p:nvPr/>
        </p:nvSpPr>
        <p:spPr>
          <a:xfrm>
            <a:off x="656152" y="3162299"/>
            <a:ext cx="4899403" cy="1943100"/>
          </a:xfrm>
          <a:prstGeom prst="rect">
            <a:avLst/>
          </a:prstGeom>
          <a:solidFill>
            <a:schemeClr val="bg2"/>
          </a:solidFill>
        </p:spPr>
        <p:txBody>
          <a:bodyPr vert="horz" lIns="91440" tIns="45720" rIns="91440" bIns="45720" rtlCol="0">
            <a:normAutofit/>
          </a:bodyPr>
          <a:lstStyle>
            <a:lvl1pPr marL="342900" indent="-342900" algn="just" defTabSz="914400" rtl="0" eaLnBrk="1" latinLnBrk="0" hangingPunct="1">
              <a:lnSpc>
                <a:spcPct val="114000"/>
              </a:lnSpc>
              <a:spcBef>
                <a:spcPts val="0"/>
              </a:spcBef>
              <a:spcAft>
                <a:spcPts val="12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ts val="0"/>
              </a:spcBef>
              <a:spcAft>
                <a:spcPts val="1200"/>
              </a:spcAft>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ts val="0"/>
              </a:spcBef>
              <a:spcAft>
                <a:spcPts val="1200"/>
              </a:spcAft>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Aft>
                <a:spcPts val="600"/>
              </a:spcAft>
              <a:buFont typeface="+mj-lt"/>
              <a:buAutoNum type="arabicPeriod" startAt="3"/>
            </a:pPr>
            <a:r>
              <a:rPr lang="en-US" sz="2600" dirty="0">
                <a:solidFill>
                  <a:srgbClr val="B21266"/>
                </a:solidFill>
              </a:rPr>
              <a:t>The call-me algorithm:</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When your plane arrives, call my cell phone.</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Meet me outside baggage claim.</a:t>
            </a:r>
          </a:p>
        </p:txBody>
      </p:sp>
      <p:sp>
        <p:nvSpPr>
          <p:cNvPr id="6" name="Content Placeholder 2"/>
          <p:cNvSpPr txBox="1">
            <a:spLocks/>
          </p:cNvSpPr>
          <p:nvPr/>
        </p:nvSpPr>
        <p:spPr>
          <a:xfrm>
            <a:off x="5691179" y="887968"/>
            <a:ext cx="5897880" cy="1686792"/>
          </a:xfrm>
          <a:prstGeom prst="rect">
            <a:avLst/>
          </a:prstGeom>
          <a:solidFill>
            <a:schemeClr val="bg2"/>
          </a:solidFill>
        </p:spPr>
        <p:txBody>
          <a:bodyPr vert="horz" lIns="91440" tIns="45720" rIns="91440" bIns="45720" rtlCol="0">
            <a:noAutofit/>
          </a:bodyPr>
          <a:lstStyle>
            <a:lvl1pPr marL="342900" indent="-342900" algn="just" defTabSz="914400" rtl="0" eaLnBrk="1" latinLnBrk="0" hangingPunct="1">
              <a:lnSpc>
                <a:spcPct val="114000"/>
              </a:lnSpc>
              <a:spcBef>
                <a:spcPts val="0"/>
              </a:spcBef>
              <a:spcAft>
                <a:spcPts val="12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ts val="0"/>
              </a:spcBef>
              <a:spcAft>
                <a:spcPts val="1200"/>
              </a:spcAft>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ts val="0"/>
              </a:spcBef>
              <a:spcAft>
                <a:spcPts val="1200"/>
              </a:spcAft>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Aft>
                <a:spcPts val="600"/>
              </a:spcAft>
              <a:buFont typeface="+mj-lt"/>
              <a:buAutoNum type="arabicPeriod" startAt="2"/>
            </a:pPr>
            <a:r>
              <a:rPr lang="en-US" dirty="0">
                <a:solidFill>
                  <a:srgbClr val="B21266"/>
                </a:solidFill>
              </a:rPr>
              <a:t>The rent-a-car algorithm:</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Call OLA and Rent a car.</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Follow the directions to get to my house.</a:t>
            </a:r>
          </a:p>
        </p:txBody>
      </p:sp>
      <p:sp>
        <p:nvSpPr>
          <p:cNvPr id="7" name="Content Placeholder 2"/>
          <p:cNvSpPr txBox="1">
            <a:spLocks/>
          </p:cNvSpPr>
          <p:nvPr/>
        </p:nvSpPr>
        <p:spPr>
          <a:xfrm>
            <a:off x="5691179" y="3162299"/>
            <a:ext cx="6048104" cy="2498913"/>
          </a:xfrm>
          <a:prstGeom prst="rect">
            <a:avLst/>
          </a:prstGeom>
          <a:solidFill>
            <a:schemeClr val="bg2"/>
          </a:solidFill>
        </p:spPr>
        <p:txBody>
          <a:bodyPr vert="horz" lIns="91440" tIns="45720" rIns="91440" bIns="45720" rtlCol="0">
            <a:noAutofit/>
          </a:bodyPr>
          <a:lstStyle>
            <a:lvl1pPr marL="342900" indent="-342900" algn="just" defTabSz="914400" rtl="0" eaLnBrk="1" latinLnBrk="0" hangingPunct="1">
              <a:lnSpc>
                <a:spcPct val="114000"/>
              </a:lnSpc>
              <a:spcBef>
                <a:spcPts val="0"/>
              </a:spcBef>
              <a:spcAft>
                <a:spcPts val="1200"/>
              </a:spcAft>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just" defTabSz="914400" rtl="0" eaLnBrk="1" latinLnBrk="0" hangingPunct="1">
              <a:lnSpc>
                <a:spcPct val="114000"/>
              </a:lnSpc>
              <a:spcBef>
                <a:spcPts val="0"/>
              </a:spcBef>
              <a:spcAft>
                <a:spcPts val="1200"/>
              </a:spcAft>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just" defTabSz="914400" rtl="0" eaLnBrk="1" latinLnBrk="0" hangingPunct="1">
              <a:lnSpc>
                <a:spcPct val="114000"/>
              </a:lnSpc>
              <a:spcBef>
                <a:spcPts val="0"/>
              </a:spcBef>
              <a:spcAft>
                <a:spcPts val="1200"/>
              </a:spcAft>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just" defTabSz="914400" rtl="0" eaLnBrk="1" latinLnBrk="0" hangingPunct="1">
              <a:lnSpc>
                <a:spcPct val="114000"/>
              </a:lnSpc>
              <a:spcBef>
                <a:spcPts val="0"/>
              </a:spcBef>
              <a:spcAft>
                <a:spcPts val="1200"/>
              </a:spcAft>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Aft>
                <a:spcPts val="600"/>
              </a:spcAft>
              <a:buFont typeface="+mj-lt"/>
              <a:buAutoNum type="arabicPeriod" startAt="4"/>
            </a:pPr>
            <a:r>
              <a:rPr lang="en-US" sz="2200" dirty="0">
                <a:solidFill>
                  <a:srgbClr val="B21266"/>
                </a:solidFill>
              </a:rPr>
              <a:t>The bus algorithm:</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Outside baggage claim, catch bus number 70.</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Transfer to bus 14 on Main Street.</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Get off on high street.</a:t>
            </a:r>
          </a:p>
          <a:p>
            <a:pPr marL="809625" lvl="1" indent="-352425">
              <a:lnSpc>
                <a:spcPct val="90000"/>
              </a:lnSpc>
              <a:spcBef>
                <a:spcPts val="500"/>
              </a:spcBef>
              <a:spcAft>
                <a:spcPts val="600"/>
              </a:spcAft>
              <a:buClr>
                <a:srgbClr val="B21266"/>
              </a:buClr>
              <a:buFont typeface="Wingdings" panose="05000000000000000000" pitchFamily="2" charset="2"/>
              <a:buChar char="Ø"/>
            </a:pPr>
            <a:r>
              <a:rPr lang="en-US" sz="2200" dirty="0">
                <a:latin typeface="+mn-lt"/>
                <a:ea typeface="+mn-ea"/>
                <a:cs typeface="+mn-cs"/>
              </a:rPr>
              <a:t>Walk two blocks north to my house.</a:t>
            </a:r>
          </a:p>
        </p:txBody>
      </p:sp>
      <p:cxnSp>
        <p:nvCxnSpPr>
          <p:cNvPr id="10" name="Straight Connector 9"/>
          <p:cNvCxnSpPr/>
          <p:nvPr/>
        </p:nvCxnSpPr>
        <p:spPr>
          <a:xfrm>
            <a:off x="5622790" y="968420"/>
            <a:ext cx="0" cy="49211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981200" y="2952751"/>
            <a:ext cx="82296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0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Analysis</a:t>
            </a:r>
          </a:p>
        </p:txBody>
      </p:sp>
      <p:sp>
        <p:nvSpPr>
          <p:cNvPr id="3" name="Content Placeholder 2"/>
          <p:cNvSpPr>
            <a:spLocks noGrp="1"/>
          </p:cNvSpPr>
          <p:nvPr>
            <p:ph idx="1"/>
          </p:nvPr>
        </p:nvSpPr>
        <p:spPr/>
        <p:txBody>
          <a:bodyPr/>
          <a:lstStyle/>
          <a:p>
            <a:r>
              <a:rPr lang="en-US" dirty="0"/>
              <a:t>All four of these algorithms accomplish exactly the same goal, but each algorithm does it in a completely different way. </a:t>
            </a:r>
          </a:p>
          <a:p>
            <a:r>
              <a:rPr lang="en-US" dirty="0"/>
              <a:t>Each algorithm also has a different cost and a different travel time. </a:t>
            </a:r>
          </a:p>
          <a:p>
            <a:r>
              <a:rPr lang="en-US" dirty="0"/>
              <a:t>Taking a taxi, for example, is probably the fastest way, but also the most expensive. </a:t>
            </a:r>
          </a:p>
          <a:p>
            <a:r>
              <a:rPr lang="en-US" dirty="0"/>
              <a:t>Taking the bus is definitely less expensive, but a whole lot slower. </a:t>
            </a:r>
          </a:p>
          <a:p>
            <a:r>
              <a:rPr lang="en-US" dirty="0"/>
              <a:t>So, by analyzing the different algorithms that are solving the same problem, we can compare them and find out which algorithm is better and which algorithm is best suited for our scenario.</a:t>
            </a:r>
          </a:p>
          <a:p>
            <a:endParaRPr lang="en-US" dirty="0"/>
          </a:p>
        </p:txBody>
      </p:sp>
    </p:spTree>
    <p:extLst>
      <p:ext uri="{BB962C8B-B14F-4D97-AF65-F5344CB8AC3E}">
        <p14:creationId xmlns:p14="http://schemas.microsoft.com/office/powerpoint/2010/main" val="420298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1318</Words>
  <Application>Microsoft Office PowerPoint</Application>
  <PresentationFormat>Widescreen</PresentationFormat>
  <Paragraphs>193</Paragraphs>
  <Slides>24</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Cambria Math</vt:lpstr>
      <vt:lpstr>Open Sans</vt:lpstr>
      <vt:lpstr>Roboto Condensed</vt:lpstr>
      <vt:lpstr>Roboto Condensed Light</vt:lpstr>
      <vt:lpstr>Segoe UI Black</vt:lpstr>
      <vt:lpstr>Times New Roman</vt:lpstr>
      <vt:lpstr>Wingdings</vt:lpstr>
      <vt:lpstr>Wingdings 2</vt:lpstr>
      <vt:lpstr>Wingdings 3</vt:lpstr>
      <vt:lpstr>Office Theme</vt:lpstr>
      <vt:lpstr>Course Introduction</vt:lpstr>
      <vt:lpstr>Course Objective</vt:lpstr>
      <vt:lpstr>Algorithm Designing</vt:lpstr>
      <vt:lpstr>Algorithm Designing</vt:lpstr>
      <vt:lpstr>Real Life Applications</vt:lpstr>
      <vt:lpstr>Course Objective</vt:lpstr>
      <vt:lpstr>Algorithm Analysis</vt:lpstr>
      <vt:lpstr>Algorithm Analysis</vt:lpstr>
      <vt:lpstr>Algorithm Analysis</vt:lpstr>
      <vt:lpstr>Course Objective</vt:lpstr>
      <vt:lpstr>Implementation </vt:lpstr>
      <vt:lpstr>Course Objective</vt:lpstr>
      <vt:lpstr>Experiments </vt:lpstr>
      <vt:lpstr>Design an algorithm for Music Shuffling</vt:lpstr>
      <vt:lpstr>Design an algorithm for Music Shuffling</vt:lpstr>
      <vt:lpstr>Design an algorithm for Music Shuffling</vt:lpstr>
      <vt:lpstr>Design an algorithm for Music Shuffling</vt:lpstr>
      <vt:lpstr>PowerPoint Presentation</vt:lpstr>
      <vt:lpstr>Reference Books</vt:lpstr>
      <vt:lpstr>The Course Scope</vt:lpstr>
      <vt:lpstr>Course Outcome</vt:lpstr>
      <vt:lpstr>Examination Scheme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147</cp:revision>
  <dcterms:created xsi:type="dcterms:W3CDTF">2020-05-01T05:09:15Z</dcterms:created>
  <dcterms:modified xsi:type="dcterms:W3CDTF">2021-08-14T09:14:05Z</dcterms:modified>
</cp:coreProperties>
</file>