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8"/>
  </p:notesMasterIdLst>
  <p:sldIdLst>
    <p:sldId id="425" r:id="rId2"/>
    <p:sldId id="352" r:id="rId3"/>
    <p:sldId id="353" r:id="rId4"/>
    <p:sldId id="354" r:id="rId5"/>
    <p:sldId id="355" r:id="rId6"/>
    <p:sldId id="356" r:id="rId7"/>
    <p:sldId id="358" r:id="rId8"/>
    <p:sldId id="359" r:id="rId9"/>
    <p:sldId id="421" r:id="rId10"/>
    <p:sldId id="419" r:id="rId11"/>
    <p:sldId id="420" r:id="rId12"/>
    <p:sldId id="361" r:id="rId13"/>
    <p:sldId id="360" r:id="rId14"/>
    <p:sldId id="426" r:id="rId15"/>
    <p:sldId id="362" r:id="rId16"/>
    <p:sldId id="363" r:id="rId17"/>
    <p:sldId id="364" r:id="rId18"/>
    <p:sldId id="366" r:id="rId19"/>
    <p:sldId id="365" r:id="rId20"/>
    <p:sldId id="367" r:id="rId21"/>
    <p:sldId id="368" r:id="rId22"/>
    <p:sldId id="369" r:id="rId23"/>
    <p:sldId id="370" r:id="rId24"/>
    <p:sldId id="371" r:id="rId25"/>
    <p:sldId id="424" r:id="rId26"/>
    <p:sldId id="373" r:id="rId27"/>
    <p:sldId id="372" r:id="rId28"/>
    <p:sldId id="376" r:id="rId29"/>
    <p:sldId id="374" r:id="rId30"/>
    <p:sldId id="375" r:id="rId31"/>
    <p:sldId id="377" r:id="rId32"/>
    <p:sldId id="378" r:id="rId33"/>
    <p:sldId id="379" r:id="rId34"/>
    <p:sldId id="380" r:id="rId35"/>
    <p:sldId id="381" r:id="rId36"/>
    <p:sldId id="382" r:id="rId37"/>
    <p:sldId id="386" r:id="rId38"/>
    <p:sldId id="387" r:id="rId39"/>
    <p:sldId id="388" r:id="rId40"/>
    <p:sldId id="389" r:id="rId41"/>
    <p:sldId id="392" r:id="rId42"/>
    <p:sldId id="390" r:id="rId43"/>
    <p:sldId id="391" r:id="rId44"/>
    <p:sldId id="422" r:id="rId45"/>
    <p:sldId id="395" r:id="rId46"/>
    <p:sldId id="394" r:id="rId47"/>
    <p:sldId id="396" r:id="rId48"/>
    <p:sldId id="397" r:id="rId49"/>
    <p:sldId id="398" r:id="rId50"/>
    <p:sldId id="399" r:id="rId51"/>
    <p:sldId id="401" r:id="rId52"/>
    <p:sldId id="402" r:id="rId53"/>
    <p:sldId id="403" r:id="rId54"/>
    <p:sldId id="404" r:id="rId55"/>
    <p:sldId id="405" r:id="rId56"/>
    <p:sldId id="406" r:id="rId57"/>
    <p:sldId id="400" r:id="rId58"/>
    <p:sldId id="443" r:id="rId59"/>
    <p:sldId id="446" r:id="rId60"/>
    <p:sldId id="444" r:id="rId61"/>
    <p:sldId id="448" r:id="rId62"/>
    <p:sldId id="445" r:id="rId63"/>
    <p:sldId id="449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5" r:id="rId72"/>
    <p:sldId id="416" r:id="rId73"/>
    <p:sldId id="414" r:id="rId74"/>
    <p:sldId id="417" r:id="rId75"/>
    <p:sldId id="423" r:id="rId76"/>
    <p:sldId id="418" r:id="rId77"/>
  </p:sldIdLst>
  <p:sldSz cx="12192000" cy="6858000"/>
  <p:notesSz cx="6858000" cy="9144000"/>
  <p:embeddedFontLs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Segoe UI Black" panose="020B0A02040204020203" pitchFamily="34" charset="0"/>
      <p:bold r:id="rId87"/>
      <p:boldItalic r:id="rId88"/>
    </p:embeddedFont>
    <p:embeddedFont>
      <p:font typeface="Bahnschrift Light" panose="020B0502040204020203" pitchFamily="34" charset="0"/>
      <p:regular r:id="rId89"/>
    </p:embeddedFont>
    <p:embeddedFont>
      <p:font typeface="Wingdings 3" panose="05040102010807070707" pitchFamily="18" charset="2"/>
      <p:regular r:id="rId90"/>
    </p:embeddedFont>
    <p:embeddedFont>
      <p:font typeface="Roboto Condensed" panose="02000000000000000000" pitchFamily="2" charset="0"/>
      <p:regular r:id="rId91"/>
      <p:bold r:id="rId92"/>
      <p:italic r:id="rId93"/>
      <p:boldItalic r:id="rId94"/>
    </p:embeddedFont>
    <p:embeddedFont>
      <p:font typeface="Wingdings 2" panose="05020102010507070707" pitchFamily="18" charset="2"/>
      <p:regular r:id="rId95"/>
    </p:embeddedFont>
    <p:embeddedFont>
      <p:font typeface="Roboto Condensed Light" panose="02000000000000000000" pitchFamily="2" charset="0"/>
      <p:regular r:id="rId96"/>
      <p:italic r:id="rId9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zBvxquZ+jCSk7Vn9wN3Lw==" hashData="C0OaXfiDKayM85QNAp6EtkGRRQRp9Lfk/Zx+BjdANCdRB+xzn5ONb9LvO8gv+rcsuzJaYlEyyNDa/XEl8Y3Gg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font" Target="fonts/font1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font" Target="fonts/font16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5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Capturing, Preparing and Working with Data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for Data Science (PDS) (3150713)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Capturing, Preparing and Working with data</a:t>
            </a:r>
            <a:endParaRPr lang="en-US" sz="8000" dirty="0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xmlns="" id="{EAC71E65-E1BB-A504-21BF-B036CF0A5C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398279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from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two libraries for that,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 install </a:t>
            </a:r>
            <a:r>
              <a:rPr lang="en-US" b="1" dirty="0" err="1"/>
              <a:t>sqlalchemy</a:t>
            </a:r>
            <a:endParaRPr lang="en-US" b="1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b="1" dirty="0" err="1"/>
              <a:t>pymysql</a:t>
            </a:r>
            <a:endParaRPr lang="en-US" b="1" dirty="0"/>
          </a:p>
          <a:p>
            <a:r>
              <a:rPr lang="en-US" dirty="0"/>
              <a:t>After installing both the libraries, import </a:t>
            </a:r>
            <a:r>
              <a:rPr lang="en-US" dirty="0" err="1">
                <a:latin typeface="Consolas" pitchFamily="49" charset="0"/>
              </a:rPr>
              <a:t>create_engine</a:t>
            </a:r>
            <a:r>
              <a:rPr lang="en-US" dirty="0"/>
              <a:t> from </a:t>
            </a:r>
            <a:r>
              <a:rPr lang="en-US" dirty="0" err="1">
                <a:latin typeface="Consolas" pitchFamily="49" charset="0"/>
              </a:rPr>
              <a:t>sqlalchemy</a:t>
            </a:r>
            <a:r>
              <a:rPr lang="en-US" dirty="0">
                <a:latin typeface="Consolas" pitchFamily="49" charset="0"/>
              </a:rPr>
              <a:t> and import </a:t>
            </a:r>
            <a:r>
              <a:rPr lang="en-US" dirty="0" err="1">
                <a:latin typeface="Consolas" pitchFamily="49" charset="0"/>
              </a:rPr>
              <a:t>pymysql</a:t>
            </a:r>
            <a:endParaRPr lang="en-US" dirty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+mj-lt"/>
              </a:rPr>
              <a:t>Then, create a database connection string and create engine using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169980"/>
            <a:ext cx="676881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from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sqlalchemy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create_engine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pymysql</a:t>
            </a:r>
            <a:r>
              <a:rPr lang="en-US" sz="2000" dirty="0">
                <a:latin typeface="Consolas" pitchFamily="49" charset="0"/>
              </a:rPr>
              <a:t> </a:t>
            </a:r>
            <a:endParaRPr lang="en-US" sz="2000" dirty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16998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2840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importsForDB.py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3" y="4865430"/>
            <a:ext cx="107216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db_connection_str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mysql+pymysql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://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username:password@host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/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dbname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</a:p>
          <a:p>
            <a:r>
              <a:rPr lang="en-US" sz="2000" dirty="0" err="1">
                <a:latin typeface="Consolas" pitchFamily="49" charset="0"/>
              </a:rPr>
              <a:t>db_connection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create_engine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db_connection_str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86543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5362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createEngine.py</a:t>
            </a:r>
          </a:p>
        </p:txBody>
      </p:sp>
    </p:spTree>
    <p:extLst>
      <p:ext uri="{BB962C8B-B14F-4D97-AF65-F5344CB8AC3E}">
        <p14:creationId xmlns:p14="http://schemas.microsoft.com/office/powerpoint/2010/main" val="40003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from MySQL Database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the engine, we can fire any </a:t>
            </a:r>
            <a:r>
              <a:rPr lang="en-US" dirty="0" err="1"/>
              <a:t>sql</a:t>
            </a:r>
            <a:r>
              <a:rPr lang="en-US" dirty="0"/>
              <a:t> query using </a:t>
            </a:r>
            <a:r>
              <a:rPr lang="en-US" b="1" dirty="0" err="1">
                <a:latin typeface="Consolas" pitchFamily="49" charset="0"/>
              </a:rPr>
              <a:t>pd.read_sql</a:t>
            </a:r>
            <a:r>
              <a:rPr lang="en-US" dirty="0"/>
              <a:t> method.</a:t>
            </a:r>
          </a:p>
          <a:p>
            <a:r>
              <a:rPr lang="en-US" dirty="0" err="1">
                <a:latin typeface="Consolas" pitchFamily="49" charset="0"/>
              </a:rPr>
              <a:t>read_sql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is a generic method which can be used to read from any </a:t>
            </a:r>
            <a:r>
              <a:rPr lang="en-US" dirty="0" err="1"/>
              <a:t>sql</a:t>
            </a:r>
            <a:r>
              <a:rPr lang="en-US" dirty="0"/>
              <a:t> (</a:t>
            </a:r>
            <a:r>
              <a:rPr lang="en-US" dirty="0" err="1"/>
              <a:t>MySQL,MSSQL</a:t>
            </a:r>
            <a:r>
              <a:rPr lang="en-US" dirty="0"/>
              <a:t>, Oracle etc…)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2493705"/>
            <a:ext cx="102549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read_sql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'SELECT * FROM cities'</a:t>
            </a:r>
            <a:r>
              <a:rPr lang="en-US" sz="2000" dirty="0">
                <a:latin typeface="Consolas" pitchFamily="49" charset="0"/>
              </a:rPr>
              <a:t>, con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db_connection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49370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21645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readSQLDemo.py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390524" y="3657945"/>
            <a:ext cx="107346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itchFamily="49" charset="0"/>
              </a:rPr>
              <a:t>   </a:t>
            </a:r>
            <a:r>
              <a:rPr lang="en-IN" sz="2000" dirty="0" err="1">
                <a:latin typeface="Consolas" pitchFamily="49" charset="0"/>
              </a:rPr>
              <a:t>CityID</a:t>
            </a:r>
            <a:r>
              <a:rPr lang="en-IN" sz="2000" dirty="0">
                <a:latin typeface="Consolas" pitchFamily="49" charset="0"/>
              </a:rPr>
              <a:t>   </a:t>
            </a:r>
            <a:r>
              <a:rPr lang="en-IN" sz="2000" dirty="0" err="1">
                <a:latin typeface="Consolas" pitchFamily="49" charset="0"/>
              </a:rPr>
              <a:t>CityName</a:t>
            </a:r>
            <a:r>
              <a:rPr lang="en-IN" sz="2000" dirty="0">
                <a:latin typeface="Consolas" pitchFamily="49" charset="0"/>
              </a:rPr>
              <a:t>             </a:t>
            </a:r>
            <a:r>
              <a:rPr lang="en-IN" sz="2000" dirty="0" err="1">
                <a:latin typeface="Consolas" pitchFamily="49" charset="0"/>
              </a:rPr>
              <a:t>CityDescription</a:t>
            </a:r>
            <a:r>
              <a:rPr lang="en-IN" sz="2000" dirty="0">
                <a:latin typeface="Consolas" pitchFamily="49" charset="0"/>
              </a:rPr>
              <a:t>  </a:t>
            </a:r>
            <a:r>
              <a:rPr lang="en-IN" sz="2000" dirty="0" err="1">
                <a:latin typeface="Consolas" pitchFamily="49" charset="0"/>
              </a:rPr>
              <a:t>CityCode</a:t>
            </a:r>
            <a:endParaRPr lang="en-IN" sz="2000" dirty="0">
              <a:latin typeface="Consolas" pitchFamily="49" charset="0"/>
            </a:endParaRPr>
          </a:p>
          <a:p>
            <a:r>
              <a:rPr lang="en-IN" sz="2000" dirty="0">
                <a:latin typeface="Consolas" pitchFamily="49" charset="0"/>
              </a:rPr>
              <a:t>0       1     Rajkot     </a:t>
            </a:r>
            <a:r>
              <a:rPr lang="en-IN" sz="2000" dirty="0" err="1">
                <a:latin typeface="Consolas" pitchFamily="49" charset="0"/>
              </a:rPr>
              <a:t>Rajkot</a:t>
            </a:r>
            <a:r>
              <a:rPr lang="en-IN" sz="2000" dirty="0">
                <a:latin typeface="Consolas" pitchFamily="49" charset="0"/>
              </a:rPr>
              <a:t> Description here       RJT</a:t>
            </a:r>
          </a:p>
          <a:p>
            <a:r>
              <a:rPr lang="en-IN" sz="2000" dirty="0">
                <a:latin typeface="Consolas" pitchFamily="49" charset="0"/>
              </a:rPr>
              <a:t>1       2  </a:t>
            </a:r>
            <a:r>
              <a:rPr lang="en-IN" sz="2000" dirty="0" err="1">
                <a:latin typeface="Consolas" pitchFamily="49" charset="0"/>
              </a:rPr>
              <a:t>Ahemdabad</a:t>
            </a:r>
            <a:r>
              <a:rPr lang="en-IN" sz="2000" dirty="0">
                <a:latin typeface="Consolas" pitchFamily="49" charset="0"/>
              </a:rPr>
              <a:t>  </a:t>
            </a:r>
            <a:r>
              <a:rPr lang="en-IN" sz="2000" dirty="0" err="1">
                <a:latin typeface="Consolas" pitchFamily="49" charset="0"/>
              </a:rPr>
              <a:t>Ahemdabad</a:t>
            </a:r>
            <a:r>
              <a:rPr lang="en-IN" sz="2000" dirty="0">
                <a:latin typeface="Consolas" pitchFamily="49" charset="0"/>
              </a:rPr>
              <a:t> Description here       ADI</a:t>
            </a:r>
          </a:p>
          <a:p>
            <a:r>
              <a:rPr lang="en-IN" sz="2000" dirty="0">
                <a:latin typeface="Consolas" pitchFamily="49" charset="0"/>
              </a:rPr>
              <a:t>2       3      </a:t>
            </a:r>
            <a:r>
              <a:rPr lang="en-IN" sz="2000" dirty="0" err="1">
                <a:latin typeface="Consolas" pitchFamily="49" charset="0"/>
              </a:rPr>
              <a:t>Surat</a:t>
            </a:r>
            <a:r>
              <a:rPr lang="en-IN" sz="2000" dirty="0">
                <a:latin typeface="Consolas" pitchFamily="49" charset="0"/>
              </a:rPr>
              <a:t>      </a:t>
            </a:r>
            <a:r>
              <a:rPr lang="en-IN" sz="2000" dirty="0" err="1">
                <a:latin typeface="Consolas" pitchFamily="49" charset="0"/>
              </a:rPr>
              <a:t>Surat</a:t>
            </a:r>
            <a:r>
              <a:rPr lang="en-IN" sz="2000" dirty="0">
                <a:latin typeface="Consolas" pitchFamily="49" charset="0"/>
              </a:rPr>
              <a:t> Description here       SRT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00050" y="33432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(Numeric Python) is a Python library to manipulate arrays.</a:t>
            </a:r>
          </a:p>
          <a:p>
            <a:r>
              <a:rPr lang="en-IN" dirty="0"/>
              <a:t>Almost all the libraries in python rely on </a:t>
            </a:r>
            <a:r>
              <a:rPr lang="en-IN" dirty="0" err="1"/>
              <a:t>NumPy</a:t>
            </a:r>
            <a:r>
              <a:rPr lang="en-IN" dirty="0"/>
              <a:t> as one of their main building block.</a:t>
            </a:r>
          </a:p>
          <a:p>
            <a:r>
              <a:rPr lang="en-IN" dirty="0" err="1"/>
              <a:t>NumPy</a:t>
            </a:r>
            <a:r>
              <a:rPr lang="en-IN" dirty="0"/>
              <a:t> provides functions for domains like Algebra, Fourier transform etc..</a:t>
            </a:r>
          </a:p>
          <a:p>
            <a:r>
              <a:rPr lang="en-IN" dirty="0" err="1"/>
              <a:t>NumPy</a:t>
            </a:r>
            <a:r>
              <a:rPr lang="en-IN" dirty="0"/>
              <a:t> is incredibly fast as it has bindings to C libraries.</a:t>
            </a:r>
          </a:p>
          <a:p>
            <a:r>
              <a:rPr lang="en-IN" dirty="0"/>
              <a:t>Install :</a:t>
            </a:r>
          </a:p>
          <a:p>
            <a:pPr lvl="1"/>
            <a:r>
              <a:rPr lang="en-IN" sz="2400" dirty="0" err="1"/>
              <a:t>conda</a:t>
            </a:r>
            <a:r>
              <a:rPr lang="en-IN" sz="2400" dirty="0"/>
              <a:t> install </a:t>
            </a:r>
            <a:r>
              <a:rPr lang="en-IN" sz="2400" dirty="0" err="1"/>
              <a:t>numpy</a:t>
            </a:r>
            <a:r>
              <a:rPr lang="en-IN" sz="2400" dirty="0"/>
              <a:t> </a:t>
            </a:r>
          </a:p>
          <a:p>
            <a:pPr lvl="1"/>
            <a:r>
              <a:rPr lang="en-IN" sz="2400" dirty="0"/>
              <a:t>pip install </a:t>
            </a:r>
            <a:r>
              <a:rPr lang="en-IN" sz="2400" dirty="0" err="1"/>
              <a:t>numpy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754" y="34662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v/s 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Developers built pandas on top of </a:t>
            </a:r>
            <a:r>
              <a:rPr lang="en-IN" dirty="0" err="1"/>
              <a:t>NumPy</a:t>
            </a:r>
            <a:r>
              <a:rPr lang="en-IN" dirty="0"/>
              <a:t>, as a result every task we perform using pandas also goes through </a:t>
            </a:r>
            <a:r>
              <a:rPr lang="en-IN" dirty="0" err="1"/>
              <a:t>NumPy</a:t>
            </a:r>
            <a:r>
              <a:rPr lang="en-IN" dirty="0"/>
              <a:t>.</a:t>
            </a:r>
          </a:p>
          <a:p>
            <a:r>
              <a:rPr lang="en-IN" dirty="0"/>
              <a:t>To obtain the </a:t>
            </a:r>
            <a:r>
              <a:rPr lang="en-IN" b="1" dirty="0"/>
              <a:t>benefits of pandas</a:t>
            </a:r>
            <a:r>
              <a:rPr lang="en-IN" dirty="0"/>
              <a:t>, we need to </a:t>
            </a:r>
            <a:r>
              <a:rPr lang="en-IN" b="1" dirty="0"/>
              <a:t>pay a performance penalty </a:t>
            </a:r>
            <a:r>
              <a:rPr lang="en-IN" dirty="0"/>
              <a:t>that some testers say is </a:t>
            </a:r>
            <a:r>
              <a:rPr lang="en-IN" b="1" dirty="0"/>
              <a:t>100 times slower </a:t>
            </a:r>
            <a:r>
              <a:rPr lang="en-IN" dirty="0"/>
              <a:t>than </a:t>
            </a:r>
            <a:r>
              <a:rPr lang="en-IN" dirty="0" err="1"/>
              <a:t>NumPy</a:t>
            </a:r>
            <a:r>
              <a:rPr lang="en-IN" dirty="0"/>
              <a:t> for similar task.</a:t>
            </a:r>
          </a:p>
          <a:p>
            <a:r>
              <a:rPr lang="en-IN" dirty="0"/>
              <a:t>Nowadays computer hardware are powerful enough to take care for the performance issue, but when </a:t>
            </a:r>
            <a:r>
              <a:rPr lang="en-IN" b="1" dirty="0"/>
              <a:t>speed</a:t>
            </a:r>
            <a:r>
              <a:rPr lang="en-IN" dirty="0"/>
              <a:t> of execution is </a:t>
            </a:r>
            <a:r>
              <a:rPr lang="en-IN" b="1" dirty="0"/>
              <a:t>essential</a:t>
            </a:r>
            <a:r>
              <a:rPr lang="en-IN" dirty="0"/>
              <a:t> </a:t>
            </a:r>
            <a:r>
              <a:rPr lang="en-IN" b="1" dirty="0" err="1"/>
              <a:t>NumPy</a:t>
            </a:r>
            <a:r>
              <a:rPr lang="en-IN" dirty="0"/>
              <a:t> is always the </a:t>
            </a:r>
            <a:r>
              <a:rPr lang="en-IN" b="1" dirty="0"/>
              <a:t>best</a:t>
            </a:r>
            <a:r>
              <a:rPr lang="en-IN" dirty="0"/>
              <a:t> choice.</a:t>
            </a:r>
          </a:p>
          <a:p>
            <a:r>
              <a:rPr lang="en-IN" dirty="0"/>
              <a:t>We can use </a:t>
            </a:r>
            <a:r>
              <a:rPr lang="en-IN" b="1" dirty="0"/>
              <a:t>pandas </a:t>
            </a:r>
            <a:r>
              <a:rPr lang="en-IN" dirty="0"/>
              <a:t>to make writing code </a:t>
            </a:r>
            <a:r>
              <a:rPr lang="en-IN" b="1" dirty="0"/>
              <a:t>easier</a:t>
            </a:r>
            <a:r>
              <a:rPr lang="en-IN" dirty="0"/>
              <a:t> and </a:t>
            </a:r>
            <a:r>
              <a:rPr lang="en-IN" b="1" dirty="0"/>
              <a:t>faster</a:t>
            </a:r>
            <a:r>
              <a:rPr lang="en-IN" dirty="0"/>
              <a:t>, pandas will reduce potential coding errors.</a:t>
            </a:r>
          </a:p>
          <a:p>
            <a:r>
              <a:rPr lang="en-IN" dirty="0"/>
              <a:t>Pandas provide rich </a:t>
            </a:r>
            <a:r>
              <a:rPr lang="en-IN" b="1" dirty="0"/>
              <a:t>time-series</a:t>
            </a:r>
            <a:r>
              <a:rPr lang="en-IN" dirty="0"/>
              <a:t> functionality, </a:t>
            </a:r>
            <a:r>
              <a:rPr lang="en-IN" b="1" dirty="0"/>
              <a:t>data alignment</a:t>
            </a:r>
            <a:r>
              <a:rPr lang="en-IN" dirty="0"/>
              <a:t>, </a:t>
            </a:r>
            <a:r>
              <a:rPr lang="en-IN" b="1" dirty="0"/>
              <a:t>NA</a:t>
            </a:r>
            <a:r>
              <a:rPr lang="en-IN" dirty="0"/>
              <a:t>-friendly statistics, </a:t>
            </a:r>
            <a:r>
              <a:rPr lang="en-IN" b="1" dirty="0" err="1"/>
              <a:t>groupby</a:t>
            </a:r>
            <a:r>
              <a:rPr lang="en-IN" dirty="0"/>
              <a:t>, </a:t>
            </a:r>
            <a:r>
              <a:rPr lang="en-IN" b="1" dirty="0"/>
              <a:t>merge</a:t>
            </a:r>
            <a:r>
              <a:rPr lang="en-IN" dirty="0"/>
              <a:t>, etc.. methods, if we use </a:t>
            </a:r>
            <a:r>
              <a:rPr lang="en-IN" dirty="0" err="1"/>
              <a:t>NumPy</a:t>
            </a:r>
            <a:r>
              <a:rPr lang="en-IN" dirty="0"/>
              <a:t> we have to implement all these methods manually.</a:t>
            </a:r>
          </a:p>
          <a:p>
            <a:r>
              <a:rPr lang="en-IN" dirty="0"/>
              <a:t>So, </a:t>
            </a:r>
          </a:p>
          <a:p>
            <a:pPr lvl="1"/>
            <a:r>
              <a:rPr lang="en-IN" sz="2400" dirty="0"/>
              <a:t>if we want </a:t>
            </a:r>
            <a:r>
              <a:rPr lang="en-IN" sz="2400" b="1" dirty="0"/>
              <a:t>performance</a:t>
            </a:r>
            <a:r>
              <a:rPr lang="en-IN" sz="2400" dirty="0"/>
              <a:t> we should use </a:t>
            </a:r>
            <a:r>
              <a:rPr lang="en-IN" sz="2400" b="1" dirty="0" err="1"/>
              <a:t>NumPy</a:t>
            </a:r>
            <a:r>
              <a:rPr lang="en-IN" sz="2400" dirty="0"/>
              <a:t>, </a:t>
            </a:r>
          </a:p>
          <a:p>
            <a:pPr lvl="1"/>
            <a:r>
              <a:rPr lang="en-IN" sz="2400" dirty="0"/>
              <a:t>if we want </a:t>
            </a:r>
            <a:r>
              <a:rPr lang="en-IN" sz="2400" b="1" dirty="0"/>
              <a:t>ease of coding </a:t>
            </a:r>
            <a:r>
              <a:rPr lang="en-IN" sz="2400" dirty="0"/>
              <a:t>we should use </a:t>
            </a:r>
            <a:r>
              <a:rPr lang="en-IN" sz="2400" b="1" dirty="0"/>
              <a:t>pandas</a:t>
            </a:r>
            <a:r>
              <a:rPr lang="en-IN" sz="2400" dirty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B39FF-FF10-0BE8-9E6E-CEE73906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v/s Pandas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7EEB3D6-3840-FCEC-A53C-D5C7E7805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1232"/>
              </p:ext>
            </p:extLst>
          </p:nvPr>
        </p:nvGraphicFramePr>
        <p:xfrm>
          <a:off x="131763" y="863600"/>
          <a:ext cx="11928474" cy="2768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4237">
                  <a:extLst>
                    <a:ext uri="{9D8B030D-6E8A-4147-A177-3AD203B41FA5}">
                      <a16:colId xmlns:a16="http://schemas.microsoft.com/office/drawing/2014/main" xmlns="" val="758372306"/>
                    </a:ext>
                  </a:extLst>
                </a:gridCol>
                <a:gridCol w="5964237">
                  <a:extLst>
                    <a:ext uri="{9D8B030D-6E8A-4147-A177-3AD203B41FA5}">
                      <a16:colId xmlns:a16="http://schemas.microsoft.com/office/drawing/2014/main" xmlns="" val="165781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PANDAS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38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When we have to work on 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Tabular data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, we prefer the pandas module.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When we have to work on 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Numerical data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, we prefer the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 module.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331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The powerful tools of pandas are </a:t>
                      </a:r>
                      <a:r>
                        <a:rPr lang="en-IN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Data frame and Series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Whereas the powerful tool of </a:t>
                      </a:r>
                      <a:r>
                        <a:rPr lang="en-IN" sz="1800" b="1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IN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is Arrays.</a:t>
                      </a:r>
                      <a:endParaRPr lang="en-US" sz="18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228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Pandas consume more memory.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is memory efficient.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505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Indexing of the </a:t>
                      </a:r>
                      <a:r>
                        <a:rPr lang="en-IN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pandas series is very slow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as compared to </a:t>
                      </a:r>
                      <a:r>
                        <a:rPr lang="en-IN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arrays.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Indexing of </a:t>
                      </a:r>
                      <a:r>
                        <a:rPr lang="en-IN" sz="1800" b="1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IN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Arrays 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is very fast.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9252225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Pandas offer a have 2d table object called </a:t>
                      </a:r>
                      <a:r>
                        <a:rPr lang="en-IN" sz="1800" b="1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IN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 is capable of providing </a:t>
                      </a:r>
                      <a:r>
                        <a:rPr lang="en-IN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multi-dimensional arrays.</a:t>
                      </a:r>
                      <a:endParaRPr lang="en-US" sz="18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896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object defined in </a:t>
            </a:r>
            <a:r>
              <a:rPr lang="en-US" dirty="0" err="1"/>
              <a:t>NumPy</a:t>
            </a:r>
            <a:r>
              <a:rPr lang="en-US" dirty="0"/>
              <a:t> is an N-dimensional array type called </a:t>
            </a:r>
            <a:r>
              <a:rPr lang="en-US" b="1" dirty="0" err="1"/>
              <a:t>ndarray</a:t>
            </a:r>
            <a:r>
              <a:rPr lang="en-US" dirty="0"/>
              <a:t>.</a:t>
            </a:r>
          </a:p>
          <a:p>
            <a:r>
              <a:rPr lang="en-US" dirty="0"/>
              <a:t>It describes the </a:t>
            </a:r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/>
              <a:t>items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, Items in the collection can be accessed using a </a:t>
            </a:r>
            <a:r>
              <a:rPr lang="en-US" b="1" dirty="0"/>
              <a:t>zero-based index</a:t>
            </a:r>
            <a:r>
              <a:rPr lang="en-US" dirty="0"/>
              <a:t>.</a:t>
            </a:r>
          </a:p>
          <a:p>
            <a:r>
              <a:rPr lang="en-US" dirty="0"/>
              <a:t>An instance of </a:t>
            </a:r>
            <a:r>
              <a:rPr lang="en-US" b="1" dirty="0" err="1"/>
              <a:t>ndarray</a:t>
            </a:r>
            <a:r>
              <a:rPr lang="en-US" dirty="0"/>
              <a:t> class can be constructed in many different ways, the basic </a:t>
            </a:r>
            <a:r>
              <a:rPr lang="en-US" dirty="0" err="1"/>
              <a:t>ndarray</a:t>
            </a:r>
            <a:r>
              <a:rPr lang="en-US" dirty="0"/>
              <a:t> can be created as below.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3362618"/>
            <a:ext cx="65267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list | 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tuple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| set | 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dict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03343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86717"/>
            <a:ext cx="58247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dirty="0" err="1"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'Insitute'</a:t>
            </a:r>
            <a:r>
              <a:rPr lang="en-US" dirty="0" err="1"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'rajkot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>
                <a:latin typeface="Consolas" pitchFamily="49" charset="0"/>
              </a:rPr>
              <a:t>])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(a))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(a)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86717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575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numpyarray.py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4588906"/>
            <a:ext cx="4949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&lt;class '</a:t>
            </a:r>
            <a:r>
              <a:rPr lang="en-US" dirty="0" err="1">
                <a:latin typeface="Consolas" pitchFamily="49" charset="0"/>
              </a:rPr>
              <a:t>numpy.ndarray</a:t>
            </a:r>
            <a:r>
              <a:rPr lang="en-US" dirty="0">
                <a:latin typeface="Consolas" pitchFamily="49" charset="0"/>
              </a:rPr>
              <a:t>'&gt; 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['</a:t>
            </a:r>
            <a:r>
              <a:rPr lang="en-US" dirty="0" err="1">
                <a:latin typeface="Consolas" pitchFamily="49" charset="0"/>
              </a:rPr>
              <a:t>darshan</a:t>
            </a:r>
            <a:r>
              <a:rPr lang="en-US" dirty="0">
                <a:latin typeface="Consolas" pitchFamily="49" charset="0"/>
              </a:rPr>
              <a:t>' '</a:t>
            </a:r>
            <a:r>
              <a:rPr lang="en-US" dirty="0" err="1">
                <a:latin typeface="Consolas" pitchFamily="49" charset="0"/>
              </a:rPr>
              <a:t>Insitute</a:t>
            </a:r>
            <a:r>
              <a:rPr lang="en-US" dirty="0">
                <a:latin typeface="Consolas" pitchFamily="49" charset="0"/>
              </a:rPr>
              <a:t>' '</a:t>
            </a:r>
            <a:r>
              <a:rPr lang="en-US" dirty="0" err="1">
                <a:latin typeface="Consolas" pitchFamily="49" charset="0"/>
              </a:rPr>
              <a:t>rajkot</a:t>
            </a:r>
            <a:r>
              <a:rPr lang="en-US" dirty="0">
                <a:latin typeface="Consolas" pitchFamily="49" charset="0"/>
              </a:rPr>
              <a:t>']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42597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arange</a:t>
            </a:r>
            <a:r>
              <a:rPr lang="en-IN" dirty="0"/>
              <a:t>(</a:t>
            </a:r>
            <a:r>
              <a:rPr lang="en-IN" i="1" dirty="0" err="1"/>
              <a:t>start,end,step</a:t>
            </a:r>
            <a:r>
              <a:rPr lang="en-IN" dirty="0"/>
              <a:t>) function will create </a:t>
            </a:r>
            <a:r>
              <a:rPr lang="en-IN" dirty="0" err="1"/>
              <a:t>NumPy</a:t>
            </a:r>
            <a:r>
              <a:rPr lang="en-IN" dirty="0"/>
              <a:t> array starting from </a:t>
            </a:r>
            <a:r>
              <a:rPr lang="en-IN" i="1" dirty="0"/>
              <a:t>start</a:t>
            </a:r>
            <a:r>
              <a:rPr lang="en-IN" dirty="0"/>
              <a:t> till </a:t>
            </a:r>
            <a:r>
              <a:rPr lang="en-IN" i="1" dirty="0"/>
              <a:t>end</a:t>
            </a:r>
            <a:r>
              <a:rPr lang="en-IN" dirty="0"/>
              <a:t> (not included) with specified </a:t>
            </a:r>
            <a:r>
              <a:rPr lang="en-IN" i="1" dirty="0"/>
              <a:t>steps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zeros</a:t>
            </a:r>
            <a:r>
              <a:rPr lang="en-IN" dirty="0"/>
              <a:t>(n) function will return </a:t>
            </a:r>
            <a:r>
              <a:rPr lang="en-IN" dirty="0" err="1"/>
              <a:t>NumPy</a:t>
            </a:r>
            <a:r>
              <a:rPr lang="en-IN" dirty="0"/>
              <a:t> array of given shape, filled with zeros.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ones</a:t>
            </a:r>
            <a:r>
              <a:rPr lang="en-IN" dirty="0"/>
              <a:t>(n) function will return </a:t>
            </a:r>
            <a:r>
              <a:rPr lang="en-IN" dirty="0" err="1"/>
              <a:t>NumPy</a:t>
            </a:r>
            <a:r>
              <a:rPr lang="en-IN" dirty="0"/>
              <a:t> array of given shape, filled with ones.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49837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b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arange(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4983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065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numpyarange.py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1952026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[0 1 2 3 4 5 6 7 8 9]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162284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3736106"/>
            <a:ext cx="594169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c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zeros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(c) </a:t>
            </a:r>
          </a:p>
          <a:p>
            <a:r>
              <a:rPr lang="en-US" dirty="0">
                <a:latin typeface="Consolas" pitchFamily="49" charset="0"/>
              </a:rPr>
              <a:t>c1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zeros((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))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#have to give as tuple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(c1)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736106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4069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numpyzeros.py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3738295"/>
            <a:ext cx="49495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[0. 0. 0.] 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[[0. 0. 0.] [0. 0. 0.] [0. 0. 0.]]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34091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eye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function will create </a:t>
            </a:r>
            <a:r>
              <a:rPr lang="en-US" dirty="0"/>
              <a:t>2-D </a:t>
            </a:r>
            <a:r>
              <a:rPr lang="en-IN" dirty="0" err="1"/>
              <a:t>NumPy</a:t>
            </a:r>
            <a:r>
              <a:rPr lang="en-IN" dirty="0"/>
              <a:t> array </a:t>
            </a:r>
            <a:r>
              <a:rPr lang="en-US" dirty="0"/>
              <a:t>with ones on the diagonal and zeros elsewhere.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linspace</a:t>
            </a:r>
            <a:r>
              <a:rPr lang="en-IN" dirty="0"/>
              <a:t>(</a:t>
            </a:r>
            <a:r>
              <a:rPr lang="en-IN" i="1" dirty="0" err="1"/>
              <a:t>start,stop,num</a:t>
            </a:r>
            <a:r>
              <a:rPr lang="en-IN" dirty="0"/>
              <a:t>) function will </a:t>
            </a:r>
            <a:r>
              <a:rPr lang="en-US" dirty="0"/>
              <a:t>return evenly spaced numbers over a specified interval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b="1" dirty="0"/>
              <a:t>Note: </a:t>
            </a:r>
            <a:r>
              <a:rPr lang="en-IN" dirty="0"/>
              <a:t>in </a:t>
            </a:r>
            <a:r>
              <a:rPr lang="en-IN" b="1" dirty="0" err="1"/>
              <a:t>arange</a:t>
            </a:r>
            <a:r>
              <a:rPr lang="en-IN" dirty="0"/>
              <a:t> function we have given start, stop &amp; </a:t>
            </a:r>
            <a:r>
              <a:rPr lang="en-IN" b="1" dirty="0"/>
              <a:t>step, </a:t>
            </a:r>
            <a:r>
              <a:rPr lang="en-IN" dirty="0"/>
              <a:t>whereas in </a:t>
            </a:r>
            <a:r>
              <a:rPr lang="en-IN" b="1" dirty="0" err="1"/>
              <a:t>lispace</a:t>
            </a:r>
            <a:r>
              <a:rPr lang="en-IN" dirty="0"/>
              <a:t> function we are giving </a:t>
            </a:r>
            <a:r>
              <a:rPr lang="en-IN" dirty="0" err="1"/>
              <a:t>start,stop</a:t>
            </a:r>
            <a:r>
              <a:rPr lang="en-IN" dirty="0"/>
              <a:t> &amp; </a:t>
            </a:r>
            <a:r>
              <a:rPr lang="en-IN" b="1" dirty="0"/>
              <a:t>number of elements</a:t>
            </a:r>
            <a:r>
              <a:rPr lang="en-IN" dirty="0"/>
              <a:t> we want.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20214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b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eye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20214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9103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numpyeye.py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1622403"/>
            <a:ext cx="49495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[[1. 0. 0.]</a:t>
            </a:r>
          </a:p>
          <a:p>
            <a:r>
              <a:rPr lang="en-US" dirty="0">
                <a:latin typeface="Consolas" pitchFamily="49" charset="0"/>
              </a:rPr>
              <a:t> [0. 1. 0.] </a:t>
            </a:r>
          </a:p>
          <a:p>
            <a:r>
              <a:rPr lang="en-US" dirty="0">
                <a:latin typeface="Consolas" pitchFamily="49" charset="0"/>
              </a:rPr>
              <a:t> [0. 0. 1.]]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12932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3449027"/>
            <a:ext cx="594169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c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linspace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0,1,11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4902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1984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numpylinspace.py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3451216"/>
            <a:ext cx="4949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[0. 0.1 0.2 0.3 0.4 0.5 0.6 0.7 0.8 0.9 1. 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312203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Shape in </a:t>
            </a:r>
            <a:r>
              <a:rPr lang="en-IN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grab the shape of </a:t>
            </a:r>
            <a:r>
              <a:rPr lang="en-IN" dirty="0" err="1"/>
              <a:t>ndarray</a:t>
            </a:r>
            <a:r>
              <a:rPr lang="en-IN" dirty="0"/>
              <a:t> using its </a:t>
            </a:r>
            <a:r>
              <a:rPr lang="en-IN" b="1" dirty="0"/>
              <a:t>shape property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also </a:t>
            </a:r>
            <a:r>
              <a:rPr lang="en-IN" b="1" dirty="0"/>
              <a:t>reshape</a:t>
            </a:r>
            <a:r>
              <a:rPr lang="en-IN" dirty="0"/>
              <a:t> the array using reshape method of </a:t>
            </a:r>
            <a:r>
              <a:rPr lang="en-IN" b="1" dirty="0" err="1"/>
              <a:t>ndarray</a:t>
            </a:r>
            <a:r>
              <a:rPr lang="en-IN" b="1" dirty="0"/>
              <a:t>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Note: </a:t>
            </a:r>
            <a:r>
              <a:rPr lang="en-IN" dirty="0"/>
              <a:t>the number of elements and multiplication of rows and cols in new array must be equal.</a:t>
            </a:r>
          </a:p>
          <a:p>
            <a:pPr lvl="1"/>
            <a:r>
              <a:rPr lang="en-IN" b="1" dirty="0"/>
              <a:t>Example : </a:t>
            </a:r>
            <a:r>
              <a:rPr lang="en-IN" dirty="0"/>
              <a:t>here we have old one-dimensional array of 10 elements and reshaped shape is (5,2)</a:t>
            </a:r>
          </a:p>
          <a:p>
            <a:pPr lvl="1">
              <a:buNone/>
            </a:pPr>
            <a:r>
              <a:rPr lang="en-IN" b="1" dirty="0"/>
              <a:t>			so, </a:t>
            </a:r>
            <a:r>
              <a:rPr lang="en-IN" dirty="0"/>
              <a:t> 5 * 2 = 10, which means it is a valid reshape</a:t>
            </a:r>
            <a:endParaRPr lang="en-IN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20228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b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zeros((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b.shape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20228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9104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numpyarange.py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1622417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(3,3)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12932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8396"/>
            <a:ext cx="58247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re1 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np</a:t>
            </a:r>
            <a:r>
              <a:rPr lang="fr-FR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>
                <a:latin typeface="Consolas" pitchFamily="49" charset="0"/>
              </a:rPr>
              <a:t>random</a:t>
            </a:r>
            <a:r>
              <a:rPr lang="fr-FR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>
                <a:latin typeface="Consolas" pitchFamily="49" charset="0"/>
              </a:rPr>
              <a:t>randint</a:t>
            </a:r>
            <a:r>
              <a:rPr lang="fr-FR" dirty="0">
                <a:latin typeface="Consolas" pitchFamily="49" charset="0"/>
              </a:rPr>
              <a:t>(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fr-FR" dirty="0">
                <a:latin typeface="Consolas" pitchFamily="49" charset="0"/>
              </a:rPr>
              <a:t>,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fr-FR" dirty="0">
                <a:latin typeface="Consolas" pitchFamily="49" charset="0"/>
              </a:rPr>
              <a:t>,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fr-FR" dirty="0">
                <a:latin typeface="Consolas" pitchFamily="49" charset="0"/>
              </a:rPr>
              <a:t>) </a:t>
            </a:r>
          </a:p>
          <a:p>
            <a:r>
              <a:rPr lang="fr-FR" dirty="0">
                <a:latin typeface="Consolas" pitchFamily="49" charset="0"/>
              </a:rPr>
              <a:t>re2 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fr-FR" dirty="0">
                <a:latin typeface="Consolas" pitchFamily="49" charset="0"/>
              </a:rPr>
              <a:t> re1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>
                <a:latin typeface="Consolas" pitchFamily="49" charset="0"/>
              </a:rPr>
              <a:t>reshape</a:t>
            </a:r>
            <a:r>
              <a:rPr lang="fr-FR" dirty="0">
                <a:latin typeface="Consolas" pitchFamily="49" charset="0"/>
              </a:rPr>
              <a:t>(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fr-FR" dirty="0">
                <a:latin typeface="Consolas" pitchFamily="49" charset="0"/>
              </a:rPr>
              <a:t>,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fr-FR" dirty="0">
                <a:latin typeface="Consolas" pitchFamily="49" charset="0"/>
              </a:rPr>
              <a:t>) </a:t>
            </a:r>
          </a:p>
          <a:p>
            <a:r>
              <a:rPr lang="fr-FR" dirty="0" err="1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fr-FR" dirty="0">
                <a:latin typeface="Consolas" pitchFamily="49" charset="0"/>
              </a:rPr>
              <a:t>(re2)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8396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921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numpyarange.py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3440585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[[29 55] </a:t>
            </a:r>
          </a:p>
          <a:p>
            <a:r>
              <a:rPr lang="en-US" dirty="0">
                <a:latin typeface="Consolas" pitchFamily="49" charset="0"/>
              </a:rPr>
              <a:t> [44 50]</a:t>
            </a:r>
          </a:p>
          <a:p>
            <a:r>
              <a:rPr lang="en-US" dirty="0">
                <a:latin typeface="Consolas" pitchFamily="49" charset="0"/>
              </a:rPr>
              <a:t> [25 53]</a:t>
            </a:r>
          </a:p>
          <a:p>
            <a:r>
              <a:rPr lang="en-US" dirty="0">
                <a:latin typeface="Consolas" pitchFamily="49" charset="0"/>
              </a:rPr>
              <a:t> [59 6]</a:t>
            </a:r>
          </a:p>
          <a:p>
            <a:r>
              <a:rPr lang="en-US" dirty="0">
                <a:latin typeface="Consolas" pitchFamily="49" charset="0"/>
              </a:rPr>
              <a:t> [93 7]]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311140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rand</a:t>
            </a:r>
            <a:r>
              <a:rPr lang="en-IN" dirty="0"/>
              <a:t>(p1,p2….,</a:t>
            </a:r>
            <a:r>
              <a:rPr lang="en-IN" dirty="0" err="1"/>
              <a:t>pn</a:t>
            </a:r>
            <a:r>
              <a:rPr lang="en-IN" dirty="0"/>
              <a:t>) function will create </a:t>
            </a:r>
            <a:r>
              <a:rPr lang="en-IN" b="1" dirty="0"/>
              <a:t>n-dimensional array </a:t>
            </a:r>
            <a:r>
              <a:rPr lang="en-IN" dirty="0"/>
              <a:t>with </a:t>
            </a:r>
            <a:r>
              <a:rPr lang="en-IN" b="1" dirty="0"/>
              <a:t>random data</a:t>
            </a:r>
            <a:r>
              <a:rPr lang="en-IN" dirty="0"/>
              <a:t> using uniform </a:t>
            </a:r>
            <a:r>
              <a:rPr lang="en-IN" dirty="0" err="1"/>
              <a:t>distrubution</a:t>
            </a:r>
            <a:r>
              <a:rPr lang="en-IN" dirty="0"/>
              <a:t>, if we </a:t>
            </a:r>
            <a:r>
              <a:rPr lang="en-IN" b="1" dirty="0"/>
              <a:t>do not </a:t>
            </a:r>
            <a:r>
              <a:rPr lang="en-IN" dirty="0"/>
              <a:t>specify any parameter it will return </a:t>
            </a:r>
            <a:r>
              <a:rPr lang="en-IN" b="1" dirty="0"/>
              <a:t>random float </a:t>
            </a:r>
            <a:r>
              <a:rPr lang="en-IN" dirty="0"/>
              <a:t>number.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randint</a:t>
            </a:r>
            <a:r>
              <a:rPr lang="en-IN" dirty="0"/>
              <a:t>(</a:t>
            </a:r>
            <a:r>
              <a:rPr lang="en-IN" dirty="0" err="1"/>
              <a:t>low,high,num</a:t>
            </a:r>
            <a:r>
              <a:rPr lang="en-IN" dirty="0"/>
              <a:t>) function will create one-dimensional array with </a:t>
            </a:r>
            <a:r>
              <a:rPr lang="en-IN" b="1" i="1" dirty="0"/>
              <a:t>num </a:t>
            </a:r>
            <a:r>
              <a:rPr lang="en-IN" dirty="0"/>
              <a:t>random integer data between </a:t>
            </a:r>
            <a:r>
              <a:rPr lang="en-IN" b="1" i="1" dirty="0"/>
              <a:t>low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b="1" i="1" dirty="0"/>
              <a:t>high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reshape the array in any shape using </a:t>
            </a:r>
            <a:r>
              <a:rPr lang="en-IN" b="1" dirty="0"/>
              <a:t>reshape</a:t>
            </a:r>
            <a:r>
              <a:rPr lang="en-IN" dirty="0"/>
              <a:t> method, which we learned in previous slide.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r1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rand()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(r1) </a:t>
            </a:r>
          </a:p>
          <a:p>
            <a:r>
              <a:rPr lang="pt-BR" dirty="0">
                <a:latin typeface="Consolas" pitchFamily="49" charset="0"/>
              </a:rPr>
              <a:t>r2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rand(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pt-BR" dirty="0">
                <a:latin typeface="Consolas" pitchFamily="49" charset="0"/>
              </a:rPr>
              <a:t>,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pt-BR" dirty="0">
                <a:latin typeface="Consolas" pitchFamily="49" charset="0"/>
              </a:rPr>
              <a:t>) </a:t>
            </a:r>
            <a:r>
              <a:rPr lang="pt-BR" dirty="0">
                <a:solidFill>
                  <a:srgbClr val="FF0000"/>
                </a:solidFill>
                <a:latin typeface="Consolas" pitchFamily="49" charset="0"/>
              </a:rPr>
              <a:t># no tuple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(r2)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numpyrand.py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86724" y="1962644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0.23937253208490505</a:t>
            </a:r>
          </a:p>
          <a:p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[[0.58924723 0.09677878] </a:t>
            </a:r>
          </a:p>
          <a:p>
            <a:r>
              <a:rPr lang="en-US" dirty="0">
                <a:latin typeface="Consolas" pitchFamily="49" charset="0"/>
              </a:rPr>
              <a:t> [0.97945337 0.76537675]</a:t>
            </a:r>
          </a:p>
          <a:p>
            <a:r>
              <a:rPr lang="en-US" dirty="0">
                <a:latin typeface="Consolas" pitchFamily="49" charset="0"/>
              </a:rPr>
              <a:t> [0.73097381 0.51277276]]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586724" y="16334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54799"/>
            <a:ext cx="474021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r3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(r3)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54799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2561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numpyrandint.py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86724" y="4556988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[78 78 17 98 19 26 81 67 23 24]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586724" y="422780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96839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Basic File IO in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/>
              <a:t>NumPy</a:t>
            </a:r>
            <a:r>
              <a:rPr lang="en-US" sz="2000" dirty="0"/>
              <a:t> V/S Pandas (what to use?)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/>
              <a:t>NumPy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Pandas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text, CSV, Excel files using pandas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SQL Database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Web Scrapping using </a:t>
            </a:r>
            <a:r>
              <a:rPr lang="en-IN" sz="2000" dirty="0" err="1"/>
              <a:t>BeautifulSoup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Random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rand</a:t>
            </a:r>
            <a:r>
              <a:rPr lang="en-IN" b="1" dirty="0" err="1">
                <a:solidFill>
                  <a:srgbClr val="FF0000"/>
                </a:solidFill>
              </a:rPr>
              <a:t>n</a:t>
            </a:r>
            <a:r>
              <a:rPr lang="en-IN" dirty="0"/>
              <a:t>(p1,p2….,</a:t>
            </a:r>
            <a:r>
              <a:rPr lang="en-IN" dirty="0" err="1"/>
              <a:t>pn</a:t>
            </a:r>
            <a:r>
              <a:rPr lang="en-IN" dirty="0"/>
              <a:t>) function will create </a:t>
            </a:r>
            <a:r>
              <a:rPr lang="en-IN" b="1" dirty="0"/>
              <a:t>n-dimensional array </a:t>
            </a:r>
            <a:r>
              <a:rPr lang="en-IN" dirty="0"/>
              <a:t>with </a:t>
            </a:r>
            <a:r>
              <a:rPr lang="en-IN" b="1" dirty="0"/>
              <a:t>random data </a:t>
            </a:r>
            <a:r>
              <a:rPr lang="en-IN" dirty="0"/>
              <a:t>using standard normal distribution, if we </a:t>
            </a:r>
            <a:r>
              <a:rPr lang="en-IN" b="1" dirty="0"/>
              <a:t>do not </a:t>
            </a:r>
            <a:r>
              <a:rPr lang="en-IN" dirty="0"/>
              <a:t>specify any parameter it will return </a:t>
            </a:r>
            <a:r>
              <a:rPr lang="en-IN" b="1" dirty="0"/>
              <a:t>random float </a:t>
            </a:r>
            <a:r>
              <a:rPr lang="en-IN" dirty="0"/>
              <a:t>number.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Note: rand</a:t>
            </a:r>
            <a:r>
              <a:rPr lang="en-IN" dirty="0"/>
              <a:t> function will generate random number using </a:t>
            </a:r>
            <a:r>
              <a:rPr lang="en-IN" b="1" dirty="0"/>
              <a:t>uniform distribution</a:t>
            </a:r>
            <a:r>
              <a:rPr lang="en-IN" dirty="0"/>
              <a:t>, whereas </a:t>
            </a:r>
            <a:r>
              <a:rPr lang="en-IN" b="1" dirty="0" err="1"/>
              <a:t>rand</a:t>
            </a:r>
            <a:r>
              <a:rPr lang="en-IN" b="1" dirty="0" err="1">
                <a:solidFill>
                  <a:srgbClr val="FF0000"/>
                </a:solidFill>
              </a:rPr>
              <a:t>n</a:t>
            </a:r>
            <a:r>
              <a:rPr lang="en-IN" dirty="0"/>
              <a:t> function will generate random number using </a:t>
            </a:r>
            <a:r>
              <a:rPr lang="en-IN" b="1" dirty="0"/>
              <a:t>standard normal distribution</a:t>
            </a:r>
            <a:r>
              <a:rPr lang="en-IN" dirty="0"/>
              <a:t>.</a:t>
            </a:r>
            <a:endParaRPr lang="en-IN" b="1" dirty="0"/>
          </a:p>
          <a:p>
            <a:r>
              <a:rPr lang="en-IN" dirty="0"/>
              <a:t>We are going to learn the difference using visualization technique (as a data scientist, We have to use visualization techniques to convince the audience)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r1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randn()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(r1) </a:t>
            </a:r>
          </a:p>
          <a:p>
            <a:r>
              <a:rPr lang="pt-BR" dirty="0">
                <a:latin typeface="Consolas" pitchFamily="49" charset="0"/>
              </a:rPr>
              <a:t>r2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randn(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pt-BR" dirty="0">
                <a:latin typeface="Consolas" pitchFamily="49" charset="0"/>
              </a:rPr>
              <a:t>,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pt-BR" dirty="0">
                <a:latin typeface="Consolas" pitchFamily="49" charset="0"/>
              </a:rPr>
              <a:t>) </a:t>
            </a:r>
            <a:r>
              <a:rPr lang="pt-BR" dirty="0">
                <a:solidFill>
                  <a:srgbClr val="FF0000"/>
                </a:solidFill>
                <a:latin typeface="Consolas" pitchFamily="49" charset="0"/>
              </a:rPr>
              <a:t># no tuple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(r2)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numpyrandn.py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86724" y="1962644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-0.15359861758111037</a:t>
            </a:r>
          </a:p>
          <a:p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[[ 0.40967905 -0.21974532] </a:t>
            </a:r>
          </a:p>
          <a:p>
            <a:r>
              <a:rPr lang="en-US" dirty="0">
                <a:latin typeface="Consolas" pitchFamily="49" charset="0"/>
              </a:rPr>
              <a:t> [-0.90341482 -0.69779498]</a:t>
            </a:r>
          </a:p>
          <a:p>
            <a:r>
              <a:rPr lang="en-US" dirty="0">
                <a:latin typeface="Consolas" pitchFamily="49" charset="0"/>
              </a:rPr>
              <a:t> [ 0.99444948 -1.45308348]]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586724" y="16334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the difference between rand &amp; </a:t>
            </a:r>
            <a:r>
              <a:rPr lang="en-IN" dirty="0" err="1"/>
              <a:t>randn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going to use </a:t>
            </a:r>
            <a:r>
              <a:rPr lang="en-IN" dirty="0" err="1"/>
              <a:t>matplotlib</a:t>
            </a:r>
            <a:r>
              <a:rPr lang="en-IN" dirty="0"/>
              <a:t> library to visualize the difference.</a:t>
            </a:r>
          </a:p>
          <a:p>
            <a:pPr lvl="1"/>
            <a:r>
              <a:rPr lang="en-IN" dirty="0"/>
              <a:t>You need not to worry if you are not getting the syntax of </a:t>
            </a:r>
            <a:r>
              <a:rPr lang="en-IN" dirty="0" err="1"/>
              <a:t>matplotlib</a:t>
            </a:r>
            <a:r>
              <a:rPr lang="en-IN" dirty="0"/>
              <a:t>, we are going to learn it in detail in Unit-4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from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</a:rPr>
              <a:t>matplotlib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pyplot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dirty="0">
                <a:latin typeface="Consolas" pitchFamily="49" charset="0"/>
              </a:rPr>
              <a:t> inline </a:t>
            </a:r>
          </a:p>
          <a:p>
            <a:r>
              <a:rPr lang="en-US" dirty="0" err="1">
                <a:latin typeface="Consolas" pitchFamily="49" charset="0"/>
              </a:rPr>
              <a:t>samplesize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100000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uniform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samplesize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latin typeface="Consolas" pitchFamily="49" charset="0"/>
              </a:rPr>
              <a:t>normal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randn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samplesize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hist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uniform,bins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=100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title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'rand: uniform'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show</a:t>
            </a:r>
            <a:r>
              <a:rPr lang="en-US" dirty="0">
                <a:latin typeface="Consolas" pitchFamily="49" charset="0"/>
              </a:rPr>
              <a:t>()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hist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normal,bins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=100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title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randn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: normal'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show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matplotdemo.py</a:t>
            </a:r>
          </a:p>
        </p:txBody>
      </p:sp>
      <p:sp>
        <p:nvSpPr>
          <p:cNvPr id="1026" name="AutoShape 2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Omen\Desktop\Uni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528" y="1672341"/>
            <a:ext cx="3173786" cy="2198437"/>
          </a:xfrm>
          <a:prstGeom prst="rect">
            <a:avLst/>
          </a:prstGeom>
          <a:noFill/>
        </p:spPr>
      </p:pic>
      <p:pic>
        <p:nvPicPr>
          <p:cNvPr id="1036" name="Picture 12" descr="C:\Users\Omen\Desktop\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528" y="4067199"/>
            <a:ext cx="3173786" cy="2198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min</a:t>
            </a:r>
            <a:r>
              <a:rPr lang="en-IN" dirty="0"/>
              <a:t>() function will return the minimum value from the </a:t>
            </a:r>
            <a:r>
              <a:rPr lang="en-IN" dirty="0" err="1"/>
              <a:t>ndarray</a:t>
            </a:r>
            <a:r>
              <a:rPr lang="en-IN" dirty="0"/>
              <a:t>, there are two ways in which we can use min function, example of both ways are given below.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max</a:t>
            </a:r>
            <a:r>
              <a:rPr lang="en-IN" dirty="0"/>
              <a:t>() function will return the maximum value from the </a:t>
            </a:r>
            <a:r>
              <a:rPr lang="en-IN" dirty="0" err="1"/>
              <a:t>ndarray</a:t>
            </a:r>
            <a:r>
              <a:rPr lang="en-IN" dirty="0"/>
              <a:t>, there are two ways in which we can use min function, example of both ways are given below.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(l)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'Min way1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min())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'Min way2 = '</a:t>
            </a:r>
            <a:r>
              <a:rPr lang="en-US" dirty="0">
                <a:latin typeface="Consolas" pitchFamily="49" charset="0"/>
              </a:rPr>
              <a:t>,np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min(a))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numpymin.py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Min way1 = 1</a:t>
            </a:r>
          </a:p>
          <a:p>
            <a:r>
              <a:rPr lang="en-US" dirty="0">
                <a:latin typeface="Consolas" pitchFamily="49" charset="0"/>
              </a:rPr>
              <a:t>Min way2 = 1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37600"/>
            <a:ext cx="68441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(l)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'Max way1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max())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'Max way2 = '</a:t>
            </a:r>
            <a:r>
              <a:rPr lang="en-US" dirty="0">
                <a:latin typeface="Consolas" pitchFamily="49" charset="0"/>
              </a:rPr>
              <a:t>,np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max(a))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37600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084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numpymax.py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4539789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Max way1 = 11</a:t>
            </a:r>
          </a:p>
          <a:p>
            <a:r>
              <a:rPr lang="en-US" dirty="0">
                <a:latin typeface="Consolas" pitchFamily="49" charset="0"/>
              </a:rPr>
              <a:t>Max way2 = 11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422511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uiExpand="1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support many aggregation functions such as min, max, </a:t>
            </a:r>
            <a:r>
              <a:rPr lang="en-IN" dirty="0" err="1"/>
              <a:t>argmin</a:t>
            </a:r>
            <a:r>
              <a:rPr lang="en-IN" dirty="0"/>
              <a:t>, </a:t>
            </a:r>
            <a:r>
              <a:rPr lang="en-IN" dirty="0" err="1"/>
              <a:t>argmax</a:t>
            </a:r>
            <a:r>
              <a:rPr lang="en-IN" dirty="0"/>
              <a:t>, sum, mean, std, etc…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(l)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'Min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min())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ArgMin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argmin</a:t>
            </a:r>
            <a:r>
              <a:rPr lang="en-US" dirty="0">
                <a:latin typeface="Consolas" pitchFamily="49" charset="0"/>
              </a:rPr>
              <a:t>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'Max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max())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ArgMax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argmax</a:t>
            </a:r>
            <a:r>
              <a:rPr lang="en-US" dirty="0">
                <a:latin typeface="Consolas" pitchFamily="49" charset="0"/>
              </a:rPr>
              <a:t>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'Mean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mean</a:t>
            </a:r>
            <a:r>
              <a:rPr lang="en-US" dirty="0">
                <a:latin typeface="Consolas" pitchFamily="49" charset="0"/>
              </a:rPr>
              <a:t>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'Std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std())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numpymin.py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endParaRPr lang="da-DK" dirty="0">
              <a:latin typeface="Consolas" pitchFamily="49" charset="0"/>
            </a:endParaRPr>
          </a:p>
          <a:p>
            <a:endParaRPr lang="da-DK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Min = 1 </a:t>
            </a:r>
          </a:p>
          <a:p>
            <a:r>
              <a:rPr lang="da-DK" dirty="0">
                <a:latin typeface="Consolas" pitchFamily="49" charset="0"/>
              </a:rPr>
              <a:t>ArgMin = 3 </a:t>
            </a:r>
          </a:p>
          <a:p>
            <a:r>
              <a:rPr lang="da-DK" dirty="0">
                <a:latin typeface="Consolas" pitchFamily="49" charset="0"/>
              </a:rPr>
              <a:t>Max = 11 </a:t>
            </a:r>
          </a:p>
          <a:p>
            <a:r>
              <a:rPr lang="da-DK" dirty="0">
                <a:latin typeface="Consolas" pitchFamily="49" charset="0"/>
              </a:rPr>
              <a:t>ArgMax = 8 </a:t>
            </a:r>
          </a:p>
          <a:p>
            <a:r>
              <a:rPr lang="da-DK" dirty="0">
                <a:latin typeface="Consolas" pitchFamily="49" charset="0"/>
              </a:rPr>
              <a:t>Sum = 122 </a:t>
            </a:r>
          </a:p>
          <a:p>
            <a:r>
              <a:rPr lang="da-DK" dirty="0">
                <a:latin typeface="Consolas" pitchFamily="49" charset="0"/>
              </a:rPr>
              <a:t>Mean = 5.304347826086956 </a:t>
            </a:r>
          </a:p>
          <a:p>
            <a:r>
              <a:rPr lang="da-DK" dirty="0">
                <a:latin typeface="Consolas" pitchFamily="49" charset="0"/>
              </a:rPr>
              <a:t>Std = 3.042235771223635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axis argument with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apply aggregate functions with multidimensional </a:t>
            </a:r>
            <a:r>
              <a:rPr lang="en-IN" dirty="0" err="1"/>
              <a:t>ndarray</a:t>
            </a:r>
            <a:r>
              <a:rPr lang="en-IN" dirty="0"/>
              <a:t>, it will apply aggregate function to all its dimensions (axis).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want to get sum of rows or cols we can use axis argument with the aggregate functions.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array2d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= '</a:t>
            </a:r>
            <a:r>
              <a:rPr lang="en-US" dirty="0">
                <a:latin typeface="Consolas" pitchFamily="49" charset="0"/>
              </a:rPr>
              <a:t>,array2d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numpyaxis.py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sum = 45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768342"/>
            <a:ext cx="684410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array2d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(cols)= '</a:t>
            </a:r>
            <a:r>
              <a:rPr lang="en-US" dirty="0">
                <a:latin typeface="Consolas" pitchFamily="49" charset="0"/>
              </a:rPr>
              <a:t>,array2d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sum(axis=0))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#Vertical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(rows)= '</a:t>
            </a:r>
            <a:r>
              <a:rPr lang="en-US" dirty="0">
                <a:latin typeface="Consolas" pitchFamily="49" charset="0"/>
              </a:rPr>
              <a:t>,array2d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sum(axis=1))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#Horizontal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768342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4391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numpyaxis.py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3770531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sum (cols) = [12 15 18]</a:t>
            </a:r>
          </a:p>
          <a:p>
            <a:r>
              <a:rPr lang="en-US" dirty="0">
                <a:latin typeface="Consolas" pitchFamily="49" charset="0"/>
              </a:rPr>
              <a:t>sum (rows) = [6 15 24]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3455861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to understand Axis</a:t>
            </a:r>
          </a:p>
        </p:txBody>
      </p:sp>
      <p:pic>
        <p:nvPicPr>
          <p:cNvPr id="1026" name="Picture 2" descr="Rajasthan Art Emporium Wooden Log Flower Pot And Candle Holder For Your  Home decoration / Office Decoration / Dining Table Decoration / Center  Table Decoration Wooden Vase Price in India - B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3" y="2458807"/>
            <a:ext cx="2155364" cy="24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06" y="2458806"/>
            <a:ext cx="3429000" cy="298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441" y="2458806"/>
            <a:ext cx="4112792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942" y="1446414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Wooden 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4" y="1258477"/>
            <a:ext cx="1944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axis= 0</a:t>
            </a:r>
          </a:p>
          <a:p>
            <a:pPr algn="ctr"/>
            <a:r>
              <a:rPr lang="en-US" sz="2400" b="1" dirty="0"/>
              <a:t>Vertical</a:t>
            </a:r>
          </a:p>
          <a:p>
            <a:pPr algn="ctr"/>
            <a:r>
              <a:rPr lang="en-US" sz="2400" b="1" dirty="0"/>
              <a:t>Top to Bottom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29142" y="1258477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axis= 1</a:t>
            </a:r>
          </a:p>
          <a:p>
            <a:pPr algn="ctr"/>
            <a:r>
              <a:rPr lang="en-US" sz="2400" b="1" dirty="0"/>
              <a:t>Horizontal</a:t>
            </a:r>
          </a:p>
          <a:p>
            <a:pPr algn="ctr"/>
            <a:r>
              <a:rPr lang="en-US" sz="2400" b="1" dirty="0"/>
              <a:t>Across to Log</a:t>
            </a:r>
          </a:p>
        </p:txBody>
      </p:sp>
    </p:spTree>
    <p:extLst>
      <p:ext uri="{BB962C8B-B14F-4D97-AF65-F5344CB8AC3E}">
        <p14:creationId xmlns:p14="http://schemas.microsoft.com/office/powerpoint/2010/main" val="612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V/S Double bracket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ways in which you can access element of multi-dimensional array, example of both the method is given below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Both method is valid and provides exactly the same answer, but single bracket notation is recommended as in double bracket notation it will create a temporary sub array of third row and then fetch the second column from it.</a:t>
            </a:r>
          </a:p>
          <a:p>
            <a:r>
              <a:rPr lang="en-IN" dirty="0"/>
              <a:t>Single bracket notation will be easy to read and write while programming.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041618"/>
            <a:ext cx="773922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'f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'h'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'double = 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double bracket notation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'single = 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single bracket notation 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0416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71243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numpybrackets.py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926423" y="2043807"/>
            <a:ext cx="306185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double = h</a:t>
            </a:r>
          </a:p>
          <a:p>
            <a:r>
              <a:rPr lang="en-IN" dirty="0">
                <a:latin typeface="Consolas" pitchFamily="49" charset="0"/>
              </a:rPr>
              <a:t>single = h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926423" y="1729137"/>
            <a:ext cx="11003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</a:t>
            </a:r>
            <a:r>
              <a:rPr lang="en-IN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in python means taking elements from one given index to another given index.</a:t>
            </a:r>
          </a:p>
          <a:p>
            <a:r>
              <a:rPr lang="en-IN" dirty="0"/>
              <a:t>Similar to Python List, we can use same syntax </a:t>
            </a:r>
            <a:r>
              <a:rPr lang="en-IN" b="1" dirty="0">
                <a:latin typeface="Consolas" pitchFamily="49" charset="0"/>
              </a:rPr>
              <a:t>array[</a:t>
            </a:r>
            <a:r>
              <a:rPr lang="en-IN" b="1" dirty="0" err="1">
                <a:latin typeface="Consolas" pitchFamily="49" charset="0"/>
              </a:rPr>
              <a:t>start:end:step</a:t>
            </a:r>
            <a:r>
              <a:rPr lang="en-IN" b="1" dirty="0">
                <a:latin typeface="Consolas" pitchFamily="49" charset="0"/>
              </a:rPr>
              <a:t>] </a:t>
            </a:r>
            <a:r>
              <a:rPr lang="en-IN" dirty="0"/>
              <a:t>to slice </a:t>
            </a:r>
            <a:r>
              <a:rPr lang="en-IN" dirty="0" err="1"/>
              <a:t>ndarray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Default start is 0</a:t>
            </a:r>
          </a:p>
          <a:p>
            <a:pPr lvl="1"/>
            <a:r>
              <a:rPr lang="en-IN" dirty="0"/>
              <a:t>Default end is length of the array</a:t>
            </a:r>
          </a:p>
          <a:p>
            <a:pPr lvl="1"/>
            <a:r>
              <a:rPr lang="en-IN" dirty="0"/>
              <a:t>Default step is 1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223298"/>
            <a:ext cx="684410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'f'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'h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:])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223298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8941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numpyslice1d.py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3225487"/>
            <a:ext cx="39883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['c' 'd' 'e']</a:t>
            </a:r>
          </a:p>
          <a:p>
            <a:r>
              <a:rPr lang="pt-BR" sz="2000" dirty="0">
                <a:latin typeface="Consolas" pitchFamily="49" charset="0"/>
              </a:rPr>
              <a:t>['a' 'b' 'c' 'd' 'e'] </a:t>
            </a:r>
          </a:p>
          <a:p>
            <a:r>
              <a:rPr lang="pt-BR" sz="2000" dirty="0">
                <a:latin typeface="Consolas" pitchFamily="49" charset="0"/>
              </a:rPr>
              <a:t>['f' 'g' 'h'] </a:t>
            </a:r>
          </a:p>
          <a:p>
            <a:r>
              <a:rPr lang="pt-BR" sz="2000" dirty="0">
                <a:latin typeface="Consolas" pitchFamily="49" charset="0"/>
              </a:rPr>
              <a:t>['c' 'e' 'g'] </a:t>
            </a:r>
          </a:p>
          <a:p>
            <a:r>
              <a:rPr lang="pt-BR" sz="2000" dirty="0">
                <a:latin typeface="Consolas" pitchFamily="49" charset="0"/>
              </a:rPr>
              <a:t>['h' 'g' 'f' 'e' 'd' 'c' 'b' 'a']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29108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Slicing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5452" y="1092210"/>
          <a:ext cx="3348035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867" y="23960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= </a:t>
            </a:r>
            <a:endParaRPr lang="en-US" dirty="0"/>
          </a:p>
        </p:txBody>
      </p:sp>
      <p:sp>
        <p:nvSpPr>
          <p:cNvPr id="8" name="Double Bracket 7"/>
          <p:cNvSpPr/>
          <p:nvPr/>
        </p:nvSpPr>
        <p:spPr>
          <a:xfrm>
            <a:off x="1049885" y="1143008"/>
            <a:ext cx="3437469" cy="292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7" y="1320809"/>
            <a:ext cx="48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R-0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R-1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R-2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R-3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>
                <a:solidFill>
                  <a:schemeClr val="bg1">
                    <a:lumMod val="75000"/>
                  </a:schemeClr>
                </a:solidFill>
              </a:rPr>
              <a:t>R-4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9933" y="75353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C-0        C-1       C-2        C-3      C-4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0601" y="863444"/>
            <a:ext cx="691726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a[2][3] 	=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a[2,3]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a[2]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a[0:2]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baseline="0" dirty="0"/>
              <a:t>a[0:2:2] 	=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a[::-1] 	= 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a[1:3,1:3]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baseline="0" dirty="0"/>
              <a:t>a[3:,:3]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a[:,::-1] 	=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2" grpId="0"/>
      <p:bldP spid="1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Slicing multi-dimensional array would be same as single dimensional array with the help of single bracket notation we learn earlier, lets see an example.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123964"/>
            <a:ext cx="684410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'f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'h'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 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#first two rows and cols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#reversed rows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 , 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#reversed cols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,::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#complete reverse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123964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7947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numpyslice1d.py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2126153"/>
            <a:ext cx="398839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[['a' 'b']</a:t>
            </a:r>
          </a:p>
          <a:p>
            <a:r>
              <a:rPr lang="pt-BR" sz="2000" dirty="0">
                <a:latin typeface="Consolas" pitchFamily="49" charset="0"/>
              </a:rPr>
              <a:t> ['d' 'e']] </a:t>
            </a:r>
          </a:p>
          <a:p>
            <a:r>
              <a:rPr lang="pt-BR" sz="2000" dirty="0">
                <a:latin typeface="Consolas" pitchFamily="49" charset="0"/>
              </a:rPr>
              <a:t>[['g' 'h' 'i']</a:t>
            </a:r>
          </a:p>
          <a:p>
            <a:r>
              <a:rPr lang="pt-BR" sz="2000" dirty="0">
                <a:latin typeface="Consolas" pitchFamily="49" charset="0"/>
              </a:rPr>
              <a:t> ['d' 'e' 'f']</a:t>
            </a:r>
          </a:p>
          <a:p>
            <a:r>
              <a:rPr lang="pt-BR" sz="2000" dirty="0">
                <a:latin typeface="Consolas" pitchFamily="49" charset="0"/>
              </a:rPr>
              <a:t> ['a' 'b' 'c']] </a:t>
            </a:r>
          </a:p>
          <a:p>
            <a:r>
              <a:rPr lang="pt-BR" sz="2000" dirty="0">
                <a:latin typeface="Consolas" pitchFamily="49" charset="0"/>
              </a:rPr>
              <a:t>[['c' 'b' 'a']</a:t>
            </a:r>
          </a:p>
          <a:p>
            <a:r>
              <a:rPr lang="pt-BR" sz="2000" dirty="0">
                <a:latin typeface="Consolas" pitchFamily="49" charset="0"/>
              </a:rPr>
              <a:t> ['f' 'e' 'd']</a:t>
            </a:r>
          </a:p>
          <a:p>
            <a:r>
              <a:rPr lang="pt-BR" sz="2000" dirty="0">
                <a:latin typeface="Consolas" pitchFamily="49" charset="0"/>
              </a:rPr>
              <a:t> ['i' 'h' 'g']] </a:t>
            </a:r>
          </a:p>
          <a:p>
            <a:r>
              <a:rPr lang="pt-BR" sz="2000" dirty="0">
                <a:latin typeface="Consolas" pitchFamily="49" charset="0"/>
              </a:rPr>
              <a:t>[['i' 'h' 'g']</a:t>
            </a:r>
          </a:p>
          <a:p>
            <a:r>
              <a:rPr lang="pt-BR" sz="2000" dirty="0">
                <a:latin typeface="Consolas" pitchFamily="49" charset="0"/>
              </a:rPr>
              <a:t> ['f' 'e' 'd']</a:t>
            </a:r>
          </a:p>
          <a:p>
            <a:r>
              <a:rPr lang="pt-BR" sz="2000" dirty="0">
                <a:latin typeface="Consolas" pitchFamily="49" charset="0"/>
              </a:rPr>
              <a:t> ['c' 'b' 'a']]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811483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IO operations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5848"/>
            <a:ext cx="11929641" cy="5866971"/>
          </a:xfrm>
        </p:spPr>
        <p:txBody>
          <a:bodyPr/>
          <a:lstStyle/>
          <a:p>
            <a:r>
              <a:rPr lang="en-US" dirty="0"/>
              <a:t>Before we can read or write a file, we have to open it using Python's built-in </a:t>
            </a:r>
            <a:r>
              <a:rPr lang="en-US" b="1" dirty="0"/>
              <a:t>open() </a:t>
            </a:r>
            <a:r>
              <a:rPr lang="en-US" dirty="0"/>
              <a:t>function.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b="1" dirty="0"/>
              <a:t>filename</a:t>
            </a:r>
            <a:r>
              <a:rPr lang="en-IN" dirty="0"/>
              <a:t> is a name of a file we want to open.</a:t>
            </a:r>
          </a:p>
          <a:p>
            <a:pPr lvl="1"/>
            <a:r>
              <a:rPr lang="en-IN" b="1" dirty="0" err="1"/>
              <a:t>accessmode</a:t>
            </a:r>
            <a:r>
              <a:rPr lang="en-IN" dirty="0"/>
              <a:t> is determines the mode in which file has to be opened (list of possible values given below)</a:t>
            </a:r>
          </a:p>
          <a:p>
            <a:pPr lvl="1"/>
            <a:r>
              <a:rPr lang="en-IN" dirty="0"/>
              <a:t>If </a:t>
            </a:r>
            <a:r>
              <a:rPr lang="en-IN" b="1" dirty="0"/>
              <a:t>buffering</a:t>
            </a:r>
            <a:r>
              <a:rPr lang="en-IN" dirty="0"/>
              <a:t> is set to 0, no buffering will happen, if set to 1 line buffering will happen, if grater than 1 then the number of buffer and if negative is given it will follow system default buffering behaviour.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1565715"/>
            <a:ext cx="65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fileobject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(filename [,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accessmode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][, buffering])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365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66441" y="3593725"/>
          <a:ext cx="3514443" cy="2346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Read only (default)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rb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Read only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r+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>
                          <a:solidFill>
                            <a:schemeClr val="tx2"/>
                          </a:solidFill>
                        </a:rPr>
                        <a:t>Read</a:t>
                      </a:r>
                      <a:r>
                        <a:rPr lang="en-IN" sz="2000" baseline="0" dirty="0">
                          <a:solidFill>
                            <a:schemeClr val="tx2"/>
                          </a:solidFill>
                        </a:rPr>
                        <a:t> and Write both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rb</a:t>
                      </a:r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Read and Write both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4417446" y="3593725"/>
          <a:ext cx="3514443" cy="2346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(create file if not exist)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Write only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wb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Write only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w+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>
                          <a:solidFill>
                            <a:schemeClr val="tx2"/>
                          </a:solidFill>
                        </a:rPr>
                        <a:t>Read</a:t>
                      </a:r>
                      <a:r>
                        <a:rPr lang="en-IN" sz="2000" baseline="0" dirty="0">
                          <a:solidFill>
                            <a:schemeClr val="tx2"/>
                          </a:solidFill>
                        </a:rPr>
                        <a:t> and Write both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wb</a:t>
                      </a:r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Read and Write both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8394023" y="3593725"/>
          <a:ext cx="3514443" cy="2971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Opens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file to append, if file not exist will create it for write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ab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Append in binary format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, if file not exist will create it for write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a+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Append</a:t>
                      </a:r>
                      <a:r>
                        <a:rPr lang="en-IN" sz="1800" baseline="0" dirty="0">
                          <a:solidFill>
                            <a:schemeClr val="tx2"/>
                          </a:solidFill>
                        </a:rPr>
                        <a:t>, if file not exist it will create for read &amp; write both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ab</a:t>
                      </a:r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Read and Write both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uiExpand="1" build="p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524F"/>
                </a:solidFill>
              </a:rPr>
              <a:t>Warning</a:t>
            </a:r>
            <a:r>
              <a:rPr lang="en-IN" dirty="0"/>
              <a:t> : Array Slicing is mutable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slice an array and apply some operation on them, it will also make changes in original array, as it will not create a copy of a array while slicing.</a:t>
            </a:r>
          </a:p>
          <a:p>
            <a:r>
              <a:rPr lang="en-IN" dirty="0"/>
              <a:t>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432189"/>
            <a:ext cx="631311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 err="1">
                <a:latin typeface="Consolas" pitchFamily="49" charset="0"/>
              </a:rPr>
              <a:t>arrsliced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arrsliced</a:t>
            </a:r>
            <a:r>
              <a:rPr lang="en-US" sz="2000" dirty="0">
                <a:latin typeface="Consolas" pitchFamily="49" charset="0"/>
              </a:rPr>
              <a:t>[:]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Broadcasting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'Original Array = 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'Sliced Array = 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arrsliced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432189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10300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numpyslice1d.py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15893" y="2434378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Original Array = [2 2 2 4 5] </a:t>
            </a:r>
          </a:p>
          <a:p>
            <a:r>
              <a:rPr lang="en-US" sz="2000" dirty="0">
                <a:latin typeface="Consolas" pitchFamily="49" charset="0"/>
              </a:rPr>
              <a:t>Sliced Array = [2 2 2]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715893" y="2119708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Arithmetic Operations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165898"/>
            <a:ext cx="6844108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r>
              <a:rPr lang="en-US" dirty="0">
                <a:latin typeface="Consolas" pitchFamily="49" charset="0"/>
              </a:rPr>
              <a:t>arr2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arradd1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addition of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arradd2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addition of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'Addition Scalar = '</a:t>
            </a:r>
            <a:r>
              <a:rPr lang="en-US" dirty="0">
                <a:latin typeface="Consolas" pitchFamily="49" charset="0"/>
              </a:rPr>
              <a:t>, arradd1)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'Addition Matrix = '</a:t>
            </a:r>
            <a:r>
              <a:rPr lang="en-US" dirty="0">
                <a:latin typeface="Consolas" pitchFamily="49" charset="0"/>
              </a:rPr>
              <a:t>, arradd2) 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arrsub1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-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 of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arrsub2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-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 of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Substraction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Scalar = '</a:t>
            </a:r>
            <a:r>
              <a:rPr lang="en-US" dirty="0">
                <a:latin typeface="Consolas" pitchFamily="49" charset="0"/>
              </a:rPr>
              <a:t>, arrsub1)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Substraction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Matrix = '</a:t>
            </a:r>
            <a:r>
              <a:rPr lang="en-US" dirty="0">
                <a:latin typeface="Consolas" pitchFamily="49" charset="0"/>
              </a:rPr>
              <a:t>, arrsub2) </a:t>
            </a:r>
          </a:p>
          <a:p>
            <a:r>
              <a:rPr lang="en-US" dirty="0">
                <a:latin typeface="Consolas" pitchFamily="49" charset="0"/>
              </a:rPr>
              <a:t>arrdiv1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/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 of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arrdiv2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/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 of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'Division Scalar = '</a:t>
            </a:r>
            <a:r>
              <a:rPr lang="en-US" dirty="0">
                <a:latin typeface="Consolas" pitchFamily="49" charset="0"/>
              </a:rPr>
              <a:t>, arrdiv1)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'Division Matrix = '</a:t>
            </a:r>
            <a:r>
              <a:rPr lang="en-US" dirty="0">
                <a:latin typeface="Consolas" pitchFamily="49" charset="0"/>
              </a:rPr>
              <a:t>, arrdiv2)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165898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8367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numpyop.py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873999" y="1168087"/>
            <a:ext cx="3988391" cy="4955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nsolas" pitchFamily="49" charset="0"/>
              </a:rPr>
              <a:t>Addition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[[3 4 5]</a:t>
            </a:r>
          </a:p>
          <a:p>
            <a:r>
              <a:rPr lang="fr-FR" sz="1600" dirty="0">
                <a:latin typeface="Consolas" pitchFamily="49" charset="0"/>
              </a:rPr>
              <a:t> [3 4 5]</a:t>
            </a:r>
          </a:p>
          <a:p>
            <a:r>
              <a:rPr lang="fr-FR" sz="1600" dirty="0">
                <a:latin typeface="Consolas" pitchFamily="49" charset="0"/>
              </a:rPr>
              <a:t> [3 4 5]]</a:t>
            </a:r>
          </a:p>
          <a:p>
            <a:r>
              <a:rPr lang="fr-FR" sz="1600" dirty="0">
                <a:latin typeface="Consolas" pitchFamily="49" charset="0"/>
              </a:rPr>
              <a:t>Addition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[[5 7 9]</a:t>
            </a:r>
          </a:p>
          <a:p>
            <a:r>
              <a:rPr lang="fr-FR" sz="1600" dirty="0">
                <a:latin typeface="Consolas" pitchFamily="49" charset="0"/>
              </a:rPr>
              <a:t> [5 7 9]</a:t>
            </a:r>
          </a:p>
          <a:p>
            <a:r>
              <a:rPr lang="fr-FR" sz="1600" dirty="0">
                <a:latin typeface="Consolas" pitchFamily="49" charset="0"/>
              </a:rPr>
              <a:t> [5 7 9]]</a:t>
            </a:r>
          </a:p>
          <a:p>
            <a:r>
              <a:rPr lang="fr-FR" sz="1600" dirty="0" err="1">
                <a:latin typeface="Consolas" pitchFamily="49" charset="0"/>
              </a:rPr>
              <a:t>Substraction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[[-1  0  1]</a:t>
            </a:r>
          </a:p>
          <a:p>
            <a:r>
              <a:rPr lang="fr-FR" sz="1600" dirty="0">
                <a:latin typeface="Consolas" pitchFamily="49" charset="0"/>
              </a:rPr>
              <a:t> [-1  0  1]</a:t>
            </a:r>
          </a:p>
          <a:p>
            <a:r>
              <a:rPr lang="fr-FR" sz="1600" dirty="0">
                <a:latin typeface="Consolas" pitchFamily="49" charset="0"/>
              </a:rPr>
              <a:t> [-1  0  1]]</a:t>
            </a:r>
          </a:p>
          <a:p>
            <a:r>
              <a:rPr lang="fr-FR" sz="1600" dirty="0" err="1">
                <a:latin typeface="Consolas" pitchFamily="49" charset="0"/>
              </a:rPr>
              <a:t>Substraction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[[-3 -3 -3]</a:t>
            </a:r>
          </a:p>
          <a:p>
            <a:r>
              <a:rPr lang="fr-FR" sz="1600" dirty="0">
                <a:latin typeface="Consolas" pitchFamily="49" charset="0"/>
              </a:rPr>
              <a:t> [-3 -3 -3]</a:t>
            </a:r>
          </a:p>
          <a:p>
            <a:r>
              <a:rPr lang="fr-FR" sz="1600" dirty="0">
                <a:latin typeface="Consolas" pitchFamily="49" charset="0"/>
              </a:rPr>
              <a:t> [-3 -3 -3]]</a:t>
            </a:r>
          </a:p>
          <a:p>
            <a:r>
              <a:rPr lang="fr-FR" sz="1600" dirty="0">
                <a:latin typeface="Consolas" pitchFamily="49" charset="0"/>
              </a:rPr>
              <a:t>Division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[[0.5 1.  1.5]</a:t>
            </a:r>
          </a:p>
          <a:p>
            <a:r>
              <a:rPr lang="fr-FR" sz="1600" dirty="0">
                <a:latin typeface="Consolas" pitchFamily="49" charset="0"/>
              </a:rPr>
              <a:t> [0.5 1.  1.5]</a:t>
            </a:r>
          </a:p>
          <a:p>
            <a:r>
              <a:rPr lang="fr-FR" sz="1600" dirty="0">
                <a:latin typeface="Consolas" pitchFamily="49" charset="0"/>
              </a:rPr>
              <a:t> [0.5 1.  1.5]]</a:t>
            </a:r>
          </a:p>
          <a:p>
            <a:r>
              <a:rPr lang="fr-FR" sz="1600" dirty="0">
                <a:latin typeface="Consolas" pitchFamily="49" charset="0"/>
              </a:rPr>
              <a:t>Division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[[0.25 0.4  0.5 ]</a:t>
            </a:r>
          </a:p>
          <a:p>
            <a:r>
              <a:rPr lang="fr-FR" sz="1600" dirty="0">
                <a:latin typeface="Consolas" pitchFamily="49" charset="0"/>
              </a:rPr>
              <a:t> [0.25 0.4  0.5 ]</a:t>
            </a:r>
          </a:p>
          <a:p>
            <a:r>
              <a:rPr lang="fr-FR" sz="1600" dirty="0">
                <a:latin typeface="Consolas" pitchFamily="49" charset="0"/>
              </a:rPr>
              <a:t> [0.25 0.4  0.5 ]]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867842" y="8534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Arithmetic Operations (Cont.)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165898"/>
            <a:ext cx="684410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arrmul1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*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multiply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arrmul2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*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multiply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'Multiply Scalar = '</a:t>
            </a:r>
            <a:r>
              <a:rPr lang="en-US" dirty="0">
                <a:latin typeface="Consolas" pitchFamily="49" charset="0"/>
              </a:rPr>
              <a:t>, arrmul1)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#Note : its </a:t>
            </a:r>
            <a:r>
              <a:rPr lang="en-US" i="1">
                <a:solidFill>
                  <a:srgbClr val="408080"/>
                </a:solidFill>
                <a:latin typeface="Consolas" pitchFamily="49" charset="0"/>
              </a:rPr>
              <a:t>not matrix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multiplication*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'Multiply Matrix = '</a:t>
            </a:r>
            <a:r>
              <a:rPr lang="en-US" dirty="0">
                <a:latin typeface="Consolas" pitchFamily="49" charset="0"/>
              </a:rPr>
              <a:t>, arrmul2)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In order to do matrix multiplication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 err="1">
                <a:latin typeface="Consolas" pitchFamily="49" charset="0"/>
              </a:rPr>
              <a:t>arrmatmul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matmul</a:t>
            </a:r>
            <a:r>
              <a:rPr lang="en-US" dirty="0">
                <a:latin typeface="Consolas" pitchFamily="49" charset="0"/>
              </a:rPr>
              <a:t>(arr1,arr2)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'Matrix Multiplication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arrmatmul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OR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 err="1">
                <a:latin typeface="Consolas" pitchFamily="49" charset="0"/>
              </a:rPr>
              <a:t>arrdot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dot(arr2)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'Dot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arrdot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OR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arrpy3dot5plus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@</a:t>
            </a:r>
            <a:r>
              <a:rPr lang="en-US" dirty="0">
                <a:latin typeface="Consolas" pitchFamily="49" charset="0"/>
              </a:rPr>
              <a:t> arr2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'Python 3.5+ support = '</a:t>
            </a:r>
            <a:r>
              <a:rPr lang="en-US" dirty="0">
                <a:latin typeface="Consolas" pitchFamily="49" charset="0"/>
              </a:rPr>
              <a:t>,arrpy3dot5plus)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165898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8367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numpyop.py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873999" y="1168087"/>
            <a:ext cx="3988391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onsolas" pitchFamily="49" charset="0"/>
              </a:rPr>
              <a:t>Multiply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[[2 4 6]</a:t>
            </a:r>
          </a:p>
          <a:p>
            <a:r>
              <a:rPr lang="fr-FR" sz="1600" dirty="0">
                <a:latin typeface="Consolas" pitchFamily="49" charset="0"/>
              </a:rPr>
              <a:t> [2 4 6]</a:t>
            </a:r>
          </a:p>
          <a:p>
            <a:r>
              <a:rPr lang="fr-FR" sz="1600" dirty="0">
                <a:latin typeface="Consolas" pitchFamily="49" charset="0"/>
              </a:rPr>
              <a:t> [2 4 6]]</a:t>
            </a:r>
          </a:p>
          <a:p>
            <a:r>
              <a:rPr lang="fr-FR" sz="1600" dirty="0" err="1">
                <a:latin typeface="Consolas" pitchFamily="49" charset="0"/>
              </a:rPr>
              <a:t>Multiply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[[ 4 10 18]</a:t>
            </a:r>
          </a:p>
          <a:p>
            <a:r>
              <a:rPr lang="fr-FR" sz="1600" dirty="0">
                <a:latin typeface="Consolas" pitchFamily="49" charset="0"/>
              </a:rPr>
              <a:t> [ 4 10 18]</a:t>
            </a:r>
          </a:p>
          <a:p>
            <a:r>
              <a:rPr lang="fr-FR" sz="1600" dirty="0">
                <a:latin typeface="Consolas" pitchFamily="49" charset="0"/>
              </a:rPr>
              <a:t> [ 4 10 18]]</a:t>
            </a:r>
          </a:p>
          <a:p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Multiplication =  [[24 30 36]</a:t>
            </a:r>
          </a:p>
          <a:p>
            <a:r>
              <a:rPr lang="fr-FR" sz="1600" dirty="0">
                <a:latin typeface="Consolas" pitchFamily="49" charset="0"/>
              </a:rPr>
              <a:t> [24 30 36]</a:t>
            </a:r>
          </a:p>
          <a:p>
            <a:r>
              <a:rPr lang="fr-FR" sz="1600" dirty="0">
                <a:latin typeface="Consolas" pitchFamily="49" charset="0"/>
              </a:rPr>
              <a:t> [24 30 36]]</a:t>
            </a:r>
          </a:p>
          <a:p>
            <a:r>
              <a:rPr lang="fr-FR" sz="1600" dirty="0">
                <a:latin typeface="Consolas" pitchFamily="49" charset="0"/>
              </a:rPr>
              <a:t>Dot =  [[24 30 36]</a:t>
            </a:r>
          </a:p>
          <a:p>
            <a:r>
              <a:rPr lang="fr-FR" sz="1600" dirty="0">
                <a:latin typeface="Consolas" pitchFamily="49" charset="0"/>
              </a:rPr>
              <a:t> [24 30 36]</a:t>
            </a:r>
          </a:p>
          <a:p>
            <a:r>
              <a:rPr lang="fr-FR" sz="1600" dirty="0">
                <a:latin typeface="Consolas" pitchFamily="49" charset="0"/>
              </a:rPr>
              <a:t> [24 30 36]]</a:t>
            </a:r>
          </a:p>
          <a:p>
            <a:r>
              <a:rPr lang="fr-FR" sz="1600" dirty="0">
                <a:latin typeface="Consolas" pitchFamily="49" charset="0"/>
              </a:rPr>
              <a:t>Python 3.5+ support =  [[24 30 36]</a:t>
            </a:r>
          </a:p>
          <a:p>
            <a:r>
              <a:rPr lang="fr-FR" sz="1600" dirty="0">
                <a:latin typeface="Consolas" pitchFamily="49" charset="0"/>
              </a:rPr>
              <a:t> [24 30 36]</a:t>
            </a:r>
          </a:p>
          <a:p>
            <a:r>
              <a:rPr lang="fr-FR" sz="1600" dirty="0">
                <a:latin typeface="Consolas" pitchFamily="49" charset="0"/>
              </a:rPr>
              <a:t> [24 30 36]]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867842" y="8534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sort() function returns a sorted copy of the input array.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Example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1714793"/>
            <a:ext cx="65267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#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arr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our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ndarray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np.sort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arr,axis,kind,order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#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arr.sort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856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86650" y="1710432"/>
            <a:ext cx="44672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latin typeface="Consolas" pitchFamily="49" charset="0"/>
              </a:rPr>
              <a:t>arr</a:t>
            </a:r>
            <a:r>
              <a:rPr lang="en-IN" dirty="0">
                <a:latin typeface="Consolas" pitchFamily="49" charset="0"/>
              </a:rPr>
              <a:t>	= array to sort (</a:t>
            </a:r>
            <a:r>
              <a:rPr lang="en-IN" dirty="0" err="1">
                <a:latin typeface="Consolas" pitchFamily="49" charset="0"/>
              </a:rPr>
              <a:t>inplace</a:t>
            </a:r>
            <a:r>
              <a:rPr lang="en-IN" dirty="0">
                <a:latin typeface="Consolas" pitchFamily="49" charset="0"/>
              </a:rPr>
              <a:t>)</a:t>
            </a:r>
          </a:p>
          <a:p>
            <a:r>
              <a:rPr lang="en-IN" b="1" dirty="0">
                <a:latin typeface="Consolas" pitchFamily="49" charset="0"/>
              </a:rPr>
              <a:t>axis</a:t>
            </a:r>
            <a:r>
              <a:rPr lang="en-IN" dirty="0">
                <a:latin typeface="Consolas" pitchFamily="49" charset="0"/>
              </a:rPr>
              <a:t> 	= axis to sort</a:t>
            </a:r>
            <a:r>
              <a:rPr lang="en-US" dirty="0">
                <a:latin typeface="Consolas" pitchFamily="49" charset="0"/>
              </a:rPr>
              <a:t> (default=0)</a:t>
            </a:r>
          </a:p>
          <a:p>
            <a:r>
              <a:rPr lang="en-IN" b="1" dirty="0">
                <a:latin typeface="Consolas" pitchFamily="49" charset="0"/>
              </a:rPr>
              <a:t>kind</a:t>
            </a:r>
            <a:r>
              <a:rPr lang="en-IN" dirty="0">
                <a:latin typeface="Consolas" pitchFamily="49" charset="0"/>
              </a:rPr>
              <a:t>	= kind of </a:t>
            </a:r>
            <a:r>
              <a:rPr lang="en-IN" dirty="0" err="1">
                <a:latin typeface="Consolas" pitchFamily="49" charset="0"/>
              </a:rPr>
              <a:t>algo</a:t>
            </a:r>
            <a:r>
              <a:rPr lang="en-IN" dirty="0">
                <a:latin typeface="Consolas" pitchFamily="49" charset="0"/>
              </a:rPr>
              <a:t> to use</a:t>
            </a:r>
          </a:p>
          <a:p>
            <a:r>
              <a:rPr lang="en-IN" dirty="0">
                <a:latin typeface="Consolas" pitchFamily="49" charset="0"/>
              </a:rPr>
              <a:t>(‘</a:t>
            </a:r>
            <a:r>
              <a:rPr lang="en-IN" dirty="0" err="1">
                <a:latin typeface="Consolas" pitchFamily="49" charset="0"/>
              </a:rPr>
              <a:t>quicksort</a:t>
            </a:r>
            <a:r>
              <a:rPr lang="en-IN" dirty="0">
                <a:latin typeface="Consolas" pitchFamily="49" charset="0"/>
              </a:rPr>
              <a:t>’ &lt;- default, ‘</a:t>
            </a:r>
            <a:r>
              <a:rPr lang="en-IN" dirty="0" err="1">
                <a:latin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</a:rPr>
              <a:t>’, ‘</a:t>
            </a:r>
            <a:r>
              <a:rPr lang="en-IN" dirty="0" err="1">
                <a:latin typeface="Consolas" pitchFamily="49" charset="0"/>
              </a:rPr>
              <a:t>heapsort</a:t>
            </a:r>
            <a:r>
              <a:rPr lang="en-IN" dirty="0">
                <a:latin typeface="Consolas" pitchFamily="49" charset="0"/>
              </a:rPr>
              <a:t>’)</a:t>
            </a:r>
          </a:p>
          <a:p>
            <a:r>
              <a:rPr lang="en-IN" b="1" dirty="0">
                <a:latin typeface="Consolas" pitchFamily="49" charset="0"/>
              </a:rPr>
              <a:t>order 	</a:t>
            </a:r>
            <a:r>
              <a:rPr lang="en-IN" dirty="0">
                <a:latin typeface="Consolas" pitchFamily="49" charset="0"/>
              </a:rPr>
              <a:t>= on which field we want to sort (if multiple fields)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88147" y="1395762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303455"/>
            <a:ext cx="631311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'Rajkot'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'Insitute'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'of'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'Engineering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"Before Sorting = "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sort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or 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np.sort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(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arr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"After Sorting = "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3034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974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numpysort.py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15893" y="430564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Before Sorting =  ['</a:t>
            </a:r>
            <a:r>
              <a:rPr lang="en-US" sz="2000" dirty="0" err="1">
                <a:latin typeface="Consolas" pitchFamily="49" charset="0"/>
              </a:rPr>
              <a:t>Darshan</a:t>
            </a:r>
            <a:r>
              <a:rPr lang="en-US" sz="2000" dirty="0">
                <a:latin typeface="Consolas" pitchFamily="49" charset="0"/>
              </a:rPr>
              <a:t>' 'Rajkot' '</a:t>
            </a:r>
            <a:r>
              <a:rPr lang="en-US" sz="2000" dirty="0" err="1">
                <a:latin typeface="Consolas" pitchFamily="49" charset="0"/>
              </a:rPr>
              <a:t>Insitute</a:t>
            </a:r>
            <a:r>
              <a:rPr lang="en-US" sz="2000" dirty="0">
                <a:latin typeface="Consolas" pitchFamily="49" charset="0"/>
              </a:rPr>
              <a:t>' 'of' 'Engineering']</a:t>
            </a:r>
          </a:p>
          <a:p>
            <a:r>
              <a:rPr lang="en-US" sz="2000" dirty="0">
                <a:latin typeface="Consolas" pitchFamily="49" charset="0"/>
              </a:rPr>
              <a:t>After Sorting =  ['</a:t>
            </a:r>
            <a:r>
              <a:rPr lang="en-US" sz="2000" dirty="0" err="1">
                <a:latin typeface="Consolas" pitchFamily="49" charset="0"/>
              </a:rPr>
              <a:t>Darshan</a:t>
            </a:r>
            <a:r>
              <a:rPr lang="en-US" sz="2000" dirty="0">
                <a:latin typeface="Consolas" pitchFamily="49" charset="0"/>
              </a:rPr>
              <a:t>' 'Engineering' '</a:t>
            </a:r>
            <a:r>
              <a:rPr lang="en-US" sz="2000" dirty="0" err="1">
                <a:latin typeface="Consolas" pitchFamily="49" charset="0"/>
              </a:rPr>
              <a:t>Insitute</a:t>
            </a:r>
            <a:r>
              <a:rPr lang="en-US" sz="2000" dirty="0">
                <a:latin typeface="Consolas" pitchFamily="49" charset="0"/>
              </a:rPr>
              <a:t>' 'Rajkot' 'of']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715893" y="399097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Array 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312605"/>
            <a:ext cx="654974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dt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([(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'name'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'S10'</a:t>
            </a:r>
            <a:r>
              <a:rPr lang="en-US" sz="2000" dirty="0">
                <a:latin typeface="Consolas" pitchFamily="49" charset="0"/>
              </a:rPr>
              <a:t>),(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'age'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)]) </a:t>
            </a:r>
          </a:p>
          <a:p>
            <a:r>
              <a:rPr lang="en-US" sz="2000" dirty="0">
                <a:latin typeface="Consolas" pitchFamily="49" charset="0"/>
              </a:rPr>
              <a:t>arr2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200</a:t>
            </a:r>
            <a:r>
              <a:rPr lang="en-US" sz="2000" dirty="0">
                <a:latin typeface="Consolas" pitchFamily="49" charset="0"/>
              </a:rPr>
              <a:t>),(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'ABC'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300</a:t>
            </a:r>
            <a:r>
              <a:rPr lang="en-US" sz="2000" dirty="0">
                <a:latin typeface="Consolas" pitchFamily="49" charset="0"/>
              </a:rPr>
              <a:t>),(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'XYZ'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)],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dt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latin typeface="Consolas" pitchFamily="49" charset="0"/>
              </a:rPr>
              <a:t>arr2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sort(order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'name'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(arr2)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3126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983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numpysort2.py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1314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[(</a:t>
            </a:r>
            <a:r>
              <a:rPr lang="en-US" sz="2000" dirty="0" err="1">
                <a:latin typeface="Consolas" pitchFamily="49" charset="0"/>
              </a:rPr>
              <a:t>b'ABC</a:t>
            </a:r>
            <a:r>
              <a:rPr lang="en-US" sz="2000" dirty="0">
                <a:latin typeface="Consolas" pitchFamily="49" charset="0"/>
              </a:rPr>
              <a:t>', 300) (</a:t>
            </a:r>
            <a:r>
              <a:rPr lang="en-US" sz="2000" dirty="0" err="1">
                <a:latin typeface="Consolas" pitchFamily="49" charset="0"/>
              </a:rPr>
              <a:t>b'Darshan</a:t>
            </a:r>
            <a:r>
              <a:rPr lang="en-US" sz="2000" dirty="0">
                <a:latin typeface="Consolas" pitchFamily="49" charset="0"/>
              </a:rPr>
              <a:t>', 200) (</a:t>
            </a:r>
            <a:r>
              <a:rPr lang="en-US" sz="2000" dirty="0" err="1">
                <a:latin typeface="Consolas" pitchFamily="49" charset="0"/>
              </a:rPr>
              <a:t>b'XYZ</a:t>
            </a:r>
            <a:r>
              <a:rPr lang="en-US" sz="2000" dirty="0">
                <a:latin typeface="Consolas" pitchFamily="49" charset="0"/>
              </a:rPr>
              <a:t>', 100)]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000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arithmetic operations when we apply any comparison operator to Numpy Array, then it will be applied to each element in the array and a new bool Numpy Array will be created with values True or False.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2274630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&gt;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numpycond1.py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2276819"/>
            <a:ext cx="429889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[25 17 24 15 17 97 42 10 67 22]</a:t>
            </a:r>
          </a:p>
          <a:p>
            <a:r>
              <a:rPr lang="da-DK" sz="2000" dirty="0">
                <a:latin typeface="Consolas" pitchFamily="49" charset="0"/>
              </a:rPr>
              <a:t>[False False False False False  True False False  True False]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96214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4293930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"All = "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&gt;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"Filtered = "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2939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9647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numpycond2.py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4296119"/>
            <a:ext cx="429889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b-NO" sz="2000" dirty="0">
                <a:latin typeface="Consolas" pitchFamily="49" charset="0"/>
              </a:rPr>
              <a:t>All =  [31 94 25 70 23  9 11 77 48 11]</a:t>
            </a:r>
          </a:p>
          <a:p>
            <a:r>
              <a:rPr lang="nb-NO" sz="2000" dirty="0">
                <a:latin typeface="Consolas" pitchFamily="49" charset="0"/>
              </a:rPr>
              <a:t>Filtered =  [94 70 77]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398144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 is an open source library built on top of </a:t>
            </a:r>
            <a:r>
              <a:rPr lang="en-IN" dirty="0" err="1"/>
              <a:t>NumPy</a:t>
            </a:r>
            <a:r>
              <a:rPr lang="en-IN" dirty="0"/>
              <a:t>.</a:t>
            </a:r>
          </a:p>
          <a:p>
            <a:r>
              <a:rPr lang="en-IN" dirty="0"/>
              <a:t>It allows for fast data cleaning, preparation and analysis.</a:t>
            </a:r>
          </a:p>
          <a:p>
            <a:r>
              <a:rPr lang="en-IN" dirty="0"/>
              <a:t>It excels in performance and productivity.</a:t>
            </a:r>
          </a:p>
          <a:p>
            <a:r>
              <a:rPr lang="en-IN" dirty="0"/>
              <a:t>It also has built-in visualization features.</a:t>
            </a:r>
          </a:p>
          <a:p>
            <a:r>
              <a:rPr lang="en-IN" dirty="0"/>
              <a:t>It can work with the data from wide variety of sources.</a:t>
            </a:r>
          </a:p>
          <a:p>
            <a:r>
              <a:rPr lang="en-IN" dirty="0"/>
              <a:t>Install :</a:t>
            </a:r>
          </a:p>
          <a:p>
            <a:pPr lvl="1"/>
            <a:r>
              <a:rPr lang="en-IN" sz="2400" dirty="0" err="1"/>
              <a:t>conda</a:t>
            </a:r>
            <a:r>
              <a:rPr lang="en-IN" sz="2400" dirty="0"/>
              <a:t> install pandas</a:t>
            </a:r>
          </a:p>
          <a:p>
            <a:pPr lvl="1"/>
            <a:r>
              <a:rPr lang="en-IN" sz="2400" dirty="0"/>
              <a:t>pip install pandas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54" y="39234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968395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 (Pandas)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Series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Data Frames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text, CSV, Excel files using pandas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SQL Database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Missing Data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Group By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Merging, Joining &amp; Concatenating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is </a:t>
            </a:r>
            <a:r>
              <a:rPr lang="en-IN"/>
              <a:t>an one-dimensional* array </a:t>
            </a:r>
            <a:r>
              <a:rPr lang="en-IN" dirty="0"/>
              <a:t>with axis labels.</a:t>
            </a:r>
          </a:p>
          <a:p>
            <a:r>
              <a:rPr lang="en-IN" dirty="0"/>
              <a:t>It supports both integer and label-based index but index must be of </a:t>
            </a:r>
            <a:r>
              <a:rPr lang="en-IN" dirty="0" err="1"/>
              <a:t>hashable</a:t>
            </a:r>
            <a:r>
              <a:rPr lang="en-IN" dirty="0"/>
              <a:t> type.</a:t>
            </a:r>
          </a:p>
          <a:p>
            <a:r>
              <a:rPr lang="en-IN" dirty="0"/>
              <a:t>If we do not specify index it will assign integer zero-based index.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379766" y="2638718"/>
            <a:ext cx="69163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s = </a:t>
            </a:r>
            <a:r>
              <a:rPr lang="en-US" dirty="0" err="1">
                <a:latin typeface="Consolas" pitchFamily="49" charset="0"/>
              </a:rPr>
              <a:t>pd.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dirty="0" err="1">
                <a:latin typeface="Consolas" pitchFamily="49" charset="0"/>
              </a:rPr>
              <a:t>eries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data,index,dtype,copy</a:t>
            </a:r>
            <a:r>
              <a:rPr lang="en-US" dirty="0">
                <a:latin typeface="Consolas" pitchFamily="49" charset="0"/>
              </a:rPr>
              <a:t>=False)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9767" y="23095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86650" y="2634357"/>
            <a:ext cx="44672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</a:rPr>
              <a:t>data</a:t>
            </a:r>
            <a:r>
              <a:rPr lang="en-IN" dirty="0">
                <a:latin typeface="Consolas" pitchFamily="49" charset="0"/>
              </a:rPr>
              <a:t>	= array like </a:t>
            </a:r>
            <a:r>
              <a:rPr lang="en-IN" dirty="0" err="1">
                <a:latin typeface="Consolas" pitchFamily="49" charset="0"/>
              </a:rPr>
              <a:t>Iterable</a:t>
            </a:r>
            <a:endParaRPr lang="en-IN" dirty="0">
              <a:latin typeface="Consolas" pitchFamily="49" charset="0"/>
            </a:endParaRPr>
          </a:p>
          <a:p>
            <a:r>
              <a:rPr lang="en-IN" b="1" dirty="0">
                <a:latin typeface="Consolas" pitchFamily="49" charset="0"/>
              </a:rPr>
              <a:t>index</a:t>
            </a:r>
            <a:r>
              <a:rPr lang="en-IN" dirty="0">
                <a:latin typeface="Consolas" pitchFamily="49" charset="0"/>
              </a:rPr>
              <a:t> 	= array like index</a:t>
            </a:r>
            <a:endParaRPr lang="en-US" dirty="0">
              <a:latin typeface="Consolas" pitchFamily="49" charset="0"/>
            </a:endParaRPr>
          </a:p>
          <a:p>
            <a:r>
              <a:rPr lang="en-IN" b="1" dirty="0" err="1">
                <a:latin typeface="Consolas" pitchFamily="49" charset="0"/>
              </a:rPr>
              <a:t>dtype</a:t>
            </a:r>
            <a:r>
              <a:rPr lang="en-IN" dirty="0">
                <a:latin typeface="Consolas" pitchFamily="49" charset="0"/>
              </a:rPr>
              <a:t>	= data-type</a:t>
            </a:r>
          </a:p>
          <a:p>
            <a:r>
              <a:rPr lang="en-IN" b="1" dirty="0">
                <a:latin typeface="Consolas" pitchFamily="49" charset="0"/>
              </a:rPr>
              <a:t>copy 	</a:t>
            </a:r>
            <a:r>
              <a:rPr lang="en-IN" dirty="0">
                <a:latin typeface="Consolas" pitchFamily="49" charset="0"/>
              </a:rPr>
              <a:t>= </a:t>
            </a:r>
            <a:r>
              <a:rPr lang="en-IN" dirty="0" err="1">
                <a:latin typeface="Consolas" pitchFamily="49" charset="0"/>
              </a:rPr>
              <a:t>bool</a:t>
            </a:r>
            <a:r>
              <a:rPr lang="en-IN" dirty="0">
                <a:latin typeface="Consolas" pitchFamily="49" charset="0"/>
              </a:rPr>
              <a:t>, default is False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88147" y="23196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4274880"/>
            <a:ext cx="6549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sz="2000" dirty="0" err="1">
                <a:latin typeface="Consolas" pitchFamily="49" charset="0"/>
              </a:rPr>
              <a:t>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274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945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pandasSeries.py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4277069"/>
            <a:ext cx="429889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0     1</a:t>
            </a:r>
          </a:p>
          <a:p>
            <a:r>
              <a:rPr lang="da-DK" sz="2000" dirty="0">
                <a:latin typeface="Consolas" pitchFamily="49" charset="0"/>
              </a:rPr>
              <a:t>1     3</a:t>
            </a:r>
          </a:p>
          <a:p>
            <a:r>
              <a:rPr lang="da-DK" sz="2000" dirty="0">
                <a:latin typeface="Consolas" pitchFamily="49" charset="0"/>
              </a:rPr>
              <a:t>2     5</a:t>
            </a:r>
          </a:p>
          <a:p>
            <a:r>
              <a:rPr lang="da-DK" sz="2000" dirty="0">
                <a:latin typeface="Consolas" pitchFamily="49" charset="0"/>
              </a:rPr>
              <a:t>3     7</a:t>
            </a:r>
          </a:p>
          <a:p>
            <a:r>
              <a:rPr lang="da-DK" sz="2000" dirty="0">
                <a:latin typeface="Consolas" pitchFamily="49" charset="0"/>
              </a:rPr>
              <a:t>4     9</a:t>
            </a:r>
          </a:p>
          <a:p>
            <a:r>
              <a:rPr lang="da-DK" sz="2000" dirty="0">
                <a:latin typeface="Consolas" pitchFamily="49" charset="0"/>
              </a:rPr>
              <a:t>5    11</a:t>
            </a:r>
          </a:p>
          <a:p>
            <a:r>
              <a:rPr lang="da-DK" sz="2000" dirty="0">
                <a:latin typeface="Consolas" pitchFamily="49" charset="0"/>
              </a:rPr>
              <a:t>dtype: int64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396239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then access the elements inside Series just like array using square brackets notation.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specify the data type of Series using </a:t>
            </a:r>
            <a:r>
              <a:rPr lang="en-IN" b="1" dirty="0" err="1"/>
              <a:t>dtype</a:t>
            </a:r>
            <a:r>
              <a:rPr lang="en-IN" dirty="0"/>
              <a:t> parameter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>
                <a:latin typeface="Consolas" pitchFamily="49" charset="0"/>
              </a:rPr>
              <a:t>, s[0])</a:t>
            </a:r>
          </a:p>
          <a:p>
            <a:r>
              <a:rPr lang="en-US" sz="2000" dirty="0">
                <a:latin typeface="Consolas" pitchFamily="49" charset="0"/>
              </a:rPr>
              <a:t>b = s[0] + s[1]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>
                <a:latin typeface="Consolas" pitchFamily="49" charset="0"/>
              </a:rPr>
              <a:t>, 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pdSeriesEle.py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S[0] = 1</a:t>
            </a:r>
          </a:p>
          <a:p>
            <a:r>
              <a:rPr lang="da-DK" sz="2000" dirty="0">
                <a:latin typeface="Consolas" pitchFamily="49" charset="0"/>
              </a:rPr>
              <a:t>Sum = 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84501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], </a:t>
            </a:r>
            <a:r>
              <a:rPr lang="en-US" sz="2000" b="1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>
                <a:latin typeface="Consolas" pitchFamily="49" charset="0"/>
              </a:rPr>
              <a:t>, s[0])</a:t>
            </a:r>
          </a:p>
          <a:p>
            <a:r>
              <a:rPr lang="en-US" sz="2000" dirty="0">
                <a:latin typeface="Consolas" pitchFamily="49" charset="0"/>
              </a:rPr>
              <a:t>b = s[0] + s[1]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>
                <a:latin typeface="Consolas" pitchFamily="49" charset="0"/>
              </a:rPr>
              <a:t>,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pdSeriesdtype.py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81925" y="4362794"/>
            <a:ext cx="40804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S[0] = 1</a:t>
            </a:r>
          </a:p>
          <a:p>
            <a:r>
              <a:rPr lang="da-DK" sz="2000" dirty="0">
                <a:latin typeface="Consolas" pitchFamily="49" charset="0"/>
              </a:rPr>
              <a:t>Sum = 13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7628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: Read file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read(size) </a:t>
            </a:r>
            <a:r>
              <a:rPr lang="en-IN" dirty="0"/>
              <a:t>will read specified bytes from the file, if we don’t specify size it will return whole file.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readlines</a:t>
            </a:r>
            <a:r>
              <a:rPr lang="en-IN" b="1" dirty="0"/>
              <a:t>() </a:t>
            </a:r>
            <a:r>
              <a:rPr lang="en-IN" dirty="0"/>
              <a:t>method will return list of lines from the file.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use for loop to get each line separately,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52130"/>
            <a:ext cx="40384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data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print(data)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5213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229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readfile.py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381720" y="1650775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Institute of Engineering and Technology - Rajkot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Highway,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81721" y="13215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college.txt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80930"/>
            <a:ext cx="40384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lines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print(lines)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8093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517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readlines.py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381720" y="3479575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['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Institute of Engineering and Technology - Rajkot\n', 'At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Highway,\n', 'Gujarat-363650, INDIA']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81721" y="31503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267200"/>
            <a:ext cx="403846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lines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l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lines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print(l)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26720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9380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readlinesfor.py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381720" y="5265845"/>
            <a:ext cx="65267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Institute of Engineering and Technology - Rajkot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Highway,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3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81721" y="493666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build="p" animBg="1"/>
      <p:bldP spid="23" grpId="0" animBg="1"/>
      <p:bldP spid="24" grpId="0" animBg="1"/>
      <p:bldP spid="25" grpId="0" uiExpand="1" build="p" animBg="1"/>
      <p:bldP spid="26" grpId="0" animBg="1"/>
      <p:bldP spid="27" grpId="0" build="p" animBg="1"/>
      <p:bldP spid="28" grpId="0" animBg="1"/>
      <p:bldP spid="29" grpId="0" animBg="1"/>
      <p:bldP spid="30" grpId="0" build="p" animBg="1"/>
      <p:bldP spid="31" grpId="0" animBg="1"/>
      <p:bldP spid="32" grpId="0" build="p" animBg="1"/>
      <p:bldP spid="33" grpId="0" animBg="1"/>
      <p:bldP spid="34" grpId="0" animBg="1"/>
      <p:bldP spid="35" grpId="0" build="p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specify index to Series with the help of </a:t>
            </a:r>
            <a:r>
              <a:rPr lang="en-IN" b="1" dirty="0"/>
              <a:t>index</a:t>
            </a:r>
            <a:r>
              <a:rPr lang="en-IN" dirty="0"/>
              <a:t> parameter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760280"/>
            <a:ext cx="73212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name'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'address'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'phone'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'email'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'website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>
                <a:latin typeface="Consolas" pitchFamily="49" charset="0"/>
              </a:rPr>
              <a:t>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'rj'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123'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'd@d.com'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'darshan.ac.in'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(data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d,index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760280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4310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pdSeriesdtype.py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17624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name             darshan</a:t>
            </a:r>
          </a:p>
          <a:p>
            <a:r>
              <a:rPr lang="da-DK" sz="2000" dirty="0">
                <a:latin typeface="Consolas" pitchFamily="49" charset="0"/>
              </a:rPr>
              <a:t>address               rj</a:t>
            </a:r>
          </a:p>
          <a:p>
            <a:r>
              <a:rPr lang="da-DK" sz="2000" dirty="0">
                <a:latin typeface="Consolas" pitchFamily="49" charset="0"/>
              </a:rPr>
              <a:t>phone                123</a:t>
            </a:r>
          </a:p>
          <a:p>
            <a:r>
              <a:rPr lang="da-DK" sz="2000" dirty="0">
                <a:latin typeface="Consolas" pitchFamily="49" charset="0"/>
              </a:rPr>
              <a:t>email            d@d.com</a:t>
            </a:r>
          </a:p>
          <a:p>
            <a:r>
              <a:rPr lang="da-DK" sz="2000" dirty="0">
                <a:latin typeface="Consolas" pitchFamily="49" charset="0"/>
              </a:rPr>
              <a:t>website    darshan.ac.in</a:t>
            </a:r>
          </a:p>
          <a:p>
            <a:r>
              <a:rPr lang="da-DK" sz="2000" dirty="0">
                <a:latin typeface="Consolas" pitchFamily="49" charset="0"/>
              </a:rPr>
              <a:t>dtype: object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14477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some of pandas inbuilt date functions to create a time series.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dates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to_datetime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"27th of July, 2020"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dates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to_timedelta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), unit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latin typeface="Consolas" pitchFamily="49" charset="0"/>
              </a:rPr>
              <a:t>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60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 err="1">
                <a:latin typeface="Consolas" pitchFamily="49" charset="0"/>
              </a:rPr>
              <a:t>time_series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(data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d,index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time_series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pdSeriesEle.py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2020-07-27    50</a:t>
            </a:r>
          </a:p>
          <a:p>
            <a:r>
              <a:rPr lang="da-DK" sz="2000" dirty="0">
                <a:latin typeface="Consolas" pitchFamily="49" charset="0"/>
              </a:rPr>
              <a:t>2020-07-28    53</a:t>
            </a:r>
          </a:p>
          <a:p>
            <a:r>
              <a:rPr lang="da-DK" sz="2000" dirty="0">
                <a:latin typeface="Consolas" pitchFamily="49" charset="0"/>
              </a:rPr>
              <a:t>2020-07-29    25</a:t>
            </a:r>
          </a:p>
          <a:p>
            <a:r>
              <a:rPr lang="da-DK" sz="2000" dirty="0">
                <a:latin typeface="Consolas" pitchFamily="49" charset="0"/>
              </a:rPr>
              <a:t>2020-07-30    70</a:t>
            </a:r>
          </a:p>
          <a:p>
            <a:r>
              <a:rPr lang="da-DK" sz="2000" dirty="0">
                <a:latin typeface="Consolas" pitchFamily="49" charset="0"/>
              </a:rPr>
              <a:t>2020-07-31    60</a:t>
            </a:r>
          </a:p>
          <a:p>
            <a:r>
              <a:rPr lang="da-DK" sz="2000" dirty="0">
                <a:latin typeface="Consolas" pitchFamily="49" charset="0"/>
              </a:rPr>
              <a:t>dtype: int64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frames are two dimensional data structure, i.e. data is aligned in a tabular format in rows and columns.</a:t>
            </a:r>
          </a:p>
          <a:p>
            <a:r>
              <a:rPr lang="en-IN" dirty="0"/>
              <a:t>Data frame also contains labelled axes on rows and columns.</a:t>
            </a:r>
          </a:p>
          <a:p>
            <a:r>
              <a:rPr lang="en-IN" dirty="0"/>
              <a:t>Features of Data Frame :</a:t>
            </a:r>
          </a:p>
          <a:p>
            <a:pPr lvl="1"/>
            <a:r>
              <a:rPr lang="en-IN" dirty="0"/>
              <a:t>It is size-mutable</a:t>
            </a:r>
          </a:p>
          <a:p>
            <a:pPr lvl="1"/>
            <a:r>
              <a:rPr lang="en-IN" dirty="0"/>
              <a:t>Has labelled axes</a:t>
            </a:r>
          </a:p>
          <a:p>
            <a:pPr lvl="1"/>
            <a:r>
              <a:rPr lang="en-IN" dirty="0"/>
              <a:t>Columns can be of different data types</a:t>
            </a:r>
          </a:p>
          <a:p>
            <a:pPr lvl="1"/>
            <a:r>
              <a:rPr lang="en-IN" dirty="0"/>
              <a:t>We can perform arithmetic operations on rows and columns.</a:t>
            </a:r>
          </a:p>
          <a:p>
            <a:r>
              <a:rPr lang="en-IN" dirty="0"/>
              <a:t>Structure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7550" y="4282016"/>
          <a:ext cx="8128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 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379766" y="1648118"/>
            <a:ext cx="70021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df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pd.</a:t>
            </a:r>
            <a:r>
              <a:rPr lang="en-US" b="1" dirty="0" err="1">
                <a:latin typeface="Consolas" pitchFamily="49" charset="0"/>
              </a:rPr>
              <a:t>DataFrame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data,index,columns,dtype,copy</a:t>
            </a:r>
            <a:r>
              <a:rPr lang="en-US" dirty="0">
                <a:latin typeface="Consolas" pitchFamily="49" charset="0"/>
              </a:rPr>
              <a:t>=False)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9767" y="13189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86650" y="1643757"/>
            <a:ext cx="44672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</a:rPr>
              <a:t>data</a:t>
            </a:r>
            <a:r>
              <a:rPr lang="en-IN" dirty="0">
                <a:latin typeface="Consolas" pitchFamily="49" charset="0"/>
              </a:rPr>
              <a:t>	= array like </a:t>
            </a:r>
            <a:r>
              <a:rPr lang="en-IN" dirty="0" err="1">
                <a:latin typeface="Consolas" pitchFamily="49" charset="0"/>
              </a:rPr>
              <a:t>Iterable</a:t>
            </a:r>
            <a:endParaRPr lang="en-IN" dirty="0">
              <a:latin typeface="Consolas" pitchFamily="49" charset="0"/>
            </a:endParaRPr>
          </a:p>
          <a:p>
            <a:r>
              <a:rPr lang="en-IN" b="1" dirty="0">
                <a:latin typeface="Consolas" pitchFamily="49" charset="0"/>
              </a:rPr>
              <a:t>index</a:t>
            </a:r>
            <a:r>
              <a:rPr lang="en-IN" dirty="0">
                <a:latin typeface="Consolas" pitchFamily="49" charset="0"/>
              </a:rPr>
              <a:t> 	= array like row index</a:t>
            </a:r>
          </a:p>
          <a:p>
            <a:r>
              <a:rPr lang="en-IN" b="1" dirty="0">
                <a:latin typeface="Consolas" pitchFamily="49" charset="0"/>
              </a:rPr>
              <a:t>columns</a:t>
            </a:r>
            <a:r>
              <a:rPr lang="en-IN" dirty="0">
                <a:latin typeface="Consolas" pitchFamily="49" charset="0"/>
              </a:rPr>
              <a:t> = array like </a:t>
            </a:r>
            <a:r>
              <a:rPr lang="en-IN" dirty="0" err="1">
                <a:latin typeface="Consolas" pitchFamily="49" charset="0"/>
              </a:rPr>
              <a:t>col</a:t>
            </a:r>
            <a:r>
              <a:rPr lang="en-IN" dirty="0">
                <a:latin typeface="Consolas" pitchFamily="49" charset="0"/>
              </a:rPr>
              <a:t> index</a:t>
            </a:r>
            <a:endParaRPr lang="en-US" dirty="0">
              <a:latin typeface="Consolas" pitchFamily="49" charset="0"/>
            </a:endParaRPr>
          </a:p>
          <a:p>
            <a:r>
              <a:rPr lang="en-IN" b="1" dirty="0" err="1">
                <a:latin typeface="Consolas" pitchFamily="49" charset="0"/>
              </a:rPr>
              <a:t>dtype</a:t>
            </a:r>
            <a:r>
              <a:rPr lang="en-IN" dirty="0">
                <a:latin typeface="Consolas" pitchFamily="49" charset="0"/>
              </a:rPr>
              <a:t>	= data-type</a:t>
            </a:r>
          </a:p>
          <a:p>
            <a:r>
              <a:rPr lang="en-IN" b="1" dirty="0">
                <a:latin typeface="Consolas" pitchFamily="49" charset="0"/>
              </a:rPr>
              <a:t>copy 	</a:t>
            </a:r>
            <a:r>
              <a:rPr lang="en-IN" dirty="0">
                <a:latin typeface="Consolas" pitchFamily="49" charset="0"/>
              </a:rPr>
              <a:t>= </a:t>
            </a:r>
            <a:r>
              <a:rPr lang="en-IN" dirty="0" err="1">
                <a:latin typeface="Consolas" pitchFamily="49" charset="0"/>
              </a:rPr>
              <a:t>bool</a:t>
            </a:r>
            <a:r>
              <a:rPr lang="en-IN" dirty="0">
                <a:latin typeface="Consolas" pitchFamily="49" charset="0"/>
              </a:rPr>
              <a:t>, default is False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88147" y="13290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865305"/>
            <a:ext cx="73212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randArr,np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),[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8653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5361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pdDataFrame.py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3867494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PDS  Algo  SE  INS</a:t>
            </a:r>
          </a:p>
          <a:p>
            <a:r>
              <a:rPr lang="da-DK" sz="2000" dirty="0">
                <a:latin typeface="Consolas" pitchFamily="49" charset="0"/>
              </a:rPr>
              <a:t>101    0    23  93   46</a:t>
            </a:r>
          </a:p>
          <a:p>
            <a:r>
              <a:rPr lang="da-DK" sz="2000" dirty="0">
                <a:latin typeface="Consolas" pitchFamily="49" charset="0"/>
              </a:rPr>
              <a:t>102   85    47  31   12</a:t>
            </a:r>
          </a:p>
          <a:p>
            <a:r>
              <a:rPr lang="da-DK" sz="2000" dirty="0">
                <a:latin typeface="Consolas" pitchFamily="49" charset="0"/>
              </a:rPr>
              <a:t>103   35    34   6   89</a:t>
            </a:r>
          </a:p>
          <a:p>
            <a:r>
              <a:rPr lang="da-DK" sz="2000" dirty="0">
                <a:latin typeface="Consolas" pitchFamily="49" charset="0"/>
              </a:rPr>
              <a:t>104   66    83  70   50</a:t>
            </a:r>
          </a:p>
          <a:p>
            <a:r>
              <a:rPr lang="da-DK" sz="2000" dirty="0">
                <a:latin typeface="Consolas" pitchFamily="49" charset="0"/>
              </a:rPr>
              <a:t>105   65    88  87   87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35528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  <p:bldP spid="8" grpId="0" build="p" animBg="1"/>
      <p:bldP spid="9" grpId="0" animBg="1"/>
      <p:bldP spid="10" grpId="0" animBg="1"/>
      <p:bldP spid="11" grpId="0" build="p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IN" dirty="0"/>
              <a:t>Grabbing the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Grabbing the multiple column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73212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randArr,np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),[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dfGrabCol.py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16481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101     0</a:t>
            </a:r>
          </a:p>
          <a:p>
            <a:r>
              <a:rPr lang="da-DK" sz="2000" dirty="0">
                <a:latin typeface="Consolas" pitchFamily="49" charset="0"/>
              </a:rPr>
              <a:t>102    85</a:t>
            </a:r>
          </a:p>
          <a:p>
            <a:r>
              <a:rPr lang="da-DK" sz="2000" dirty="0">
                <a:latin typeface="Consolas" pitchFamily="49" charset="0"/>
              </a:rPr>
              <a:t>103    35</a:t>
            </a:r>
          </a:p>
          <a:p>
            <a:r>
              <a:rPr lang="da-DK" sz="2000" dirty="0">
                <a:latin typeface="Consolas" pitchFamily="49" charset="0"/>
              </a:rPr>
              <a:t>104    66</a:t>
            </a:r>
          </a:p>
          <a:p>
            <a:r>
              <a:rPr lang="da-DK" sz="2000" dirty="0">
                <a:latin typeface="Consolas" pitchFamily="49" charset="0"/>
              </a:rPr>
              <a:t>105    65</a:t>
            </a:r>
          </a:p>
          <a:p>
            <a:r>
              <a:rPr lang="da-DK" sz="2000" dirty="0">
                <a:latin typeface="Consolas" pitchFamily="49" charset="0"/>
              </a:rPr>
              <a:t>Name: PDS, dtype: int32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751130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'PDS', 'SE'</a:t>
            </a:r>
            <a:r>
              <a:rPr lang="en-US" sz="2000" dirty="0">
                <a:latin typeface="Consolas" pitchFamily="49" charset="0"/>
              </a:rPr>
              <a:t>]])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75113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4219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dfGrabMulCol.py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452471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SE</a:t>
            </a:r>
          </a:p>
          <a:p>
            <a:r>
              <a:rPr lang="fr-FR" sz="2000" dirty="0">
                <a:latin typeface="Consolas" pitchFamily="49" charset="0"/>
              </a:rPr>
              <a:t>101    0  93</a:t>
            </a:r>
          </a:p>
          <a:p>
            <a:r>
              <a:rPr lang="fr-FR" sz="2000" dirty="0">
                <a:latin typeface="Consolas" pitchFamily="49" charset="0"/>
              </a:rPr>
              <a:t>102   85  31</a:t>
            </a:r>
          </a:p>
          <a:p>
            <a:r>
              <a:rPr lang="fr-FR" sz="2000" dirty="0">
                <a:latin typeface="Consolas" pitchFamily="49" charset="0"/>
              </a:rPr>
              <a:t>103   35   6</a:t>
            </a:r>
          </a:p>
          <a:p>
            <a:r>
              <a:rPr lang="fr-FR" sz="2000" dirty="0">
                <a:latin typeface="Consolas" pitchFamily="49" charset="0"/>
              </a:rPr>
              <a:t>104   66  70</a:t>
            </a:r>
          </a:p>
          <a:p>
            <a:r>
              <a:rPr lang="fr-FR" sz="2000" dirty="0">
                <a:latin typeface="Consolas" pitchFamily="49" charset="0"/>
              </a:rPr>
              <a:t>105   65  87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42100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 animBg="1"/>
      <p:bldP spid="23" grpId="0" animBg="1"/>
      <p:bldP spid="24" grpId="0" animBg="1"/>
      <p:bldP spid="25" grpId="0" build="p" animBg="1"/>
      <p:bldP spid="26" grpId="0" animBg="1"/>
      <p:bldP spid="27" grpId="0" build="p" animBg="1"/>
      <p:bldP spid="27" grpId="1" animBg="1"/>
      <p:bldP spid="28" grpId="0" animBg="1"/>
      <p:bldP spid="29" grpId="0" animBg="1"/>
      <p:bldP spid="30" grpId="0" build="p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Grabbing a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Grabbing Single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Deleting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17405"/>
            <a:ext cx="73212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#OR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df.iloc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zero based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17405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2882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dfGrabRow.py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1571969"/>
            <a:ext cx="355659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itchFamily="49" charset="0"/>
              </a:rPr>
              <a:t>PDS     0</a:t>
            </a:r>
          </a:p>
          <a:p>
            <a:r>
              <a:rPr lang="de-DE" sz="2000" dirty="0">
                <a:latin typeface="Consolas" pitchFamily="49" charset="0"/>
              </a:rPr>
              <a:t>Algo    23</a:t>
            </a:r>
          </a:p>
          <a:p>
            <a:r>
              <a:rPr lang="de-DE" sz="2000" dirty="0">
                <a:latin typeface="Consolas" pitchFamily="49" charset="0"/>
              </a:rPr>
              <a:t>SE      93</a:t>
            </a:r>
          </a:p>
          <a:p>
            <a:r>
              <a:rPr lang="de-DE" sz="2000" dirty="0">
                <a:latin typeface="Consolas" pitchFamily="49" charset="0"/>
              </a:rPr>
              <a:t>INS     46</a:t>
            </a:r>
          </a:p>
          <a:p>
            <a:r>
              <a:rPr lang="de-DE" sz="2000" dirty="0">
                <a:latin typeface="Consolas" pitchFamily="49" charset="0"/>
              </a:rPr>
              <a:t>Name: 101, dtype: int32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12572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846255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'PDS'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8462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5170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dfGrabSingle.py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3838919"/>
            <a:ext cx="35565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itchFamily="49" charset="0"/>
              </a:rPr>
              <a:t>0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35242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52559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drop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'103'</a:t>
            </a:r>
            <a:r>
              <a:rPr lang="en-US" sz="2000" dirty="0">
                <a:latin typeface="Consolas" pitchFamily="49" charset="0"/>
              </a:rPr>
              <a:t>,inplace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52559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9267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dfDelCol.py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143750" y="4762844"/>
            <a:ext cx="47186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</a:t>
            </a:r>
          </a:p>
          <a:p>
            <a:r>
              <a:rPr lang="fr-FR" sz="2000" dirty="0">
                <a:latin typeface="Consolas" pitchFamily="49" charset="0"/>
              </a:rPr>
              <a:t>101    0    23  93   46</a:t>
            </a:r>
          </a:p>
          <a:p>
            <a:r>
              <a:rPr lang="fr-FR" sz="2000" dirty="0">
                <a:latin typeface="Consolas" pitchFamily="49" charset="0"/>
              </a:rPr>
              <a:t>102   85    47  31   12</a:t>
            </a:r>
          </a:p>
          <a:p>
            <a:r>
              <a:rPr lang="fr-FR" sz="2000" dirty="0">
                <a:latin typeface="Consolas" pitchFamily="49" charset="0"/>
              </a:rPr>
              <a:t>104   66    83  70   50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143750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0" grpId="0" build="p" animBg="1"/>
      <p:bldP spid="10" grpId="1" animBg="1"/>
      <p:bldP spid="11" grpId="0" animBg="1"/>
      <p:bldP spid="12" grpId="0" animBg="1"/>
      <p:bldP spid="13" grpId="0" build="p" animBg="1"/>
      <p:bldP spid="14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new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Deleting Column and Row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07880"/>
            <a:ext cx="59210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'total'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'INS'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07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278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dfCreateCol.py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143750" y="1114769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  total</a:t>
            </a:r>
          </a:p>
          <a:p>
            <a:r>
              <a:rPr lang="fr-FR" sz="2000" dirty="0">
                <a:latin typeface="Consolas" pitchFamily="49" charset="0"/>
              </a:rPr>
              <a:t>101    0    23  93   46    162</a:t>
            </a:r>
          </a:p>
          <a:p>
            <a:r>
              <a:rPr lang="fr-FR" sz="2000" dirty="0">
                <a:latin typeface="Consolas" pitchFamily="49" charset="0"/>
              </a:rPr>
              <a:t>102   85    47  31   12    175</a:t>
            </a:r>
          </a:p>
          <a:p>
            <a:r>
              <a:rPr lang="fr-FR" sz="2000" dirty="0">
                <a:latin typeface="Consolas" pitchFamily="49" charset="0"/>
              </a:rPr>
              <a:t>103   35    34   6   89    164</a:t>
            </a:r>
          </a:p>
          <a:p>
            <a:r>
              <a:rPr lang="fr-FR" sz="2000" dirty="0">
                <a:latin typeface="Consolas" pitchFamily="49" charset="0"/>
              </a:rPr>
              <a:t>104   66    83  70   50    269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r>
              <a:rPr lang="fr-FR" sz="2000" dirty="0">
                <a:latin typeface="Consolas" pitchFamily="49" charset="0"/>
              </a:rPr>
              <a:t>    327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143750" y="8000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9605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drop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total'</a:t>
            </a:r>
            <a:r>
              <a:rPr lang="en-US" sz="2000" dirty="0" err="1">
                <a:latin typeface="Consolas" pitchFamily="49" charset="0"/>
              </a:rPr>
              <a:t>,axis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960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631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dfDelCol.py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143750" y="3467444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</a:t>
            </a:r>
          </a:p>
          <a:p>
            <a:r>
              <a:rPr lang="fr-FR" sz="2000" dirty="0">
                <a:latin typeface="Consolas" pitchFamily="49" charset="0"/>
              </a:rPr>
              <a:t>101    0    23  93   46</a:t>
            </a:r>
          </a:p>
          <a:p>
            <a:pPr marL="457200" indent="-457200">
              <a:buAutoNum type="arabicPlain" startAt="102"/>
            </a:pPr>
            <a:r>
              <a:rPr lang="fr-FR" sz="2000" dirty="0">
                <a:latin typeface="Consolas" pitchFamily="49" charset="0"/>
              </a:rPr>
              <a:t>   85    47  31   12</a:t>
            </a:r>
          </a:p>
          <a:p>
            <a:pPr marL="457200" indent="-457200"/>
            <a:r>
              <a:rPr lang="fr-FR" sz="2000" dirty="0">
                <a:latin typeface="Consolas" pitchFamily="49" charset="0"/>
              </a:rPr>
              <a:t>103   35    34   6   89</a:t>
            </a:r>
          </a:p>
          <a:p>
            <a:r>
              <a:rPr lang="fr-FR" sz="2000" dirty="0">
                <a:latin typeface="Consolas" pitchFamily="49" charset="0"/>
              </a:rPr>
              <a:t>104   66    83  70   50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143750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Subset of Data Frame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Selecting all cols except 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7683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101,104</a:t>
            </a:r>
            <a:r>
              <a:rPr lang="en-US" sz="2000" dirty="0">
                <a:latin typeface="Consolas" pitchFamily="49" charset="0"/>
              </a:rPr>
              <a:t>], 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'PDS','INS'</a:t>
            </a:r>
            <a:r>
              <a:rPr lang="en-US" sz="2000" dirty="0">
                <a:latin typeface="Consolas" pitchFamily="49" charset="0"/>
              </a:rPr>
              <a:t>]])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dfGrabSubSet.py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972551" y="1667219"/>
            <a:ext cx="222884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INS</a:t>
            </a:r>
          </a:p>
          <a:p>
            <a:r>
              <a:rPr lang="fr-FR" sz="2000" dirty="0">
                <a:latin typeface="Consolas" pitchFamily="49" charset="0"/>
              </a:rPr>
              <a:t>101    0   46 </a:t>
            </a:r>
          </a:p>
          <a:p>
            <a:r>
              <a:rPr lang="fr-FR" sz="2000" dirty="0">
                <a:latin typeface="Consolas" pitchFamily="49" charset="0"/>
              </a:rPr>
              <a:t>104   66   50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982075" y="1352549"/>
            <a:ext cx="11334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922455"/>
            <a:ext cx="67402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(df.loc[:, </a:t>
            </a:r>
            <a:r>
              <a:rPr lang="en-US" sz="2000" dirty="0" err="1">
                <a:latin typeface="Consolas" pitchFamily="49" charset="0"/>
              </a:rPr>
              <a:t>df.columns</a:t>
            </a:r>
            <a:r>
              <a:rPr lang="en-US" sz="2000" dirty="0">
                <a:latin typeface="Consolas" pitchFamily="49" charset="0"/>
              </a:rPr>
              <a:t> !=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 ])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9224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593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dfGrabExcept.py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524875" y="3467444"/>
            <a:ext cx="333751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SE  INS</a:t>
            </a:r>
          </a:p>
          <a:p>
            <a:r>
              <a:rPr lang="fr-FR" sz="2000" dirty="0">
                <a:latin typeface="Consolas" pitchFamily="49" charset="0"/>
              </a:rPr>
              <a:t>101    0  93   46</a:t>
            </a:r>
          </a:p>
          <a:p>
            <a:pPr marL="457200" indent="-457200">
              <a:buAutoNum type="arabicPlain" startAt="102"/>
            </a:pPr>
            <a:r>
              <a:rPr lang="fr-FR" sz="2000" dirty="0">
                <a:latin typeface="Consolas" pitchFamily="49" charset="0"/>
              </a:rPr>
              <a:t>   85  31   12</a:t>
            </a:r>
          </a:p>
          <a:p>
            <a:pPr marL="457200" indent="-457200"/>
            <a:r>
              <a:rPr lang="fr-FR" sz="2000" dirty="0">
                <a:latin typeface="Consolas" pitchFamily="49" charset="0"/>
              </a:rPr>
              <a:t>103   35   6   89</a:t>
            </a:r>
          </a:p>
          <a:p>
            <a:r>
              <a:rPr lang="fr-FR" sz="2000" dirty="0">
                <a:latin typeface="Consolas" pitchFamily="49" charset="0"/>
              </a:rPr>
              <a:t>104   66  70   50</a:t>
            </a:r>
          </a:p>
          <a:p>
            <a:r>
              <a:rPr lang="fr-FR" sz="2000" dirty="0">
                <a:latin typeface="Consolas" pitchFamily="49" charset="0"/>
              </a:rPr>
              <a:t>105   65  87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524875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4" grpId="0" build="p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</a:t>
            </a:r>
            <a:r>
              <a:rPr lang="en-IN" dirty="0" err="1"/>
              <a:t>NumPy</a:t>
            </a:r>
            <a:r>
              <a:rPr lang="en-IN" dirty="0"/>
              <a:t> we can do conditional selection in pandas.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Note : we have used </a:t>
            </a:r>
            <a:r>
              <a:rPr lang="en-IN" dirty="0" err="1"/>
              <a:t>np.random.seed</a:t>
            </a:r>
            <a:r>
              <a:rPr lang="en-IN" dirty="0"/>
              <a:t>() method and set seed to be 121, so that when you generate random number it matches with the random number I have generated.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seed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121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randArr,np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),[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&gt;50)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75297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103     46     34     52    60</a:t>
            </a:r>
          </a:p>
          <a:p>
            <a:r>
              <a:rPr lang="da-DK" sz="2000" dirty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105     57     75     88    39</a:t>
            </a:r>
            <a:endParaRPr lang="en-IN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    PDS   </a:t>
            </a:r>
            <a:r>
              <a:rPr lang="en-US" sz="2000" dirty="0" err="1">
                <a:latin typeface="Consolas" pitchFamily="49" charset="0"/>
              </a:rPr>
              <a:t>Algo</a:t>
            </a:r>
            <a:r>
              <a:rPr lang="en-US" sz="2000" dirty="0">
                <a:latin typeface="Consolas" pitchFamily="49" charset="0"/>
              </a:rPr>
              <a:t>     SE    INS</a:t>
            </a:r>
          </a:p>
          <a:p>
            <a:r>
              <a:rPr lang="en-US" sz="2000" dirty="0">
                <a:latin typeface="Consolas" pitchFamily="49" charset="0"/>
              </a:rPr>
              <a:t>101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False   True</a:t>
            </a:r>
          </a:p>
          <a:p>
            <a:r>
              <a:rPr lang="en-US" sz="2000" dirty="0">
                <a:latin typeface="Consolas" pitchFamily="49" charset="0"/>
              </a:rPr>
              <a:t>102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103  False  </a:t>
            </a:r>
            <a:r>
              <a:rPr lang="en-US" sz="2000" dirty="0" err="1">
                <a:latin typeface="Consolas" pitchFamily="49" charset="0"/>
              </a:rPr>
              <a:t>False</a:t>
            </a:r>
            <a:r>
              <a:rPr lang="en-US" sz="2000" dirty="0">
                <a:latin typeface="Consolas" pitchFamily="49" charset="0"/>
              </a:rPr>
              <a:t>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104   True  False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105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False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then use this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to get associated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 : It will set </a:t>
            </a:r>
            <a:r>
              <a:rPr lang="en-IN" dirty="0" err="1"/>
              <a:t>NaN</a:t>
            </a:r>
            <a:r>
              <a:rPr lang="en-IN" dirty="0"/>
              <a:t> (Not a Number) in case of False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apply condition on specific column.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dfBool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&gt; 50</a:t>
            </a:r>
          </a:p>
          <a:p>
            <a:r>
              <a:rPr lang="en-IN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df</a:t>
            </a:r>
            <a:r>
              <a:rPr lang="en-IN" sz="2000" dirty="0">
                <a:latin typeface="Consolas" pitchFamily="49" charset="0"/>
              </a:rPr>
              <a:t>[</a:t>
            </a:r>
            <a:r>
              <a:rPr lang="en-IN" sz="2000" dirty="0" err="1">
                <a:latin typeface="Consolas" pitchFamily="49" charset="0"/>
              </a:rPr>
              <a:t>dfBool</a:t>
            </a:r>
            <a:r>
              <a:rPr lang="en-IN" sz="2000" dirty="0">
                <a:latin typeface="Consolas" pitchFamily="49" charset="0"/>
              </a:rPr>
              <a:t>])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5434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NaN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103    NaN    NaN     52    60</a:t>
            </a:r>
          </a:p>
          <a:p>
            <a:r>
              <a:rPr lang="da-DK" sz="2000" dirty="0">
                <a:latin typeface="Consolas" pitchFamily="49" charset="0"/>
              </a:rPr>
              <a:t>104     54    NaN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NaN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760655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dfBool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 &gt; 50</a:t>
            </a:r>
          </a:p>
          <a:p>
            <a:r>
              <a:rPr lang="en-IN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df</a:t>
            </a:r>
            <a:r>
              <a:rPr lang="en-IN" sz="2000" dirty="0">
                <a:latin typeface="Consolas" pitchFamily="49" charset="0"/>
              </a:rPr>
              <a:t>[</a:t>
            </a:r>
            <a:r>
              <a:rPr lang="en-IN" sz="2000" dirty="0" err="1">
                <a:latin typeface="Consolas" pitchFamily="49" charset="0"/>
              </a:rPr>
              <a:t>dfBool</a:t>
            </a:r>
            <a:r>
              <a:rPr lang="en-IN" sz="2000" dirty="0">
                <a:latin typeface="Consolas" pitchFamily="49" charset="0"/>
              </a:rPr>
              <a:t>])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7606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4314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4762844"/>
            <a:ext cx="454342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specify relative path in argument to </a:t>
            </a:r>
            <a:r>
              <a:rPr lang="en-IN" b="1" dirty="0"/>
              <a:t>open </a:t>
            </a:r>
            <a:r>
              <a:rPr lang="en-IN" dirty="0"/>
              <a:t>method, alternatively we can also specify absolute path.</a:t>
            </a:r>
          </a:p>
          <a:p>
            <a:r>
              <a:rPr lang="en-IN" dirty="0"/>
              <a:t>To specify absolute path,</a:t>
            </a:r>
          </a:p>
          <a:p>
            <a:pPr lvl="1"/>
            <a:r>
              <a:rPr lang="en-IN" dirty="0"/>
              <a:t>In windows, 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f=open(‘D: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\\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folder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\\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subfolder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\\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filename.txt’)</a:t>
            </a:r>
          </a:p>
          <a:p>
            <a:pPr lvl="1"/>
            <a:r>
              <a:rPr lang="en-IN" dirty="0"/>
              <a:t>In </a:t>
            </a:r>
            <a:r>
              <a:rPr lang="en-IN" dirty="0" err="1"/>
              <a:t>mac</a:t>
            </a:r>
            <a:r>
              <a:rPr lang="en-IN" dirty="0"/>
              <a:t> &amp; </a:t>
            </a:r>
            <a:r>
              <a:rPr lang="en-IN" dirty="0" err="1"/>
              <a:t>linux</a:t>
            </a:r>
            <a:r>
              <a:rPr lang="en-IN" dirty="0"/>
              <a:t>, 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f=open(‘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user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folder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subfolder</a:t>
            </a:r>
            <a:r>
              <a:rPr lang="en-US" b="1" dirty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>
                <a:latin typeface="Bahnschrift Light" pitchFamily="34" charset="0"/>
                <a:cs typeface="Times New Roman" pitchFamily="18" charset="0"/>
              </a:rPr>
              <a:t>filename.txt’)</a:t>
            </a:r>
          </a:p>
          <a:p>
            <a:pPr lvl="1">
              <a:buNone/>
            </a:pPr>
            <a:endParaRPr lang="en-IN" dirty="0">
              <a:latin typeface="Bahnschrift Light" pitchFamily="34" charset="0"/>
              <a:cs typeface="Times New Roman" pitchFamily="18" charset="0"/>
            </a:endParaRPr>
          </a:p>
          <a:p>
            <a:r>
              <a:rPr lang="en-IN" dirty="0"/>
              <a:t>We suppose to close the file once we are done using the file in the Python using </a:t>
            </a:r>
            <a:r>
              <a:rPr lang="en-IN" b="1" dirty="0"/>
              <a:t>close()</a:t>
            </a:r>
            <a:r>
              <a:rPr lang="en-IN" dirty="0"/>
              <a:t> method.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235842"/>
            <a:ext cx="403846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data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print(data)</a:t>
            </a:r>
          </a:p>
          <a:p>
            <a:r>
              <a:rPr lang="en-IN" sz="1600" b="1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23584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9066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closefile.py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build="p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Setting/Resetting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previous example we have seen our index does not have name, if we want to specify name to our index we can specify it using </a:t>
            </a:r>
            <a:r>
              <a:rPr lang="en-IN" b="1" dirty="0">
                <a:latin typeface="Consolas" pitchFamily="49" charset="0"/>
              </a:rPr>
              <a:t>DataFrame.index.name</a:t>
            </a:r>
            <a:r>
              <a:rPr lang="en-IN" dirty="0"/>
              <a:t> property.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use pandas built-in methods to set or reset the index</a:t>
            </a:r>
          </a:p>
          <a:p>
            <a:pPr lvl="1"/>
            <a:r>
              <a:rPr lang="en-IN" dirty="0" err="1">
                <a:latin typeface="Consolas" pitchFamily="49" charset="0"/>
              </a:rPr>
              <a:t>pd.set_index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NewColumn'</a:t>
            </a:r>
            <a:r>
              <a:rPr lang="en-US" dirty="0" err="1">
                <a:latin typeface="Consolas" pitchFamily="49" charset="0"/>
              </a:rPr>
              <a:t>,inplace</a:t>
            </a:r>
            <a:r>
              <a:rPr lang="en-US" dirty="0">
                <a:latin typeface="Consolas" pitchFamily="49" charset="0"/>
              </a:rPr>
              <a:t>=True</a:t>
            </a:r>
            <a:r>
              <a:rPr lang="en-IN" dirty="0">
                <a:latin typeface="Consolas" pitchFamily="49" charset="0"/>
              </a:rPr>
              <a:t>), will set new column as index,</a:t>
            </a:r>
          </a:p>
          <a:p>
            <a:pPr lvl="1"/>
            <a:r>
              <a:rPr lang="en-IN" dirty="0" err="1">
                <a:latin typeface="Consolas" pitchFamily="49" charset="0"/>
              </a:rPr>
              <a:t>pd.reset_index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US" dirty="0">
                <a:latin typeface="Consolas" pitchFamily="49" charset="0"/>
              </a:rPr>
              <a:t>), will reset index to zero based </a:t>
            </a:r>
            <a:r>
              <a:rPr lang="en-US" dirty="0" err="1">
                <a:latin typeface="Consolas" pitchFamily="49" charset="0"/>
              </a:rPr>
              <a:t>numberic</a:t>
            </a:r>
            <a:r>
              <a:rPr lang="en-US" dirty="0">
                <a:latin typeface="Consolas" pitchFamily="49" charset="0"/>
              </a:rPr>
              <a:t> index.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9031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itchFamily="49" charset="0"/>
              </a:rPr>
              <a:t>df.index.name =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RollNo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9031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5739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1905344"/>
            <a:ext cx="454342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   	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 err="1"/>
              <a:t>RollNo</a:t>
            </a:r>
            <a:r>
              <a:rPr lang="en-US" sz="2000" dirty="0"/>
              <a:t>                    </a:t>
            </a:r>
          </a:p>
          <a:p>
            <a:r>
              <a:rPr lang="en-US" sz="2000" dirty="0"/>
              <a:t>101   	   66    85   8   95</a:t>
            </a:r>
          </a:p>
          <a:p>
            <a:r>
              <a:rPr lang="en-US" sz="2000" dirty="0"/>
              <a:t>102   	   65    52  83   96</a:t>
            </a:r>
          </a:p>
          <a:p>
            <a:r>
              <a:rPr lang="en-US" sz="2000" dirty="0"/>
              <a:t>103    	   46    34  52   60</a:t>
            </a:r>
          </a:p>
          <a:p>
            <a:r>
              <a:rPr lang="en-US" sz="2000" dirty="0"/>
              <a:t>104      	   54     3  94   52</a:t>
            </a:r>
          </a:p>
          <a:p>
            <a:r>
              <a:rPr lang="en-US" sz="2000" dirty="0"/>
              <a:t>105     	   57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5906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33851" y="30289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name to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Setting/Resetting index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nsolas" pitchFamily="49" charset="0"/>
              </a:rPr>
              <a:t>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IN" dirty="0" err="1">
                <a:latin typeface="Consolas" pitchFamily="49" charset="0"/>
              </a:rPr>
              <a:t>new_index</a:t>
            </a:r>
            <a:r>
              <a:rPr lang="en-IN" dirty="0">
                <a:latin typeface="Consolas" pitchFamily="49" charset="0"/>
              </a:rPr>
              <a:t>)</a:t>
            </a: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pPr>
              <a:buNone/>
            </a:pPr>
            <a:endParaRPr lang="en-IN" dirty="0">
              <a:latin typeface="Consolas" pitchFamily="49" charset="0"/>
            </a:endParaRPr>
          </a:p>
          <a:p>
            <a:r>
              <a:rPr lang="en-IN" dirty="0" err="1">
                <a:latin typeface="Consolas" pitchFamily="49" charset="0"/>
              </a:rPr>
              <a:t>reset_index</a:t>
            </a:r>
            <a:r>
              <a:rPr lang="en-IN" dirty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>
                <a:latin typeface="Consolas" pitchFamily="49" charset="0"/>
              </a:rPr>
              <a:t>df.set_index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IN" sz="2000" dirty="0">
                <a:latin typeface="Consolas" pitchFamily="49" charset="0"/>
              </a:rPr>
              <a:t>) 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>
              <a:solidFill>
                <a:schemeClr val="accent3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6" y="1676744"/>
            <a:ext cx="36957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	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PDS               </a:t>
            </a:r>
          </a:p>
          <a:p>
            <a:r>
              <a:rPr lang="en-US" sz="2000" dirty="0"/>
              <a:t>66	     85   8   95</a:t>
            </a:r>
          </a:p>
          <a:p>
            <a:r>
              <a:rPr lang="en-US" sz="2000" dirty="0"/>
              <a:t>65	     52  83   96</a:t>
            </a:r>
          </a:p>
          <a:p>
            <a:r>
              <a:rPr lang="en-US" sz="2000" dirty="0"/>
              <a:t>46	     34  52   60</a:t>
            </a:r>
          </a:p>
          <a:p>
            <a:r>
              <a:rPr lang="en-US" sz="2000" dirty="0"/>
              <a:t>54	      3  94   52</a:t>
            </a:r>
          </a:p>
          <a:p>
            <a:r>
              <a:rPr lang="en-US" sz="2000" dirty="0"/>
              <a:t>57 	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3620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33851" y="28003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PDS as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>
                <a:latin typeface="Consolas" pitchFamily="49" charset="0"/>
              </a:rPr>
              <a:t>df.reset_index</a:t>
            </a:r>
            <a:r>
              <a:rPr lang="en-IN" sz="2000" dirty="0">
                <a:latin typeface="Consolas" pitchFamily="49" charset="0"/>
              </a:rPr>
              <a:t>() 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4362794"/>
            <a:ext cx="405764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</a:t>
            </a:r>
            <a:r>
              <a:rPr lang="en-US" sz="2000" dirty="0" err="1"/>
              <a:t>RollNo</a:t>
            </a:r>
            <a:r>
              <a:rPr lang="en-US" sz="2000" dirty="0"/>
              <a:t>  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0       101   66    85   8   95</a:t>
            </a:r>
          </a:p>
          <a:p>
            <a:r>
              <a:rPr lang="en-US" sz="2000" dirty="0"/>
              <a:t>1       102   65    52  83   96</a:t>
            </a:r>
          </a:p>
          <a:p>
            <a:r>
              <a:rPr lang="en-US" sz="2000" dirty="0"/>
              <a:t>2       103   46    34  52   60</a:t>
            </a:r>
          </a:p>
          <a:p>
            <a:r>
              <a:rPr lang="en-US" sz="2000" dirty="0"/>
              <a:t>3       104   54     3  94   52</a:t>
            </a:r>
          </a:p>
          <a:p>
            <a:r>
              <a:rPr lang="en-US" sz="2000" dirty="0"/>
              <a:t>4       105   57    75  88   39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33851" y="4981575"/>
            <a:ext cx="2609850" cy="1314449"/>
          </a:xfrm>
          <a:prstGeom prst="borderCallout1">
            <a:avLst>
              <a:gd name="adj1" fmla="val 50093"/>
              <a:gd name="adj2" fmla="val 99096"/>
              <a:gd name="adj3" fmla="val -29593"/>
              <a:gd name="adj4" fmla="val 1352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Our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RollNo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(index)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become new column, and we now have zero based numeric index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indexes (AKA </a:t>
            </a:r>
            <a:r>
              <a:rPr lang="en-US" dirty="0" err="1"/>
              <a:t>multiindexes</a:t>
            </a:r>
            <a:r>
              <a:rPr lang="en-US" dirty="0"/>
              <a:t>) help us to organize, find, and aggregate information faster at almost no cost. </a:t>
            </a:r>
          </a:p>
          <a:p>
            <a:r>
              <a:rPr lang="en-US" dirty="0"/>
              <a:t>Example where we need Hierarchical indexes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238126" y="2438744"/>
            <a:ext cx="56007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	Col </a:t>
            </a:r>
            <a:r>
              <a:rPr lang="fr-FR" sz="2000" dirty="0" err="1">
                <a:latin typeface="Consolas" pitchFamily="49" charset="0"/>
              </a:rPr>
              <a:t>Dep</a:t>
            </a:r>
            <a:r>
              <a:rPr lang="fr-FR" sz="2000" dirty="0">
                <a:latin typeface="Consolas" pitchFamily="49" charset="0"/>
              </a:rPr>
              <a:t>  Sem   RN  S1  S2  S3</a:t>
            </a:r>
          </a:p>
          <a:p>
            <a:r>
              <a:rPr lang="fr-FR" sz="2000" dirty="0">
                <a:latin typeface="Consolas" pitchFamily="49" charset="0"/>
              </a:rPr>
              <a:t>0      ABC  CE    5  101  50  60  70</a:t>
            </a:r>
          </a:p>
          <a:p>
            <a:r>
              <a:rPr lang="fr-FR" sz="2000" dirty="0">
                <a:latin typeface="Consolas" pitchFamily="49" charset="0"/>
              </a:rPr>
              <a:t>1      ABC  CE    5  102  48  70  25</a:t>
            </a:r>
          </a:p>
          <a:p>
            <a:r>
              <a:rPr lang="fr-FR" sz="2000" dirty="0">
                <a:latin typeface="Consolas" pitchFamily="49" charset="0"/>
              </a:rPr>
              <a:t>2      ABC  CE    7  101  58  59  51</a:t>
            </a:r>
          </a:p>
          <a:p>
            <a:r>
              <a:rPr lang="fr-FR" sz="2000" dirty="0">
                <a:latin typeface="Consolas" pitchFamily="49" charset="0"/>
              </a:rPr>
              <a:t>3      ABC  ME    5  101  30  35  39</a:t>
            </a:r>
          </a:p>
          <a:p>
            <a:r>
              <a:rPr lang="fr-FR" sz="2000" dirty="0">
                <a:latin typeface="Consolas" pitchFamily="49" charset="0"/>
              </a:rPr>
              <a:t>4      ABC  ME    5  102  50  90  48</a:t>
            </a:r>
          </a:p>
          <a:p>
            <a:r>
              <a:rPr lang="fr-FR" sz="2000" dirty="0">
                <a:latin typeface="Consolas" pitchFamily="49" charset="0"/>
              </a:rPr>
              <a:t>5  Darshan  CE    5  101  88  99  77</a:t>
            </a:r>
          </a:p>
          <a:p>
            <a:r>
              <a:rPr lang="fr-FR" sz="2000" dirty="0">
                <a:latin typeface="Consolas" pitchFamily="49" charset="0"/>
              </a:rPr>
              <a:t>6  Darshan  CE    5  102  99  84  76</a:t>
            </a:r>
          </a:p>
          <a:p>
            <a:r>
              <a:rPr lang="fr-FR" sz="2000" dirty="0">
                <a:latin typeface="Consolas" pitchFamily="49" charset="0"/>
              </a:rPr>
              <a:t>7  Darshan  CE    7  101  88  77  99</a:t>
            </a:r>
          </a:p>
          <a:p>
            <a:r>
              <a:rPr lang="fr-FR" sz="2000" dirty="0">
                <a:latin typeface="Consolas" pitchFamily="49" charset="0"/>
              </a:rPr>
              <a:t>8  Darshan  ME    5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257175" y="2124074"/>
            <a:ext cx="27241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Numeric Index/Single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34101" y="2438744"/>
            <a:ext cx="560070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153150" y="2124074"/>
            <a:ext cx="18558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Multi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animBg="1"/>
      <p:bldP spid="11" grpId="0" animBg="1"/>
      <p:bldP spid="12" grpId="0" build="p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r>
              <a:rPr lang="en-I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multiindexes</a:t>
            </a:r>
            <a:r>
              <a:rPr lang="en-IN" dirty="0"/>
              <a:t> is as simple as creating single index using </a:t>
            </a:r>
            <a:r>
              <a:rPr lang="en-IN" b="1" dirty="0" err="1">
                <a:latin typeface="Consolas" pitchFamily="49" charset="0"/>
              </a:rPr>
              <a:t>set_index</a:t>
            </a:r>
            <a:r>
              <a:rPr lang="en-IN" dirty="0"/>
              <a:t> method, only difference is in case of </a:t>
            </a:r>
            <a:r>
              <a:rPr lang="en-IN" dirty="0" err="1"/>
              <a:t>multiindexes</a:t>
            </a:r>
            <a:r>
              <a:rPr lang="en-IN" dirty="0"/>
              <a:t> we need to provide list of indexes instead of a single string index, lets see and example for that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2274630"/>
            <a:ext cx="5521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set_index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Col'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</a:t>
            </a:r>
            <a:r>
              <a:rPr lang="en-US" sz="2000" dirty="0" err="1">
                <a:latin typeface="Consolas" pitchFamily="49" charset="0"/>
              </a:rPr>
              <a:t>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2229194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1914524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10" grpId="0" build="p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r>
              <a:rPr lang="en-I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we have multi-indexed </a:t>
            </a:r>
            <a:r>
              <a:rPr lang="en-IN" dirty="0" err="1"/>
              <a:t>DataFrame</a:t>
            </a:r>
            <a:r>
              <a:rPr lang="en-IN" dirty="0"/>
              <a:t> from which we can access data using multiple index</a:t>
            </a:r>
          </a:p>
          <a:p>
            <a:r>
              <a:rPr lang="en-IN" dirty="0"/>
              <a:t>For Example</a:t>
            </a:r>
          </a:p>
          <a:p>
            <a:pPr lvl="1"/>
            <a:r>
              <a:rPr lang="en-IN" dirty="0"/>
              <a:t>Sub </a:t>
            </a:r>
            <a:r>
              <a:rPr lang="en-IN" dirty="0" err="1"/>
              <a:t>DataFrame</a:t>
            </a:r>
            <a:r>
              <a:rPr lang="en-IN" dirty="0"/>
              <a:t> for all the students of </a:t>
            </a:r>
            <a:r>
              <a:rPr lang="en-IN" dirty="0" err="1"/>
              <a:t>Darshan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Sub </a:t>
            </a:r>
            <a:r>
              <a:rPr lang="en-IN" dirty="0" err="1"/>
              <a:t>DataFrame</a:t>
            </a:r>
            <a:r>
              <a:rPr lang="en-IN" dirty="0"/>
              <a:t> for Computer Engineering </a:t>
            </a:r>
          </a:p>
          <a:p>
            <a:pPr lvl="1">
              <a:buNone/>
            </a:pPr>
            <a:r>
              <a:rPr lang="en-IN" dirty="0"/>
              <a:t>	students from </a:t>
            </a:r>
            <a:r>
              <a:rPr lang="en-IN" dirty="0" err="1"/>
              <a:t>Darshan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489359" y="2407980"/>
            <a:ext cx="43970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(dfMulti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loc[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989367" y="240798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89367" y="2078796"/>
            <a:ext cx="1972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dfGrabDarshanStu.py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48474" y="1724369"/>
            <a:ext cx="476250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   RN  S1  S2  S3</a:t>
            </a:r>
          </a:p>
          <a:p>
            <a:r>
              <a:rPr lang="pt-BR" sz="2000" dirty="0">
                <a:latin typeface="Consolas" pitchFamily="49" charset="0"/>
              </a:rPr>
              <a:t>Dep Sem                 </a:t>
            </a:r>
          </a:p>
          <a:p>
            <a:r>
              <a:rPr lang="pt-BR" sz="2000" dirty="0">
                <a:latin typeface="Consolas" pitchFamily="49" charset="0"/>
              </a:rPr>
              <a:t>CE  5    101  88  99  77</a:t>
            </a:r>
          </a:p>
          <a:p>
            <a:r>
              <a:rPr lang="pt-BR" sz="2000" dirty="0">
                <a:latin typeface="Consolas" pitchFamily="49" charset="0"/>
              </a:rPr>
              <a:t>    5    102  99  84  76</a:t>
            </a:r>
          </a:p>
          <a:p>
            <a:r>
              <a:rPr lang="pt-BR" sz="2000" dirty="0">
                <a:latin typeface="Consolas" pitchFamily="49" charset="0"/>
              </a:rPr>
              <a:t>    7    101  88  77  99</a:t>
            </a:r>
          </a:p>
          <a:p>
            <a:r>
              <a:rPr lang="pt-BR" sz="2000" dirty="0">
                <a:latin typeface="Consolas" pitchFamily="49" charset="0"/>
              </a:rPr>
              <a:t>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877050" y="1409699"/>
            <a:ext cx="25622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(</a:t>
            </a:r>
            <a:r>
              <a:rPr lang="en-IN" sz="1600" dirty="0" err="1">
                <a:solidFill>
                  <a:schemeClr val="bg1"/>
                </a:solidFill>
              </a:rPr>
              <a:t>Darshan</a:t>
            </a:r>
            <a:r>
              <a:rPr lang="en-I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546509" y="5465505"/>
            <a:ext cx="49876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(dfMulti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loc[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046517" y="54655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046517" y="5136321"/>
            <a:ext cx="2353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dfGrabDarshanCEStu.py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4115144"/>
            <a:ext cx="476250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     RN  S1  S2  S3</a:t>
            </a:r>
          </a:p>
          <a:p>
            <a:r>
              <a:rPr lang="pt-BR" sz="2000" dirty="0">
                <a:latin typeface="Consolas" pitchFamily="49" charset="0"/>
              </a:rPr>
              <a:t>Sem                 </a:t>
            </a:r>
          </a:p>
          <a:p>
            <a:r>
              <a:rPr lang="pt-BR" sz="2000" dirty="0">
                <a:latin typeface="Consolas" pitchFamily="49" charset="0"/>
              </a:rPr>
              <a:t>5    101  88  99  77</a:t>
            </a:r>
          </a:p>
          <a:p>
            <a:r>
              <a:rPr lang="pt-BR" sz="2000" dirty="0">
                <a:latin typeface="Consolas" pitchFamily="49" charset="0"/>
              </a:rPr>
              <a:t>5    102  99  84  76</a:t>
            </a:r>
          </a:p>
          <a:p>
            <a:r>
              <a:rPr lang="pt-BR" sz="2000" dirty="0">
                <a:latin typeface="Consolas" pitchFamily="49" charset="0"/>
              </a:rPr>
              <a:t>7    101  88  77  99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3800474"/>
            <a:ext cx="25431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(</a:t>
            </a:r>
            <a:r>
              <a:rPr lang="en-IN" sz="1600" dirty="0" err="1">
                <a:solidFill>
                  <a:schemeClr val="bg1"/>
                </a:solidFill>
              </a:rPr>
              <a:t>Darshan</a:t>
            </a:r>
            <a:r>
              <a:rPr lang="en-IN" sz="1600" dirty="0">
                <a:solidFill>
                  <a:schemeClr val="bg1"/>
                </a:solidFill>
              </a:rPr>
              <a:t>-&gt;CE)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in </a:t>
            </a:r>
            <a:r>
              <a:rPr lang="en-IN" dirty="0" err="1"/>
              <a:t>Multiindexed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directly from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latin typeface="Consolas" pitchFamily="49" charset="0"/>
              </a:rPr>
              <a:t>read_csv</a:t>
            </a:r>
            <a:r>
              <a:rPr lang="en-IN" dirty="0"/>
              <a:t> function of pandas provides easy way to create multi-indexed </a:t>
            </a:r>
            <a:r>
              <a:rPr lang="en-IN" dirty="0" err="1"/>
              <a:t>DataFrame</a:t>
            </a:r>
            <a:r>
              <a:rPr lang="en-IN" dirty="0"/>
              <a:t> directly while fetching the CSV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979355"/>
            <a:ext cx="47399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MultiIndexDemo.csv'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#for multi-index in cols we can use </a:t>
            </a:r>
            <a:r>
              <a:rPr lang="en-US" sz="2000" b="1" i="1" dirty="0">
                <a:solidFill>
                  <a:srgbClr val="408080"/>
                </a:solidFill>
                <a:latin typeface="Consolas" pitchFamily="49" charset="0"/>
              </a:rPr>
              <a:t>header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 parameter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979355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6501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1933919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16192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Sections in </a:t>
            </a:r>
            <a:r>
              <a:rPr lang="en-IN"/>
              <a:t>DataFrame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748664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is used to get cross-section from the Series/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This method takes a key argument to select data at a particular level of a </a:t>
            </a:r>
            <a:r>
              <a:rPr lang="en-US" dirty="0" err="1"/>
              <a:t>MultiIndex</a:t>
            </a:r>
            <a:r>
              <a:rPr lang="en-US" dirty="0"/>
              <a:t>.</a:t>
            </a:r>
          </a:p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sz="1050" dirty="0"/>
              <a:t>  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04456" y="3115643"/>
            <a:ext cx="70021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DataFrame.xs</a:t>
            </a:r>
            <a:r>
              <a:rPr lang="en-US" dirty="0">
                <a:latin typeface="Consolas" pitchFamily="49" charset="0"/>
              </a:rPr>
              <a:t>(key, axis=0, level=None, </a:t>
            </a:r>
            <a:r>
              <a:rPr lang="en-US" dirty="0" err="1">
                <a:latin typeface="Consolas" pitchFamily="49" charset="0"/>
              </a:rPr>
              <a:t>drop_level</a:t>
            </a:r>
            <a:r>
              <a:rPr lang="en-US" dirty="0">
                <a:latin typeface="Consolas" pitchFamily="49" charset="0"/>
              </a:rPr>
              <a:t>=True)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04457" y="2786459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966774" y="751062"/>
            <a:ext cx="418097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=== Parameters ===</a:t>
            </a:r>
          </a:p>
          <a:p>
            <a:r>
              <a:rPr lang="en-US" sz="2000" b="1" dirty="0">
                <a:latin typeface="Consolas" pitchFamily="49" charset="0"/>
              </a:rPr>
              <a:t>key</a:t>
            </a:r>
            <a:r>
              <a:rPr lang="en-US" sz="2000" dirty="0">
                <a:latin typeface="Consolas" pitchFamily="49" charset="0"/>
              </a:rPr>
              <a:t> : 	label </a:t>
            </a:r>
          </a:p>
          <a:p>
            <a:r>
              <a:rPr lang="en-US" sz="2000" b="1" dirty="0">
                <a:latin typeface="Consolas" pitchFamily="49" charset="0"/>
              </a:rPr>
              <a:t>axis</a:t>
            </a:r>
            <a:r>
              <a:rPr lang="en-US" sz="2000" dirty="0">
                <a:latin typeface="Consolas" pitchFamily="49" charset="0"/>
              </a:rPr>
              <a:t> :	Axis to retrieve 	cross section</a:t>
            </a:r>
          </a:p>
          <a:p>
            <a:r>
              <a:rPr lang="en-US" sz="2000" b="1" dirty="0">
                <a:latin typeface="Consolas" pitchFamily="49" charset="0"/>
              </a:rPr>
              <a:t>level </a:t>
            </a:r>
            <a:r>
              <a:rPr lang="en-US" sz="2000" dirty="0">
                <a:latin typeface="Consolas" pitchFamily="49" charset="0"/>
              </a:rPr>
              <a:t>: level of key</a:t>
            </a:r>
          </a:p>
          <a:p>
            <a:r>
              <a:rPr lang="en-US" sz="2000" b="1" dirty="0" err="1">
                <a:latin typeface="Consolas" pitchFamily="49" charset="0"/>
              </a:rPr>
              <a:t>drop_level</a:t>
            </a:r>
            <a:r>
              <a:rPr lang="en-US" sz="2000" dirty="0">
                <a:latin typeface="Consolas" pitchFamily="49" charset="0"/>
              </a:rPr>
              <a:t> : False if you want to preserve the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17811" y="4164588"/>
            <a:ext cx="647537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dfMultiCSV.xs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CE'</a:t>
            </a:r>
            <a:r>
              <a:rPr lang="en-US" sz="2000" dirty="0" err="1">
                <a:latin typeface="Consolas" pitchFamily="49" charset="0"/>
              </a:rPr>
              <a:t>,axis</a:t>
            </a:r>
            <a:r>
              <a:rPr lang="en-US" sz="2000" dirty="0">
                <a:latin typeface="Consolas" pitchFamily="49" charset="0"/>
              </a:rPr>
              <a:t>=0,level=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>
                <a:latin typeface="Consolas" pitchFamily="49" charset="0"/>
              </a:rPr>
              <a:t>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17819" y="4164588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17819" y="3835404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380119" y="3302317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11579" y="2985482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11579" y="3308492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RN  S1  S2  S3</a:t>
            </a:r>
          </a:p>
          <a:p>
            <a:r>
              <a:rPr lang="pt-BR" sz="2000" dirty="0">
                <a:latin typeface="Consolas" pitchFamily="49" charset="0"/>
              </a:rPr>
              <a:t>Col     Sem                 </a:t>
            </a:r>
          </a:p>
          <a:p>
            <a:r>
              <a:rPr lang="pt-BR" sz="2000" dirty="0">
                <a:latin typeface="Consolas" pitchFamily="49" charset="0"/>
              </a:rPr>
              <a:t>ABC   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7    101  58  59  51</a:t>
            </a:r>
          </a:p>
          <a:p>
            <a:r>
              <a:rPr lang="pt-BR" sz="2000" dirty="0">
                <a:latin typeface="Consolas" pitchFamily="49" charset="0"/>
              </a:rPr>
              <a:t>Darshan 5    101  88  99  77</a:t>
            </a:r>
          </a:p>
          <a:p>
            <a:r>
              <a:rPr lang="pt-BR" sz="2000" dirty="0">
                <a:latin typeface="Consolas" pitchFamily="49" charset="0"/>
              </a:rPr>
              <a:t>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7    101  88  77  99</a:t>
            </a:r>
            <a:endParaRPr lang="en-IN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animBg="1"/>
      <p:bldP spid="9" grpId="0" build="p" animBg="1"/>
      <p:bldP spid="10" grpId="0" build="p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methods by which we can deal with the missing data, some of most commons are listed below,</a:t>
            </a:r>
          </a:p>
          <a:p>
            <a:pPr lvl="1"/>
            <a:r>
              <a:rPr lang="en-IN" dirty="0" err="1"/>
              <a:t>dropna</a:t>
            </a:r>
            <a:r>
              <a:rPr lang="en-IN" dirty="0"/>
              <a:t>, will drop (delete) the missing data (rows/cols)</a:t>
            </a:r>
          </a:p>
          <a:p>
            <a:pPr lvl="1"/>
            <a:r>
              <a:rPr lang="en-IN" dirty="0" err="1"/>
              <a:t>fillna</a:t>
            </a:r>
            <a:r>
              <a:rPr lang="en-IN" dirty="0"/>
              <a:t>, will fill specified values in place of missing data</a:t>
            </a:r>
          </a:p>
          <a:p>
            <a:pPr lvl="1"/>
            <a:r>
              <a:rPr lang="en-IN" dirty="0"/>
              <a:t>interpolate, will interpolate missing data and fill interpolated value in place of missing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F7100-DA07-8245-AE87-905D4D7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12104-5259-DB4E-8197-7A2AD6A3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drop(delete) the missing data(rows/cols)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822C09A-9D6F-6E44-8DA2-51654A0DF962}"/>
              </a:ext>
            </a:extLst>
          </p:cNvPr>
          <p:cNvSpPr/>
          <p:nvPr/>
        </p:nvSpPr>
        <p:spPr>
          <a:xfrm>
            <a:off x="448700" y="1755195"/>
            <a:ext cx="70021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DataFrame.dropna</a:t>
            </a:r>
            <a:r>
              <a:rPr lang="en-US" dirty="0">
                <a:latin typeface="Consolas" pitchFamily="49" charset="0"/>
              </a:rPr>
              <a:t>(axis, how, </a:t>
            </a:r>
            <a:r>
              <a:rPr lang="en-US" dirty="0" err="1">
                <a:latin typeface="Consolas" pitchFamily="49" charset="0"/>
              </a:rPr>
              <a:t>inplace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456A2F1A-9922-4347-8D87-43494AF4A7D3}"/>
              </a:ext>
            </a:extLst>
          </p:cNvPr>
          <p:cNvSpPr/>
          <p:nvPr/>
        </p:nvSpPr>
        <p:spPr>
          <a:xfrm>
            <a:off x="448701" y="1426011"/>
            <a:ext cx="1056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134E46-ED33-BF42-B901-241D1C253AD4}"/>
              </a:ext>
            </a:extLst>
          </p:cNvPr>
          <p:cNvGraphicFramePr>
            <a:graphicFrameLocks noGrp="1"/>
          </p:cNvGraphicFramePr>
          <p:nvPr/>
        </p:nvGraphicFramePr>
        <p:xfrm>
          <a:off x="448699" y="2317761"/>
          <a:ext cx="10858637" cy="1897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xmlns="" val="440294277"/>
                    </a:ext>
                  </a:extLst>
                </a:gridCol>
                <a:gridCol w="9266663">
                  <a:extLst>
                    <a:ext uri="{9D8B030D-6E8A-4147-A177-3AD203B41FA5}">
                      <a16:colId xmlns:a16="http://schemas.microsoft.com/office/drawing/2014/main" xmlns="" val="1766434908"/>
                    </a:ext>
                  </a:extLst>
                </a:gridCol>
              </a:tblGrid>
              <a:tr h="378286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effectLst/>
                        </a:rPr>
                        <a:t>Parameters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3463294"/>
                  </a:ext>
                </a:extLst>
              </a:tr>
              <a:tr h="249587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axis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Determine if rows or columns which contain missing values are removed.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583877"/>
                  </a:ext>
                </a:extLst>
              </a:tr>
              <a:tr h="506984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how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Determine if a row or column is removed from </a:t>
                      </a:r>
                      <a:r>
                        <a:rPr lang="en-US" sz="1800" dirty="0" err="1">
                          <a:effectLst/>
                        </a:rPr>
                        <a:t>DataFrame</a:t>
                      </a:r>
                      <a:r>
                        <a:rPr lang="en-US" sz="1800" dirty="0">
                          <a:effectLst/>
                        </a:rPr>
                        <a:t> when we have at least one NA or all NA.</a:t>
                      </a:r>
                      <a:endParaRPr lang="en-IN" sz="1800" dirty="0">
                        <a:effectLst/>
                      </a:endParaRPr>
                    </a:p>
                    <a:p>
                      <a:pPr marL="1257300" lvl="2" indent="-342900" algn="just">
                        <a:lnSpc>
                          <a:spcPct val="115000"/>
                        </a:lnSpc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‘any’: If any NA values are present, drop that row or column.</a:t>
                      </a:r>
                      <a:endParaRPr lang="en-IN" sz="1800" dirty="0">
                        <a:effectLst/>
                      </a:endParaRPr>
                    </a:p>
                    <a:p>
                      <a:pPr marL="1257300" lvl="2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‘all’: If all values are NA, drop that row or column.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448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inplace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True, do the operation in place and return None.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34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E9CC3-1DCB-8947-92DB-20A2022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dropna</a:t>
            </a:r>
            <a:r>
              <a:rPr lang="en-US" dirty="0"/>
              <a:t>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E05ABA-6D5E-9C42-A5DB-0122F931A67B}"/>
              </a:ext>
            </a:extLst>
          </p:cNvPr>
          <p:cNvSpPr/>
          <p:nvPr/>
        </p:nvSpPr>
        <p:spPr>
          <a:xfrm>
            <a:off x="661694" y="1343330"/>
            <a:ext cx="1042261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pandas </a:t>
            </a:r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pd </a:t>
            </a:r>
          </a:p>
          <a:p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np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randArr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([np.nan,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,]).reshape(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randArr,np.arange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),[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PDS'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'Algo'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'INS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print(df)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df.dropna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70F06D-F671-FB44-B5CF-2A2F865A0487}"/>
              </a:ext>
            </a:extLst>
          </p:cNvPr>
          <p:cNvSpPr/>
          <p:nvPr/>
        </p:nvSpPr>
        <p:spPr>
          <a:xfrm>
            <a:off x="161702" y="1343330"/>
            <a:ext cx="51462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F31EB0D-C36A-0E41-9838-305B547565F2}"/>
              </a:ext>
            </a:extLst>
          </p:cNvPr>
          <p:cNvSpPr/>
          <p:nvPr/>
        </p:nvSpPr>
        <p:spPr>
          <a:xfrm>
            <a:off x="161702" y="1014146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2528A280-0F46-244F-8C05-9F6F6A9BA6D5}"/>
              </a:ext>
            </a:extLst>
          </p:cNvPr>
          <p:cNvSpPr/>
          <p:nvPr/>
        </p:nvSpPr>
        <p:spPr>
          <a:xfrm>
            <a:off x="161703" y="3446914"/>
            <a:ext cx="9868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D9A1A6-ABB2-FF45-86B1-27F5A4928EFB}"/>
              </a:ext>
            </a:extLst>
          </p:cNvPr>
          <p:cNvSpPr/>
          <p:nvPr/>
        </p:nvSpPr>
        <p:spPr>
          <a:xfrm>
            <a:off x="161702" y="3769924"/>
            <a:ext cx="47625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/>
              <a:t>       PDS   Algo   SE   INS</a:t>
            </a:r>
          </a:p>
          <a:p>
            <a:r>
              <a:rPr lang="en-IN" dirty="0"/>
              <a:t>101  </a:t>
            </a:r>
            <a:r>
              <a:rPr lang="en-IN" dirty="0" err="1"/>
              <a:t>NaN</a:t>
            </a:r>
            <a:r>
              <a:rPr lang="en-IN" dirty="0"/>
              <a:t>  2.0     3.0   4.0</a:t>
            </a:r>
          </a:p>
          <a:p>
            <a:r>
              <a:rPr lang="en-IN" dirty="0"/>
              <a:t>102  6.0    7.0     8.0   9.0</a:t>
            </a:r>
          </a:p>
          <a:p>
            <a:endParaRPr lang="en-IN" dirty="0"/>
          </a:p>
          <a:p>
            <a:r>
              <a:rPr lang="en-IN" dirty="0"/>
              <a:t>       PDS   Algo   SE   INS</a:t>
            </a:r>
          </a:p>
          <a:p>
            <a:r>
              <a:rPr lang="en-IN" dirty="0"/>
              <a:t>102  6.0    7.0     8.0   9.0</a:t>
            </a:r>
          </a:p>
        </p:txBody>
      </p:sp>
    </p:spTree>
    <p:extLst>
      <p:ext uri="{BB962C8B-B14F-4D97-AF65-F5344CB8AC3E}">
        <p14:creationId xmlns:p14="http://schemas.microsoft.com/office/powerpoint/2010/main" val="38091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errors using “with”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possible that we may have typo in the filename or file we specified is moved/deleted, in such cases there will be an error while running the file.</a:t>
            </a:r>
          </a:p>
          <a:p>
            <a:r>
              <a:rPr lang="en-IN" dirty="0"/>
              <a:t>To handle such situations we can use new syntax of opening the file using </a:t>
            </a:r>
            <a:r>
              <a:rPr lang="en-IN" b="1" dirty="0"/>
              <a:t>with</a:t>
            </a:r>
            <a:r>
              <a:rPr lang="en-IN" dirty="0"/>
              <a:t> keyword.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When we open file using with we </a:t>
            </a:r>
            <a:r>
              <a:rPr lang="en-IN" b="1" dirty="0"/>
              <a:t>need</a:t>
            </a:r>
            <a:r>
              <a:rPr lang="en-IN" dirty="0"/>
              <a:t> </a:t>
            </a:r>
            <a:r>
              <a:rPr lang="en-IN" b="1" dirty="0"/>
              <a:t>not</a:t>
            </a:r>
            <a:r>
              <a:rPr lang="en-IN" dirty="0"/>
              <a:t> to </a:t>
            </a:r>
            <a:r>
              <a:rPr lang="en-IN" b="1" dirty="0"/>
              <a:t>close</a:t>
            </a:r>
            <a:r>
              <a:rPr lang="en-IN" dirty="0"/>
              <a:t> the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513368"/>
            <a:ext cx="40384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data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print(data)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51336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18418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fileusingwith.py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6D417-091F-A243-A392-CF23F19A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fillna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6B4B14-452E-F047-A830-5DD8FE51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857131"/>
          </a:xfrm>
        </p:spPr>
        <p:txBody>
          <a:bodyPr/>
          <a:lstStyle/>
          <a:p>
            <a:r>
              <a:rPr lang="en-US" dirty="0"/>
              <a:t>It will fill specified values in place of missing data.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097774-8047-474F-958A-D473899AD90B}"/>
              </a:ext>
            </a:extLst>
          </p:cNvPr>
          <p:cNvSpPr/>
          <p:nvPr/>
        </p:nvSpPr>
        <p:spPr>
          <a:xfrm>
            <a:off x="448699" y="1755195"/>
            <a:ext cx="112945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DataFrame.fillna</a:t>
            </a:r>
            <a:r>
              <a:rPr lang="en-US" dirty="0">
                <a:latin typeface="Consolas" pitchFamily="49" charset="0"/>
              </a:rPr>
              <a:t>(value=None, method=None, axis=None, </a:t>
            </a:r>
            <a:r>
              <a:rPr lang="en-US" dirty="0" err="1">
                <a:latin typeface="Consolas" pitchFamily="49" charset="0"/>
              </a:rPr>
              <a:t>inplace</a:t>
            </a:r>
            <a:r>
              <a:rPr lang="en-US" dirty="0">
                <a:latin typeface="Consolas" pitchFamily="49" charset="0"/>
              </a:rPr>
              <a:t>=False, limit=None, downcast=None)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6BE8B679-6501-AD4E-9624-D3F28DFB5EC2}"/>
              </a:ext>
            </a:extLst>
          </p:cNvPr>
          <p:cNvSpPr/>
          <p:nvPr/>
        </p:nvSpPr>
        <p:spPr>
          <a:xfrm>
            <a:off x="448701" y="1426011"/>
            <a:ext cx="1056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5A7A9CA-EC8D-4941-A3BE-861827710917}"/>
              </a:ext>
            </a:extLst>
          </p:cNvPr>
          <p:cNvGraphicFramePr>
            <a:graphicFrameLocks noGrp="1"/>
          </p:cNvGraphicFramePr>
          <p:nvPr/>
        </p:nvGraphicFramePr>
        <p:xfrm>
          <a:off x="448699" y="2578770"/>
          <a:ext cx="11294599" cy="296456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94482">
                  <a:extLst>
                    <a:ext uri="{9D8B030D-6E8A-4147-A177-3AD203B41FA5}">
                      <a16:colId xmlns:a16="http://schemas.microsoft.com/office/drawing/2014/main" xmlns="" val="1935762793"/>
                    </a:ext>
                  </a:extLst>
                </a:gridCol>
                <a:gridCol w="10100117">
                  <a:extLst>
                    <a:ext uri="{9D8B030D-6E8A-4147-A177-3AD203B41FA5}">
                      <a16:colId xmlns:a16="http://schemas.microsoft.com/office/drawing/2014/main" xmlns="" val="171934807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effectLst/>
                        </a:rPr>
                        <a:t>Parameters</a:t>
                      </a:r>
                      <a:endParaRPr lang="en-IN" sz="16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IN" sz="16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43013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value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Value to use to fill holes (e.g. 0), alternately a </a:t>
                      </a:r>
                      <a:r>
                        <a:rPr lang="en-US" sz="1600" dirty="0" err="1">
                          <a:effectLst/>
                        </a:rPr>
                        <a:t>dict</a:t>
                      </a:r>
                      <a:r>
                        <a:rPr lang="en-US" sz="1600" dirty="0">
                          <a:effectLst/>
                        </a:rPr>
                        <a:t>/Series/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 of values specifying which value to use for each index (for a Series) or column (for a 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). Values not in the </a:t>
                      </a:r>
                      <a:r>
                        <a:rPr lang="en-US" sz="1600" dirty="0" err="1">
                          <a:effectLst/>
                        </a:rPr>
                        <a:t>dict</a:t>
                      </a:r>
                      <a:r>
                        <a:rPr lang="en-US" sz="1600" dirty="0">
                          <a:effectLst/>
                        </a:rPr>
                        <a:t>/Series/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 will not be filled. This value cannot be a list.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404420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method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Method to use for filling holes in reindexed Series pad / </a:t>
                      </a:r>
                      <a:r>
                        <a:rPr lang="en-US" sz="1600" dirty="0" err="1">
                          <a:effectLst/>
                        </a:rPr>
                        <a:t>ffill</a:t>
                      </a:r>
                      <a:r>
                        <a:rPr lang="en-US" sz="1600" dirty="0">
                          <a:effectLst/>
                        </a:rPr>
                        <a:t>: propagate last valid observation forward to next valid backfill / </a:t>
                      </a:r>
                      <a:r>
                        <a:rPr lang="en-US" sz="1600" dirty="0" err="1">
                          <a:effectLst/>
                        </a:rPr>
                        <a:t>bfill</a:t>
                      </a:r>
                      <a:r>
                        <a:rPr lang="en-US" sz="1600" dirty="0">
                          <a:effectLst/>
                        </a:rPr>
                        <a:t>: use next valid observation to fill gap.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449874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axis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Axis along which to fill missing values.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818275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 err="1">
                          <a:effectLst/>
                        </a:rPr>
                        <a:t>inplace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If True, fill in-place. Note: this will modify any other views on this object (e.g., a no-copy slice for a column in a 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).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404008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limit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If method is specified, this is the maximum number of consecutive </a:t>
                      </a:r>
                      <a:r>
                        <a:rPr lang="en-US" sz="1600" dirty="0" err="1">
                          <a:effectLst/>
                        </a:rPr>
                        <a:t>NaN</a:t>
                      </a:r>
                      <a:r>
                        <a:rPr lang="en-US" sz="1600" dirty="0">
                          <a:effectLst/>
                        </a:rPr>
                        <a:t> values to forward/backward fill.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402772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downcast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en-US" sz="1600" dirty="0" err="1">
                          <a:effectLst/>
                        </a:rPr>
                        <a:t>dict</a:t>
                      </a:r>
                      <a:r>
                        <a:rPr lang="en-US" sz="1600" dirty="0">
                          <a:effectLst/>
                        </a:rPr>
                        <a:t> of item-&gt;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 of what to downcast if possible, or the string ‘infer’ which will try to downcast to an appropriate equal type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17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E9CC3-1DCB-8947-92DB-20A2022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fillna</a:t>
            </a:r>
            <a:r>
              <a:rPr lang="en-US" dirty="0"/>
              <a:t>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E05ABA-6D5E-9C42-A5DB-0122F931A67B}"/>
              </a:ext>
            </a:extLst>
          </p:cNvPr>
          <p:cNvSpPr/>
          <p:nvPr/>
        </p:nvSpPr>
        <p:spPr>
          <a:xfrm>
            <a:off x="661694" y="1343330"/>
            <a:ext cx="1042261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]], columns=</a:t>
            </a:r>
            <a:r>
              <a:rPr lang="en-IN" sz="200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"ABCD"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df.fillna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(method='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bfill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70F06D-F671-FB44-B5CF-2A2F865A0487}"/>
              </a:ext>
            </a:extLst>
          </p:cNvPr>
          <p:cNvSpPr/>
          <p:nvPr/>
        </p:nvSpPr>
        <p:spPr>
          <a:xfrm>
            <a:off x="161702" y="1343330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F31EB0D-C36A-0E41-9838-305B547565F2}"/>
              </a:ext>
            </a:extLst>
          </p:cNvPr>
          <p:cNvSpPr/>
          <p:nvPr/>
        </p:nvSpPr>
        <p:spPr>
          <a:xfrm>
            <a:off x="161702" y="1014146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2528A280-0F46-244F-8C05-9F6F6A9BA6D5}"/>
              </a:ext>
            </a:extLst>
          </p:cNvPr>
          <p:cNvSpPr/>
          <p:nvPr/>
        </p:nvSpPr>
        <p:spPr>
          <a:xfrm>
            <a:off x="161703" y="3264408"/>
            <a:ext cx="112068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D9A1A6-ABB2-FF45-86B1-27F5A4928EFB}"/>
              </a:ext>
            </a:extLst>
          </p:cNvPr>
          <p:cNvSpPr/>
          <p:nvPr/>
        </p:nvSpPr>
        <p:spPr>
          <a:xfrm>
            <a:off x="172853" y="3587418"/>
            <a:ext cx="413151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/>
              <a:t>	A	B	C	D</a:t>
            </a:r>
          </a:p>
          <a:p>
            <a:r>
              <a:rPr lang="en-IN" dirty="0"/>
              <a:t>0	3.0	2.0	</a:t>
            </a:r>
            <a:r>
              <a:rPr lang="en-IN" dirty="0" err="1"/>
              <a:t>NaN</a:t>
            </a:r>
            <a:r>
              <a:rPr lang="en-IN" dirty="0"/>
              <a:t>	0.0</a:t>
            </a:r>
          </a:p>
          <a:p>
            <a:r>
              <a:rPr lang="en-IN" dirty="0"/>
              <a:t>1	3.0	4.0	</a:t>
            </a:r>
            <a:r>
              <a:rPr lang="en-IN" dirty="0" err="1"/>
              <a:t>NaN</a:t>
            </a:r>
            <a:r>
              <a:rPr lang="en-IN" dirty="0"/>
              <a:t>	1.0</a:t>
            </a:r>
          </a:p>
          <a:p>
            <a:r>
              <a:rPr lang="en-IN" dirty="0"/>
              <a:t>2	</a:t>
            </a:r>
            <a:r>
              <a:rPr lang="en-IN" dirty="0" err="1"/>
              <a:t>NaN</a:t>
            </a:r>
            <a:r>
              <a:rPr lang="en-IN" dirty="0"/>
              <a:t>	3.0	</a:t>
            </a:r>
            <a:r>
              <a:rPr lang="en-IN" dirty="0" err="1"/>
              <a:t>NaN</a:t>
            </a:r>
            <a:r>
              <a:rPr lang="en-IN" dirty="0"/>
              <a:t>	4.0</a:t>
            </a:r>
          </a:p>
          <a:p>
            <a:r>
              <a:rPr lang="en-IN" dirty="0"/>
              <a:t>3	</a:t>
            </a:r>
            <a:r>
              <a:rPr lang="en-IN" dirty="0" err="1"/>
              <a:t>NaN</a:t>
            </a:r>
            <a:r>
              <a:rPr lang="en-IN" dirty="0"/>
              <a:t>	3.0	</a:t>
            </a:r>
            <a:r>
              <a:rPr lang="en-IN" dirty="0" err="1"/>
              <a:t>NaN</a:t>
            </a:r>
            <a:r>
              <a:rPr lang="en-IN" dirty="0"/>
              <a:t>	4.0</a:t>
            </a:r>
          </a:p>
        </p:txBody>
      </p:sp>
    </p:spTree>
    <p:extLst>
      <p:ext uri="{BB962C8B-B14F-4D97-AF65-F5344CB8AC3E}">
        <p14:creationId xmlns:p14="http://schemas.microsoft.com/office/powerpoint/2010/main" val="25866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9FABF-2CBA-2A41-ABCB-608F2AE7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A46BC-1402-C449-BF94-5E36A089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interpolate missing data and fill interpolated values in place of missing data.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F43567-0DE3-584D-B071-C178CE43F625}"/>
              </a:ext>
            </a:extLst>
          </p:cNvPr>
          <p:cNvSpPr/>
          <p:nvPr/>
        </p:nvSpPr>
        <p:spPr>
          <a:xfrm>
            <a:off x="448699" y="1755195"/>
            <a:ext cx="112945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</a:t>
            </a:r>
            <a:r>
              <a:rPr lang="en-US" dirty="0">
                <a:latin typeface="Consolas" pitchFamily="49" charset="0"/>
              </a:rPr>
              <a:t>. interpolate(method='linear', axis=0, limit=None, </a:t>
            </a:r>
            <a:r>
              <a:rPr lang="en-US" dirty="0" err="1">
                <a:latin typeface="Consolas" pitchFamily="49" charset="0"/>
              </a:rPr>
              <a:t>inplace</a:t>
            </a:r>
            <a:r>
              <a:rPr lang="en-US" dirty="0">
                <a:latin typeface="Consolas" pitchFamily="49" charset="0"/>
              </a:rPr>
              <a:t>=False, </a:t>
            </a:r>
            <a:r>
              <a:rPr lang="en-US" dirty="0" err="1">
                <a:latin typeface="Consolas" pitchFamily="49" charset="0"/>
              </a:rPr>
              <a:t>limit_direction</a:t>
            </a:r>
            <a:r>
              <a:rPr lang="en-US" dirty="0">
                <a:latin typeface="Consolas" pitchFamily="49" charset="0"/>
              </a:rPr>
              <a:t>='forward', </a:t>
            </a:r>
            <a:r>
              <a:rPr lang="en-US" dirty="0" err="1">
                <a:latin typeface="Consolas" pitchFamily="49" charset="0"/>
              </a:rPr>
              <a:t>limit_area</a:t>
            </a:r>
            <a:r>
              <a:rPr lang="en-US" dirty="0">
                <a:latin typeface="Consolas" pitchFamily="49" charset="0"/>
              </a:rPr>
              <a:t>=None, downcast=None)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01D18A7-F2C6-A14F-93F4-DCFC2B23E6D5}"/>
              </a:ext>
            </a:extLst>
          </p:cNvPr>
          <p:cNvSpPr/>
          <p:nvPr/>
        </p:nvSpPr>
        <p:spPr>
          <a:xfrm>
            <a:off x="448701" y="1426011"/>
            <a:ext cx="1056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9C83786-98B8-0445-A568-544929D5DA6B}"/>
              </a:ext>
            </a:extLst>
          </p:cNvPr>
          <p:cNvGraphicFramePr>
            <a:graphicFrameLocks noGrp="1"/>
          </p:cNvGraphicFramePr>
          <p:nvPr/>
        </p:nvGraphicFramePr>
        <p:xfrm>
          <a:off x="448699" y="2619697"/>
          <a:ext cx="11294599" cy="28122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36219">
                  <a:extLst>
                    <a:ext uri="{9D8B030D-6E8A-4147-A177-3AD203B41FA5}">
                      <a16:colId xmlns:a16="http://schemas.microsoft.com/office/drawing/2014/main" xmlns="" val="3373257291"/>
                    </a:ext>
                  </a:extLst>
                </a:gridCol>
                <a:gridCol w="9758380">
                  <a:extLst>
                    <a:ext uri="{9D8B030D-6E8A-4147-A177-3AD203B41FA5}">
                      <a16:colId xmlns:a16="http://schemas.microsoft.com/office/drawing/2014/main" xmlns="" val="3526593583"/>
                    </a:ext>
                  </a:extLst>
                </a:gridCol>
              </a:tblGrid>
              <a:tr h="135208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effectLst/>
                        </a:rPr>
                        <a:t>Parameters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66698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method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Interpolation technique to use. One of:</a:t>
                      </a:r>
                      <a:endParaRPr lang="en-IN" sz="1800" dirty="0">
                        <a:effectLst/>
                      </a:endParaRPr>
                    </a:p>
                    <a:p>
                      <a:pPr marL="0" lvl="1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Linear, time, index, pad, nearest, zero, </a:t>
                      </a:r>
                      <a:r>
                        <a:rPr lang="en-US" sz="1800" dirty="0" err="1">
                          <a:effectLst/>
                        </a:rPr>
                        <a:t>slinear</a:t>
                      </a:r>
                      <a:r>
                        <a:rPr lang="en-US" sz="1800" dirty="0">
                          <a:effectLst/>
                        </a:rPr>
                        <a:t>, quadratic, cubic, spine, barycentric, </a:t>
                      </a:r>
                      <a:r>
                        <a:rPr lang="en-US" sz="1800" dirty="0" err="1">
                          <a:effectLst/>
                        </a:rPr>
                        <a:t>krogh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from_derivatives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957826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axis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Axis to interpolate along.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74037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inplace  </a:t>
                      </a:r>
                      <a:endParaRPr lang="en-IN" sz="180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Update the data in place if possible.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287039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limit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The maximum number of consecutive </a:t>
                      </a:r>
                      <a:r>
                        <a:rPr lang="en-US" sz="1800" dirty="0" err="1">
                          <a:effectLst/>
                        </a:rPr>
                        <a:t>NaNs</a:t>
                      </a:r>
                      <a:r>
                        <a:rPr lang="en-US" sz="1800" dirty="0">
                          <a:effectLst/>
                        </a:rPr>
                        <a:t> to fill. Must be greater than 0.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44016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l"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limit_direction</a:t>
                      </a:r>
                      <a:r>
                        <a:rPr lang="en-US" sz="1800" dirty="0">
                          <a:effectLst/>
                        </a:rPr>
                        <a:t> 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the limit is specified, consecutive </a:t>
                      </a:r>
                      <a:r>
                        <a:rPr lang="en-US" sz="1800" dirty="0" err="1">
                          <a:effectLst/>
                        </a:rPr>
                        <a:t>NaNs</a:t>
                      </a:r>
                      <a:r>
                        <a:rPr lang="en-US" sz="1800" dirty="0">
                          <a:effectLst/>
                        </a:rPr>
                        <a:t> will be filled in this direction.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99347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limit_area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the limit is specified, consecutive </a:t>
                      </a:r>
                      <a:r>
                        <a:rPr lang="en-US" sz="1800" dirty="0" err="1">
                          <a:effectLst/>
                        </a:rPr>
                        <a:t>NaNs</a:t>
                      </a:r>
                      <a:r>
                        <a:rPr lang="en-US" sz="1800" dirty="0">
                          <a:effectLst/>
                        </a:rPr>
                        <a:t> will be filled with this restriction.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33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downcast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Downcast </a:t>
                      </a:r>
                      <a:r>
                        <a:rPr lang="en-US" sz="1800" dirty="0" err="1">
                          <a:effectLst/>
                        </a:rPr>
                        <a:t>dtypes</a:t>
                      </a:r>
                      <a:r>
                        <a:rPr lang="en-US" sz="1800" dirty="0">
                          <a:effectLst/>
                        </a:rPr>
                        <a:t> if possible.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56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8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E9CC3-1DCB-8947-92DB-20A2022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E05ABA-6D5E-9C42-A5DB-0122F931A67B}"/>
              </a:ext>
            </a:extLst>
          </p:cNvPr>
          <p:cNvSpPr/>
          <p:nvPr/>
        </p:nvSpPr>
        <p:spPr>
          <a:xfrm>
            <a:off x="661694" y="1343330"/>
            <a:ext cx="1042261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df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([(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IN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IN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)], </a:t>
            </a:r>
            <a:r>
              <a:rPr lang="en-IN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(method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'linear'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limit_direction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'forward'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axis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70F06D-F671-FB44-B5CF-2A2F865A0487}"/>
              </a:ext>
            </a:extLst>
          </p:cNvPr>
          <p:cNvSpPr/>
          <p:nvPr/>
        </p:nvSpPr>
        <p:spPr>
          <a:xfrm>
            <a:off x="161702" y="1343330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F31EB0D-C36A-0E41-9838-305B547565F2}"/>
              </a:ext>
            </a:extLst>
          </p:cNvPr>
          <p:cNvSpPr/>
          <p:nvPr/>
        </p:nvSpPr>
        <p:spPr>
          <a:xfrm>
            <a:off x="161702" y="1014146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2528A280-0F46-244F-8C05-9F6F6A9BA6D5}"/>
              </a:ext>
            </a:extLst>
          </p:cNvPr>
          <p:cNvSpPr/>
          <p:nvPr/>
        </p:nvSpPr>
        <p:spPr>
          <a:xfrm>
            <a:off x="161703" y="3446914"/>
            <a:ext cx="117644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D9A1A6-ABB2-FF45-86B1-27F5A4928EFB}"/>
              </a:ext>
            </a:extLst>
          </p:cNvPr>
          <p:cNvSpPr/>
          <p:nvPr/>
        </p:nvSpPr>
        <p:spPr>
          <a:xfrm>
            <a:off x="172852" y="3769924"/>
            <a:ext cx="436569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   	a 	b   	 c              	d</a:t>
            </a:r>
          </a:p>
          <a:p>
            <a:r>
              <a:rPr lang="en-IN" dirty="0">
                <a:latin typeface="+mj-lt"/>
              </a:rPr>
              <a:t>0 	0.0 	</a:t>
            </a:r>
            <a:r>
              <a:rPr lang="en-IN" dirty="0" err="1">
                <a:latin typeface="+mj-lt"/>
              </a:rPr>
              <a:t>NaN</a:t>
            </a:r>
            <a:r>
              <a:rPr lang="en-IN" dirty="0">
                <a:latin typeface="+mj-lt"/>
              </a:rPr>
              <a:t> 	-1.0 	1.0</a:t>
            </a:r>
          </a:p>
          <a:p>
            <a:r>
              <a:rPr lang="en-IN" dirty="0">
                <a:latin typeface="+mj-lt"/>
              </a:rPr>
              <a:t>1 	1.0 	2.0 	-2.0 	5.0</a:t>
            </a:r>
          </a:p>
          <a:p>
            <a:r>
              <a:rPr lang="en-IN" dirty="0">
                <a:latin typeface="+mj-lt"/>
              </a:rPr>
              <a:t>2 	2.0 	3.0 	-3.0 	9.0</a:t>
            </a:r>
          </a:p>
          <a:p>
            <a:r>
              <a:rPr lang="en-IN" dirty="0">
                <a:latin typeface="+mj-lt"/>
              </a:rPr>
              <a:t>3 	2.0 	4.0 	-4.0 	16.0</a:t>
            </a:r>
          </a:p>
        </p:txBody>
      </p:sp>
    </p:spTree>
    <p:extLst>
      <p:ext uri="{BB962C8B-B14F-4D97-AF65-F5344CB8AC3E}">
        <p14:creationId xmlns:p14="http://schemas.microsoft.com/office/powerpoint/2010/main" val="402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974470" cy="5590565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groupby</a:t>
            </a:r>
            <a:r>
              <a:rPr lang="en-US" dirty="0"/>
              <a:t> operation involves one of the following operations on the original object. They are</a:t>
            </a:r>
          </a:p>
          <a:p>
            <a:pPr lvl="1"/>
            <a:r>
              <a:rPr lang="en-US" b="1" dirty="0"/>
              <a:t>Splitting</a:t>
            </a:r>
            <a:r>
              <a:rPr lang="en-US" dirty="0"/>
              <a:t> the Object</a:t>
            </a:r>
          </a:p>
          <a:p>
            <a:pPr lvl="1"/>
            <a:r>
              <a:rPr lang="en-US" b="1" dirty="0"/>
              <a:t>Applying</a:t>
            </a:r>
            <a:r>
              <a:rPr lang="en-US" dirty="0"/>
              <a:t> a function</a:t>
            </a:r>
          </a:p>
          <a:p>
            <a:pPr lvl="1"/>
            <a:r>
              <a:rPr lang="en-US" b="1" dirty="0"/>
              <a:t>Combining</a:t>
            </a:r>
            <a:r>
              <a:rPr lang="en-US" dirty="0"/>
              <a:t> the results</a:t>
            </a:r>
          </a:p>
          <a:p>
            <a:r>
              <a:rPr lang="en-US" dirty="0"/>
              <a:t>In many situations, we split the data into sets and we apply some functionality on each subset.</a:t>
            </a:r>
          </a:p>
          <a:p>
            <a:r>
              <a:rPr lang="en-US" dirty="0"/>
              <a:t> we can perform the following operations </a:t>
            </a:r>
          </a:p>
          <a:p>
            <a:pPr lvl="1"/>
            <a:r>
              <a:rPr lang="en-US" b="1" dirty="0"/>
              <a:t>Aggregation</a:t>
            </a:r>
            <a:r>
              <a:rPr lang="en-US" dirty="0"/>
              <a:t> − computing a summary statistic</a:t>
            </a:r>
          </a:p>
          <a:p>
            <a:pPr lvl="1"/>
            <a:r>
              <a:rPr lang="en-US" b="1" dirty="0"/>
              <a:t>Transformation</a:t>
            </a:r>
            <a:r>
              <a:rPr lang="en-US" dirty="0"/>
              <a:t> − perform some group-specific operation</a:t>
            </a:r>
          </a:p>
          <a:p>
            <a:pPr lvl="1"/>
            <a:r>
              <a:rPr lang="en-US" b="1" dirty="0"/>
              <a:t>Filtration</a:t>
            </a:r>
            <a:r>
              <a:rPr lang="en-US" dirty="0"/>
              <a:t> − discarding the data with some condition</a:t>
            </a:r>
          </a:p>
          <a:p>
            <a:r>
              <a:rPr lang="en-US" dirty="0"/>
              <a:t>Basic ways to use of </a:t>
            </a:r>
            <a:r>
              <a:rPr lang="en-US" dirty="0" err="1">
                <a:latin typeface="Consolas" pitchFamily="49" charset="0"/>
              </a:rPr>
              <a:t>groupby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method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('key')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(['key1','key2'])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key,axis</a:t>
            </a:r>
            <a:r>
              <a:rPr lang="en-US" dirty="0">
                <a:latin typeface="Consolas" pitchFamily="49" charset="0"/>
              </a:rPr>
              <a:t>=1)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99301" y="1234016"/>
          <a:ext cx="217804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5.6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80575" y="2815166"/>
          <a:ext cx="2416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  <a:r>
                        <a:rPr lang="en-IN" baseline="0" dirty="0"/>
                        <a:t> 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305925" y="2324100"/>
            <a:ext cx="371475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96400" y="3743325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96400" y="4191000"/>
            <a:ext cx="342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Listing all the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52104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print(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1629119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{2014: Int64Index([0, 2, 4, 9],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2015: Int64Index([1, 3, 5, 10],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2016: Int64Index([6, 8],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2017: Int64Index([7, 11],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='int64')}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Group by multiple columns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6829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print(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BA2121"/>
                </a:solidFill>
              </a:rPr>
              <a:t>'</a:t>
            </a:r>
            <a:r>
              <a:rPr lang="en-US" sz="2000" dirty="0" err="1">
                <a:solidFill>
                  <a:srgbClr val="BA2121"/>
                </a:solidFill>
              </a:rPr>
              <a:t>Year'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BA2121"/>
                </a:solidFill>
              </a:rPr>
              <a:t>'Team</a:t>
            </a:r>
            <a:r>
              <a:rPr lang="en-US" sz="2000" dirty="0">
                <a:solidFill>
                  <a:srgbClr val="BA2121"/>
                </a:solidFill>
              </a:rPr>
              <a:t>'</a:t>
            </a:r>
            <a:r>
              <a:rPr lang="en-US" sz="2000" dirty="0"/>
              <a:t>]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dfGroupMul.py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34175" y="1629119"/>
            <a:ext cx="531495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{(2014, 'Devils'): Int64Index([2],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(2014, 'Kings'): Int64Index([4],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(2014, 'Riders'): Int64Index([0],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………</a:t>
            </a:r>
          </a:p>
          <a:p>
            <a:r>
              <a:rPr lang="en-US" sz="2000" dirty="0">
                <a:latin typeface="Consolas" pitchFamily="49" charset="0"/>
              </a:rPr>
              <a:t> ………</a:t>
            </a:r>
          </a:p>
          <a:p>
            <a:r>
              <a:rPr lang="en-US" sz="2000" dirty="0">
                <a:latin typeface="Consolas" pitchFamily="49" charset="0"/>
              </a:rPr>
              <a:t> (2016, 'Riders'): Int64Index([8],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(2017, 'Kings'): Int64Index([7],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(2017, 'Riders'): Int64Index([11],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='int64')}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75322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Iterating through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77821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groupIPL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name,group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AA22FF"/>
                </a:solidFill>
                <a:latin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groupIPL</a:t>
            </a:r>
            <a:r>
              <a:rPr lang="en-US" sz="2000" dirty="0">
                <a:latin typeface="Consolas" pitchFamily="49" charset="0"/>
              </a:rPr>
              <a:t> :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(name)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(group)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dfGroupIter.py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314670"/>
            <a:ext cx="4762501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2014</a:t>
            </a:r>
          </a:p>
          <a:p>
            <a:r>
              <a:rPr lang="en-US" sz="2000" dirty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>
                <a:latin typeface="Consolas" pitchFamily="49" charset="0"/>
              </a:rPr>
              <a:t>0  Riders     1  2014     876</a:t>
            </a:r>
          </a:p>
          <a:p>
            <a:r>
              <a:rPr lang="en-US" sz="2000" dirty="0">
                <a:latin typeface="Consolas" pitchFamily="49" charset="0"/>
              </a:rPr>
              <a:t>2  Devils     2  2014     863</a:t>
            </a:r>
          </a:p>
          <a:p>
            <a:r>
              <a:rPr lang="en-US" sz="2000" dirty="0">
                <a:latin typeface="Consolas" pitchFamily="49" charset="0"/>
              </a:rPr>
              <a:t>4   Kings     3  2014     741</a:t>
            </a:r>
          </a:p>
          <a:p>
            <a:r>
              <a:rPr lang="en-US" sz="2000" dirty="0">
                <a:latin typeface="Consolas" pitchFamily="49" charset="0"/>
              </a:rPr>
              <a:t>9  Royals     4  2014     701</a:t>
            </a:r>
          </a:p>
          <a:p>
            <a:r>
              <a:rPr lang="en-US" sz="2000" dirty="0">
                <a:latin typeface="Consolas" pitchFamily="49" charset="0"/>
              </a:rPr>
              <a:t>2015</a:t>
            </a:r>
          </a:p>
          <a:p>
            <a:r>
              <a:rPr lang="en-US" sz="2000" dirty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>
                <a:latin typeface="Consolas" pitchFamily="49" charset="0"/>
              </a:rPr>
              <a:t>1   Riders     2  2015     789</a:t>
            </a:r>
          </a:p>
          <a:p>
            <a:r>
              <a:rPr lang="en-US" sz="2000" dirty="0">
                <a:latin typeface="Consolas" pitchFamily="49" charset="0"/>
              </a:rPr>
              <a:t>3   Devils     3  2015     673</a:t>
            </a:r>
          </a:p>
          <a:p>
            <a:r>
              <a:rPr lang="en-US" sz="2000" dirty="0">
                <a:latin typeface="Consolas" pitchFamily="49" charset="0"/>
              </a:rPr>
              <a:t>5    kings     4  2015     812</a:t>
            </a:r>
          </a:p>
          <a:p>
            <a:r>
              <a:rPr lang="en-US" sz="2000" dirty="0">
                <a:latin typeface="Consolas" pitchFamily="49" charset="0"/>
              </a:rPr>
              <a:t>10  Royals     1  2015     804</a:t>
            </a:r>
          </a:p>
          <a:p>
            <a:r>
              <a:rPr lang="en-US" sz="2000" dirty="0">
                <a:latin typeface="Consolas" pitchFamily="49" charset="0"/>
              </a:rPr>
              <a:t>2016</a:t>
            </a:r>
          </a:p>
          <a:p>
            <a:r>
              <a:rPr lang="en-US" sz="2000" dirty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>
                <a:latin typeface="Consolas" pitchFamily="49" charset="0"/>
              </a:rPr>
              <a:t>6   Kings     1  2016     756</a:t>
            </a:r>
          </a:p>
          <a:p>
            <a:r>
              <a:rPr lang="en-US" sz="2000" dirty="0">
                <a:latin typeface="Consolas" pitchFamily="49" charset="0"/>
              </a:rPr>
              <a:t>8  Riders     2  2016     694</a:t>
            </a:r>
          </a:p>
          <a:p>
            <a:r>
              <a:rPr lang="en-US" sz="2000" dirty="0">
                <a:latin typeface="Consolas" pitchFamily="49" charset="0"/>
              </a:rPr>
              <a:t>2017</a:t>
            </a:r>
          </a:p>
          <a:p>
            <a:r>
              <a:rPr lang="en-US" sz="2000" dirty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>
                <a:latin typeface="Consolas" pitchFamily="49" charset="0"/>
              </a:rPr>
              <a:t>7    Kings     1  2017     788</a:t>
            </a:r>
          </a:p>
          <a:p>
            <a:r>
              <a:rPr lang="en-US" sz="2000" dirty="0">
                <a:latin typeface="Consolas" pitchFamily="49" charset="0"/>
              </a:rPr>
              <a:t>11  Riders     2  2017     690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Aggregating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3" y="1674555"/>
            <a:ext cx="594014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'SalesDataSet.csv'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count()[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sum()[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mean()[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dfGroupAgg.py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1076670"/>
            <a:ext cx="4762501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2003    1000</a:t>
            </a:r>
          </a:p>
          <a:p>
            <a:r>
              <a:rPr lang="en-US" sz="2000" dirty="0">
                <a:latin typeface="Consolas" pitchFamily="49" charset="0"/>
              </a:rPr>
              <a:t>2004    1345</a:t>
            </a:r>
          </a:p>
          <a:p>
            <a:r>
              <a:rPr lang="en-US" sz="2000" dirty="0">
                <a:latin typeface="Consolas" pitchFamily="49" charset="0"/>
              </a:rPr>
              <a:t>2005     478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int64</a:t>
            </a:r>
          </a:p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2003    34612</a:t>
            </a:r>
          </a:p>
          <a:p>
            <a:r>
              <a:rPr lang="en-US" sz="2000" dirty="0">
                <a:latin typeface="Consolas" pitchFamily="49" charset="0"/>
              </a:rPr>
              <a:t>2004    46824</a:t>
            </a:r>
          </a:p>
          <a:p>
            <a:r>
              <a:rPr lang="en-US" sz="2000" dirty="0">
                <a:latin typeface="Consolas" pitchFamily="49" charset="0"/>
              </a:rPr>
              <a:t>2005    17631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int64</a:t>
            </a:r>
          </a:p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2003    34.612000</a:t>
            </a:r>
          </a:p>
          <a:p>
            <a:r>
              <a:rPr lang="en-US" sz="2000" dirty="0">
                <a:latin typeface="Consolas" pitchFamily="49" charset="0"/>
              </a:rPr>
              <a:t>2004    34.813383</a:t>
            </a:r>
          </a:p>
          <a:p>
            <a:r>
              <a:rPr lang="en-US" sz="2000" dirty="0">
                <a:latin typeface="Consolas" pitchFamily="49" charset="0"/>
              </a:rPr>
              <a:t>2005    36.884937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float64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Describe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47399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groupby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describe()[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'Points'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en-US" sz="2000" dirty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dfGroupDesc.py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76925" y="1076670"/>
            <a:ext cx="61150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	count	mean	std	min	</a:t>
            </a:r>
          </a:p>
          <a:p>
            <a:r>
              <a:rPr lang="en-US" sz="2000" dirty="0">
                <a:latin typeface="Consolas" pitchFamily="49" charset="0"/>
              </a:rPr>
              <a:t>	25%	50%	75%	max</a:t>
            </a:r>
          </a:p>
          <a:p>
            <a:r>
              <a:rPr lang="en-US" sz="2000" dirty="0">
                <a:latin typeface="Consolas" pitchFamily="49" charset="0"/>
              </a:rPr>
              <a:t>Year								</a:t>
            </a:r>
          </a:p>
          <a:p>
            <a:r>
              <a:rPr lang="en-US" sz="2000" dirty="0">
                <a:latin typeface="Consolas" pitchFamily="49" charset="0"/>
              </a:rPr>
              <a:t>2014	4.0	795.25	87.439026	701.0	731.0	802.0	866.25	876.0</a:t>
            </a:r>
          </a:p>
          <a:p>
            <a:r>
              <a:rPr lang="en-US" sz="2000" dirty="0">
                <a:latin typeface="Consolas" pitchFamily="49" charset="0"/>
              </a:rPr>
              <a:t>2015	4.0	769.50	65.035888	673.0	760.0	796.5	806.00	812.0</a:t>
            </a:r>
          </a:p>
          <a:p>
            <a:r>
              <a:rPr lang="en-US" sz="2000" dirty="0">
                <a:latin typeface="Consolas" pitchFamily="49" charset="0"/>
              </a:rPr>
              <a:t>2016	2.0	725.00	43.840620	694.0	709.5	725.0	740.50	756.0</a:t>
            </a:r>
          </a:p>
          <a:p>
            <a:r>
              <a:rPr lang="en-US" sz="2000" dirty="0">
                <a:latin typeface="Consolas" pitchFamily="49" charset="0"/>
              </a:rPr>
              <a:t>2017	2.0	739.00	69.296465	690.0	714.5	739.0	763.50	788.0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959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: Write file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write() </a:t>
            </a:r>
            <a:r>
              <a:rPr lang="en-IN" dirty="0"/>
              <a:t>method will write the specified data to the file.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open file with ‘</a:t>
            </a:r>
            <a:r>
              <a:rPr lang="en-IN" b="1" dirty="0"/>
              <a:t>w</a:t>
            </a:r>
            <a:r>
              <a:rPr lang="en-IN" dirty="0"/>
              <a:t>’ mode it will overwrite the data to the existing file or will create new file if file does not exists.</a:t>
            </a:r>
          </a:p>
          <a:p>
            <a:r>
              <a:rPr lang="en-IN" dirty="0"/>
              <a:t>If we open file with ‘</a:t>
            </a:r>
            <a:r>
              <a:rPr lang="en-IN" b="1" dirty="0"/>
              <a:t>a</a:t>
            </a:r>
            <a:r>
              <a:rPr lang="en-IN" dirty="0"/>
              <a:t>’ mode it will append the data at the end of the existing file or will create new file if file does not exists.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726559"/>
            <a:ext cx="424048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college.txt'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'Hello world'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72655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9737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basically glues together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Keep in mind that dimensions should match along the axis you are concatenating on. </a:t>
            </a:r>
          </a:p>
          <a:p>
            <a:r>
              <a:rPr lang="en-US" dirty="0"/>
              <a:t>You can use </a:t>
            </a:r>
            <a:r>
              <a:rPr lang="en-US" b="1" dirty="0" err="1"/>
              <a:t>pd.concat</a:t>
            </a:r>
            <a:r>
              <a:rPr lang="en-US" dirty="0"/>
              <a:t> and pass in a list of </a:t>
            </a:r>
            <a:r>
              <a:rPr lang="en-US" dirty="0" err="1"/>
              <a:t>DataFrames</a:t>
            </a:r>
            <a:r>
              <a:rPr lang="en-US" dirty="0"/>
              <a:t> to concatenate together: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We can use </a:t>
            </a:r>
            <a:r>
              <a:rPr lang="en-US" dirty="0">
                <a:latin typeface="Consolas" pitchFamily="49" charset="0"/>
              </a:rPr>
              <a:t>axis=1</a:t>
            </a:r>
            <a:r>
              <a:rPr lang="en-US" dirty="0"/>
              <a:t> parameter to </a:t>
            </a:r>
            <a:r>
              <a:rPr lang="en-US" dirty="0" err="1"/>
              <a:t>concat</a:t>
            </a:r>
            <a:r>
              <a:rPr lang="en-US" dirty="0"/>
              <a:t> columns.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2493705"/>
            <a:ext cx="6664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dfCX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CX_Marks.csv'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dfCY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CY_Marks.csv'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dfCZ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CZ_Marks.csv'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dfAllStudent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concat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 err="1">
                <a:latin typeface="Consolas" pitchFamily="49" charset="0"/>
              </a:rPr>
              <a:t>dfCX,dfCY,dfCZ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dfAllStudent</a:t>
            </a:r>
            <a:r>
              <a:rPr lang="en-US" sz="2000" dirty="0">
                <a:latin typeface="Consolas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4937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21645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dfConcat.py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81899" y="2457795"/>
            <a:ext cx="4410075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     PDS  </a:t>
            </a:r>
            <a:r>
              <a:rPr lang="en-US" sz="2000" dirty="0" err="1">
                <a:latin typeface="Consolas" pitchFamily="49" charset="0"/>
              </a:rPr>
              <a:t>Algo</a:t>
            </a:r>
            <a:r>
              <a:rPr lang="en-US" sz="2000" dirty="0">
                <a:latin typeface="Consolas" pitchFamily="49" charset="0"/>
              </a:rPr>
              <a:t>  SE</a:t>
            </a:r>
          </a:p>
          <a:p>
            <a:r>
              <a:rPr lang="en-US" sz="2000" dirty="0">
                <a:latin typeface="Consolas" pitchFamily="49" charset="0"/>
              </a:rPr>
              <a:t>101   50    55  60</a:t>
            </a:r>
          </a:p>
          <a:p>
            <a:r>
              <a:rPr lang="en-US" sz="2000" dirty="0">
                <a:latin typeface="Consolas" pitchFamily="49" charset="0"/>
              </a:rPr>
              <a:t>102   70    80  61</a:t>
            </a:r>
          </a:p>
          <a:p>
            <a:r>
              <a:rPr lang="en-US" sz="2000" dirty="0">
                <a:latin typeface="Consolas" pitchFamily="49" charset="0"/>
              </a:rPr>
              <a:t>103   55    89  70</a:t>
            </a:r>
          </a:p>
          <a:p>
            <a:r>
              <a:rPr lang="en-US" sz="2000" dirty="0">
                <a:latin typeface="Consolas" pitchFamily="49" charset="0"/>
              </a:rPr>
              <a:t>104   58    96  85</a:t>
            </a:r>
          </a:p>
          <a:p>
            <a:r>
              <a:rPr lang="en-US" sz="2000" dirty="0">
                <a:latin typeface="Consolas" pitchFamily="49" charset="0"/>
              </a:rPr>
              <a:t>201   77    96  63</a:t>
            </a:r>
          </a:p>
          <a:p>
            <a:r>
              <a:rPr lang="en-US" sz="2000" dirty="0">
                <a:latin typeface="Consolas" pitchFamily="49" charset="0"/>
              </a:rPr>
              <a:t>202   44    78  32</a:t>
            </a:r>
          </a:p>
          <a:p>
            <a:r>
              <a:rPr lang="en-US" sz="2000" dirty="0">
                <a:latin typeface="Consolas" pitchFamily="49" charset="0"/>
              </a:rPr>
              <a:t>203   55    85  21</a:t>
            </a:r>
          </a:p>
          <a:p>
            <a:r>
              <a:rPr lang="en-US" sz="2000" dirty="0">
                <a:latin typeface="Consolas" pitchFamily="49" charset="0"/>
              </a:rPr>
              <a:t>204   69    66  54</a:t>
            </a:r>
          </a:p>
          <a:p>
            <a:r>
              <a:rPr lang="en-US" sz="2000" dirty="0">
                <a:latin typeface="Consolas" pitchFamily="49" charset="0"/>
              </a:rPr>
              <a:t>301   11    75  88</a:t>
            </a:r>
          </a:p>
          <a:p>
            <a:r>
              <a:rPr lang="en-US" sz="2000" dirty="0">
                <a:latin typeface="Consolas" pitchFamily="49" charset="0"/>
              </a:rPr>
              <a:t>302   22    48  77</a:t>
            </a:r>
          </a:p>
          <a:p>
            <a:r>
              <a:rPr lang="en-US" sz="2000" dirty="0">
                <a:latin typeface="Consolas" pitchFamily="49" charset="0"/>
              </a:rPr>
              <a:t>303   33    59  68</a:t>
            </a:r>
          </a:p>
          <a:p>
            <a:r>
              <a:rPr lang="en-US" sz="2000" dirty="0">
                <a:latin typeface="Consolas" pitchFamily="49" charset="0"/>
              </a:rPr>
              <a:t>304   44    55  62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91425" y="21431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</a:t>
            </a:r>
            <a:r>
              <a:rPr lang="en-IN"/>
              <a:t>in 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</a:rPr>
              <a:t>df.join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method will efficiently join multiple </a:t>
            </a:r>
            <a:r>
              <a:rPr lang="en-US" dirty="0" err="1"/>
              <a:t>DataFrame</a:t>
            </a:r>
            <a:r>
              <a:rPr lang="en-US" dirty="0"/>
              <a:t> objects by </a:t>
            </a:r>
            <a:r>
              <a:rPr lang="en-US" b="1" dirty="0"/>
              <a:t>index</a:t>
            </a:r>
            <a:r>
              <a:rPr lang="en-US" dirty="0"/>
              <a:t>(or column specified)</a:t>
            </a:r>
            <a:r>
              <a:rPr lang="en-US" b="1" dirty="0"/>
              <a:t> </a:t>
            </a:r>
            <a:r>
              <a:rPr lang="en-US" dirty="0"/>
              <a:t>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dfOther</a:t>
            </a:r>
            <a:r>
              <a:rPr lang="en-US" b="1" dirty="0"/>
              <a:t> : </a:t>
            </a:r>
            <a:r>
              <a:rPr lang="en-US" dirty="0"/>
              <a:t>Right Data Frame</a:t>
            </a:r>
          </a:p>
          <a:p>
            <a:pPr lvl="1"/>
            <a:r>
              <a:rPr lang="en-US" b="1" dirty="0"/>
              <a:t>on </a:t>
            </a:r>
            <a:r>
              <a:rPr lang="en-US" dirty="0"/>
              <a:t>(Not recommended) </a:t>
            </a:r>
            <a:r>
              <a:rPr lang="en-US" b="1" dirty="0"/>
              <a:t>: </a:t>
            </a:r>
            <a:r>
              <a:rPr lang="en-US" dirty="0"/>
              <a:t>specify the column on which we want to join (Default is index)</a:t>
            </a:r>
            <a:endParaRPr lang="en-US" b="1" dirty="0"/>
          </a:p>
          <a:p>
            <a:pPr lvl="1"/>
            <a:r>
              <a:rPr lang="en-US" b="1" dirty="0"/>
              <a:t>how : </a:t>
            </a:r>
            <a:r>
              <a:rPr lang="en-US" dirty="0"/>
              <a:t>How to handle the operation of the two objects.</a:t>
            </a:r>
          </a:p>
          <a:p>
            <a:pPr lvl="2"/>
            <a:r>
              <a:rPr lang="en-US" b="1" dirty="0"/>
              <a:t>left</a:t>
            </a:r>
            <a:r>
              <a:rPr lang="en-US" dirty="0"/>
              <a:t>: use calling frame’s index </a:t>
            </a:r>
            <a:r>
              <a:rPr lang="en-US" i="1" dirty="0"/>
              <a:t>(Default).</a:t>
            </a:r>
          </a:p>
          <a:p>
            <a:pPr lvl="2"/>
            <a:r>
              <a:rPr lang="en-US" b="1" dirty="0"/>
              <a:t>right</a:t>
            </a:r>
            <a:r>
              <a:rPr lang="en-US" dirty="0"/>
              <a:t>: use </a:t>
            </a:r>
            <a:r>
              <a:rPr lang="en-US" dirty="0" err="1"/>
              <a:t>dfOther</a:t>
            </a:r>
            <a:r>
              <a:rPr lang="en-US" dirty="0"/>
              <a:t> index.</a:t>
            </a:r>
          </a:p>
          <a:p>
            <a:pPr lvl="2"/>
            <a:r>
              <a:rPr lang="en-US" b="1" dirty="0"/>
              <a:t>outer</a:t>
            </a:r>
            <a:r>
              <a:rPr lang="en-US" dirty="0"/>
              <a:t>: form union of calling frame’s index with other’s index (or column if on is specified), and sort it. lexicographically.</a:t>
            </a:r>
          </a:p>
          <a:p>
            <a:pPr lvl="2"/>
            <a:r>
              <a:rPr lang="en-US" b="1" dirty="0"/>
              <a:t>inner</a:t>
            </a:r>
            <a:r>
              <a:rPr lang="en-US" dirty="0"/>
              <a:t>: form intersection of calling frame’s index (or column if on is specified) with other’s index, preserving the order of the calling’s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IN" dirty="0"/>
              <a:t>Join in Pandas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1442" y="1293555"/>
            <a:ext cx="621513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INS_Marks.csv'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dfLeftJoin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allStudent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dfLeftJoin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dfRightJoin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allStudent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dfINS,how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'right'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dfRightJoin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1451" y="1293555"/>
            <a:ext cx="50680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1449" y="96437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dfJoin.py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667875" y="1257645"/>
            <a:ext cx="252412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301   11    75  88   11</a:t>
            </a:r>
          </a:p>
          <a:p>
            <a:r>
              <a:rPr lang="en-US" sz="2000" dirty="0"/>
              <a:t>302   22    48  77   22</a:t>
            </a:r>
          </a:p>
          <a:p>
            <a:r>
              <a:rPr lang="en-US" sz="2000" dirty="0"/>
              <a:t>303   33    59  68   33</a:t>
            </a:r>
          </a:p>
          <a:p>
            <a:r>
              <a:rPr lang="en-US" sz="2000" dirty="0"/>
              <a:t>304   44    55  62   44</a:t>
            </a:r>
          </a:p>
          <a:p>
            <a:r>
              <a:rPr lang="en-US" sz="2000" dirty="0"/>
              <a:t>101   50    55  60   55</a:t>
            </a:r>
          </a:p>
          <a:p>
            <a:r>
              <a:rPr lang="en-US" sz="2000" dirty="0"/>
              <a:t>102   70    80  61   66</a:t>
            </a:r>
          </a:p>
          <a:p>
            <a:r>
              <a:rPr lang="en-US" sz="2000" dirty="0"/>
              <a:t>103   55    89  70   77</a:t>
            </a:r>
          </a:p>
          <a:p>
            <a:r>
              <a:rPr lang="en-US" sz="2000" dirty="0"/>
              <a:t>104   58    96  85   88</a:t>
            </a:r>
          </a:p>
          <a:p>
            <a:r>
              <a:rPr lang="en-US" sz="2000" dirty="0"/>
              <a:t>201   77    96  63   66</a:t>
            </a:r>
          </a:p>
          <a:p>
            <a:r>
              <a:rPr lang="en-US" sz="2000" dirty="0"/>
              <a:t>203   55    85  21   78</a:t>
            </a:r>
          </a:p>
          <a:p>
            <a:r>
              <a:rPr lang="en-US" sz="2000" dirty="0"/>
              <a:t>204   69    66  54   85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67740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- 2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19925" y="1257645"/>
            <a:ext cx="2524125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 INS</a:t>
            </a:r>
          </a:p>
          <a:p>
            <a:r>
              <a:rPr lang="en-US" sz="2000" dirty="0"/>
              <a:t>101   50    55  60  55.0</a:t>
            </a:r>
          </a:p>
          <a:p>
            <a:r>
              <a:rPr lang="en-US" sz="2000" dirty="0"/>
              <a:t>102   70    80  61  66.0</a:t>
            </a:r>
          </a:p>
          <a:p>
            <a:r>
              <a:rPr lang="en-US" sz="2000" dirty="0"/>
              <a:t>103   55    89  70  77.0</a:t>
            </a:r>
          </a:p>
          <a:p>
            <a:r>
              <a:rPr lang="en-US" sz="2000" dirty="0"/>
              <a:t>104   58    96  85  88.0</a:t>
            </a:r>
          </a:p>
          <a:p>
            <a:r>
              <a:rPr lang="en-US" sz="2000" dirty="0"/>
              <a:t>201   77    96  63  66.0</a:t>
            </a:r>
          </a:p>
          <a:p>
            <a:r>
              <a:rPr lang="en-US" sz="2000" dirty="0"/>
              <a:t>202   44    78  32   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/>
              <a:t>203   55    85  21  78.0</a:t>
            </a:r>
          </a:p>
          <a:p>
            <a:r>
              <a:rPr lang="en-US" sz="2000" dirty="0"/>
              <a:t>204   69    66  54  85.0</a:t>
            </a:r>
          </a:p>
          <a:p>
            <a:r>
              <a:rPr lang="en-US" sz="2000" dirty="0"/>
              <a:t>301   11    75  88  11.0</a:t>
            </a:r>
          </a:p>
          <a:p>
            <a:r>
              <a:rPr lang="en-US" sz="2000" dirty="0"/>
              <a:t>302   22    48  77  22.0</a:t>
            </a:r>
          </a:p>
          <a:p>
            <a:r>
              <a:rPr lang="en-US" sz="2000" dirty="0"/>
              <a:t>303   33    59  68  33.0</a:t>
            </a:r>
          </a:p>
          <a:p>
            <a:r>
              <a:rPr lang="en-US" sz="2000" dirty="0"/>
              <a:t>304   44    55  62  44.0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2945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- 1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err="1"/>
              <a:t>DataFrame</a:t>
            </a:r>
            <a:r>
              <a:rPr lang="en-US" dirty="0"/>
              <a:t> or named Series objects with a database-style join.</a:t>
            </a:r>
          </a:p>
          <a:p>
            <a:r>
              <a:rPr lang="en-US" dirty="0"/>
              <a:t>Similar to join method, but used when we want to join/merge with the columns instead of index.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dfOther</a:t>
            </a:r>
            <a:r>
              <a:rPr lang="en-US" b="1" dirty="0"/>
              <a:t> : </a:t>
            </a:r>
            <a:r>
              <a:rPr lang="en-US" dirty="0"/>
              <a:t>Right Data Frame</a:t>
            </a:r>
          </a:p>
          <a:p>
            <a:pPr lvl="1"/>
            <a:r>
              <a:rPr lang="en-US" b="1" dirty="0"/>
              <a:t>on : </a:t>
            </a:r>
            <a:r>
              <a:rPr lang="en-US" dirty="0"/>
              <a:t>specify the column on which we want to join (Default is index)</a:t>
            </a:r>
          </a:p>
          <a:p>
            <a:pPr lvl="1"/>
            <a:r>
              <a:rPr lang="en-US" b="1" dirty="0" err="1"/>
              <a:t>left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on</a:t>
            </a:r>
            <a:r>
              <a:rPr lang="en-US" b="1" dirty="0"/>
              <a:t> :</a:t>
            </a:r>
            <a:r>
              <a:rPr lang="en-US" dirty="0"/>
              <a:t> specify the column of left </a:t>
            </a:r>
            <a:r>
              <a:rPr lang="en-US" dirty="0" err="1"/>
              <a:t>Dataframe</a:t>
            </a:r>
            <a:endParaRPr lang="en-US" b="1" dirty="0"/>
          </a:p>
          <a:p>
            <a:pPr lvl="1"/>
            <a:r>
              <a:rPr lang="en-US" b="1" dirty="0" err="1"/>
              <a:t>right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on</a:t>
            </a:r>
            <a:r>
              <a:rPr lang="en-US" b="1" dirty="0"/>
              <a:t> : </a:t>
            </a:r>
            <a:r>
              <a:rPr lang="en-US" dirty="0"/>
              <a:t>specify the column of right </a:t>
            </a:r>
            <a:r>
              <a:rPr lang="en-US" dirty="0" err="1"/>
              <a:t>Dataframe</a:t>
            </a:r>
            <a:endParaRPr lang="en-US" b="1" dirty="0"/>
          </a:p>
          <a:p>
            <a:pPr lvl="1"/>
            <a:r>
              <a:rPr lang="en-US" b="1" dirty="0"/>
              <a:t>how : </a:t>
            </a:r>
            <a:r>
              <a:rPr lang="en-US" dirty="0"/>
              <a:t>How to handle the operation of the two objects.</a:t>
            </a:r>
          </a:p>
          <a:p>
            <a:pPr lvl="2"/>
            <a:r>
              <a:rPr lang="en-US" b="1" dirty="0"/>
              <a:t>left</a:t>
            </a:r>
            <a:r>
              <a:rPr lang="en-US" dirty="0"/>
              <a:t>: use calling frame’s index </a:t>
            </a:r>
            <a:r>
              <a:rPr lang="en-US" i="1" dirty="0"/>
              <a:t>(Default).</a:t>
            </a:r>
          </a:p>
          <a:p>
            <a:pPr lvl="2"/>
            <a:r>
              <a:rPr lang="en-US" b="1" dirty="0"/>
              <a:t>right</a:t>
            </a:r>
            <a:r>
              <a:rPr lang="en-US" dirty="0"/>
              <a:t>: use </a:t>
            </a:r>
            <a:r>
              <a:rPr lang="en-US" dirty="0" err="1"/>
              <a:t>dfOther</a:t>
            </a:r>
            <a:r>
              <a:rPr lang="en-US" dirty="0"/>
              <a:t> index.</a:t>
            </a:r>
          </a:p>
          <a:p>
            <a:pPr lvl="2"/>
            <a:r>
              <a:rPr lang="en-US" b="1" dirty="0"/>
              <a:t>outer</a:t>
            </a:r>
            <a:r>
              <a:rPr lang="en-US" dirty="0"/>
              <a:t>: form union of calling frame’s index with other’s index (or column if on is specified), and sort it. lexicographically.</a:t>
            </a:r>
          </a:p>
          <a:p>
            <a:pPr lvl="2"/>
            <a:r>
              <a:rPr lang="en-US" b="1" dirty="0"/>
              <a:t>inner</a:t>
            </a:r>
            <a:r>
              <a:rPr lang="en-US" dirty="0"/>
              <a:t>: form intersection of calling frame’s index (or column if on is specified) with other’s index, preserving the order of the calling’s one.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in Pandas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1442" y="1293555"/>
            <a:ext cx="621513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m1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'Merge1.csv'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(m1)</a:t>
            </a:r>
          </a:p>
          <a:p>
            <a:r>
              <a:rPr lang="en-US" sz="2000" dirty="0">
                <a:latin typeface="Consolas" pitchFamily="49" charset="0"/>
              </a:rPr>
              <a:t>m2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'Merge2.csv'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(m2)</a:t>
            </a:r>
          </a:p>
          <a:p>
            <a:r>
              <a:rPr lang="en-US" sz="2000" dirty="0">
                <a:latin typeface="Consolas" pitchFamily="49" charset="0"/>
              </a:rPr>
              <a:t>m3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m1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merge(m2,on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EnNo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(m3)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1451" y="1293555"/>
            <a:ext cx="50680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1449" y="96437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dfMerge.py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19925" y="1257645"/>
            <a:ext cx="5029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itchFamily="49" charset="0"/>
              </a:rPr>
              <a:t>   </a:t>
            </a:r>
            <a:r>
              <a:rPr lang="en-IN" sz="2000" dirty="0" err="1">
                <a:latin typeface="Consolas" pitchFamily="49" charset="0"/>
              </a:rPr>
              <a:t>RollNo</a:t>
            </a:r>
            <a:r>
              <a:rPr lang="en-IN" sz="2000" dirty="0">
                <a:latin typeface="Consolas" pitchFamily="49" charset="0"/>
              </a:rPr>
              <a:t>      </a:t>
            </a:r>
            <a:r>
              <a:rPr lang="en-IN" sz="2000" dirty="0" err="1">
                <a:latin typeface="Consolas" pitchFamily="49" charset="0"/>
              </a:rPr>
              <a:t>EnNo</a:t>
            </a:r>
            <a:r>
              <a:rPr lang="en-IN" sz="2000" dirty="0">
                <a:latin typeface="Consolas" pitchFamily="49" charset="0"/>
              </a:rPr>
              <a:t> Name</a:t>
            </a:r>
          </a:p>
          <a:p>
            <a:r>
              <a:rPr lang="en-IN" sz="2000" dirty="0">
                <a:latin typeface="Consolas" pitchFamily="49" charset="0"/>
              </a:rPr>
              <a:t>0     101  11112222  </a:t>
            </a:r>
            <a:r>
              <a:rPr lang="en-IN" sz="2000" dirty="0" err="1">
                <a:latin typeface="Consolas" pitchFamily="49" charset="0"/>
              </a:rPr>
              <a:t>Abc</a:t>
            </a:r>
            <a:endParaRPr lang="en-IN" sz="2000" dirty="0">
              <a:latin typeface="Consolas" pitchFamily="49" charset="0"/>
            </a:endParaRPr>
          </a:p>
          <a:p>
            <a:r>
              <a:rPr lang="en-IN" sz="2000" dirty="0">
                <a:latin typeface="Consolas" pitchFamily="49" charset="0"/>
              </a:rPr>
              <a:t>1     102  11113333  Xyz</a:t>
            </a:r>
          </a:p>
          <a:p>
            <a:r>
              <a:rPr lang="en-IN" sz="2000" dirty="0">
                <a:latin typeface="Consolas" pitchFamily="49" charset="0"/>
              </a:rPr>
              <a:t>2     103  22224444  Def</a:t>
            </a:r>
          </a:p>
          <a:p>
            <a:endParaRPr lang="en-IN" sz="2000" dirty="0">
              <a:latin typeface="Consolas" pitchFamily="49" charset="0"/>
            </a:endParaRPr>
          </a:p>
          <a:p>
            <a:r>
              <a:rPr lang="en-IN" sz="2000" dirty="0">
                <a:latin typeface="Consolas" pitchFamily="49" charset="0"/>
              </a:rPr>
              <a:t>       </a:t>
            </a:r>
            <a:r>
              <a:rPr lang="en-IN" sz="2000" dirty="0" err="1">
                <a:latin typeface="Consolas" pitchFamily="49" charset="0"/>
              </a:rPr>
              <a:t>EnNo</a:t>
            </a:r>
            <a:r>
              <a:rPr lang="en-IN" sz="2000" dirty="0">
                <a:latin typeface="Consolas" pitchFamily="49" charset="0"/>
              </a:rPr>
              <a:t>  PDS  INS</a:t>
            </a:r>
          </a:p>
          <a:p>
            <a:r>
              <a:rPr lang="en-IN" sz="2000" dirty="0">
                <a:latin typeface="Consolas" pitchFamily="49" charset="0"/>
              </a:rPr>
              <a:t>0  11112222   50   60</a:t>
            </a:r>
          </a:p>
          <a:p>
            <a:pPr marL="457200" indent="-457200">
              <a:buAutoNum type="arabicPlain"/>
            </a:pPr>
            <a:r>
              <a:rPr lang="en-IN" sz="2000" dirty="0">
                <a:latin typeface="Consolas" pitchFamily="49" charset="0"/>
              </a:rPr>
              <a:t>11113333   60   70</a:t>
            </a:r>
          </a:p>
          <a:p>
            <a:pPr marL="457200" indent="-457200">
              <a:buAutoNum type="arabicPlain"/>
            </a:pPr>
            <a:endParaRPr lang="en-IN" sz="2000" dirty="0">
              <a:latin typeface="Consolas" pitchFamily="49" charset="0"/>
            </a:endParaRPr>
          </a:p>
          <a:p>
            <a:pPr marL="457200" indent="-457200"/>
            <a:r>
              <a:rPr lang="en-IN" sz="2000" dirty="0">
                <a:latin typeface="Consolas" pitchFamily="49" charset="0"/>
              </a:rPr>
              <a:t>   </a:t>
            </a:r>
            <a:r>
              <a:rPr lang="en-IN" sz="2000" dirty="0" err="1">
                <a:latin typeface="Consolas" pitchFamily="49" charset="0"/>
              </a:rPr>
              <a:t>RollNo</a:t>
            </a:r>
            <a:r>
              <a:rPr lang="en-IN" sz="2000" dirty="0">
                <a:latin typeface="Consolas" pitchFamily="49" charset="0"/>
              </a:rPr>
              <a:t>      </a:t>
            </a:r>
            <a:r>
              <a:rPr lang="en-IN" sz="2000" dirty="0" err="1">
                <a:latin typeface="Consolas" pitchFamily="49" charset="0"/>
              </a:rPr>
              <a:t>EnNo</a:t>
            </a:r>
            <a:r>
              <a:rPr lang="en-IN" sz="2000" dirty="0">
                <a:latin typeface="Consolas" pitchFamily="49" charset="0"/>
              </a:rPr>
              <a:t> Name  PDS  INS</a:t>
            </a:r>
          </a:p>
          <a:p>
            <a:pPr marL="457200" indent="-457200"/>
            <a:r>
              <a:rPr lang="en-IN" sz="2000" dirty="0">
                <a:latin typeface="Consolas" pitchFamily="49" charset="0"/>
              </a:rPr>
              <a:t>0     101  11112222  </a:t>
            </a:r>
            <a:r>
              <a:rPr lang="en-IN" sz="2000" dirty="0" err="1">
                <a:latin typeface="Consolas" pitchFamily="49" charset="0"/>
              </a:rPr>
              <a:t>Abc</a:t>
            </a:r>
            <a:r>
              <a:rPr lang="en-IN" sz="2000" dirty="0">
                <a:latin typeface="Consolas" pitchFamily="49" charset="0"/>
              </a:rPr>
              <a:t>   50   60</a:t>
            </a:r>
          </a:p>
          <a:p>
            <a:pPr marL="457200" indent="-457200"/>
            <a:r>
              <a:rPr lang="en-IN" sz="2000" dirty="0">
                <a:latin typeface="Consolas" pitchFamily="49" charset="0"/>
              </a:rPr>
              <a:t>1     102  11113333  Xyz   60   70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2945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CSV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itchFamily="49" charset="0"/>
              </a:rPr>
              <a:t>read_csv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 is used to read Comma Separated Values (CSV)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filePath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path object, or file-like object</a:t>
            </a:r>
          </a:p>
          <a:p>
            <a:pPr lvl="1"/>
            <a:r>
              <a:rPr lang="en-US" b="1" dirty="0"/>
              <a:t>sep : </a:t>
            </a:r>
            <a:r>
              <a:rPr lang="en-US" dirty="0"/>
              <a:t>separator (Default is comma)</a:t>
            </a:r>
          </a:p>
          <a:p>
            <a:pPr lvl="1"/>
            <a:r>
              <a:rPr lang="en-IN" b="1" dirty="0"/>
              <a:t>header: </a:t>
            </a:r>
            <a:r>
              <a:rPr lang="en-US" dirty="0"/>
              <a:t>Row number(s) to use as the column names.</a:t>
            </a:r>
            <a:endParaRPr lang="en-US" b="1" dirty="0"/>
          </a:p>
          <a:p>
            <a:pPr lvl="1"/>
            <a:r>
              <a:rPr lang="en-US" b="1" dirty="0" err="1"/>
              <a:t>index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col</a:t>
            </a:r>
            <a:r>
              <a:rPr lang="en-US" b="1" dirty="0"/>
              <a:t> :</a:t>
            </a:r>
            <a:r>
              <a:rPr lang="en-US" dirty="0"/>
              <a:t> index column(s) of the data frame.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1441" y="3484305"/>
            <a:ext cx="817728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,header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1451" y="3484305"/>
            <a:ext cx="50680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1449" y="315512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readCSV.py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210675" y="3448395"/>
            <a:ext cx="25241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 INS</a:t>
            </a:r>
          </a:p>
          <a:p>
            <a:r>
              <a:rPr lang="en-US" sz="2000" dirty="0"/>
              <a:t>101   50    55  60  55.0</a:t>
            </a:r>
          </a:p>
          <a:p>
            <a:r>
              <a:rPr lang="en-US" sz="2000" dirty="0"/>
              <a:t>102   70    80  61  66.0</a:t>
            </a:r>
          </a:p>
          <a:p>
            <a:r>
              <a:rPr lang="en-US" sz="2000" dirty="0"/>
              <a:t>103   55    89  70  77.0</a:t>
            </a:r>
          </a:p>
          <a:p>
            <a:r>
              <a:rPr lang="en-US" sz="2000" dirty="0"/>
              <a:t>104   58    96  85  88.0</a:t>
            </a:r>
          </a:p>
          <a:p>
            <a:r>
              <a:rPr lang="en-US" sz="2000" dirty="0"/>
              <a:t>201   77    96  63  66.0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220200" y="31337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7" grpId="0" build="p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Excel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Excel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Supports </a:t>
            </a:r>
            <a:r>
              <a:rPr lang="en-US" i="1" dirty="0" err="1"/>
              <a:t>xls</a:t>
            </a:r>
            <a:r>
              <a:rPr lang="en-US" dirty="0"/>
              <a:t>, </a:t>
            </a:r>
            <a:r>
              <a:rPr lang="en-US" i="1" dirty="0" err="1"/>
              <a:t>xlsx</a:t>
            </a:r>
            <a:r>
              <a:rPr lang="en-US" dirty="0"/>
              <a:t>, </a:t>
            </a:r>
            <a:r>
              <a:rPr lang="en-US" i="1" dirty="0" err="1"/>
              <a:t>xlsm</a:t>
            </a:r>
            <a:r>
              <a:rPr lang="en-US" dirty="0"/>
              <a:t>, </a:t>
            </a:r>
            <a:r>
              <a:rPr lang="en-US" i="1" dirty="0" err="1"/>
              <a:t>xlsb</a:t>
            </a:r>
            <a:r>
              <a:rPr lang="en-US" dirty="0"/>
              <a:t>, </a:t>
            </a:r>
            <a:r>
              <a:rPr lang="en-US" i="1" dirty="0" err="1"/>
              <a:t>odf</a:t>
            </a:r>
            <a:r>
              <a:rPr lang="en-US" dirty="0"/>
              <a:t>, </a:t>
            </a:r>
            <a:r>
              <a:rPr lang="en-US" i="1" dirty="0" err="1"/>
              <a:t>ods</a:t>
            </a:r>
            <a:r>
              <a:rPr lang="en-US" dirty="0"/>
              <a:t> and </a:t>
            </a:r>
            <a:r>
              <a:rPr lang="en-US" i="1" dirty="0" err="1"/>
              <a:t>odt</a:t>
            </a:r>
            <a:r>
              <a:rPr lang="en-US" dirty="0"/>
              <a:t> file extensions read from a local </a:t>
            </a:r>
            <a:r>
              <a:rPr lang="en-US" dirty="0" err="1"/>
              <a:t>filesystem</a:t>
            </a:r>
            <a:r>
              <a:rPr lang="en-US" dirty="0"/>
              <a:t> or URL. Supports an option to read a single sheet or a list of sheets.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excelFile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bytes, </a:t>
            </a:r>
            <a:r>
              <a:rPr lang="en-US" dirty="0" err="1"/>
              <a:t>ExcelFile</a:t>
            </a:r>
            <a:r>
              <a:rPr lang="en-US" dirty="0"/>
              <a:t>, </a:t>
            </a:r>
            <a:r>
              <a:rPr lang="en-US" dirty="0" err="1"/>
              <a:t>xlrd.Book</a:t>
            </a:r>
            <a:r>
              <a:rPr lang="en-US" dirty="0"/>
              <a:t>, path object, or file-like object</a:t>
            </a:r>
          </a:p>
          <a:p>
            <a:pPr lvl="1"/>
            <a:r>
              <a:rPr lang="en-US" b="1" dirty="0" err="1"/>
              <a:t>sheet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name</a:t>
            </a:r>
            <a:r>
              <a:rPr lang="en-US" b="1" dirty="0"/>
              <a:t> : </a:t>
            </a:r>
            <a:r>
              <a:rPr lang="en-US" dirty="0"/>
              <a:t>sheet no in integer or the name of the sheet, can have list of sheets.</a:t>
            </a:r>
          </a:p>
          <a:p>
            <a:pPr lvl="1"/>
            <a:r>
              <a:rPr lang="en-US" b="1" dirty="0" err="1"/>
              <a:t>index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col</a:t>
            </a:r>
            <a:r>
              <a:rPr lang="en-US" b="1" dirty="0"/>
              <a:t> :</a:t>
            </a:r>
            <a:r>
              <a:rPr lang="en-US" dirty="0"/>
              <a:t> index column of the data frame.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 without any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comma-separated values file is a delimited text file that uses a comma to separate values. </a:t>
            </a:r>
          </a:p>
          <a:p>
            <a:r>
              <a:rPr lang="en-US" dirty="0"/>
              <a:t>Each line of is a data record, Each record consists of many fields, separated by commas.</a:t>
            </a:r>
          </a:p>
          <a:p>
            <a:r>
              <a:rPr lang="en-IN" dirty="0"/>
              <a:t>Example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use Microsoft Excel to access </a:t>
            </a:r>
          </a:p>
          <a:p>
            <a:pPr>
              <a:buNone/>
            </a:pPr>
            <a:r>
              <a:rPr lang="en-IN" dirty="0"/>
              <a:t>	CSV files.</a:t>
            </a:r>
          </a:p>
          <a:p>
            <a:r>
              <a:rPr lang="en-IN" dirty="0"/>
              <a:t>In the later sessions we will access CSV</a:t>
            </a:r>
          </a:p>
          <a:p>
            <a:pPr>
              <a:buNone/>
            </a:pPr>
            <a:r>
              <a:rPr lang="en-IN" dirty="0"/>
              <a:t>	files using different libraries, but we can </a:t>
            </a:r>
          </a:p>
          <a:p>
            <a:pPr>
              <a:buNone/>
            </a:pPr>
            <a:r>
              <a:rPr lang="en-IN" dirty="0"/>
              <a:t>	also access CSV files without any libraries. </a:t>
            </a:r>
          </a:p>
          <a:p>
            <a:pPr>
              <a:buNone/>
            </a:pPr>
            <a:r>
              <a:rPr lang="en-IN" b="1" dirty="0"/>
              <a:t>	(Not recommend)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958037" y="2171771"/>
            <a:ext cx="341140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studentname,enrollment,cpi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abcd,123456,8.5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bcde,456789,2.5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cdef,321654,7.6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958037" y="184258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Book1.csv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09032" y="2141228"/>
            <a:ext cx="552702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'Book1.csv'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rows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rows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cols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r.split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'Student Name = 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tEn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. No. = 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tCPI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= \t'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45246" y="2141228"/>
            <a:ext cx="57951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945246" y="1812044"/>
            <a:ext cx="2061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readlines.py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12576" y="2134140"/>
            <a:ext cx="5527021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'Book1.csv'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rows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isFirstLine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rows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isFirstLine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isFirstLine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cols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r.split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'Student Name = 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tEn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. No. = 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tCPI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= \t'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48790" y="2134140"/>
            <a:ext cx="57951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948790" y="1804956"/>
            <a:ext cx="2061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readlines.py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  <p:bldP spid="8" grpId="0" animBg="1"/>
      <p:bldP spid="12" grpId="0" uiExpand="1" build="p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Web Scrapping </a:t>
            </a:r>
            <a:r>
              <a:rPr lang="en-IN" dirty="0"/>
              <a:t>using 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is a library that makes it easy to scrape information from web pages. </a:t>
            </a:r>
          </a:p>
          <a:p>
            <a:r>
              <a:rPr lang="en-US" dirty="0"/>
              <a:t>It sits atop an HTML or XML parser, providing </a:t>
            </a:r>
            <a:r>
              <a:rPr lang="en-US" dirty="0" err="1"/>
              <a:t>Pythonic</a:t>
            </a:r>
            <a:r>
              <a:rPr lang="en-US" dirty="0"/>
              <a:t> idioms for iterating, searching, and modifying the parse tree.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12178" y="2386661"/>
            <a:ext cx="824021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requests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bs4</a:t>
            </a:r>
          </a:p>
          <a:p>
            <a:r>
              <a:rPr lang="en-US" sz="2000" dirty="0" err="1">
                <a:latin typeface="Consolas" pitchFamily="49" charset="0"/>
              </a:rPr>
              <a:t>req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requests.get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'https://www.darshan.ac.in/DIET/CE/Faculty'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soup = bs4.BeautifulSoup(req.text,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lxml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allFaculty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soup.select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'body &gt; main &gt;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section:nth-child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(5) &gt; div &gt; div &gt; div.col-lg-8.col-xl-9 &gt; div &gt; div'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for </a:t>
            </a:r>
            <a:r>
              <a:rPr lang="en-US" sz="2000" dirty="0" err="1">
                <a:latin typeface="Consolas" pitchFamily="49" charset="0"/>
              </a:rPr>
              <a:t>fac</a:t>
            </a:r>
            <a:r>
              <a:rPr lang="en-US" sz="2000" dirty="0">
                <a:latin typeface="Consolas" pitchFamily="49" charset="0"/>
              </a:rPr>
              <a:t> in </a:t>
            </a:r>
            <a:r>
              <a:rPr lang="en-US" sz="2000" dirty="0" err="1">
                <a:latin typeface="Consolas" pitchFamily="49" charset="0"/>
              </a:rPr>
              <a:t>allFaculty</a:t>
            </a:r>
            <a:r>
              <a:rPr lang="en-US" sz="2000" dirty="0">
                <a:latin typeface="Consolas" pitchFamily="49" charset="0"/>
              </a:rPr>
              <a:t> :</a:t>
            </a:r>
          </a:p>
          <a:p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allSpans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fac.select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'h2&gt;a'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allSpans</a:t>
            </a:r>
            <a:r>
              <a:rPr lang="en-US" sz="2000" dirty="0">
                <a:latin typeface="Consolas" pitchFamily="49" charset="0"/>
              </a:rPr>
              <a:t>[0].</a:t>
            </a:r>
            <a:r>
              <a:rPr lang="en-US" sz="2000" dirty="0" err="1">
                <a:latin typeface="Consolas" pitchFamily="49" charset="0"/>
              </a:rPr>
              <a:t>text.strip</a:t>
            </a:r>
            <a:r>
              <a:rPr lang="en-US" sz="2000" dirty="0">
                <a:latin typeface="Consolas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12186" y="2386661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12186" y="205747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webScrap.py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227453" y="2042963"/>
            <a:ext cx="2524125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Dr. </a:t>
            </a:r>
            <a:r>
              <a:rPr lang="en-US" sz="2000" dirty="0" err="1"/>
              <a:t>Gopi</a:t>
            </a:r>
            <a:r>
              <a:rPr lang="en-US" sz="2000" dirty="0"/>
              <a:t> </a:t>
            </a:r>
            <a:r>
              <a:rPr lang="en-US" sz="2000" dirty="0" err="1"/>
              <a:t>Sanghani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Nilesh</a:t>
            </a:r>
            <a:r>
              <a:rPr lang="en-US" sz="2000" dirty="0"/>
              <a:t> </a:t>
            </a:r>
            <a:r>
              <a:rPr lang="en-US" sz="2000" dirty="0" err="1"/>
              <a:t>Gambhava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Pradyumansinh</a:t>
            </a:r>
            <a:r>
              <a:rPr lang="en-US" sz="2000" dirty="0"/>
              <a:t> </a:t>
            </a:r>
            <a:r>
              <a:rPr lang="en-US" sz="2000" dirty="0" err="1"/>
              <a:t>Jadeja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Hardik</a:t>
            </a:r>
            <a:r>
              <a:rPr lang="en-US" sz="2000" dirty="0"/>
              <a:t> </a:t>
            </a:r>
            <a:r>
              <a:rPr lang="en-US" sz="2000" dirty="0" err="1"/>
              <a:t>Doshi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Maulik</a:t>
            </a:r>
            <a:r>
              <a:rPr lang="en-US" sz="2000" dirty="0"/>
              <a:t> Trivedi</a:t>
            </a:r>
          </a:p>
          <a:p>
            <a:r>
              <a:rPr lang="en-US" sz="2000" dirty="0"/>
              <a:t>Prof. </a:t>
            </a:r>
            <a:r>
              <a:rPr lang="en-US" sz="2000" dirty="0" err="1"/>
              <a:t>Dixita</a:t>
            </a:r>
            <a:r>
              <a:rPr lang="en-US" sz="2000" dirty="0"/>
              <a:t> </a:t>
            </a:r>
            <a:r>
              <a:rPr lang="en-US" sz="2000" dirty="0" err="1"/>
              <a:t>Kagathara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Firoz</a:t>
            </a:r>
            <a:r>
              <a:rPr lang="en-US" sz="2000" dirty="0"/>
              <a:t> </a:t>
            </a:r>
            <a:r>
              <a:rPr lang="en-US" sz="2000" dirty="0" err="1"/>
              <a:t>Sherasiya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Rupesh</a:t>
            </a:r>
            <a:r>
              <a:rPr lang="en-US" sz="2000" dirty="0"/>
              <a:t> </a:t>
            </a:r>
            <a:r>
              <a:rPr lang="en-US" sz="2000" dirty="0" err="1"/>
              <a:t>Vaishnav</a:t>
            </a:r>
            <a:endParaRPr lang="en-US" sz="2000" dirty="0"/>
          </a:p>
          <a:p>
            <a:r>
              <a:rPr lang="en-US" sz="2000" dirty="0"/>
              <a:t>Prof. Swati Sharma</a:t>
            </a:r>
          </a:p>
          <a:p>
            <a:r>
              <a:rPr lang="en-US" sz="2000" dirty="0"/>
              <a:t>Prof. Arjun </a:t>
            </a:r>
            <a:r>
              <a:rPr lang="en-US" sz="2000" dirty="0" err="1"/>
              <a:t>Bala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Padia</a:t>
            </a:r>
            <a:endParaRPr lang="en-US" sz="2000" dirty="0"/>
          </a:p>
          <a:p>
            <a:r>
              <a:rPr lang="en-US" sz="2000" dirty="0"/>
              <a:t>…..</a:t>
            </a:r>
          </a:p>
          <a:p>
            <a:r>
              <a:rPr lang="en-US" sz="2000" dirty="0"/>
              <a:t>…..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236978" y="1728293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7807</Words>
  <Application>Microsoft Office PowerPoint</Application>
  <PresentationFormat>Widescreen</PresentationFormat>
  <Paragraphs>1964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Consolas</vt:lpstr>
      <vt:lpstr>Arial</vt:lpstr>
      <vt:lpstr>Calibri</vt:lpstr>
      <vt:lpstr>LM Roman 12</vt:lpstr>
      <vt:lpstr>Times New Roman</vt:lpstr>
      <vt:lpstr>Segoe UI Black</vt:lpstr>
      <vt:lpstr>Bahnschrift Light</vt:lpstr>
      <vt:lpstr>Wingdings 3</vt:lpstr>
      <vt:lpstr>Roboto Condensed</vt:lpstr>
      <vt:lpstr>Wingdings</vt:lpstr>
      <vt:lpstr>Wingdings 2</vt:lpstr>
      <vt:lpstr>Roboto Condensed Light</vt:lpstr>
      <vt:lpstr>Symbol</vt:lpstr>
      <vt:lpstr>Office Theme</vt:lpstr>
      <vt:lpstr>Unit-03 Capturing, Preparing and Working with data</vt:lpstr>
      <vt:lpstr>PowerPoint Presentation</vt:lpstr>
      <vt:lpstr>Basic IO operations in Python</vt:lpstr>
      <vt:lpstr>Example : Read file in Python</vt:lpstr>
      <vt:lpstr>How to write path?</vt:lpstr>
      <vt:lpstr>Handling errors using “with” keyword</vt:lpstr>
      <vt:lpstr>Example : Write file in Python</vt:lpstr>
      <vt:lpstr>Reading CSV files without any library functions</vt:lpstr>
      <vt:lpstr>Web Scrapping using Beautiful Soup</vt:lpstr>
      <vt:lpstr>Read from MySQL Database</vt:lpstr>
      <vt:lpstr>Read from MySQL Database (Cont.)</vt:lpstr>
      <vt:lpstr>NumPy</vt:lpstr>
      <vt:lpstr>NumPy v/s Pandas </vt:lpstr>
      <vt:lpstr>NumPy v/s Pandas </vt:lpstr>
      <vt:lpstr>NumPy Array</vt:lpstr>
      <vt:lpstr>NumPy Array (Cont.)</vt:lpstr>
      <vt:lpstr>NumPy Array (Cont.)</vt:lpstr>
      <vt:lpstr>Array Shape in NumPy</vt:lpstr>
      <vt:lpstr>NumPy Random</vt:lpstr>
      <vt:lpstr>NumPy Random (Cont.)</vt:lpstr>
      <vt:lpstr>Visualizing the difference between rand &amp; randn</vt:lpstr>
      <vt:lpstr>Aggregations</vt:lpstr>
      <vt:lpstr>Aggregations (Cont.)</vt:lpstr>
      <vt:lpstr>Using axis argument with aggregate functions</vt:lpstr>
      <vt:lpstr>Trick to understand Axis</vt:lpstr>
      <vt:lpstr>Single V/S Double bracket notations</vt:lpstr>
      <vt:lpstr>Slicing ndarray</vt:lpstr>
      <vt:lpstr>Array Slicing Example</vt:lpstr>
      <vt:lpstr>Slicing multi-dimensional array</vt:lpstr>
      <vt:lpstr>Warning : Array Slicing is mutable !</vt:lpstr>
      <vt:lpstr>NumPy Arithmetic Operations</vt:lpstr>
      <vt:lpstr>NumPy Arithmetic Operations (Cont.)</vt:lpstr>
      <vt:lpstr>Sorting Array</vt:lpstr>
      <vt:lpstr>Sort Array Example</vt:lpstr>
      <vt:lpstr>Conditional Selection</vt:lpstr>
      <vt:lpstr>Pandas</vt:lpstr>
      <vt:lpstr>PowerPoint Presentation</vt:lpstr>
      <vt:lpstr>Series</vt:lpstr>
      <vt:lpstr>Series (Cont.)</vt:lpstr>
      <vt:lpstr>Series (Cont.)</vt:lpstr>
      <vt:lpstr>Creating Time Series</vt:lpstr>
      <vt:lpstr>Data Frames</vt:lpstr>
      <vt:lpstr>Data Frames (Cont.)</vt:lpstr>
      <vt:lpstr>Data Frames (Cont.)</vt:lpstr>
      <vt:lpstr>Data Frames (Cont.)</vt:lpstr>
      <vt:lpstr>Data Frames (Cont.)</vt:lpstr>
      <vt:lpstr>Data Frames (Cont.)</vt:lpstr>
      <vt:lpstr>Conditional Selection</vt:lpstr>
      <vt:lpstr>Conditional Selection (Cont.)</vt:lpstr>
      <vt:lpstr>Setting/Resetting index</vt:lpstr>
      <vt:lpstr>Setting/Resetting index (Cont.)</vt:lpstr>
      <vt:lpstr>Multi-Index DataFrame</vt:lpstr>
      <vt:lpstr>Multi-Index DataFrame (Cont.)</vt:lpstr>
      <vt:lpstr>Multi-Index DataFrame (Cont.)</vt:lpstr>
      <vt:lpstr>Reading in Multiindexed DataFrame directly from CSV</vt:lpstr>
      <vt:lpstr>Cross Sections in DataFrame</vt:lpstr>
      <vt:lpstr>Dealing with Missing Data</vt:lpstr>
      <vt:lpstr>dropna</vt:lpstr>
      <vt:lpstr>dropna - Example</vt:lpstr>
      <vt:lpstr>fillna</vt:lpstr>
      <vt:lpstr>fillna- Example</vt:lpstr>
      <vt:lpstr>interpolate</vt:lpstr>
      <vt:lpstr>interpolate Example</vt:lpstr>
      <vt:lpstr>Groupby in Pandas</vt:lpstr>
      <vt:lpstr>Groupby in Pandas (Cont.)</vt:lpstr>
      <vt:lpstr>Groupby in Pandas (Cont.)</vt:lpstr>
      <vt:lpstr>Groupby in Pandas (Cont.)</vt:lpstr>
      <vt:lpstr>Groupby in Pandas (Cont.)</vt:lpstr>
      <vt:lpstr>Groupby in Pandas (Cont.)</vt:lpstr>
      <vt:lpstr>Concatenation in Pandas</vt:lpstr>
      <vt:lpstr>Join in Pandas</vt:lpstr>
      <vt:lpstr>Join in Pandas (Example)</vt:lpstr>
      <vt:lpstr>Merge in Pandas</vt:lpstr>
      <vt:lpstr>Merge in Pandas (Example)</vt:lpstr>
      <vt:lpstr>Read CSV in Pandas</vt:lpstr>
      <vt:lpstr>Read Excel in Pandas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971</cp:revision>
  <dcterms:created xsi:type="dcterms:W3CDTF">2020-05-01T05:09:15Z</dcterms:created>
  <dcterms:modified xsi:type="dcterms:W3CDTF">2022-09-13T12:33:55Z</dcterms:modified>
</cp:coreProperties>
</file>