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sldIdLst>
    <p:sldId id="308" r:id="rId2"/>
    <p:sldId id="352" r:id="rId3"/>
    <p:sldId id="310" r:id="rId4"/>
    <p:sldId id="311" r:id="rId5"/>
    <p:sldId id="365" r:id="rId6"/>
    <p:sldId id="366" r:id="rId7"/>
    <p:sldId id="312" r:id="rId8"/>
    <p:sldId id="313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14" r:id="rId17"/>
    <p:sldId id="315" r:id="rId18"/>
    <p:sldId id="316" r:id="rId19"/>
    <p:sldId id="324" r:id="rId20"/>
    <p:sldId id="325" r:id="rId21"/>
    <p:sldId id="326" r:id="rId22"/>
    <p:sldId id="330" r:id="rId23"/>
    <p:sldId id="328" r:id="rId24"/>
    <p:sldId id="329" r:id="rId25"/>
    <p:sldId id="331" r:id="rId26"/>
    <p:sldId id="332" r:id="rId27"/>
    <p:sldId id="333" r:id="rId28"/>
    <p:sldId id="334" r:id="rId29"/>
    <p:sldId id="335" r:id="rId30"/>
    <p:sldId id="336" r:id="rId31"/>
    <p:sldId id="338" r:id="rId32"/>
    <p:sldId id="339" r:id="rId33"/>
    <p:sldId id="340" r:id="rId34"/>
    <p:sldId id="345" r:id="rId35"/>
    <p:sldId id="341" r:id="rId36"/>
    <p:sldId id="342" r:id="rId37"/>
    <p:sldId id="344" r:id="rId38"/>
    <p:sldId id="37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59" r:id="rId47"/>
    <p:sldId id="377" r:id="rId48"/>
    <p:sldId id="360" r:id="rId49"/>
    <p:sldId id="347" r:id="rId50"/>
    <p:sldId id="348" r:id="rId51"/>
    <p:sldId id="349" r:id="rId52"/>
    <p:sldId id="353" r:id="rId53"/>
    <p:sldId id="354" r:id="rId54"/>
    <p:sldId id="350" r:id="rId55"/>
    <p:sldId id="351" r:id="rId56"/>
  </p:sldIdLst>
  <p:sldSz cx="12192000" cy="6858000"/>
  <p:notesSz cx="6858000" cy="91440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Segoe UI Black" panose="020B0A02040204020203" pitchFamily="34" charset="0"/>
      <p:bold r:id="rId62"/>
      <p:boldItalic r:id="rId63"/>
    </p:embeddedFont>
    <p:embeddedFont>
      <p:font typeface="Wingdings 3" panose="05040102010807070707" pitchFamily="18" charset="2"/>
      <p:regular r:id="rId64"/>
    </p:embeddedFont>
    <p:embeddedFont>
      <p:font typeface="Wingdings 2" panose="05020102010507070707" pitchFamily="18" charset="2"/>
      <p:regular r:id="rId65"/>
    </p:embeddedFont>
    <p:embeddedFont>
      <p:font typeface="Roboto Condensed" panose="02000000000000000000" pitchFamily="2" charset="0"/>
      <p:regular r:id="rId66"/>
      <p:bold r:id="rId67"/>
      <p:italic r:id="rId68"/>
      <p:boldItalic r:id="rId69"/>
    </p:embeddedFont>
    <p:embeddedFont>
      <p:font typeface="Roboto Condensed Light" panose="02000000000000000000" pitchFamily="2" charset="0"/>
      <p:regular r:id="rId70"/>
      <p: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qZUy3LOEdPZkrV5sjT2lA==" hashData="9NMDDshI3TyrNHagpxUKd0RXR7FdPY9BIuh0X+fzfXx48I4XSDJ+xzaOvjy8BoQLG8Vrg2WzsJYB39+fD7A2a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74" Type="http://schemas.openxmlformats.org/officeDocument/2006/relationships/font" Target="fonts/font1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75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font" Target="fonts/font1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1026" name="Picture 2" descr="C:\Users\Omen\Desktop\Python-Programming-Language-in-Data-Scienc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5598" y="2015064"/>
            <a:ext cx="3758417" cy="187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aconda.com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for Data Science (PDS) (3150713)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Python and Data Structure</a:t>
            </a:r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xmlns="" id="{EAC71E65-E1BB-A504-21BF-B036CF0A5C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8E574-D468-C44A-A4AF-B590E75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5012C-9519-5847-A901-781E248F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print() function prints the </a:t>
            </a:r>
            <a:r>
              <a:rPr lang="en-US" dirty="0">
                <a:solidFill>
                  <a:srgbClr val="C00000"/>
                </a:solidFill>
              </a:rPr>
              <a:t>specified message </a:t>
            </a:r>
            <a:r>
              <a:rPr lang="en-US" dirty="0"/>
              <a:t>to the screen, or other standard output device.</a:t>
            </a:r>
          </a:p>
          <a:p>
            <a:r>
              <a:rPr lang="en-US" dirty="0"/>
              <a:t>the object will be converted into a </a:t>
            </a:r>
            <a:r>
              <a:rPr lang="en-US" dirty="0">
                <a:solidFill>
                  <a:srgbClr val="C00000"/>
                </a:solidFill>
              </a:rPr>
              <a:t>string</a:t>
            </a:r>
            <a:r>
              <a:rPr lang="en-US" dirty="0"/>
              <a:t> before written to the screen.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3013E2-558B-0A48-9212-BFAAC5A1E50B}"/>
              </a:ext>
            </a:extLst>
          </p:cNvPr>
          <p:cNvSpPr/>
          <p:nvPr/>
        </p:nvSpPr>
        <p:spPr>
          <a:xfrm>
            <a:off x="1002550" y="2524688"/>
            <a:ext cx="923426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print(object(s), </a:t>
            </a:r>
            <a:r>
              <a:rPr lang="en-IN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I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=separator, end=end)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721B5BC-EFBC-7241-9BAC-5D4CFA6857A1}"/>
              </a:ext>
            </a:extLst>
          </p:cNvPr>
          <p:cNvSpPr/>
          <p:nvPr/>
        </p:nvSpPr>
        <p:spPr>
          <a:xfrm>
            <a:off x="502558" y="252468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A47D327F-5E68-5D45-9296-5BF721419726}"/>
              </a:ext>
            </a:extLst>
          </p:cNvPr>
          <p:cNvSpPr/>
          <p:nvPr/>
        </p:nvSpPr>
        <p:spPr>
          <a:xfrm>
            <a:off x="502558" y="219550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01E1A7F1-00F6-574F-AA49-6BF704EF6681}"/>
              </a:ext>
            </a:extLst>
          </p:cNvPr>
          <p:cNvGraphicFramePr>
            <a:graphicFrameLocks/>
          </p:cNvGraphicFramePr>
          <p:nvPr/>
        </p:nvGraphicFramePr>
        <p:xfrm>
          <a:off x="562032" y="3192426"/>
          <a:ext cx="11146748" cy="16057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8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4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Object(s)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Any number of objects. Will be converted into string before printing.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sep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Optional. Specify how to separate the objects, if there is more than one. Default is ' '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Optional. Specify what to print at the end. Default is '\n'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8E574-D468-C44A-A4AF-B590E757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5012C-9519-5847-A901-781E248F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input() function </a:t>
            </a:r>
            <a:r>
              <a:rPr lang="en-IN" dirty="0">
                <a:solidFill>
                  <a:srgbClr val="C00000"/>
                </a:solidFill>
              </a:rPr>
              <a:t>allows user to enter values</a:t>
            </a:r>
            <a:r>
              <a:rPr lang="en-IN" dirty="0"/>
              <a:t>.</a:t>
            </a:r>
          </a:p>
          <a:p>
            <a:r>
              <a:rPr lang="en-IN" dirty="0"/>
              <a:t>Whatever you enter as input, the input function converts it into a </a:t>
            </a:r>
            <a:r>
              <a:rPr lang="en-IN" dirty="0">
                <a:solidFill>
                  <a:srgbClr val="C00000"/>
                </a:solidFill>
              </a:rPr>
              <a:t>string</a:t>
            </a:r>
            <a:r>
              <a:rPr lang="en-IN" dirty="0"/>
              <a:t>. If you enter an integer value still input() function convert it into a string.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6A25C1-C974-2347-B0A4-8890AA017BD0}"/>
              </a:ext>
            </a:extLst>
          </p:cNvPr>
          <p:cNvSpPr/>
          <p:nvPr/>
        </p:nvSpPr>
        <p:spPr>
          <a:xfrm>
            <a:off x="1036004" y="2602746"/>
            <a:ext cx="582199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input(prompt)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2F5EF8B-6810-DE4E-A8D2-ED702FA5D826}"/>
              </a:ext>
            </a:extLst>
          </p:cNvPr>
          <p:cNvSpPr/>
          <p:nvPr/>
        </p:nvSpPr>
        <p:spPr>
          <a:xfrm>
            <a:off x="536011" y="2602746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B764F1CC-2F1C-9440-A694-A33B9B4DBBC2}"/>
              </a:ext>
            </a:extLst>
          </p:cNvPr>
          <p:cNvSpPr/>
          <p:nvPr/>
        </p:nvSpPr>
        <p:spPr>
          <a:xfrm>
            <a:off x="536011" y="227356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C97D32B5-246A-D348-A901-FD8C92F2D6F6}"/>
              </a:ext>
            </a:extLst>
          </p:cNvPr>
          <p:cNvGraphicFramePr>
            <a:graphicFrameLocks/>
          </p:cNvGraphicFramePr>
          <p:nvPr/>
        </p:nvGraphicFramePr>
        <p:xfrm>
          <a:off x="536011" y="3270484"/>
          <a:ext cx="11146748" cy="8741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8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08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84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 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prompt(s)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A String, representing a default message before the input.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A0F054-021D-1D4B-8906-51692AE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5D317D-43D1-5547-92E5-72999EE37773}"/>
              </a:ext>
            </a:extLst>
          </p:cNvPr>
          <p:cNvSpPr/>
          <p:nvPr/>
        </p:nvSpPr>
        <p:spPr>
          <a:xfrm>
            <a:off x="902191" y="1387264"/>
            <a:ext cx="4550755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str = 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your name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Number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Hello"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"World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"World"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"-"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"DU"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"-"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,end=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"DU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a,end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num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"your Name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+ str)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"Your Name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str,sep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34B0FA7-043A-5B4E-9781-AB6666326AAA}"/>
              </a:ext>
            </a:extLst>
          </p:cNvPr>
          <p:cNvSpPr/>
          <p:nvPr/>
        </p:nvSpPr>
        <p:spPr>
          <a:xfrm>
            <a:off x="402198" y="1387264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3306E25C-0AE7-E840-8055-1883A531731E}"/>
              </a:ext>
            </a:extLst>
          </p:cNvPr>
          <p:cNvSpPr/>
          <p:nvPr/>
        </p:nvSpPr>
        <p:spPr>
          <a:xfrm>
            <a:off x="402198" y="10580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30A89F-9926-0D43-BD83-4B132C1A1159}"/>
              </a:ext>
            </a:extLst>
          </p:cNvPr>
          <p:cNvSpPr/>
          <p:nvPr/>
        </p:nvSpPr>
        <p:spPr>
          <a:xfrm>
            <a:off x="6211983" y="1375334"/>
            <a:ext cx="354533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your name = ABC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4 5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Hello World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Hello-World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Hello-DU Hello DU 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a =  4,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=  10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your Name =ABC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Your Name =ABC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3E0CA86D-C187-054D-A4A2-2843ABBB5EAF}"/>
              </a:ext>
            </a:extLst>
          </p:cNvPr>
          <p:cNvSpPr/>
          <p:nvPr/>
        </p:nvSpPr>
        <p:spPr>
          <a:xfrm>
            <a:off x="6211983" y="1058080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219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9944"/>
            <a:ext cx="11929641" cy="5590565"/>
          </a:xfrm>
        </p:spPr>
        <p:txBody>
          <a:bodyPr/>
          <a:lstStyle/>
          <a:p>
            <a:r>
              <a:rPr lang="en-IN" dirty="0"/>
              <a:t>WAP to develop simple calculator in 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5201706-5425-C740-85B5-B3D6F3A723A8}"/>
              </a:ext>
            </a:extLst>
          </p:cNvPr>
          <p:cNvSpPr/>
          <p:nvPr/>
        </p:nvSpPr>
        <p:spPr>
          <a:xfrm>
            <a:off x="991401" y="1632637"/>
            <a:ext cx="72828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number1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first number: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number2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second number: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print(number1,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"+"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number2,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number1+number2)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print(number1,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"*"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number2,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number1*number2)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print(number1,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"-"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number2,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number1-number2)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print(number1,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number2,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number1/number2)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A19642F-5D1A-FE4D-B4D4-C463D97A5E30}"/>
              </a:ext>
            </a:extLst>
          </p:cNvPr>
          <p:cNvSpPr/>
          <p:nvPr/>
        </p:nvSpPr>
        <p:spPr>
          <a:xfrm>
            <a:off x="491408" y="163263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BD17EFDB-5E2A-0E47-A330-1E891ECFE3E0}"/>
              </a:ext>
            </a:extLst>
          </p:cNvPr>
          <p:cNvSpPr/>
          <p:nvPr/>
        </p:nvSpPr>
        <p:spPr>
          <a:xfrm>
            <a:off x="491408" y="13034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B6C836B4-3A87-494C-AB65-0CA690BFC3A5}"/>
              </a:ext>
            </a:extLst>
          </p:cNvPr>
          <p:cNvSpPr/>
          <p:nvPr/>
        </p:nvSpPr>
        <p:spPr>
          <a:xfrm>
            <a:off x="491408" y="3746254"/>
            <a:ext cx="354533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first number: 3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second number: 3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3 + 3 = 6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3 * 3 = 9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3 - 3 = 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3 / 3 = 1.0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62ED6631-A899-4B4C-9AC3-E75EAD79764E}"/>
              </a:ext>
            </a:extLst>
          </p:cNvPr>
          <p:cNvSpPr/>
          <p:nvPr/>
        </p:nvSpPr>
        <p:spPr>
          <a:xfrm>
            <a:off x="491408" y="3429000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429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23" grpId="0" animBg="1"/>
      <p:bldP spid="24" grpId="0" animBg="1"/>
      <p:bldP spid="25" grpId="0" uiExpand="1" build="p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9944"/>
            <a:ext cx="11929641" cy="5590565"/>
          </a:xfrm>
        </p:spPr>
        <p:txBody>
          <a:bodyPr/>
          <a:lstStyle/>
          <a:p>
            <a:r>
              <a:rPr lang="en-IN" dirty="0"/>
              <a:t>WAP to calculate simple interest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22CD77B-7355-4047-B1C0-9A2D543AED50}"/>
              </a:ext>
            </a:extLst>
          </p:cNvPr>
          <p:cNvSpPr/>
          <p:nvPr/>
        </p:nvSpPr>
        <p:spPr>
          <a:xfrm>
            <a:off x="999414" y="1639271"/>
            <a:ext cx="728280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P: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R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R: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 = int(input(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N: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Simple_interest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(P * R * T) /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"The simple interest is:"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Simple_interest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46B9B0-EA81-0647-88CC-67081B168111}"/>
              </a:ext>
            </a:extLst>
          </p:cNvPr>
          <p:cNvSpPr/>
          <p:nvPr/>
        </p:nvSpPr>
        <p:spPr>
          <a:xfrm>
            <a:off x="499421" y="163927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FCC79A3A-C32F-9445-A595-5C10C6765460}"/>
              </a:ext>
            </a:extLst>
          </p:cNvPr>
          <p:cNvSpPr/>
          <p:nvPr/>
        </p:nvSpPr>
        <p:spPr>
          <a:xfrm>
            <a:off x="499421" y="131008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7217CDE-4761-B544-B129-33DE33B3D90E}"/>
              </a:ext>
            </a:extLst>
          </p:cNvPr>
          <p:cNvSpPr/>
          <p:nvPr/>
        </p:nvSpPr>
        <p:spPr>
          <a:xfrm>
            <a:off x="499421" y="3514754"/>
            <a:ext cx="405027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P: 10000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R: 5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N: 1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The simple interest is: 500.0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9435A1AB-233B-8344-8059-A1098B8DFF2A}"/>
              </a:ext>
            </a:extLst>
          </p:cNvPr>
          <p:cNvSpPr/>
          <p:nvPr/>
        </p:nvSpPr>
        <p:spPr>
          <a:xfrm>
            <a:off x="499421" y="3197500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341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0" grpId="0" animBg="1"/>
      <p:bldP spid="21" grpId="0" animBg="1"/>
      <p:bldP spid="22" grpId="0" uiExpand="1" build="p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9944"/>
            <a:ext cx="11929641" cy="5590565"/>
          </a:xfrm>
        </p:spPr>
        <p:txBody>
          <a:bodyPr/>
          <a:lstStyle/>
          <a:p>
            <a:r>
              <a:rPr lang="en-IN" dirty="0"/>
              <a:t>WAP to calculate area of circle.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7238C0-42A4-6D4B-9339-A61E1CE24396}"/>
              </a:ext>
            </a:extLst>
          </p:cNvPr>
          <p:cNvSpPr/>
          <p:nvPr/>
        </p:nvSpPr>
        <p:spPr>
          <a:xfrm>
            <a:off x="977112" y="1650538"/>
            <a:ext cx="728280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PI =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3.14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r = float(input(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"Enter the radius of a circle:"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area = PI * r * r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"Area of a circle = %.2f"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%area)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6B89899-B118-984E-8C49-944AF3433FAF}"/>
              </a:ext>
            </a:extLst>
          </p:cNvPr>
          <p:cNvSpPr/>
          <p:nvPr/>
        </p:nvSpPr>
        <p:spPr>
          <a:xfrm>
            <a:off x="477119" y="165053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12A0B103-383F-6E4D-96E4-176232B0EF8D}"/>
              </a:ext>
            </a:extLst>
          </p:cNvPr>
          <p:cNvSpPr/>
          <p:nvPr/>
        </p:nvSpPr>
        <p:spPr>
          <a:xfrm>
            <a:off x="477119" y="132135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ADDA960-75F4-B948-9626-A5D4437BD180}"/>
              </a:ext>
            </a:extLst>
          </p:cNvPr>
          <p:cNvSpPr/>
          <p:nvPr/>
        </p:nvSpPr>
        <p:spPr>
          <a:xfrm>
            <a:off x="477119" y="3456322"/>
            <a:ext cx="454093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Enter the radius of a circle:100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Area of a circle = 31400.00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871562F6-23B5-434B-8966-297BB65058F3}"/>
              </a:ext>
            </a:extLst>
          </p:cNvPr>
          <p:cNvSpPr/>
          <p:nvPr/>
        </p:nvSpPr>
        <p:spPr>
          <a:xfrm>
            <a:off x="477119" y="3139068"/>
            <a:ext cx="126247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673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7" grpId="0" animBg="1"/>
      <p:bldP spid="19" grpId="0" animBg="1"/>
      <p:bldP spid="20" grpId="0" uiExpand="1" build="p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in Python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316855"/>
              </p:ext>
            </p:extLst>
          </p:nvPr>
        </p:nvGraphicFramePr>
        <p:xfrm>
          <a:off x="360825" y="812705"/>
          <a:ext cx="11413358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Integer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Whole number such as 0,1,5,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-5 etc..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Float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Numbers with decimal points such as 1.5, 7.9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, -8.2 etc..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String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str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Sequence of character (Ordered) such as “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”, ‘college’, “</a:t>
                      </a:r>
                      <a:r>
                        <a:rPr lang="gu-IN" sz="2000" dirty="0">
                          <a:solidFill>
                            <a:schemeClr val="tx1"/>
                          </a:solidFill>
                        </a:rPr>
                        <a:t>રાજકોટ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” etc..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Boolean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bool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values indicating </a:t>
                      </a:r>
                      <a:r>
                        <a:rPr lang="en-US" sz="2000" b="1" baseline="0" dirty="0" err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ure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alse (T and F here are capital in python)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044598"/>
              </p:ext>
            </p:extLst>
          </p:nvPr>
        </p:nvGraphicFramePr>
        <p:xfrm>
          <a:off x="353734" y="3344636"/>
          <a:ext cx="11413358" cy="3215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Data Structures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Sequence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objects, will be represented with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square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[ ]</a:t>
                      </a:r>
                    </a:p>
                    <a:p>
                      <a:pPr algn="l"/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[ 18,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102.3 ]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err="1"/>
                        <a:t>Tuple</a:t>
                      </a:r>
                      <a:endParaRPr lang="en-IN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tx2"/>
                          </a:solidFill>
                        </a:rPr>
                        <a:t>tup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immutable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sequence of objects, will be represented with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>
                          <a:solidFill>
                            <a:srgbClr val="FF0000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( 18,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/>
                        <a:t>Set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collection of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objects, will be represented with the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{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}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Dictionary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dict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pair of objects , will be represented with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{ “college”: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“code”: “054” }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variable is a reserved memory location to store values.</a:t>
            </a:r>
          </a:p>
          <a:p>
            <a:r>
              <a:rPr lang="en-US" dirty="0"/>
              <a:t>Unlike other programming languages, 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r>
              <a:rPr lang="en-IN" dirty="0"/>
              <a:t>Python uses Dynamic Typing so,</a:t>
            </a:r>
            <a:endParaRPr lang="en-US" dirty="0"/>
          </a:p>
          <a:p>
            <a:pPr lvl="1"/>
            <a:r>
              <a:rPr lang="en-IN" dirty="0"/>
              <a:t>We need not to specify the data types to the variable as it will internally assign the data type to the variable according to the value assigned.</a:t>
            </a:r>
          </a:p>
          <a:p>
            <a:pPr lvl="1"/>
            <a:r>
              <a:rPr lang="en-IN" dirty="0"/>
              <a:t>we can also reassign the different data type to the same variable, variable data type will change to new data type automatically.</a:t>
            </a:r>
          </a:p>
          <a:p>
            <a:pPr lvl="1"/>
            <a:r>
              <a:rPr lang="en-IN" dirty="0"/>
              <a:t>We can check the current data type of the variable with </a:t>
            </a:r>
            <a:r>
              <a:rPr lang="en-IN" b="1" dirty="0"/>
              <a:t>type(</a:t>
            </a:r>
            <a:r>
              <a:rPr lang="en-IN" b="1" dirty="0" err="1"/>
              <a:t>variablename</a:t>
            </a:r>
            <a:r>
              <a:rPr lang="en-IN" b="1" dirty="0"/>
              <a:t>)</a:t>
            </a:r>
            <a:r>
              <a:rPr lang="en-IN" dirty="0"/>
              <a:t> in-built function.</a:t>
            </a:r>
          </a:p>
          <a:p>
            <a:r>
              <a:rPr lang="en-IN" dirty="0"/>
              <a:t>Rules for variable name</a:t>
            </a:r>
          </a:p>
          <a:p>
            <a:pPr lvl="1"/>
            <a:r>
              <a:rPr lang="en-IN" sz="1600" dirty="0"/>
              <a:t>Name can not start with digit</a:t>
            </a:r>
          </a:p>
          <a:p>
            <a:pPr lvl="1"/>
            <a:r>
              <a:rPr lang="en-IN" sz="1600" dirty="0"/>
              <a:t>Space not allowed</a:t>
            </a:r>
          </a:p>
          <a:p>
            <a:pPr lvl="1"/>
            <a:r>
              <a:rPr lang="en-IN" sz="1600" dirty="0"/>
              <a:t>Can not contain special character</a:t>
            </a:r>
          </a:p>
          <a:p>
            <a:pPr lvl="1"/>
            <a:r>
              <a:rPr lang="en-IN" sz="1600" dirty="0"/>
              <a:t>Python keywords not allowed</a:t>
            </a:r>
          </a:p>
          <a:p>
            <a:pPr lvl="1"/>
            <a:r>
              <a:rPr lang="en-IN" sz="1600" b="1" dirty="0"/>
              <a:t>Should</a:t>
            </a:r>
            <a:r>
              <a:rPr lang="en-IN" sz="1600" dirty="0"/>
              <a:t> be in lower case</a:t>
            </a:r>
          </a:p>
          <a:p>
            <a:pPr lvl="1"/>
            <a:r>
              <a:rPr lang="en-IN" sz="1600" dirty="0"/>
              <a:t>Variable names are case-sensitive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Python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9944"/>
            <a:ext cx="11929641" cy="5590565"/>
          </a:xfrm>
        </p:spPr>
        <p:txBody>
          <a:bodyPr/>
          <a:lstStyle/>
          <a:p>
            <a:r>
              <a:rPr lang="en-IN" dirty="0"/>
              <a:t>Example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55170" y="1512070"/>
            <a:ext cx="847227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print(type(x))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123.456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"darshan institute of engineering and technology"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print(type(x))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55177" y="1512070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55177" y="118288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demo.py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2909" y="4475738"/>
            <a:ext cx="84722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python demo.py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2916" y="447573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2916" y="414655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Run in terminal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62019" y="5224040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123.456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Darshan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institute of engineering and technology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str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2026" y="52240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2026" y="489485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4584700" y="1803400"/>
            <a:ext cx="4889500" cy="482600"/>
          </a:xfrm>
          <a:prstGeom prst="borderCallout1">
            <a:avLst>
              <a:gd name="adj1" fmla="val 50329"/>
              <a:gd name="adj2" fmla="val -392"/>
              <a:gd name="adj3" fmla="val -22139"/>
              <a:gd name="adj4" fmla="val -5409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Reassign same variable to hold different data 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19" idx="2"/>
          </p:cNvCxnSpPr>
          <p:nvPr/>
        </p:nvCxnSpPr>
        <p:spPr>
          <a:xfrm flipV="1">
            <a:off x="3594100" y="2044700"/>
            <a:ext cx="990600" cy="1193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  <p:bldP spid="13" grpId="0" build="p" animBg="1"/>
      <p:bldP spid="14" grpId="0" animBg="1"/>
      <p:bldP spid="15" grpId="0" animBg="1"/>
      <p:bldP spid="16" grpId="0" uiExpand="1" build="p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</a:t>
            </a:r>
            <a:r>
              <a:rPr lang="en-US" b="1" dirty="0"/>
              <a:t>Ordered Sequence of character </a:t>
            </a:r>
            <a:r>
              <a:rPr lang="en-US" dirty="0"/>
              <a:t>such as “</a:t>
            </a:r>
            <a:r>
              <a:rPr lang="en-US" dirty="0" err="1"/>
              <a:t>darshan</a:t>
            </a:r>
            <a:r>
              <a:rPr lang="en-US" dirty="0"/>
              <a:t>”, ‘college’, “</a:t>
            </a:r>
            <a:r>
              <a:rPr lang="en-US" dirty="0" err="1"/>
              <a:t>રાજકોટ</a:t>
            </a:r>
            <a:r>
              <a:rPr lang="en-US" dirty="0"/>
              <a:t>” etc..</a:t>
            </a:r>
          </a:p>
          <a:p>
            <a:r>
              <a:rPr lang="en-US" dirty="0"/>
              <a:t>Strings</a:t>
            </a:r>
            <a:r>
              <a:rPr lang="en-US" b="1" dirty="0"/>
              <a:t> </a:t>
            </a:r>
            <a:r>
              <a:rPr lang="en-US" dirty="0"/>
              <a:t>are </a:t>
            </a:r>
            <a:r>
              <a:rPr lang="en-US" b="1" dirty="0"/>
              <a:t>arrays of bytes </a:t>
            </a:r>
            <a:r>
              <a:rPr lang="en-US" dirty="0"/>
              <a:t>representing </a:t>
            </a:r>
            <a:r>
              <a:rPr lang="en-US" b="1" dirty="0"/>
              <a:t>Unicode </a:t>
            </a:r>
            <a:r>
              <a:rPr lang="en-US" dirty="0"/>
              <a:t>characters.</a:t>
            </a:r>
          </a:p>
          <a:p>
            <a:r>
              <a:rPr lang="en-IN" dirty="0"/>
              <a:t>String can be represented as single, double or triple quotes.</a:t>
            </a:r>
          </a:p>
          <a:p>
            <a:pPr fontAlgn="base"/>
            <a:r>
              <a:rPr lang="en-US" dirty="0"/>
              <a:t>String with </a:t>
            </a:r>
            <a:r>
              <a:rPr lang="en-US" b="1" dirty="0"/>
              <a:t>triple </a:t>
            </a:r>
            <a:r>
              <a:rPr lang="en-US" dirty="0"/>
              <a:t>Quotes allows </a:t>
            </a:r>
            <a:r>
              <a:rPr lang="en-US" b="1" dirty="0"/>
              <a:t>multiple </a:t>
            </a:r>
            <a:r>
              <a:rPr lang="en-US" dirty="0"/>
              <a:t>lines.</a:t>
            </a:r>
          </a:p>
          <a:p>
            <a:pPr fontAlgn="base"/>
            <a:r>
              <a:rPr lang="en-IN" dirty="0"/>
              <a:t>String in python is </a:t>
            </a:r>
            <a:r>
              <a:rPr lang="en-IN" b="1" dirty="0"/>
              <a:t>immutable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Square brackets can be used to access elements of the string, Ex. “</a:t>
            </a:r>
            <a:r>
              <a:rPr lang="en-US" dirty="0" err="1"/>
              <a:t>Darshan</a:t>
            </a:r>
            <a:r>
              <a:rPr lang="en-US" dirty="0"/>
              <a:t>”[1] = a, characters can also be accessed with reverse index like “</a:t>
            </a:r>
            <a:r>
              <a:rPr lang="en-US" dirty="0" err="1"/>
              <a:t>Darshan</a:t>
            </a:r>
            <a:r>
              <a:rPr lang="en-US" dirty="0"/>
              <a:t>”[-1] = n.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452435" y="4255264"/>
            <a:ext cx="1086968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anose="020B0609020204030204" pitchFamily="49" charset="0"/>
              </a:rPr>
              <a:t>            x = "  D  a  r  s  h  a  n  "</a:t>
            </a:r>
          </a:p>
          <a:p>
            <a:r>
              <a:rPr lang="en-IN" sz="3200" b="1" dirty="0">
                <a:latin typeface="Consolas" pitchFamily="49" charset="0"/>
                <a:cs typeface="Consolas" panose="020B0609020204030204" pitchFamily="49" charset="0"/>
              </a:rPr>
              <a:t>        index =    0  1  2  3  4  5  6</a:t>
            </a:r>
          </a:p>
          <a:p>
            <a:r>
              <a:rPr lang="en-IN" sz="3200" b="1" dirty="0">
                <a:latin typeface="Consolas" pitchFamily="49" charset="0"/>
                <a:cs typeface="Consolas" panose="020B0609020204030204" pitchFamily="49" charset="0"/>
              </a:rPr>
              <a:t>Reverse index =   -7 -6 -5 -4 -3 -2 -1 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52435" y="3926080"/>
            <a:ext cx="155102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String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Installing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Hello World program using python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programs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Data types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Expressions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String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List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/>
              <a:t>Tuple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Set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Dictionary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functions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lots of built-in methods that you can use on strings, we are going to cover some frequently used methods for string like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len</a:t>
            </a:r>
            <a:r>
              <a:rPr lang="en-IN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IN" dirty="0"/>
              <a:t>count()</a:t>
            </a:r>
          </a:p>
          <a:p>
            <a:pPr lvl="1"/>
            <a:r>
              <a:rPr lang="en-IN" dirty="0"/>
              <a:t>title(), lower(), upper()</a:t>
            </a:r>
          </a:p>
          <a:p>
            <a:pPr lvl="1"/>
            <a:r>
              <a:rPr lang="en-IN" dirty="0" err="1"/>
              <a:t>istitle</a:t>
            </a:r>
            <a:r>
              <a:rPr lang="en-IN" dirty="0"/>
              <a:t>(), </a:t>
            </a:r>
            <a:r>
              <a:rPr lang="en-IN" dirty="0" err="1"/>
              <a:t>islower</a:t>
            </a:r>
            <a:r>
              <a:rPr lang="en-IN" dirty="0"/>
              <a:t>(), </a:t>
            </a:r>
            <a:r>
              <a:rPr lang="en-IN" dirty="0" err="1"/>
              <a:t>isupper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find(), </a:t>
            </a:r>
            <a:r>
              <a:rPr lang="en-IN" dirty="0" err="1"/>
              <a:t>rfind</a:t>
            </a:r>
            <a:r>
              <a:rPr lang="en-IN" dirty="0"/>
              <a:t>(), replace()</a:t>
            </a:r>
          </a:p>
          <a:p>
            <a:pPr lvl="1"/>
            <a:r>
              <a:rPr lang="en-IN" dirty="0"/>
              <a:t>index(), </a:t>
            </a:r>
            <a:r>
              <a:rPr lang="en-IN" dirty="0" err="1"/>
              <a:t>rindex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Methods for validations like</a:t>
            </a:r>
          </a:p>
          <a:p>
            <a:pPr lvl="2"/>
            <a:r>
              <a:rPr lang="en-IN" dirty="0" err="1"/>
              <a:t>isalpha</a:t>
            </a:r>
            <a:r>
              <a:rPr lang="en-IN" dirty="0"/>
              <a:t>(), </a:t>
            </a:r>
            <a:r>
              <a:rPr lang="en-IN" dirty="0" err="1"/>
              <a:t>isalnum</a:t>
            </a:r>
            <a:r>
              <a:rPr lang="en-IN" dirty="0"/>
              <a:t>(), </a:t>
            </a:r>
            <a:r>
              <a:rPr lang="en-IN" dirty="0" err="1"/>
              <a:t>isdecimal</a:t>
            </a:r>
            <a:r>
              <a:rPr lang="en-IN" dirty="0"/>
              <a:t>(), </a:t>
            </a:r>
            <a:r>
              <a:rPr lang="en-IN" dirty="0" err="1"/>
              <a:t>isdigit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strip(), </a:t>
            </a:r>
            <a:r>
              <a:rPr lang="en-IN" dirty="0" err="1"/>
              <a:t>lstrip</a:t>
            </a:r>
            <a:r>
              <a:rPr lang="en-IN" dirty="0"/>
              <a:t>(), </a:t>
            </a:r>
            <a:r>
              <a:rPr lang="en-IN" dirty="0" err="1"/>
              <a:t>rstrip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split</a:t>
            </a:r>
          </a:p>
          <a:p>
            <a:pPr lvl="1"/>
            <a:r>
              <a:rPr lang="en-IN" dirty="0"/>
              <a:t>Etc..</a:t>
            </a:r>
          </a:p>
          <a:p>
            <a:r>
              <a:rPr lang="en-IN" b="1" dirty="0"/>
              <a:t>Note</a:t>
            </a:r>
            <a:r>
              <a:rPr lang="en-IN" dirty="0"/>
              <a:t> : </a:t>
            </a:r>
            <a:r>
              <a:rPr lang="en-IN" dirty="0" err="1"/>
              <a:t>len</a:t>
            </a:r>
            <a:r>
              <a:rPr lang="en-IN" dirty="0"/>
              <a:t>() is not the method of the string but can be used to get the length of the string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12002" y="6024043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12009" y="6024043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12009" y="569485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lendemo.py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346258" y="582853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7 (length of “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count</a:t>
            </a:r>
            <a:r>
              <a:rPr lang="en-IN" dirty="0"/>
              <a:t>() method will </a:t>
            </a:r>
            <a:r>
              <a:rPr lang="en-US" dirty="0"/>
              <a:t>returns the number of times a specified value occurs in a string.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title</a:t>
            </a:r>
            <a:r>
              <a:rPr lang="en-IN" sz="2400" dirty="0"/>
              <a:t>(), </a:t>
            </a:r>
            <a:r>
              <a:rPr lang="en-IN" sz="2400" b="1" dirty="0"/>
              <a:t>lower</a:t>
            </a:r>
            <a:r>
              <a:rPr lang="en-IN" sz="2400" dirty="0"/>
              <a:t>(), </a:t>
            </a:r>
            <a:r>
              <a:rPr lang="en-IN" sz="2400" b="1" dirty="0"/>
              <a:t>upper</a:t>
            </a:r>
            <a:r>
              <a:rPr lang="en-IN" sz="2400" dirty="0"/>
              <a:t>()</a:t>
            </a:r>
            <a:r>
              <a:rPr lang="en-US" sz="2400" dirty="0"/>
              <a:t> will returns capitalized, lower case and upper case string respectively.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598979"/>
            <a:ext cx="8472276" cy="85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59897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6979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countdemo.py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728366" y="167969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8649"/>
              <a:gd name="adj4" fmla="val -334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2 (occurrence of ‘a’ in “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1471" y="3826759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x.title()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1478" y="382675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41478" y="349757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changecase.py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4723247" y="3917751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721535" y="4501666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 institute, </a:t>
            </a:r>
            <a:r>
              <a:rPr lang="en-IN" dirty="0" err="1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740371" y="5085580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DARSHAN INSTITUTE, RAJKOT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/>
              <a:t>istitle</a:t>
            </a:r>
            <a:r>
              <a:rPr lang="en-IN" sz="2400" dirty="0"/>
              <a:t>(), </a:t>
            </a:r>
            <a:r>
              <a:rPr lang="en-IN" sz="2400" b="1" dirty="0" err="1"/>
              <a:t>islower</a:t>
            </a:r>
            <a:r>
              <a:rPr lang="en-IN" sz="2400" dirty="0"/>
              <a:t>(), </a:t>
            </a:r>
            <a:r>
              <a:rPr lang="en-IN" sz="2400" b="1" dirty="0" err="1"/>
              <a:t>isupper</a:t>
            </a:r>
            <a:r>
              <a:rPr lang="en-IN" sz="2400" dirty="0"/>
              <a:t>()</a:t>
            </a:r>
            <a:r>
              <a:rPr lang="en-US" sz="2400" dirty="0"/>
              <a:t> will returns True if the given string is capitalized, lower case and upper case respectively.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strip</a:t>
            </a:r>
            <a:r>
              <a:rPr lang="en-IN" sz="2400" dirty="0"/>
              <a:t>() method will </a:t>
            </a:r>
            <a:r>
              <a:rPr lang="en-US" sz="2400" dirty="0"/>
              <a:t>remove whitespaces from both side of the string and returns the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/>
              <a:t>rstrip</a:t>
            </a:r>
            <a:r>
              <a:rPr lang="en-IN" sz="2400" dirty="0"/>
              <a:t>() and </a:t>
            </a:r>
            <a:r>
              <a:rPr lang="en-IN" sz="2400" b="1" dirty="0" err="1"/>
              <a:t>lstrip</a:t>
            </a:r>
            <a:r>
              <a:rPr lang="en-IN" sz="2400" dirty="0"/>
              <a:t>() will remove whitespaces from right and left side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05702" y="4771862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    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 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x.strip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05709" y="477186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05709" y="444267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stripdemo.py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711433" y="485257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8649"/>
              <a:gd name="adj4" fmla="val -334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 (without space)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1471" y="1964093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x.istitle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1478" y="1964093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41478" y="16349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checkcase.py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4723247" y="2055085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204649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721535" y="2639000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140236"/>
              <a:gd name="adj4" fmla="val -590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740371" y="3222914"/>
            <a:ext cx="4495800" cy="510412"/>
          </a:xfrm>
          <a:prstGeom prst="borderCallout1">
            <a:avLst>
              <a:gd name="adj1" fmla="val 53885"/>
              <a:gd name="adj2" fmla="val -612"/>
              <a:gd name="adj3" fmla="val 71797"/>
              <a:gd name="adj4" fmla="val -5948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</a:t>
            </a:r>
            <a:r>
              <a:rPr lang="en-IN" dirty="0"/>
              <a:t>() method will search the string and </a:t>
            </a:r>
            <a:r>
              <a:rPr lang="en-US" dirty="0"/>
              <a:t>returns the index at which they find the specified value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rfind</a:t>
            </a:r>
            <a:r>
              <a:rPr lang="en-IN" dirty="0"/>
              <a:t>() will search the string and </a:t>
            </a:r>
            <a:r>
              <a:rPr lang="en-US" dirty="0"/>
              <a:t>returns the last index at which they find the specified value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Note</a:t>
            </a:r>
            <a:r>
              <a:rPr lang="en-IN" sz="2400" dirty="0"/>
              <a:t> : </a:t>
            </a:r>
            <a:r>
              <a:rPr lang="en-IN" sz="2400" b="1" dirty="0"/>
              <a:t>find</a:t>
            </a:r>
            <a:r>
              <a:rPr lang="en-IN" sz="2400" dirty="0"/>
              <a:t>() and </a:t>
            </a:r>
            <a:r>
              <a:rPr lang="en-IN" sz="2400" b="1" dirty="0" err="1"/>
              <a:t>rfind</a:t>
            </a:r>
            <a:r>
              <a:rPr lang="en-IN" sz="2400" dirty="0"/>
              <a:t>() will </a:t>
            </a:r>
            <a:r>
              <a:rPr lang="en-IN" sz="2400" b="1" dirty="0"/>
              <a:t>return -1</a:t>
            </a:r>
            <a:r>
              <a:rPr lang="en-IN" sz="2400" dirty="0"/>
              <a:t> if they are unable to find the given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replace</a:t>
            </a:r>
            <a:r>
              <a:rPr lang="en-IN" sz="2400" dirty="0"/>
              <a:t>() will </a:t>
            </a:r>
            <a:r>
              <a:rPr lang="en-US" sz="2400" dirty="0"/>
              <a:t>replace str1 with str2 from our string and return the updated string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598979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59897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26979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finddemo.py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794233" y="1688161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8 (index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27778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2777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985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rfinddemo.py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5794233" y="3516960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27 (</a:t>
            </a:r>
            <a:r>
              <a:rPr lang="en-IN">
                <a:solidFill>
                  <a:schemeClr val="tx1"/>
                </a:solidFill>
              </a:rPr>
              <a:t>last index </a:t>
            </a:r>
            <a:r>
              <a:rPr lang="en-IN" dirty="0">
                <a:solidFill>
                  <a:schemeClr val="tx1"/>
                </a:solidFill>
              </a:rPr>
              <a:t>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696863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x.replace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68839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535921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replacedemo.py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5794233" y="578604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“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 institute, </a:t>
            </a:r>
            <a:r>
              <a:rPr lang="en-IN" dirty="0" err="1">
                <a:solidFill>
                  <a:schemeClr val="tx1"/>
                </a:solidFill>
              </a:rPr>
              <a:t>rajkot</a:t>
            </a:r>
            <a:r>
              <a:rPr lang="en-IN" dirty="0">
                <a:solidFill>
                  <a:schemeClr val="tx1"/>
                </a:solidFill>
              </a:rPr>
              <a:t>, INDIA”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  <p:bldP spid="18" grpId="0" build="p" animBg="1"/>
      <p:bldP spid="19" grpId="0" animBg="1"/>
      <p:bldP spid="20" grpId="0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index</a:t>
            </a:r>
            <a:r>
              <a:rPr lang="en-IN" dirty="0"/>
              <a:t>() method will search the string and </a:t>
            </a:r>
            <a:r>
              <a:rPr lang="en-US" dirty="0"/>
              <a:t>returns the index at which they find the specified value, but if they are unable to find the string it will raise an exception.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rindex</a:t>
            </a:r>
            <a:r>
              <a:rPr lang="en-IN" dirty="0"/>
              <a:t>() will search the string and </a:t>
            </a:r>
            <a:r>
              <a:rPr lang="en-US" dirty="0"/>
              <a:t>returns the last index at which they find the specified value , but if they are unable to find the string it will raise an exception.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: </a:t>
            </a:r>
            <a:r>
              <a:rPr lang="en-IN" b="1" dirty="0"/>
              <a:t>find</a:t>
            </a:r>
            <a:r>
              <a:rPr lang="en-IN" dirty="0"/>
              <a:t>() and </a:t>
            </a:r>
            <a:r>
              <a:rPr lang="en-IN" b="1" dirty="0"/>
              <a:t>index</a:t>
            </a:r>
            <a:r>
              <a:rPr lang="en-IN" dirty="0"/>
              <a:t>() are almost same, the only difference is if </a:t>
            </a:r>
            <a:r>
              <a:rPr lang="en-IN" b="1" dirty="0"/>
              <a:t>find</a:t>
            </a:r>
            <a:r>
              <a:rPr lang="en-IN" dirty="0"/>
              <a:t>() is unable to find the string it will return -1 and if </a:t>
            </a:r>
            <a:r>
              <a:rPr lang="en-IN" b="1" dirty="0"/>
              <a:t>index</a:t>
            </a:r>
            <a:r>
              <a:rPr lang="en-IN" dirty="0"/>
              <a:t>() is unable to find the string it will raise an exception.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895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895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794233" y="1984506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8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139006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1390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8098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rindexdemo.py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5794233" y="422818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27 (last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isalnum</a:t>
            </a:r>
            <a:r>
              <a:rPr lang="en-IN" dirty="0"/>
              <a:t>() method will </a:t>
            </a:r>
            <a:r>
              <a:rPr lang="en-US" dirty="0"/>
              <a:t>return true if all the characters in the string are alphanumeric (</a:t>
            </a:r>
            <a:r>
              <a:rPr lang="en-US" dirty="0" err="1"/>
              <a:t>i.e</a:t>
            </a:r>
            <a:r>
              <a:rPr lang="en-US" dirty="0"/>
              <a:t> either alphabets or numeric).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isalpha</a:t>
            </a:r>
            <a:r>
              <a:rPr lang="en-IN" dirty="0"/>
              <a:t>() and </a:t>
            </a:r>
            <a:r>
              <a:rPr lang="en-IN" b="1" dirty="0"/>
              <a:t>is</a:t>
            </a:r>
            <a:r>
              <a:rPr lang="en-US" b="1" dirty="0"/>
              <a:t>numeric</a:t>
            </a:r>
            <a:r>
              <a:rPr lang="en-IN" dirty="0"/>
              <a:t>() will return true if all the characters in the string are only alphabets and </a:t>
            </a:r>
            <a:r>
              <a:rPr lang="en-US" dirty="0"/>
              <a:t>numeric respectively.</a:t>
            </a:r>
            <a:endParaRPr lang="en-IN" dirty="0"/>
          </a:p>
          <a:p>
            <a:r>
              <a:rPr lang="en-IN" b="1" dirty="0" err="1"/>
              <a:t>isdecimal</a:t>
            </a:r>
            <a:r>
              <a:rPr lang="en-IN" dirty="0"/>
              <a:t>() will </a:t>
            </a:r>
            <a:r>
              <a:rPr lang="en-US" dirty="0"/>
              <a:t>return true is all the characters in the string are decimal.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Note</a:t>
            </a:r>
            <a:r>
              <a:rPr lang="en-IN" dirty="0"/>
              <a:t> : </a:t>
            </a:r>
            <a:r>
              <a:rPr lang="en-IN" b="1" dirty="0" err="1"/>
              <a:t>isnuberic</a:t>
            </a:r>
            <a:r>
              <a:rPr lang="en-IN" dirty="0"/>
              <a:t>() and </a:t>
            </a:r>
            <a:r>
              <a:rPr lang="en-IN" b="1" dirty="0" err="1"/>
              <a:t>isdigit</a:t>
            </a:r>
            <a:r>
              <a:rPr lang="en-IN" dirty="0"/>
              <a:t>() are almost same, you suppose to find the difference as Home work assignment for the string methods.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895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'darshan123'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x.isalnum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895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isalnumdemo.py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794233" y="1984506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587739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'123.5'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x.isdecimal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58773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25855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isdecimaldemo.py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5794233" y="4676921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00001"/>
              <a:gd name="adj4" fmla="val -829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14" grpId="0" build="p" animBg="1"/>
      <p:bldP spid="15" grpId="0" animBg="1"/>
      <p:bldP spid="16" grpId="0" animBg="1"/>
      <p:bldP spid="17" grpId="0" animBg="1"/>
      <p:bldP spid="1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Slicing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substring in python using string slicing, we can specify start index, end index and steps (colon separated) to slice the string.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1895324"/>
            <a:ext cx="102384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institute of engineering and technology,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INDIA'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subx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x[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startindex:endindex:steps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566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165339"/>
            <a:ext cx="967923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 of engineering and technology,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INDIA'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subx1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subx2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subx3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subx4 = x[::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subx5 = x[::-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print(subx4)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print(subx5)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165339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83615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strslicedemo.py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4665133" y="3525454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299567"/>
              <a:gd name="adj4" fmla="val -3878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794233" y="2331655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7568"/>
              <a:gd name="adj4" fmla="val -5791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endindex</a:t>
            </a:r>
            <a:r>
              <a:rPr lang="en-IN" dirty="0">
                <a:solidFill>
                  <a:schemeClr val="tx1"/>
                </a:solidFill>
              </a:rPr>
              <a:t> will not be included in the substring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682066" y="4016521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247156"/>
              <a:gd name="adj4" fmla="val -3939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4682066" y="4524521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80634"/>
              <a:gd name="adj4" fmla="val -3894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INDIA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4682066" y="5049454"/>
            <a:ext cx="5607967" cy="420013"/>
          </a:xfrm>
          <a:prstGeom prst="borderCallout1">
            <a:avLst>
              <a:gd name="adj1" fmla="val 53885"/>
              <a:gd name="adj2" fmla="val -612"/>
              <a:gd name="adj3" fmla="val 116128"/>
              <a:gd name="adj4" fmla="val -3909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drhnisiueo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niern</a:t>
            </a:r>
            <a:r>
              <a:rPr lang="en-IN" i="1" dirty="0">
                <a:solidFill>
                  <a:schemeClr val="tx1"/>
                </a:solidFill>
              </a:rPr>
              <a:t> n </a:t>
            </a:r>
            <a:r>
              <a:rPr lang="en-IN" i="1" dirty="0" err="1">
                <a:solidFill>
                  <a:schemeClr val="tx1"/>
                </a:solidFill>
              </a:rPr>
              <a:t>ehooy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akt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uaa,IDA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971800" y="5532054"/>
            <a:ext cx="7318233" cy="420013"/>
          </a:xfrm>
          <a:prstGeom prst="borderCallout1">
            <a:avLst>
              <a:gd name="adj1" fmla="val 53885"/>
              <a:gd name="adj2" fmla="val -612"/>
              <a:gd name="adj3" fmla="val 55654"/>
              <a:gd name="adj4" fmla="val -718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AIDNI ,</a:t>
            </a:r>
            <a:r>
              <a:rPr lang="en-IN" i="1" dirty="0" err="1">
                <a:solidFill>
                  <a:schemeClr val="tx1"/>
                </a:solidFill>
              </a:rPr>
              <a:t>tarajug</a:t>
            </a:r>
            <a:r>
              <a:rPr lang="en-IN" i="1" dirty="0">
                <a:solidFill>
                  <a:schemeClr val="tx1"/>
                </a:solidFill>
              </a:rPr>
              <a:t> ,</a:t>
            </a:r>
            <a:r>
              <a:rPr lang="en-IN" i="1" dirty="0" err="1">
                <a:solidFill>
                  <a:schemeClr val="tx1"/>
                </a:solidFill>
              </a:rPr>
              <a:t>tokjar</a:t>
            </a:r>
            <a:r>
              <a:rPr lang="en-IN" i="1" dirty="0">
                <a:solidFill>
                  <a:schemeClr val="tx1"/>
                </a:solidFill>
              </a:rPr>
              <a:t> ,</a:t>
            </a:r>
            <a:r>
              <a:rPr lang="en-IN" i="1" dirty="0" err="1">
                <a:solidFill>
                  <a:schemeClr val="tx1"/>
                </a:solidFill>
              </a:rPr>
              <a:t>ygolonhcet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dna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gnireenigne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fo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etutitsni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nahsrad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6" grpId="0" animBg="1"/>
      <p:bldP spid="14" grpId="0" build="p" animBg="1"/>
      <p:bldP spid="15" grpId="0" animBg="1"/>
      <p:bldP spid="16" grpId="0" animBg="1"/>
      <p:bldP spid="17" grpId="0" animBg="1"/>
      <p:bldP spid="17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print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str.format</a:t>
            </a:r>
            <a:r>
              <a:rPr lang="en-US" b="1" dirty="0"/>
              <a:t>()</a:t>
            </a:r>
            <a:r>
              <a:rPr lang="en-US" dirty="0"/>
              <a:t> is one of the </a:t>
            </a:r>
            <a:r>
              <a:rPr lang="en-US" i="1" dirty="0"/>
              <a:t>string formatting methods</a:t>
            </a:r>
            <a:r>
              <a:rPr lang="en-US" dirty="0"/>
              <a:t> in Python3, which allows multiple substitutions and value formatting. </a:t>
            </a:r>
          </a:p>
          <a:p>
            <a:r>
              <a:rPr lang="en-US" dirty="0"/>
              <a:t>This method lets us concatenate elements within a string through positional formatting.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specify multiple parameters to the function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4964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'{} 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institute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</a:t>
            </a:r>
            <a:endParaRPr lang="fr-FR" sz="1600" dirty="0">
              <a:solidFill>
                <a:srgbClr val="000000"/>
              </a:solidFill>
              <a:latin typeface="Consolas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fr-FR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(y)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))</a:t>
            </a:r>
            <a:endParaRPr lang="fr-FR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4964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1672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794233" y="25856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794233" y="3068240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7703"/>
              <a:gd name="adj4" fmla="val -39694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ABCD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6808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'{} institute, {}'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6808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3516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794233" y="47700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794233" y="5252640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6415"/>
              <a:gd name="adj4" fmla="val -26234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ABCD institute, XYZ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build="p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print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specify the order of parameters in the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specify alias within the string to specify the order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We can format the decimal values using format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'{1} institute, {0}'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794233" y="17305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0505"/>
              <a:gd name="adj4" fmla="val -714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794233" y="2213107"/>
            <a:ext cx="5220900" cy="657093"/>
          </a:xfrm>
          <a:prstGeom prst="borderCallout1">
            <a:avLst>
              <a:gd name="adj1" fmla="val 53885"/>
              <a:gd name="adj2" fmla="val -612"/>
              <a:gd name="adj3" fmla="val 55126"/>
              <a:gd name="adj4" fmla="val -2720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Inline function call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XYZ institute, ABCD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84265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 institute, 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cityname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,cityname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84265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5134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8071767" y="3940306"/>
            <a:ext cx="3730767" cy="428493"/>
          </a:xfrm>
          <a:prstGeom prst="borderCallout1">
            <a:avLst>
              <a:gd name="adj1" fmla="val 53885"/>
              <a:gd name="adj2" fmla="val -612"/>
              <a:gd name="adj3" fmla="val 73204"/>
              <a:gd name="adj4" fmla="val -1882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 institute,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396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per = (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438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 / 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) * 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100</a:t>
            </a:r>
            <a:endParaRPr lang="it-IT" sz="1600" dirty="0">
              <a:solidFill>
                <a:srgbClr val="000000"/>
              </a:solidFill>
              <a:latin typeface="Consolas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'result = {r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:3.2f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} %'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.format(r=per)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print(x)</a:t>
            </a:r>
            <a:endParaRPr lang="it-IT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396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9104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5997433" y="5481239"/>
            <a:ext cx="3730767" cy="428493"/>
          </a:xfrm>
          <a:prstGeom prst="borderCallout1">
            <a:avLst>
              <a:gd name="adj1" fmla="val 53885"/>
              <a:gd name="adj2" fmla="val -612"/>
              <a:gd name="adj3" fmla="val 114698"/>
              <a:gd name="adj4" fmla="val -10642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result = 87.60 %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2559967" y="6124704"/>
            <a:ext cx="835167" cy="428493"/>
          </a:xfrm>
          <a:prstGeom prst="borderCallout1">
            <a:avLst>
              <a:gd name="adj1" fmla="val -3417"/>
              <a:gd name="adj2" fmla="val 50077"/>
              <a:gd name="adj3" fmla="val -88821"/>
              <a:gd name="adj4" fmla="val 5753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width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3550567" y="6124704"/>
            <a:ext cx="1309300" cy="428493"/>
          </a:xfrm>
          <a:prstGeom prst="borderCallout1">
            <a:avLst>
              <a:gd name="adj1" fmla="val -3417"/>
              <a:gd name="adj2" fmla="val 50077"/>
              <a:gd name="adj3" fmla="val -82893"/>
              <a:gd name="adj4" fmla="val -19669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precision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build="p" animBg="1"/>
      <p:bldP spid="18" grpId="0" animBg="1"/>
      <p:bldP spid="19" grpId="0" animBg="1"/>
      <p:bldP spid="20" grpId="0" animBg="1"/>
      <p:bldP spid="20" grpId="1" animBg="1"/>
      <p:bldP spid="22" grpId="0" uiExpand="1" build="p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built-in data structures in Python - </a:t>
            </a:r>
            <a:r>
              <a:rPr lang="en-US" i="1" dirty="0"/>
              <a:t>list, dictionary, </a:t>
            </a:r>
            <a:r>
              <a:rPr lang="en-US" i="1" dirty="0" err="1"/>
              <a:t>tuple</a:t>
            </a:r>
            <a:r>
              <a:rPr lang="en-US" i="1" dirty="0"/>
              <a:t> and set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explore all the data structures in detail…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69291" y="1490045"/>
          <a:ext cx="11413358" cy="3215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4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8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Sequence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objects, will be represented with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square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[ ]</a:t>
                      </a:r>
                    </a:p>
                    <a:p>
                      <a:pPr algn="l"/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[ 18,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102.3 ]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/>
                        <a:t>Dictionary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2"/>
                          </a:solidFill>
                        </a:rPr>
                        <a:t>dict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key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value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pair of objects , will be represented with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{ “college”: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“code”: “054” }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 err="1"/>
                        <a:t>Tuple</a:t>
                      </a:r>
                      <a:endParaRPr lang="en-IN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tx2"/>
                          </a:solidFill>
                        </a:rPr>
                        <a:t>tup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Ordered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immutable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sequence of objects, will be represented with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round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>
                          <a:solidFill>
                            <a:srgbClr val="FF0000"/>
                          </a:solidFill>
                        </a:rPr>
                        <a:t>(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( 18,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900" dirty="0"/>
                        <a:t>Set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Unordered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collection of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objects, will be represented with the </a:t>
                      </a:r>
                      <a:r>
                        <a:rPr lang="en-IN" sz="2000" b="1" baseline="0" dirty="0">
                          <a:solidFill>
                            <a:schemeClr val="tx1"/>
                          </a:solidFill>
                        </a:rPr>
                        <a:t>curly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brackets </a:t>
                      </a:r>
                      <a:r>
                        <a:rPr lang="en-IN" sz="2000" b="1" baseline="0" dirty="0">
                          <a:solidFill>
                            <a:srgbClr val="FF0000"/>
                          </a:solidFill>
                        </a:rPr>
                        <a:t>{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Example : { 18, “</a:t>
                      </a:r>
                      <a:r>
                        <a:rPr lang="en-IN" sz="2000" b="0" baseline="0" dirty="0" err="1">
                          <a:solidFill>
                            <a:schemeClr val="tx1"/>
                          </a:solidFill>
                        </a:rPr>
                        <a:t>darshan</a:t>
                      </a:r>
                      <a:r>
                        <a:rPr lang="en-IN" sz="2000" b="0" baseline="0" dirty="0">
                          <a:solidFill>
                            <a:schemeClr val="tx1"/>
                          </a:solidFill>
                        </a:rPr>
                        <a:t>”,  True, 102.3 }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ython's creator thinks it has a diversity problem — Quart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6584" y="1663700"/>
            <a:ext cx="2645416" cy="2230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</a:t>
            </a:r>
            <a:r>
              <a:rPr lang="en-US" dirty="0">
                <a:solidFill>
                  <a:srgbClr val="C00000"/>
                </a:solidFill>
              </a:rPr>
              <a:t>open source, interpreted, high-level, general-purpose </a:t>
            </a:r>
            <a:r>
              <a:rPr lang="en-US" dirty="0"/>
              <a:t>programming language.</a:t>
            </a:r>
          </a:p>
          <a:p>
            <a:r>
              <a:rPr lang="en-US" dirty="0"/>
              <a:t>Python's design philosophy emphasizes </a:t>
            </a:r>
            <a:r>
              <a:rPr lang="en-US" dirty="0">
                <a:solidFill>
                  <a:srgbClr val="C00000"/>
                </a:solidFill>
              </a:rPr>
              <a:t>code readability </a:t>
            </a:r>
            <a:r>
              <a:rPr lang="en-US" dirty="0"/>
              <a:t>with its notable use of significant </a:t>
            </a:r>
            <a:r>
              <a:rPr lang="en-US" dirty="0">
                <a:solidFill>
                  <a:srgbClr val="C00000"/>
                </a:solidFill>
              </a:rPr>
              <a:t>whitespace</a:t>
            </a:r>
            <a:r>
              <a:rPr lang="en-US" dirty="0"/>
              <a:t>.</a:t>
            </a:r>
          </a:p>
          <a:p>
            <a:r>
              <a:rPr lang="en-US" dirty="0"/>
              <a:t>Python is </a:t>
            </a:r>
            <a:r>
              <a:rPr lang="en-US" dirty="0">
                <a:solidFill>
                  <a:srgbClr val="C00000"/>
                </a:solidFill>
              </a:rPr>
              <a:t>dynamically typed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garbage-collected </a:t>
            </a:r>
            <a:r>
              <a:rPr lang="en-US" dirty="0"/>
              <a:t>language.</a:t>
            </a:r>
          </a:p>
          <a:p>
            <a:r>
              <a:rPr lang="en-US" dirty="0"/>
              <a:t>Python was conceived in the late </a:t>
            </a:r>
            <a:r>
              <a:rPr lang="en-US" dirty="0">
                <a:solidFill>
                  <a:srgbClr val="C00000"/>
                </a:solidFill>
              </a:rPr>
              <a:t>1980s</a:t>
            </a:r>
            <a:r>
              <a:rPr lang="en-US" dirty="0"/>
              <a:t> as a successor to the </a:t>
            </a:r>
            <a:r>
              <a:rPr lang="en-US" dirty="0">
                <a:solidFill>
                  <a:srgbClr val="C00000"/>
                </a:solidFill>
              </a:rPr>
              <a:t>ABC language</a:t>
            </a:r>
            <a:r>
              <a:rPr lang="en-US" dirty="0"/>
              <a:t>.</a:t>
            </a:r>
          </a:p>
          <a:p>
            <a:r>
              <a:rPr lang="en-US" dirty="0"/>
              <a:t>Python was Created by </a:t>
            </a:r>
            <a:r>
              <a:rPr lang="en-US" dirty="0">
                <a:solidFill>
                  <a:srgbClr val="C00000"/>
                </a:solidFill>
              </a:rPr>
              <a:t>Guido van </a:t>
            </a:r>
            <a:r>
              <a:rPr lang="en-US" dirty="0" err="1">
                <a:solidFill>
                  <a:srgbClr val="C00000"/>
                </a:solidFill>
              </a:rPr>
              <a:t>Rossum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first released in </a:t>
            </a:r>
            <a:r>
              <a:rPr lang="en-US" dirty="0">
                <a:solidFill>
                  <a:srgbClr val="C00000"/>
                </a:solidFill>
              </a:rPr>
              <a:t>1991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Python 2.0</a:t>
            </a:r>
            <a:r>
              <a:rPr lang="en-US" dirty="0"/>
              <a:t>, released in </a:t>
            </a:r>
            <a:r>
              <a:rPr lang="en-US" dirty="0">
                <a:solidFill>
                  <a:srgbClr val="C00000"/>
                </a:solidFill>
              </a:rPr>
              <a:t>2000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introduced features like list comprehensions and a garbage collection system with reference counting.</a:t>
            </a:r>
          </a:p>
          <a:p>
            <a:r>
              <a:rPr lang="en-IN" dirty="0">
                <a:solidFill>
                  <a:srgbClr val="C00000"/>
                </a:solidFill>
              </a:rPr>
              <a:t>Python 3.0 </a:t>
            </a:r>
            <a:r>
              <a:rPr lang="en-IN" dirty="0"/>
              <a:t>released in </a:t>
            </a:r>
            <a:r>
              <a:rPr lang="en-IN" dirty="0">
                <a:solidFill>
                  <a:srgbClr val="C00000"/>
                </a:solidFill>
              </a:rPr>
              <a:t>2008 </a:t>
            </a:r>
            <a:r>
              <a:rPr lang="en-IN" dirty="0"/>
              <a:t>and current version of python is </a:t>
            </a:r>
            <a:r>
              <a:rPr lang="en-IN" b="1" dirty="0"/>
              <a:t>3.10.0</a:t>
            </a:r>
            <a:r>
              <a:rPr lang="en-IN" dirty="0"/>
              <a:t> (as of oct-2022)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Python 2 language was officially discontinued in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a mutable ordered sequence of objects, duplicate values are allowed inside list.</a:t>
            </a:r>
          </a:p>
          <a:p>
            <a:r>
              <a:rPr lang="en-US" dirty="0"/>
              <a:t>List will be represented by square brackets [ ].</a:t>
            </a:r>
          </a:p>
          <a:p>
            <a:r>
              <a:rPr lang="en-US" dirty="0"/>
              <a:t>Python does not have array, List can be used similar to 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slicing similar to string in order to get the sub list from the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614991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b="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b="0" dirty="0">
                <a:solidFill>
                  <a:srgbClr val="000000"/>
                </a:solidFill>
                <a:latin typeface="Consolas"/>
              </a:rPr>
              <a:t>[-1])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61499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8580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list.py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260060" y="2792675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07614"/>
              <a:gd name="adj4" fmla="val -5721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3 </a:t>
            </a:r>
            <a:r>
              <a:rPr lang="en-IN" dirty="0">
                <a:solidFill>
                  <a:schemeClr val="tx1"/>
                </a:solidFill>
              </a:rPr>
              <a:t>(length of the List)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260059" y="23195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64842"/>
              <a:gd name="adj4" fmla="val -6126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institute </a:t>
            </a:r>
            <a:r>
              <a:rPr lang="en-IN" dirty="0">
                <a:solidFill>
                  <a:schemeClr val="tx1"/>
                </a:solidFill>
              </a:rPr>
              <a:t>(List index starts with 0)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251433" y="3257383"/>
            <a:ext cx="5220900" cy="624504"/>
          </a:xfrm>
          <a:prstGeom prst="borderCallout1">
            <a:avLst>
              <a:gd name="adj1" fmla="val 53885"/>
              <a:gd name="adj2" fmla="val -612"/>
              <a:gd name="adj3" fmla="val 77979"/>
              <a:gd name="adj4" fmla="val -6791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>
                <a:solidFill>
                  <a:schemeClr val="tx1"/>
                </a:solidFill>
              </a:rPr>
              <a:t>Note : </a:t>
            </a:r>
            <a:r>
              <a:rPr lang="en-IN" i="1" dirty="0">
                <a:solidFill>
                  <a:schemeClr val="tx1"/>
                </a:solidFill>
              </a:rPr>
              <a:t> spelling of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is updated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522272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'gujarat'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522272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8935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list.py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251433" y="5616707"/>
            <a:ext cx="5220900" cy="716360"/>
          </a:xfrm>
          <a:prstGeom prst="borderCallout1">
            <a:avLst>
              <a:gd name="adj1" fmla="val 53885"/>
              <a:gd name="adj2" fmla="val -612"/>
              <a:gd name="adj3" fmla="val 13685"/>
              <a:gd name="adj4" fmla="val -5785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</a:p>
          <a:p>
            <a:pPr algn="ctr"/>
            <a:r>
              <a:rPr lang="en-IN" b="1" i="1" dirty="0">
                <a:solidFill>
                  <a:schemeClr val="tx1"/>
                </a:solidFill>
              </a:rPr>
              <a:t>Note : </a:t>
            </a:r>
            <a:r>
              <a:rPr lang="en-IN" i="1" dirty="0">
                <a:solidFill>
                  <a:schemeClr val="tx1"/>
                </a:solidFill>
              </a:rPr>
              <a:t> end index not included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260060" y="3931362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27086"/>
              <a:gd name="adj4" fmla="val -5920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(-1 represent last element)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append() method will add element at the end of the list.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insert() method will add element at the specified index in the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700" dirty="0"/>
          </a:p>
          <a:p>
            <a:r>
              <a:rPr lang="en-US" dirty="0"/>
              <a:t>extend() method will add one data structure (List or any) to current List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my_list.append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appendlistdemo.py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980499" y="1942174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0987"/>
              <a:gd name="adj4" fmla="val -617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gujarat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my_list.insert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insertlistdemo.py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50265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'institute', 'of', 'engineering',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5468257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my_list1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my_list2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my_list1.extend(my_list2)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print(my_list1)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546825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5139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extendlistdemo.py</a:t>
            </a:r>
          </a:p>
        </p:txBody>
      </p:sp>
      <p:sp>
        <p:nvSpPr>
          <p:cNvPr id="35" name="Line Callout 1 34"/>
          <p:cNvSpPr/>
          <p:nvPr/>
        </p:nvSpPr>
        <p:spPr>
          <a:xfrm>
            <a:off x="4194033" y="6065440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0147"/>
              <a:gd name="adj4" fmla="val -2463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'institute', ‘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‘</a:t>
            </a:r>
            <a:r>
              <a:rPr lang="en-IN" i="1" dirty="0" err="1">
                <a:solidFill>
                  <a:schemeClr val="tx1"/>
                </a:solidFill>
              </a:rPr>
              <a:t>gujarat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5" grpId="0" animBg="1"/>
      <p:bldP spid="3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pop() method will remove the last element from the list and return it.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remove() method will remove first occurrence of specified element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/>
              <a:t>clear() method will remove all the elements from the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index() method will return first index of the specified element.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institute'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temp = my_list.pop()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print(temp)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poplistdemo.py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989126" y="1761019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31251"/>
              <a:gd name="adj4" fmla="val -6868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my_list.remove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removelistdemo.py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1882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['institute', 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my_list.clear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clearlistdemo.py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5997432" y="5294655"/>
            <a:ext cx="3180435" cy="428493"/>
          </a:xfrm>
          <a:prstGeom prst="borderCallout1">
            <a:avLst>
              <a:gd name="adj1" fmla="val 53885"/>
              <a:gd name="adj2" fmla="val -612"/>
              <a:gd name="adj3" fmla="val 82824"/>
              <a:gd name="adj4" fmla="val -10067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89126" y="2244098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74882"/>
              <a:gd name="adj4" fmla="val -62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'institute‘]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count() method will return the number of occurrence of the specified element.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reverse() method will reverse the elements of the List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/>
              <a:t>sort() method will sort the elements in the List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countlistdemo.py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989126" y="1761019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127225"/>
              <a:gd name="adj4" fmla="val -7414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institute'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my_list.reverse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reverselistdemo.py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91882"/>
              <a:gd name="adj4" fmla="val -6223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‘</a:t>
            </a:r>
            <a:r>
              <a:rPr lang="en-IN" i="1" dirty="0" err="1">
                <a:solidFill>
                  <a:schemeClr val="tx1"/>
                </a:solidFill>
              </a:rPr>
              <a:t>institute','darshan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college'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'enginnering'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my_list.sort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my_list.sort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(reverse=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sortlistdemo.py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5997431" y="5294655"/>
            <a:ext cx="5165149" cy="428493"/>
          </a:xfrm>
          <a:prstGeom prst="borderCallout1">
            <a:avLst>
              <a:gd name="adj1" fmla="val 53885"/>
              <a:gd name="adj2" fmla="val -612"/>
              <a:gd name="adj3" fmla="val 84837"/>
              <a:gd name="adj4" fmla="val -6276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['college', 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enginnering</a:t>
            </a:r>
            <a:r>
              <a:rPr lang="en-IN" i="1" dirty="0">
                <a:solidFill>
                  <a:schemeClr val="tx1"/>
                </a:solidFill>
              </a:rPr>
              <a:t>', 'of',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997431" y="5794987"/>
            <a:ext cx="5165149" cy="428493"/>
          </a:xfrm>
          <a:prstGeom prst="borderCallout1">
            <a:avLst>
              <a:gd name="adj1" fmla="val 53885"/>
              <a:gd name="adj2" fmla="val -612"/>
              <a:gd name="adj3" fmla="val 80811"/>
              <a:gd name="adj4" fmla="val -63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'of', '</a:t>
            </a:r>
            <a:r>
              <a:rPr lang="en-IN" i="1" dirty="0" err="1">
                <a:solidFill>
                  <a:schemeClr val="tx1"/>
                </a:solidFill>
              </a:rPr>
              <a:t>enginnering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'college']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nimBg="1"/>
      <p:bldP spid="13" grpId="0" animBg="1"/>
      <p:bldP spid="14" grpId="0" animBg="1"/>
      <p:bldP spid="15" grpId="0" animBg="1"/>
      <p:bldP spid="15" grpId="1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7" grpId="0" animBg="1"/>
      <p:bldP spid="1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 mutable </a:t>
            </a:r>
            <a:r>
              <a:rPr lang="en-US" b="1" dirty="0"/>
              <a:t>unordered</a:t>
            </a:r>
            <a:r>
              <a:rPr lang="en-US" dirty="0"/>
              <a:t> collection of </a:t>
            </a:r>
            <a:r>
              <a:rPr lang="en-US" b="1" dirty="0"/>
              <a:t>unique</a:t>
            </a:r>
            <a:r>
              <a:rPr lang="en-US" dirty="0"/>
              <a:t> objects.</a:t>
            </a:r>
          </a:p>
          <a:p>
            <a:r>
              <a:rPr lang="en-US" dirty="0"/>
              <a:t>Set will be represented by curly brackets { }.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has many in-built methods such as add(), clear(), copy(), pop(), remove() etc.. which are similar to methods we have previously seen.</a:t>
            </a:r>
          </a:p>
          <a:p>
            <a:r>
              <a:rPr lang="en-US" dirty="0"/>
              <a:t>Set also has methods like difference(), intersection(), union(), </a:t>
            </a:r>
            <a:r>
              <a:rPr lang="en-US" dirty="0" err="1"/>
              <a:t>issubset</a:t>
            </a:r>
            <a:r>
              <a:rPr lang="en-US" dirty="0"/>
              <a:t>(), </a:t>
            </a:r>
            <a:r>
              <a:rPr lang="en-US" dirty="0" err="1"/>
              <a:t>issuperset</a:t>
            </a:r>
            <a:r>
              <a:rPr lang="en-US" dirty="0"/>
              <a:t>() etc…</a:t>
            </a:r>
          </a:p>
          <a:p>
            <a:r>
              <a:rPr lang="en-US" dirty="0"/>
              <a:t>Set is unordered collection of object whereas List is ordered collection of object.</a:t>
            </a:r>
          </a:p>
          <a:p>
            <a:r>
              <a:rPr lang="en-US" dirty="0"/>
              <a:t>Main difference between Set and List is that Set will have only unique elements and List can have duplicate elements.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209549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209549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88036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setdemo.py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035771" y="2267742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88341"/>
              <a:gd name="adj4" fmla="val -58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{1, 2, 3, 5, 9}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8" grpId="0" animBg="1"/>
      <p:bldP spid="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immutable ordered sequence of objects, duplicate values are allowed inside tuple.</a:t>
            </a:r>
          </a:p>
          <a:p>
            <a:r>
              <a:rPr lang="en-US" dirty="0" err="1"/>
              <a:t>Tuple</a:t>
            </a:r>
            <a:r>
              <a:rPr lang="en-US" dirty="0"/>
              <a:t> will be represented by round brackets ( ).</a:t>
            </a:r>
          </a:p>
          <a:p>
            <a:r>
              <a:rPr lang="en-US" dirty="0" err="1"/>
              <a:t>Tuple</a:t>
            </a:r>
            <a:r>
              <a:rPr lang="en-US" dirty="0"/>
              <a:t> is similar to List but List is mutable whereas </a:t>
            </a:r>
            <a:r>
              <a:rPr lang="en-US" dirty="0" err="1"/>
              <a:t>Tuple</a:t>
            </a:r>
            <a:r>
              <a:rPr lang="en-US" dirty="0"/>
              <a:t> is immutable.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614991"/>
            <a:ext cx="84722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'institute'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my_tuple.index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'engineering'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'of'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[-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61499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8580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tupledemo.py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251433" y="304284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59298"/>
              <a:gd name="adj4" fmla="val -2020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3 </a:t>
            </a:r>
            <a:r>
              <a:rPr lang="en-IN" dirty="0">
                <a:solidFill>
                  <a:schemeClr val="tx1"/>
                </a:solidFill>
              </a:rPr>
              <a:t>(index of ‘engineering’)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6251432" y="2517908"/>
            <a:ext cx="5808295" cy="428493"/>
          </a:xfrm>
          <a:prstGeom prst="borderCallout1">
            <a:avLst>
              <a:gd name="adj1" fmla="val 53885"/>
              <a:gd name="adj2" fmla="val -612"/>
              <a:gd name="adj3" fmla="val 122565"/>
              <a:gd name="adj4" fmla="val -5859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('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'institute', 'of', 'engineering', 'of',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251433" y="3559307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-4757"/>
              <a:gd name="adj4" fmla="val -3883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251433" y="4076892"/>
            <a:ext cx="5220900" cy="434723"/>
          </a:xfrm>
          <a:prstGeom prst="borderCallout1">
            <a:avLst>
              <a:gd name="adj1" fmla="val 53885"/>
              <a:gd name="adj2" fmla="val -612"/>
              <a:gd name="adj3" fmla="val -70241"/>
              <a:gd name="adj4" fmla="val -5651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is an unordered collection of key value pairs.</a:t>
            </a:r>
          </a:p>
          <a:p>
            <a:r>
              <a:rPr lang="en-US" dirty="0"/>
              <a:t>Dictionary will be represented by curly brackets { }.</a:t>
            </a:r>
          </a:p>
          <a:p>
            <a:r>
              <a:rPr lang="en-US" dirty="0"/>
              <a:t>Dictionary is mutable.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4728462"/>
            <a:ext cx="84722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print(my_dict.get(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472846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439927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dictdemo.py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06044" y="5190818"/>
            <a:ext cx="5523624" cy="1020201"/>
          </a:xfrm>
          <a:prstGeom prst="borderCallout1">
            <a:avLst>
              <a:gd name="adj1" fmla="val 53885"/>
              <a:gd name="adj2" fmla="val -612"/>
              <a:gd name="adj3" fmla="val 5546"/>
              <a:gd name="adj4" fmla="val -253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values can be accessed using key inside square brackets as well as using get() method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endParaRPr lang="en-IN" i="1" dirty="0">
              <a:solidFill>
                <a:schemeClr val="tx1"/>
              </a:solidFill>
            </a:endParaRPr>
          </a:p>
          <a:p>
            <a:pPr algn="ctr"/>
            <a:r>
              <a:rPr lang="en-IN" i="1" dirty="0">
                <a:solidFill>
                  <a:schemeClr val="tx1"/>
                </a:solidFill>
              </a:rPr>
              <a:t>           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22641" y="2533680"/>
            <a:ext cx="102384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'key1'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'value1'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'key2'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'value2'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}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2044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21" name="Line Callout 1 20"/>
          <p:cNvSpPr/>
          <p:nvPr/>
        </p:nvSpPr>
        <p:spPr>
          <a:xfrm>
            <a:off x="946187" y="3237430"/>
            <a:ext cx="2754544" cy="626533"/>
          </a:xfrm>
          <a:prstGeom prst="borderCallout1">
            <a:avLst>
              <a:gd name="adj1" fmla="val 2941"/>
              <a:gd name="adj2" fmla="val 50044"/>
              <a:gd name="adj3" fmla="val -69174"/>
              <a:gd name="adj4" fmla="val 614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Key value is separated by </a:t>
            </a:r>
            <a:r>
              <a:rPr lang="en-IN" b="1" dirty="0">
                <a:solidFill>
                  <a:srgbClr val="FF0000"/>
                </a:solidFill>
              </a:rPr>
              <a:t>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4077575" y="3237430"/>
            <a:ext cx="3306635" cy="626533"/>
          </a:xfrm>
          <a:prstGeom prst="borderCallout1">
            <a:avLst>
              <a:gd name="adj1" fmla="val 2941"/>
              <a:gd name="adj2" fmla="val 50044"/>
              <a:gd name="adj3" fmla="val -60913"/>
              <a:gd name="adj4" fmla="val -1185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Key value pairs is separated by </a:t>
            </a:r>
            <a:r>
              <a:rPr lang="en-IN" b="1" dirty="0">
                <a:solidFill>
                  <a:srgbClr val="FF0000"/>
                </a:solidFill>
              </a:rPr>
              <a:t>,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animBg="1"/>
      <p:bldP spid="7" grpId="1" animBg="1"/>
      <p:bldP spid="19" grpId="0" uiExpand="1" build="p" animBg="1"/>
      <p:bldP spid="20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keys() method will return list of all the keys associated with the Dictionary.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values() method will return list of all the values associated with the Dictionary.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700" dirty="0"/>
          </a:p>
          <a:p>
            <a:r>
              <a:rPr lang="en-US" dirty="0"/>
              <a:t>items() method will return list of </a:t>
            </a:r>
            <a:r>
              <a:rPr lang="en-US" dirty="0" err="1"/>
              <a:t>tuples</a:t>
            </a:r>
            <a:r>
              <a:rPr lang="en-US" dirty="0"/>
              <a:t> for each key value pair associated with the Dictionary.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4132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my_dict.keys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4132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121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keydemo.py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3436257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my_dict.values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43625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1070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valuedemo.py</a:t>
            </a:r>
          </a:p>
        </p:txBody>
      </p:sp>
      <p:sp>
        <p:nvSpPr>
          <p:cNvPr id="30" name="Line Callout 1 29"/>
          <p:cNvSpPr/>
          <p:nvPr/>
        </p:nvSpPr>
        <p:spPr>
          <a:xfrm>
            <a:off x="5980499" y="3737107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33499"/>
              <a:gd name="adj4" fmla="val -4290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', 'engineering']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39568" y="4993805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{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'college'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'city'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rajkot"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'type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"engineering"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my_dict.items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39575" y="4993805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39575" y="46646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itemsdemo.py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5997432" y="5294655"/>
            <a:ext cx="4914983" cy="709330"/>
          </a:xfrm>
          <a:prstGeom prst="borderCallout1">
            <a:avLst>
              <a:gd name="adj1" fmla="val 53885"/>
              <a:gd name="adj2" fmla="val -612"/>
              <a:gd name="adj3" fmla="val 18739"/>
              <a:gd name="adj4" fmla="val -481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[('college', '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i="1" dirty="0">
                <a:solidFill>
                  <a:schemeClr val="tx1"/>
                </a:solidFill>
              </a:rPr>
              <a:t>'), ('city', '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'), ('type', 'engineering')]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980499" y="2114701"/>
            <a:ext cx="5220900" cy="428493"/>
          </a:xfrm>
          <a:prstGeom prst="borderCallout1">
            <a:avLst>
              <a:gd name="adj1" fmla="val 53885"/>
              <a:gd name="adj2" fmla="val -612"/>
              <a:gd name="adj3" fmla="val -15712"/>
              <a:gd name="adj4" fmla="val -4720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['college', 'city', 'type']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p" animBg="1"/>
      <p:bldP spid="13" grpId="0" animBg="1"/>
      <p:bldP spid="14" grpId="0" animBg="1"/>
      <p:bldP spid="21" grpId="0" build="p" animBg="1"/>
      <p:bldP spid="28" grpId="0" animBg="1"/>
      <p:bldP spid="29" grpId="0" animBg="1"/>
      <p:bldP spid="30" grpId="0" animBg="1"/>
      <p:bldP spid="30" grpId="1" animBg="1"/>
      <p:bldP spid="31" grpId="0" build="p" animBg="1"/>
      <p:bldP spid="32" grpId="0" animBg="1"/>
      <p:bldP spid="33" grpId="0" animBg="1"/>
      <p:bldP spid="34" grpId="0" animBg="1"/>
      <p:bldP spid="34" grpId="1" animBg="1"/>
      <p:bldP spid="16" grpId="0" animBg="1"/>
      <p:bldP spid="1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81C05-4355-BD48-B6E5-6584D541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 vs. tuple vs. set vs. dictionary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7CA0CF7-2347-074D-ADAE-8BED1D18B0CB}"/>
              </a:ext>
            </a:extLst>
          </p:cNvPr>
          <p:cNvGraphicFramePr>
            <a:graphicFrameLocks/>
          </p:cNvGraphicFramePr>
          <p:nvPr/>
        </p:nvGraphicFramePr>
        <p:xfrm>
          <a:off x="266658" y="979973"/>
          <a:ext cx="11413357" cy="4130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65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43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029">
                  <a:extLst>
                    <a:ext uri="{9D8B030D-6E8A-4147-A177-3AD203B41FA5}">
                      <a16:colId xmlns:a16="http://schemas.microsoft.com/office/drawing/2014/main" xmlns="" val="79124219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Tuple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Sets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Dictionaries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Ordered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Ordered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Unordered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Unordered Data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Mutable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immutable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mutable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mutable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Square braces.[]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Parenthesis ()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Curly brackets {}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Curly brackets {key : value}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Duplicate elements allowed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Duplicate elements allowed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 Duplicate elements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 Duplicate key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append()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cannot be added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update()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68848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We can create a list using the list() function.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 can create a tuple using the tuple() function.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 can create a set using the set()function.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We can create a dictionary using the 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dict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() function.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87269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my_list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[5,6,7,8]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my_tuple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 (5,6,7,8)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my_sets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 {3,4,5,6}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my_dictionaries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= {"name" : "XYZ", "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." : "101"}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655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1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segregate python operators in the following groups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Identity operators</a:t>
            </a:r>
          </a:p>
          <a:p>
            <a:pPr lvl="1"/>
            <a:r>
              <a:rPr lang="en-US" dirty="0"/>
              <a:t>Membership operators</a:t>
            </a:r>
          </a:p>
          <a:p>
            <a:pPr lvl="1"/>
            <a:r>
              <a:rPr lang="en-US" dirty="0"/>
              <a:t>Bitwise operators</a:t>
            </a:r>
          </a:p>
          <a:p>
            <a:endParaRPr lang="en-IN" dirty="0"/>
          </a:p>
          <a:p>
            <a:r>
              <a:rPr lang="en-IN" dirty="0"/>
              <a:t>We will discuss some of the operators from the given list in detail in next few slides.</a:t>
            </a:r>
            <a:endParaRPr lang="en-US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Python has many advantages</a:t>
            </a:r>
          </a:p>
          <a:p>
            <a:r>
              <a:rPr lang="en-IN" dirty="0">
                <a:solidFill>
                  <a:srgbClr val="C00000"/>
                </a:solidFill>
              </a:rPr>
              <a:t>Easy to Read, Learn and Write</a:t>
            </a:r>
          </a:p>
          <a:p>
            <a:pPr lvl="1"/>
            <a:r>
              <a:rPr lang="en-IN" dirty="0"/>
              <a:t>Python is a</a:t>
            </a:r>
            <a:r>
              <a:rPr lang="en-IN" b="1" dirty="0"/>
              <a:t> high-level programming language</a:t>
            </a:r>
            <a:r>
              <a:rPr lang="en-IN" dirty="0"/>
              <a:t> that has English-like syntax. This makes it easier to read and understand the code.</a:t>
            </a:r>
          </a:p>
          <a:p>
            <a:r>
              <a:rPr lang="en-IN" dirty="0">
                <a:solidFill>
                  <a:srgbClr val="C00000"/>
                </a:solidFill>
              </a:rPr>
              <a:t>Improved Productivity</a:t>
            </a:r>
          </a:p>
          <a:p>
            <a:pPr lvl="1"/>
            <a:r>
              <a:rPr lang="en-IN" dirty="0"/>
              <a:t>Python is a very </a:t>
            </a:r>
            <a:r>
              <a:rPr lang="en-IN" b="1" dirty="0"/>
              <a:t>productive language</a:t>
            </a:r>
            <a:r>
              <a:rPr lang="en-IN" dirty="0"/>
              <a:t>. Due to the simplicity of Python, developers can focus on solving the problem.</a:t>
            </a:r>
          </a:p>
          <a:p>
            <a:r>
              <a:rPr lang="en-IN" dirty="0">
                <a:solidFill>
                  <a:srgbClr val="C00000"/>
                </a:solidFill>
              </a:rPr>
              <a:t>Interpreted Language</a:t>
            </a:r>
          </a:p>
          <a:p>
            <a:pPr lvl="1"/>
            <a:r>
              <a:rPr lang="en-IN" dirty="0"/>
              <a:t>Python is an interpreted language which means that Python directly</a:t>
            </a:r>
            <a:r>
              <a:rPr lang="en-IN" b="1" dirty="0"/>
              <a:t> executes the code</a:t>
            </a:r>
            <a:r>
              <a:rPr lang="en-IN" dirty="0"/>
              <a:t> line by line. In case of any error, it stops further execution and reports back the error which has occurred.</a:t>
            </a:r>
          </a:p>
          <a:p>
            <a:r>
              <a:rPr lang="en-IN" dirty="0">
                <a:solidFill>
                  <a:srgbClr val="C00000"/>
                </a:solidFill>
              </a:rPr>
              <a:t>Dynamically Typed</a:t>
            </a:r>
          </a:p>
          <a:p>
            <a:pPr lvl="1"/>
            <a:r>
              <a:rPr lang="en-IN" dirty="0"/>
              <a:t>python automatically assigns the data type during </a:t>
            </a:r>
            <a:r>
              <a:rPr lang="en-IN" b="1" dirty="0"/>
              <a:t>execution</a:t>
            </a:r>
            <a:r>
              <a:rPr lang="en-IN" dirty="0"/>
              <a:t>. The programmer doesn’t need to worry about declaring variables and their data types.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: consider A = 10 and B =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Imp. Point: Python does not support pre/post increment(++)/decrement(--) operators 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197967"/>
              </p:ext>
            </p:extLst>
          </p:nvPr>
        </p:nvGraphicFramePr>
        <p:xfrm>
          <a:off x="348125" y="1388291"/>
          <a:ext cx="11413357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+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-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/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/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3.3333333333333335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 return the remainder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//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returns the quotient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//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**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 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** B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10 * 10 * 10 = 1000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: consider A = 10 and B = 3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585997"/>
              </p:ext>
            </p:extLst>
          </p:nvPr>
        </p:nvGraphicFramePr>
        <p:xfrm>
          <a:off x="348125" y="1379978"/>
          <a:ext cx="11413357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68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and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&lt;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or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&gt; 5 </a:t>
                      </a: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B &gt; 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Negate the result, returns True if the result is False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 ( A &gt; 5 )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&amp; Member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Identity Operator</a:t>
            </a:r>
          </a:p>
          <a:p>
            <a:r>
              <a:rPr lang="en-IN" dirty="0"/>
              <a:t>Note : consider A = [1,2], B = [1,2] and C=A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Member Operator</a:t>
            </a:r>
          </a:p>
          <a:p>
            <a:r>
              <a:rPr lang="en-IN" dirty="0"/>
              <a:t>Note : consider A = 2 and B = [1,2,3]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033564"/>
              </p:ext>
            </p:extLst>
          </p:nvPr>
        </p:nvGraphicFramePr>
        <p:xfrm>
          <a:off x="495300" y="1719763"/>
          <a:ext cx="11074400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57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1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2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8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B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/>
                        <a:t>is</a:t>
                      </a:r>
                      <a:r>
                        <a:rPr lang="en-IN" sz="1900" baseline="0" dirty="0"/>
                        <a:t> not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both variables are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is not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9440"/>
              </p:ext>
            </p:extLst>
          </p:nvPr>
        </p:nvGraphicFramePr>
        <p:xfrm>
          <a:off x="469900" y="4579158"/>
          <a:ext cx="11099801" cy="1965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04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92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9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1900" baseline="0" dirty="0"/>
                        <a:t>not in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	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 not in 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209373" y="5963780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09379" y="596378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09379" y="56345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62" y="877239"/>
            <a:ext cx="11929641" cy="2075386"/>
          </a:xfrm>
        </p:spPr>
        <p:txBody>
          <a:bodyPr/>
          <a:lstStyle/>
          <a:p>
            <a:r>
              <a:rPr lang="en-US" dirty="0"/>
              <a:t>if statement is written using the </a:t>
            </a:r>
            <a:r>
              <a:rPr lang="en-US" b="1" dirty="0"/>
              <a:t>if</a:t>
            </a:r>
            <a:r>
              <a:rPr lang="en-US" dirty="0"/>
              <a:t> keyword followed by </a:t>
            </a:r>
            <a:r>
              <a:rPr lang="en-US" b="1" dirty="0"/>
              <a:t>condition</a:t>
            </a:r>
            <a:r>
              <a:rPr lang="en-US" dirty="0"/>
              <a:t> and </a:t>
            </a:r>
            <a:r>
              <a:rPr lang="en-US" b="1" dirty="0"/>
              <a:t>colon</a:t>
            </a:r>
            <a:r>
              <a:rPr lang="en-US" dirty="0"/>
              <a:t>(</a:t>
            </a:r>
            <a:r>
              <a:rPr lang="en-US" b="1" dirty="0"/>
              <a:t>:</a:t>
            </a:r>
            <a:r>
              <a:rPr lang="en-US" dirty="0"/>
              <a:t>) .</a:t>
            </a:r>
          </a:p>
          <a:p>
            <a:r>
              <a:rPr lang="en-IN" dirty="0"/>
              <a:t>Code to execute when the condition is true will be ideally written in the next line with </a:t>
            </a:r>
            <a:r>
              <a:rPr lang="en-IN" b="1" dirty="0"/>
              <a:t>Indentation</a:t>
            </a:r>
            <a:r>
              <a:rPr lang="en-IN" dirty="0"/>
              <a:t> (white space).</a:t>
            </a:r>
          </a:p>
          <a:p>
            <a:r>
              <a:rPr lang="en-US" dirty="0"/>
              <a:t>Python relies on indentation to define scope in the code (Other programming languages often use curly-brackets for this purpose).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3448532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344853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311934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4045259" y="3049964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statement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2245569" y="4065393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225835" y="5149701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25842" y="514970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25842" y="48205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ifdemo.py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231633" y="5194929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python ifdemo.py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31640" y="5194929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31640" y="486574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Run in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3" grpId="0" build="p"/>
      <p:bldP spid="4" grpId="0" uiExpand="1" build="p" animBg="1"/>
      <p:bldP spid="5" grpId="0" animBg="1"/>
      <p:bldP spid="6" grpId="0" animBg="1"/>
      <p:bldP spid="10" grpId="0" animBg="1"/>
      <p:bldP spid="10" grpId="1" animBg="1"/>
      <p:bldP spid="11" grpId="0" animBg="1"/>
      <p:bldP spid="11" grpId="1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7454" y="3919223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less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37460" y="391922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37460" y="359003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130138" y="3140064"/>
            <a:ext cx="400371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0145" y="314006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0145" y="281088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ifelsedemo.py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59714" y="3150372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python ifelsedemo.py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59721" y="3150372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59721" y="282118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Run in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37454" y="4102103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37460" y="410210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37460" y="37729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If, </a:t>
            </a:r>
            <a:r>
              <a:rPr lang="en-IN" dirty="0" err="1"/>
              <a:t>elif</a:t>
            </a:r>
            <a:r>
              <a:rPr lang="en-IN" dirty="0"/>
              <a:t> and else statement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1236960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3990" y="1236960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907776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130138" y="3322944"/>
            <a:ext cx="400371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30145" y="332294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30145" y="2993760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ifelifdemo.py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159714" y="3333252"/>
            <a:ext cx="314867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python ifelifdemo.py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659721" y="3333252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659721" y="300406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Run in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22" grpId="0" animBg="1"/>
      <p:bldP spid="23" grpId="0" animBg="1"/>
      <p:bldP spid="4" grpId="0" build="p" animBg="1"/>
      <p:bldP spid="5" grpId="0" animBg="1"/>
      <p:bldP spid="6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8B5CA-09AC-FC47-8B8A-613A5C9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C74091-77FB-3743-8E3C-76FAC9E2B4E1}"/>
              </a:ext>
            </a:extLst>
          </p:cNvPr>
          <p:cNvSpPr/>
          <p:nvPr/>
        </p:nvSpPr>
        <p:spPr>
          <a:xfrm>
            <a:off x="820812" y="1272700"/>
            <a:ext cx="599258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# Python Program to find Student Grade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English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math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Math score: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computers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Computer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physics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Physics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chemistry = float(input(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 Please enter Chemistry Marks: 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total =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+ math + computers + physics + chemistry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percentage = (total /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100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"Total Marks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%total)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"Marks Percentage = %.2f"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 %percentage)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/>
              </a:rPr>
            </a:b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90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"A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80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"B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70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"D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200" dirty="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"E Grade"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"Fail"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934E15-E02C-BD4F-B856-B5A41EF5DFDF}"/>
              </a:ext>
            </a:extLst>
          </p:cNvPr>
          <p:cNvSpPr/>
          <p:nvPr/>
        </p:nvSpPr>
        <p:spPr>
          <a:xfrm>
            <a:off x="320820" y="1272700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F6A7EA51-D479-124A-A51D-6F390FDDB2DB}"/>
              </a:ext>
            </a:extLst>
          </p:cNvPr>
          <p:cNvSpPr/>
          <p:nvPr/>
        </p:nvSpPr>
        <p:spPr>
          <a:xfrm>
            <a:off x="320820" y="943516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C85B46-C0ED-B94E-8B95-82CCA7EFDEE8}"/>
              </a:ext>
            </a:extLst>
          </p:cNvPr>
          <p:cNvSpPr/>
          <p:nvPr/>
        </p:nvSpPr>
        <p:spPr>
          <a:xfrm>
            <a:off x="7177669" y="1272700"/>
            <a:ext cx="397355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English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Math score: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Computer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Physics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Chemistry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Total Marks = 250.00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Marks Percentage = 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 Grade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C188AB8C-7501-5C48-8E58-677D7183782D}"/>
              </a:ext>
            </a:extLst>
          </p:cNvPr>
          <p:cNvSpPr/>
          <p:nvPr/>
        </p:nvSpPr>
        <p:spPr>
          <a:xfrm>
            <a:off x="7177669" y="9435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833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objects in python are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b="1" dirty="0"/>
              <a:t>, </a:t>
            </a:r>
            <a:r>
              <a:rPr lang="en-IN" dirty="0"/>
              <a:t>meaning we can iterate </a:t>
            </a:r>
            <a:r>
              <a:rPr lang="en-IN" dirty="0">
                <a:solidFill>
                  <a:srgbClr val="C00000"/>
                </a:solidFill>
              </a:rPr>
              <a:t>over every element </a:t>
            </a:r>
            <a:r>
              <a:rPr lang="en-IN" dirty="0"/>
              <a:t>in the object.</a:t>
            </a:r>
          </a:p>
          <a:p>
            <a:pPr lvl="1"/>
            <a:r>
              <a:rPr lang="en-IN" dirty="0"/>
              <a:t>such as every elements from the List, every characters from the string etc..</a:t>
            </a:r>
          </a:p>
          <a:p>
            <a:r>
              <a:rPr lang="en-IN" dirty="0"/>
              <a:t>We can use for loop to execute block of code for each element of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dirty="0"/>
              <a:t> object.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58268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5826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407829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40782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fordemo1.py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062511" y="4080294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70479"/>
              <a:gd name="adj4" fmla="val -4156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4407829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44078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4" y="40786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fordemo2.py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101002" y="407166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87741"/>
              <a:gd name="adj4" fmla="val -513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F42C0-A469-B543-8979-A77B661F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8AFC7-04C7-8E4E-9161-D90AFFA2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280877"/>
          </a:xfrm>
        </p:spPr>
        <p:txBody>
          <a:bodyPr/>
          <a:lstStyle/>
          <a:p>
            <a:r>
              <a:rPr lang="en-US" dirty="0"/>
              <a:t>The range() function returns a </a:t>
            </a:r>
            <a:r>
              <a:rPr lang="en-US" dirty="0">
                <a:solidFill>
                  <a:srgbClr val="C00000"/>
                </a:solidFill>
              </a:rPr>
              <a:t>sequence of numbers</a:t>
            </a:r>
            <a:r>
              <a:rPr lang="en-US" dirty="0"/>
              <a:t>, starting from </a:t>
            </a:r>
            <a:r>
              <a:rPr lang="en-US" dirty="0">
                <a:solidFill>
                  <a:srgbClr val="C00000"/>
                </a:solidFill>
              </a:rPr>
              <a:t>0 by default</a:t>
            </a:r>
            <a:r>
              <a:rPr lang="en-US" dirty="0"/>
              <a:t>, and increments </a:t>
            </a:r>
            <a:r>
              <a:rPr lang="en-US" dirty="0">
                <a:solidFill>
                  <a:srgbClr val="C00000"/>
                </a:solidFill>
              </a:rPr>
              <a:t>by 1 (by default), </a:t>
            </a:r>
            <a:r>
              <a:rPr lang="en-US" dirty="0"/>
              <a:t>and stops </a:t>
            </a:r>
            <a:r>
              <a:rPr lang="en-US" dirty="0">
                <a:solidFill>
                  <a:srgbClr val="C00000"/>
                </a:solidFill>
              </a:rPr>
              <a:t>before a specified number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00FB35-2143-0348-B0C0-EE683C7E1B88}"/>
              </a:ext>
            </a:extLst>
          </p:cNvPr>
          <p:cNvSpPr/>
          <p:nvPr/>
        </p:nvSpPr>
        <p:spPr>
          <a:xfrm>
            <a:off x="972197" y="2073301"/>
            <a:ext cx="33879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range(start, stop, step)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B44BC3-D818-C04C-AFE7-D65C8B535247}"/>
              </a:ext>
            </a:extLst>
          </p:cNvPr>
          <p:cNvSpPr/>
          <p:nvPr/>
        </p:nvSpPr>
        <p:spPr>
          <a:xfrm>
            <a:off x="482478" y="207330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1767A9D-1B3A-3B4A-8107-937670B205DA}"/>
              </a:ext>
            </a:extLst>
          </p:cNvPr>
          <p:cNvSpPr/>
          <p:nvPr/>
        </p:nvSpPr>
        <p:spPr>
          <a:xfrm>
            <a:off x="472204" y="174411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5C0E2E-94E1-7F4D-AC56-56960F2EB760}"/>
              </a:ext>
            </a:extLst>
          </p:cNvPr>
          <p:cNvSpPr/>
          <p:nvPr/>
        </p:nvSpPr>
        <p:spPr>
          <a:xfrm>
            <a:off x="982471" y="3283158"/>
            <a:ext cx="20283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3627646-A304-3C4D-BA89-FADAFDDD546C}"/>
              </a:ext>
            </a:extLst>
          </p:cNvPr>
          <p:cNvSpPr/>
          <p:nvPr/>
        </p:nvSpPr>
        <p:spPr>
          <a:xfrm>
            <a:off x="482478" y="328315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4895A0A4-98F7-4E46-B5A2-02A15F7CCC16}"/>
              </a:ext>
            </a:extLst>
          </p:cNvPr>
          <p:cNvSpPr/>
          <p:nvPr/>
        </p:nvSpPr>
        <p:spPr>
          <a:xfrm>
            <a:off x="482478" y="2953974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ECE2187-6590-1841-9B44-6F3FBCC8A9E2}"/>
              </a:ext>
            </a:extLst>
          </p:cNvPr>
          <p:cNvSpPr/>
          <p:nvPr/>
        </p:nvSpPr>
        <p:spPr>
          <a:xfrm>
            <a:off x="451066" y="4657607"/>
            <a:ext cx="255976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2EC2EAFE-871F-1A4A-85EC-759F5CCD24E8}"/>
              </a:ext>
            </a:extLst>
          </p:cNvPr>
          <p:cNvSpPr/>
          <p:nvPr/>
        </p:nvSpPr>
        <p:spPr>
          <a:xfrm>
            <a:off x="451065" y="432842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5154C32-5EFF-CE49-958D-A78EC3DBF895}"/>
              </a:ext>
            </a:extLst>
          </p:cNvPr>
          <p:cNvSpPr/>
          <p:nvPr/>
        </p:nvSpPr>
        <p:spPr>
          <a:xfrm>
            <a:off x="3718145" y="3271309"/>
            <a:ext cx="233653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D2415A5-B08A-474E-866D-E0D8CDCD7CDF}"/>
              </a:ext>
            </a:extLst>
          </p:cNvPr>
          <p:cNvSpPr/>
          <p:nvPr/>
        </p:nvSpPr>
        <p:spPr>
          <a:xfrm>
            <a:off x="3218152" y="32713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6180B89B-94F7-0240-9EE5-B2A5CDF7A829}"/>
              </a:ext>
            </a:extLst>
          </p:cNvPr>
          <p:cNvSpPr/>
          <p:nvPr/>
        </p:nvSpPr>
        <p:spPr>
          <a:xfrm>
            <a:off x="3218152" y="294212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694E2A8-4B1D-D94E-B70C-EC7B5565E23D}"/>
              </a:ext>
            </a:extLst>
          </p:cNvPr>
          <p:cNvSpPr/>
          <p:nvPr/>
        </p:nvSpPr>
        <p:spPr>
          <a:xfrm>
            <a:off x="3186740" y="4645758"/>
            <a:ext cx="28679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C0F91CBE-E333-BE4A-91DE-945482FC4122}"/>
              </a:ext>
            </a:extLst>
          </p:cNvPr>
          <p:cNvSpPr/>
          <p:nvPr/>
        </p:nvSpPr>
        <p:spPr>
          <a:xfrm>
            <a:off x="3186739" y="43165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6ED6068-F6C6-0344-A685-DDB9E20DFA03}"/>
              </a:ext>
            </a:extLst>
          </p:cNvPr>
          <p:cNvSpPr/>
          <p:nvPr/>
        </p:nvSpPr>
        <p:spPr>
          <a:xfrm>
            <a:off x="6785725" y="3227106"/>
            <a:ext cx="202835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E28AC9E-A71B-9148-8290-D0A99580AAB8}"/>
              </a:ext>
            </a:extLst>
          </p:cNvPr>
          <p:cNvSpPr/>
          <p:nvPr/>
        </p:nvSpPr>
        <p:spPr>
          <a:xfrm>
            <a:off x="6285732" y="32271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CB1F5832-199C-964E-A5BC-800600F03BE5}"/>
              </a:ext>
            </a:extLst>
          </p:cNvPr>
          <p:cNvSpPr/>
          <p:nvPr/>
        </p:nvSpPr>
        <p:spPr>
          <a:xfrm>
            <a:off x="6285732" y="289792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3F1F237-D070-8A4B-9F27-BD33F76E5AC2}"/>
              </a:ext>
            </a:extLst>
          </p:cNvPr>
          <p:cNvSpPr/>
          <p:nvPr/>
        </p:nvSpPr>
        <p:spPr>
          <a:xfrm>
            <a:off x="6254320" y="4601555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93817837-8EFC-7642-BF3D-3242F2B774D0}"/>
              </a:ext>
            </a:extLst>
          </p:cNvPr>
          <p:cNvSpPr/>
          <p:nvPr/>
        </p:nvSpPr>
        <p:spPr>
          <a:xfrm>
            <a:off x="6254319" y="4272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5B434F-FAF8-D746-897C-A3EC8B28D1DC}"/>
              </a:ext>
            </a:extLst>
          </p:cNvPr>
          <p:cNvSpPr/>
          <p:nvPr/>
        </p:nvSpPr>
        <p:spPr>
          <a:xfrm>
            <a:off x="9382598" y="3238377"/>
            <a:ext cx="28094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reversed(range(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17809E6-1274-F842-800D-CF6E490D54D1}"/>
              </a:ext>
            </a:extLst>
          </p:cNvPr>
          <p:cNvSpPr/>
          <p:nvPr/>
        </p:nvSpPr>
        <p:spPr>
          <a:xfrm>
            <a:off x="9034979" y="3225711"/>
            <a:ext cx="3579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xmlns="" id="{E90CEA1B-E1DC-1C45-BAC9-25675390A942}"/>
              </a:ext>
            </a:extLst>
          </p:cNvPr>
          <p:cNvSpPr/>
          <p:nvPr/>
        </p:nvSpPr>
        <p:spPr>
          <a:xfrm>
            <a:off x="9034979" y="2896527"/>
            <a:ext cx="18901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F673DE1-FE2D-1A41-8D3F-71B09F6387C4}"/>
              </a:ext>
            </a:extLst>
          </p:cNvPr>
          <p:cNvSpPr/>
          <p:nvPr/>
        </p:nvSpPr>
        <p:spPr>
          <a:xfrm>
            <a:off x="8987160" y="4644363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C657EED6-BFB9-3B43-BC00-C255FF936781}"/>
              </a:ext>
            </a:extLst>
          </p:cNvPr>
          <p:cNvSpPr/>
          <p:nvPr/>
        </p:nvSpPr>
        <p:spPr>
          <a:xfrm>
            <a:off x="8987159" y="431517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1615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  <p:bldP spid="25" grpId="0" build="p" animBg="1"/>
      <p:bldP spid="26" grpId="0" animBg="1"/>
      <p:bldP spid="27" grpId="0" animBg="1"/>
      <p:bldP spid="28" grpId="0" build="p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 (</a:t>
            </a:r>
            <a:r>
              <a:rPr lang="en-IN" dirty="0" err="1"/>
              <a:t>tuple</a:t>
            </a:r>
            <a:r>
              <a:rPr lang="en-IN" dirty="0"/>
              <a:t> unpacking)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Sometimes we have nested data structure like List of </a:t>
            </a:r>
            <a:r>
              <a:rPr lang="en-IN" dirty="0" err="1"/>
              <a:t>tuples</a:t>
            </a:r>
            <a:r>
              <a:rPr lang="en-IN" dirty="0"/>
              <a:t>, and if we want to iterate with such list we can use </a:t>
            </a:r>
            <a:r>
              <a:rPr lang="en-IN" dirty="0" err="1"/>
              <a:t>tuple</a:t>
            </a:r>
            <a:r>
              <a:rPr lang="en-IN" dirty="0"/>
              <a:t> unpacking.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range() function will create a list from start till (not including) the value specified as argument.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2208093"/>
            <a:ext cx="4605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1878909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withouttupleunapacking.py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769213" y="3114136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6307"/>
              <a:gd name="adj4" fmla="val -6855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539707" y="2208093"/>
            <a:ext cx="44244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print(b)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039714" y="220809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039715" y="1878909"/>
            <a:ext cx="27764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withtupleunpacking.py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8392972" y="3122762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-10473"/>
              <a:gd name="adj4" fmla="val -3972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6012081" y="3131389"/>
            <a:ext cx="1406636" cy="1449238"/>
          </a:xfrm>
          <a:prstGeom prst="borderCallout1">
            <a:avLst>
              <a:gd name="adj1" fmla="val -2067"/>
              <a:gd name="adj2" fmla="val 47836"/>
              <a:gd name="adj3" fmla="val -31307"/>
              <a:gd name="adj4" fmla="val 7495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technique is known as </a:t>
            </a:r>
            <a:r>
              <a:rPr lang="en-IN" dirty="0" err="1">
                <a:solidFill>
                  <a:schemeClr val="tx1"/>
                </a:solidFill>
              </a:rPr>
              <a:t>tuple</a:t>
            </a:r>
            <a:r>
              <a:rPr lang="en-IN" dirty="0">
                <a:solidFill>
                  <a:schemeClr val="tx1"/>
                </a:solidFill>
              </a:rPr>
              <a:t> unpacking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5581022"/>
            <a:ext cx="4605622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0,5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558102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5251838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rangedemo.py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4519711" y="5184461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65810"/>
              <a:gd name="adj4" fmla="val -7652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uiExpand="1" build="p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67A4D-8700-1348-A82B-07FA3C09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Python?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566EF7-BFB6-7B4B-9365-FF9121C8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Free and Open-Source</a:t>
            </a:r>
          </a:p>
          <a:p>
            <a:pPr lvl="1"/>
            <a:r>
              <a:rPr lang="en-IN" dirty="0"/>
              <a:t>Python comes under the OSI approved open-source license. This makes it free to use and distribute. </a:t>
            </a:r>
          </a:p>
          <a:p>
            <a:pPr lvl="1"/>
            <a:r>
              <a:rPr lang="en-US" dirty="0"/>
              <a:t>The Python Software Foundation distributes pre-made binaries that are freely available for use on all major operating systems called </a:t>
            </a:r>
            <a:r>
              <a:rPr lang="en-US" dirty="0" err="1"/>
              <a:t>CPython</a:t>
            </a:r>
            <a:r>
              <a:rPr lang="en-US" dirty="0"/>
              <a:t>.</a:t>
            </a:r>
            <a:endParaRPr lang="en-IN" dirty="0"/>
          </a:p>
          <a:p>
            <a:pPr lvl="1"/>
            <a:r>
              <a:rPr lang="en-US" dirty="0"/>
              <a:t>You can get </a:t>
            </a:r>
            <a:r>
              <a:rPr lang="en-US" dirty="0" err="1"/>
              <a:t>CPython’s</a:t>
            </a:r>
            <a:r>
              <a:rPr lang="en-US" dirty="0"/>
              <a:t> source-code, too. Plus, you can modify the source code and distribute it as allowed by </a:t>
            </a:r>
            <a:r>
              <a:rPr lang="en-US" dirty="0" err="1"/>
              <a:t>CPython’s</a:t>
            </a:r>
            <a:r>
              <a:rPr lang="en-US" dirty="0"/>
              <a:t> license.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Vast Libraries Support</a:t>
            </a:r>
          </a:p>
          <a:p>
            <a:pPr lvl="1"/>
            <a:r>
              <a:rPr lang="en-IN" dirty="0"/>
              <a:t>The standard library of Python is huge, you can find almost all the functions needed for your task. So, you don’t have to depend on external libraries.</a:t>
            </a:r>
          </a:p>
          <a:p>
            <a:r>
              <a:rPr lang="en-IN" dirty="0">
                <a:solidFill>
                  <a:srgbClr val="C00000"/>
                </a:solidFill>
              </a:rPr>
              <a:t>Portability</a:t>
            </a:r>
          </a:p>
          <a:p>
            <a:pPr lvl="1"/>
            <a:r>
              <a:rPr lang="en-IN" dirty="0"/>
              <a:t>In many languages like C/C++, you need to change your </a:t>
            </a:r>
            <a:r>
              <a:rPr lang="en-IN" b="1" dirty="0"/>
              <a:t>code</a:t>
            </a:r>
            <a:r>
              <a:rPr lang="en-IN" dirty="0"/>
              <a:t> to run the program on different platforms. That is not the same with Python. You only write once and run it anywhere.</a:t>
            </a:r>
          </a:p>
          <a:p>
            <a:pPr lvl="1"/>
            <a:r>
              <a:rPr lang="en-US" dirty="0"/>
              <a:t>Python runs on all major operating systems like Microsoft Windows, Linux, and Mac OS X.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loop will continue to execute block of code until some condition remains True.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while felling hungry, keep eating </a:t>
            </a:r>
          </a:p>
          <a:p>
            <a:pPr lvl="1"/>
            <a:r>
              <a:rPr lang="en-IN"/>
              <a:t>while having </a:t>
            </a:r>
            <a:r>
              <a:rPr lang="en-IN" dirty="0"/>
              <a:t>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83709" y="2798341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83716" y="279834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46915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39977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4453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41520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3622"/>
              <a:gd name="adj4" fmla="val -2164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494496" y="4261448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65122"/>
              <a:gd name="adj4" fmla="val -21021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514491" y="4045518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7014498" y="404551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7014498" y="3716334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withelse.py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489190" y="326940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140122"/>
              <a:gd name="adj4" fmla="val -1347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is greater than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  <p:bldP spid="13" grpId="0" build="p" animBg="1"/>
      <p:bldP spid="14" grpId="0" animBg="1"/>
      <p:bldP spid="15" grpId="0" animBg="1"/>
      <p:bldP spid="16" grpId="0" animBg="1"/>
      <p:bldP spid="1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 &amp; pass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458737" cy="5590565"/>
          </a:xfrm>
        </p:spPr>
        <p:txBody>
          <a:bodyPr/>
          <a:lstStyle/>
          <a:p>
            <a:r>
              <a:rPr lang="en-IN" dirty="0"/>
              <a:t>break : Breaks out of the current closest enclosing loop.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continue : Goes to the top of the current closest enclosing loop.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Pass : Does nothing at all, will be used as a placeholder in conditions where you don’t want to write anything.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1302321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130232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97313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breakdemo.py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10144134" y="905760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3355408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335540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3026224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continuedemo.py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144134" y="2958847"/>
            <a:ext cx="1406636" cy="1673525"/>
          </a:xfrm>
          <a:prstGeom prst="borderCallout1">
            <a:avLst>
              <a:gd name="adj1" fmla="val 53885"/>
              <a:gd name="adj2" fmla="val -612"/>
              <a:gd name="adj3" fmla="val 47769"/>
              <a:gd name="adj4" fmla="val -105347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6703609" y="5296351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6203616" y="529635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6203616" y="496716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passdemo.py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0040616" y="5115464"/>
            <a:ext cx="2151383" cy="431307"/>
          </a:xfrm>
          <a:prstGeom prst="borderCallout1">
            <a:avLst>
              <a:gd name="adj1" fmla="val 53885"/>
              <a:gd name="adj2" fmla="val -612"/>
              <a:gd name="adj3" fmla="val 125771"/>
              <a:gd name="adj4" fmla="val -67325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 </a:t>
            </a:r>
            <a:r>
              <a:rPr lang="en-IN" dirty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7" grpId="1" animBg="1"/>
      <p:bldP spid="8" grpId="0" build="p" animBg="1"/>
      <p:bldP spid="9" grpId="0" animBg="1"/>
      <p:bldP spid="10" grpId="0" animBg="1"/>
      <p:bldP spid="11" grpId="0" animBg="1"/>
      <p:bldP spid="11" grpId="1" animBg="1"/>
      <p:bldP spid="12" grpId="0" build="p" animBg="1"/>
      <p:bldP spid="13" grpId="0" animBg="1"/>
      <p:bldP spid="14" grpId="0" animBg="1"/>
      <p:bldP spid="15" grpId="0" animBg="1"/>
      <p:bldP spid="1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87903-D47C-B749-A7BE-4A2268D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6FCF50-7584-A14C-B2F1-0E0B509D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offer a way to </a:t>
            </a:r>
            <a:r>
              <a:rPr lang="en-US" dirty="0">
                <a:solidFill>
                  <a:srgbClr val="C00000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lists</a:t>
            </a:r>
            <a:r>
              <a:rPr lang="en-US" dirty="0"/>
              <a:t> based on </a:t>
            </a:r>
            <a:r>
              <a:rPr lang="en-US" dirty="0">
                <a:solidFill>
                  <a:srgbClr val="C00000"/>
                </a:solidFill>
              </a:rPr>
              <a:t>existing </a:t>
            </a:r>
            <a:r>
              <a:rPr lang="en-US" dirty="0" err="1">
                <a:solidFill>
                  <a:srgbClr val="C00000"/>
                </a:solidFill>
              </a:rPr>
              <a:t>iterable</a:t>
            </a:r>
            <a:r>
              <a:rPr lang="en-US" dirty="0"/>
              <a:t>. When using list comprehensions, lists can be </a:t>
            </a:r>
            <a:r>
              <a:rPr lang="en-US" dirty="0">
                <a:solidFill>
                  <a:srgbClr val="C00000"/>
                </a:solidFill>
              </a:rPr>
              <a:t>built</a:t>
            </a:r>
            <a:r>
              <a:rPr lang="en-US" dirty="0"/>
              <a:t> by using any </a:t>
            </a:r>
            <a:r>
              <a:rPr lang="en-US" dirty="0" err="1">
                <a:solidFill>
                  <a:srgbClr val="C00000"/>
                </a:solidFill>
              </a:rPr>
              <a:t>iterable</a:t>
            </a:r>
            <a:r>
              <a:rPr lang="en-US" dirty="0"/>
              <a:t>, including </a:t>
            </a:r>
            <a:r>
              <a:rPr lang="en-US" dirty="0">
                <a:solidFill>
                  <a:srgbClr val="C00000"/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list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tuples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 example, if we want to create a list of characters from the string, we can use for loop like below example,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2181BE-ED75-C34E-9799-2E45E5B93E34}"/>
              </a:ext>
            </a:extLst>
          </p:cNvPr>
          <p:cNvSpPr/>
          <p:nvPr/>
        </p:nvSpPr>
        <p:spPr>
          <a:xfrm>
            <a:off x="966879" y="3013501"/>
            <a:ext cx="29806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mystr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'darshan'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[]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 </a:t>
            </a:r>
            <a:r>
              <a:rPr lang="en-US" sz="1600" b="1" dirty="0">
                <a:solidFill>
                  <a:srgbClr val="AA22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mystr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1600" dirty="0" err="1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append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(c)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mylist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46F95E-42B4-2043-9507-D41CADC01B4C}"/>
              </a:ext>
            </a:extLst>
          </p:cNvPr>
          <p:cNvSpPr/>
          <p:nvPr/>
        </p:nvSpPr>
        <p:spPr>
          <a:xfrm>
            <a:off x="466886" y="30135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8B08C7D-DD38-0E4B-8283-41F68EEE15C6}"/>
              </a:ext>
            </a:extLst>
          </p:cNvPr>
          <p:cNvSpPr/>
          <p:nvPr/>
        </p:nvSpPr>
        <p:spPr>
          <a:xfrm>
            <a:off x="466886" y="268431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ForLoop.py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C0E1D2-AF07-A844-AC8D-82D457F47448}"/>
              </a:ext>
            </a:extLst>
          </p:cNvPr>
          <p:cNvSpPr/>
          <p:nvPr/>
        </p:nvSpPr>
        <p:spPr>
          <a:xfrm>
            <a:off x="466886" y="4806816"/>
            <a:ext cx="41069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['d', 'a', 'r', 's', 'h', 'a', 'n']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E7496F0F-88D7-F04D-9BE8-F8E170CA079C}"/>
              </a:ext>
            </a:extLst>
          </p:cNvPr>
          <p:cNvSpPr/>
          <p:nvPr/>
        </p:nvSpPr>
        <p:spPr>
          <a:xfrm>
            <a:off x="466886" y="450519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B22F795-2948-AE4B-AC36-AC4520601224}"/>
              </a:ext>
            </a:extLst>
          </p:cNvPr>
          <p:cNvSpPr/>
          <p:nvPr/>
        </p:nvSpPr>
        <p:spPr>
          <a:xfrm>
            <a:off x="5096107" y="2550271"/>
            <a:ext cx="628928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 expression for item in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iterable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]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 expression for item in 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iterable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 condition ]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C3AA2CF3-FE0A-394A-BCCC-7040519F1EFA}"/>
              </a:ext>
            </a:extLst>
          </p:cNvPr>
          <p:cNvSpPr/>
          <p:nvPr/>
        </p:nvSpPr>
        <p:spPr>
          <a:xfrm>
            <a:off x="5096107" y="223758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75B3260-559D-1940-B76B-E4510377D6F8}"/>
              </a:ext>
            </a:extLst>
          </p:cNvPr>
          <p:cNvSpPr/>
          <p:nvPr/>
        </p:nvSpPr>
        <p:spPr>
          <a:xfrm>
            <a:off x="5573798" y="4023141"/>
            <a:ext cx="4106926" cy="641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[c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 </a:t>
            </a:r>
            <a:r>
              <a:rPr lang="en-US" sz="1600" b="1" dirty="0">
                <a:solidFill>
                  <a:srgbClr val="AA22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'darshan'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IN" sz="1600" dirty="0">
              <a:latin typeface="LM Roman 1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1600" dirty="0">
              <a:latin typeface="LM Roman 1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2BEDAC-D54A-BA48-A24F-EF875CB014C5}"/>
              </a:ext>
            </a:extLst>
          </p:cNvPr>
          <p:cNvSpPr/>
          <p:nvPr/>
        </p:nvSpPr>
        <p:spPr>
          <a:xfrm>
            <a:off x="5073805" y="402314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AE35BFE9-3C3E-B44B-B12D-6E25A1881ECD}"/>
              </a:ext>
            </a:extLst>
          </p:cNvPr>
          <p:cNvSpPr/>
          <p:nvPr/>
        </p:nvSpPr>
        <p:spPr>
          <a:xfrm>
            <a:off x="5073805" y="369395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</p:spTree>
    <p:extLst>
      <p:ext uri="{BB962C8B-B14F-4D97-AF65-F5344CB8AC3E}">
        <p14:creationId xmlns:p14="http://schemas.microsoft.com/office/powerpoint/2010/main" val="22434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uiExpand="1" build="p" animBg="1"/>
      <p:bldP spid="9" grpId="0" animBg="1"/>
      <p:bldP spid="13" grpId="0" build="p" animBg="1"/>
      <p:bldP spid="15" grpId="0" animBg="1"/>
      <p:bldP spid="16" grpId="0" build="p" animBg="1"/>
      <p:bldP spid="17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8609B-5896-FD41-8633-E181C24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C8663-615F-3144-8FEE-FA89CB4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Similarly, we can use list comprehensions in many cases where we want to create a list out of </a:t>
            </a:r>
            <a:r>
              <a:rPr lang="en-US" dirty="0">
                <a:solidFill>
                  <a:srgbClr val="C00000"/>
                </a:solidFill>
              </a:rPr>
              <a:t>other </a:t>
            </a:r>
            <a:r>
              <a:rPr lang="en-US" dirty="0" err="1">
                <a:solidFill>
                  <a:srgbClr val="C00000"/>
                </a:solidFill>
              </a:rPr>
              <a:t>iterable</a:t>
            </a:r>
            <a:r>
              <a:rPr lang="en-US" dirty="0"/>
              <a:t>, let’s see another example of the use of List Comprehension.</a:t>
            </a:r>
            <a:endParaRPr lang="en-IN" dirty="0"/>
          </a:p>
          <a:p>
            <a:pPr lvl="0"/>
            <a:r>
              <a:rPr lang="en-US" dirty="0"/>
              <a:t>Example (Using for loop):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5B3FDC6-1B2A-404C-8606-020D1C217545}"/>
              </a:ext>
            </a:extLst>
          </p:cNvPr>
          <p:cNvSpPr/>
          <p:nvPr/>
        </p:nvSpPr>
        <p:spPr>
          <a:xfrm>
            <a:off x="966879" y="2600906"/>
            <a:ext cx="404001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i="1" dirty="0">
                <a:solidFill>
                  <a:srgbClr val="4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#list of square from 1 to 10</a:t>
            </a:r>
            <a:r>
              <a:rPr lang="en-US" altLang="en-US" sz="11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[]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AA22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altLang="en-US" sz="1600" dirty="0" err="1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append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**2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08387EF-4C81-384D-86F8-5E74D6E6CEA8}"/>
              </a:ext>
            </a:extLst>
          </p:cNvPr>
          <p:cNvSpPr/>
          <p:nvPr/>
        </p:nvSpPr>
        <p:spPr>
          <a:xfrm>
            <a:off x="466886" y="260090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3BB5533-03B9-0F47-8D36-94B9FB9D97DC}"/>
              </a:ext>
            </a:extLst>
          </p:cNvPr>
          <p:cNvSpPr/>
          <p:nvPr/>
        </p:nvSpPr>
        <p:spPr>
          <a:xfrm>
            <a:off x="466886" y="22717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ForLoop1.py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20DBC3B-B0F1-EC40-B96D-4FEDE1ED2454}"/>
              </a:ext>
            </a:extLst>
          </p:cNvPr>
          <p:cNvSpPr/>
          <p:nvPr/>
        </p:nvSpPr>
        <p:spPr>
          <a:xfrm>
            <a:off x="466886" y="4555155"/>
            <a:ext cx="484109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[1, 4, 9, 16, 25, 36, 49, 64, 81, 100]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1E66B573-50DE-5C42-B785-B70BFBED77CF}"/>
              </a:ext>
            </a:extLst>
          </p:cNvPr>
          <p:cNvSpPr/>
          <p:nvPr/>
        </p:nvSpPr>
        <p:spPr>
          <a:xfrm>
            <a:off x="466886" y="425352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6C5B5C6-3403-1D41-A754-B9503370094E}"/>
              </a:ext>
            </a:extLst>
          </p:cNvPr>
          <p:cNvSpPr/>
          <p:nvPr/>
        </p:nvSpPr>
        <p:spPr>
          <a:xfrm>
            <a:off x="6730393" y="2600906"/>
            <a:ext cx="471075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i="1" dirty="0">
                <a:solidFill>
                  <a:srgbClr val="4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list of square from 1 to 10</a:t>
            </a:r>
            <a:r>
              <a:rPr lang="en-US" altLang="en-US" sz="11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**2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AA22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range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altLang="en-US" sz="1600" dirty="0">
                <a:solidFill>
                  <a:srgbClr val="66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]</a:t>
            </a:r>
            <a:endParaRPr lang="en-US" altLang="en-US" sz="1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mylist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E17CA24-15D2-8943-942B-F3B19F563B43}"/>
              </a:ext>
            </a:extLst>
          </p:cNvPr>
          <p:cNvSpPr/>
          <p:nvPr/>
        </p:nvSpPr>
        <p:spPr>
          <a:xfrm>
            <a:off x="6230400" y="260090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45DCA462-BE19-FC4C-B320-1EE219AB42F6}"/>
              </a:ext>
            </a:extLst>
          </p:cNvPr>
          <p:cNvSpPr/>
          <p:nvPr/>
        </p:nvSpPr>
        <p:spPr>
          <a:xfrm>
            <a:off x="6230400" y="22717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</p:spTree>
    <p:extLst>
      <p:ext uri="{BB962C8B-B14F-4D97-AF65-F5344CB8AC3E}">
        <p14:creationId xmlns:p14="http://schemas.microsoft.com/office/powerpoint/2010/main" val="1309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15" grpId="0" uiExpand="1" build="p" animBg="1"/>
      <p:bldP spid="16" grpId="0" animBg="1"/>
      <p:bldP spid="17" grpId="0" build="p" animBg="1"/>
      <p:bldP spid="18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clean repeatable code is a key part of becoming an effective programmer.</a:t>
            </a:r>
          </a:p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In Python a function is defined using the def keyword: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3716" y="2582681"/>
            <a:ext cx="895213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2253497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675650" y="218411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95034"/>
              <a:gd name="adj4" fmla="val -58156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2245569" y="3199542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-22245"/>
              <a:gd name="adj4" fmla="val -3028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528599"/>
            <a:ext cx="564941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'=============================='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 world"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"from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college"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seperator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528599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19941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functiondemo.py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228404" y="3778370"/>
            <a:ext cx="4365497" cy="1811547"/>
          </a:xfrm>
          <a:prstGeom prst="borderCallout1">
            <a:avLst>
              <a:gd name="adj1" fmla="val 53885"/>
              <a:gd name="adj2" fmla="val -612"/>
              <a:gd name="adj3" fmla="val 109646"/>
              <a:gd name="adj4" fmla="val -49663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hello world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darshan</a:t>
            </a:r>
            <a:r>
              <a:rPr lang="en-US" dirty="0">
                <a:solidFill>
                  <a:schemeClr val="tx1"/>
                </a:solidFill>
              </a:rPr>
              <a:t> college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==============================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rajkot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  <p:bldP spid="7" grpId="0" animBg="1"/>
      <p:bldP spid="7" grpId="1" animBg="1"/>
      <p:bldP spid="8" grpId="0" animBg="1"/>
      <p:bldP spid="8" grpId="1" animBg="1"/>
      <p:bldP spid="9" grpId="0" build="p" animBg="1"/>
      <p:bldP spid="10" grpId="0" animBg="1"/>
      <p:bldP spid="11" grpId="0" animBg="1"/>
      <p:bldP spid="12" grpId="0" animBg="1"/>
      <p:bldP spid="1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(cont.) (DOCSTRING &amp; return)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 string helps us to define the documentation about the function within the function itself.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b="1" dirty="0"/>
          </a:p>
          <a:p>
            <a:r>
              <a:rPr lang="en-IN" b="1" dirty="0"/>
              <a:t>return statement </a:t>
            </a:r>
            <a:r>
              <a:rPr lang="en-IN" dirty="0"/>
              <a:t>: return allows us to assign the output of the function to a new variable, return is use to send back the result of the function, instead of just printing it out.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583716" y="1651036"/>
            <a:ext cx="895213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function_name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    DOCSTRING: explains the function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INPUT: explains input</a:t>
            </a:r>
          </a:p>
          <a:p>
            <a:r>
              <a:rPr lang="en-IN" sz="1600" dirty="0">
                <a:solidFill>
                  <a:srgbClr val="A31515"/>
                </a:solidFill>
                <a:latin typeface="Consolas"/>
              </a:rPr>
              <a:t>	OUTPUT: explains output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/>
              </a:rPr>
              <a:t>    '''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#code to execute when function is called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83716" y="1321852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675650" y="125246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128078"/>
              <a:gd name="adj4" fmla="val -93078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Enclosed within triple quotes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79186" y="4661602"/>
            <a:ext cx="4881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(n1,n2)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n1 + n2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sum1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sum2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add_number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print(sum1)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print(sum2)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79193" y="466160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79193" y="4332418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821636" y="4808519"/>
            <a:ext cx="1406636" cy="1449238"/>
          </a:xfrm>
          <a:prstGeom prst="borderCallout1">
            <a:avLst>
              <a:gd name="adj1" fmla="val 53885"/>
              <a:gd name="adj2" fmla="val -612"/>
              <a:gd name="adj3" fmla="val 94290"/>
              <a:gd name="adj4" fmla="val -162381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6" grpId="1" animBg="1"/>
      <p:bldP spid="12" grpId="0" build="p" animBg="1"/>
      <p:bldP spid="13" grpId="0" animBg="1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38F9-DBF8-6748-BE8B-7E6B7F93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Python?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378B9-13E3-1F40-BB5D-41965DDE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It’s Safe</a:t>
            </a:r>
          </a:p>
          <a:p>
            <a:pPr lvl="1"/>
            <a:r>
              <a:rPr lang="en-US" dirty="0"/>
              <a:t>Python doesn’t have pointers like other C-based languages, making it much more reliable.</a:t>
            </a:r>
          </a:p>
          <a:p>
            <a:pPr lvl="1"/>
            <a:r>
              <a:rPr lang="en-US" dirty="0"/>
              <a:t>Along with that, errors never pass silently unless they’re explicitly silenced. </a:t>
            </a:r>
            <a:endParaRPr lang="en-IN" dirty="0"/>
          </a:p>
          <a:p>
            <a:pPr lvl="1"/>
            <a:r>
              <a:rPr lang="en-US" dirty="0"/>
              <a:t>This allows you to see and read why the program crashed and where to correct your error.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High-Level Language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Python looks more like a readable, human language than like a low-level language. </a:t>
            </a:r>
            <a:endParaRPr lang="en-IN" dirty="0"/>
          </a:p>
          <a:p>
            <a:pPr lvl="1"/>
            <a:r>
              <a:rPr lang="en-US" dirty="0"/>
              <a:t>This gives you the ability to program at a faster rate.</a:t>
            </a:r>
            <a:endParaRPr lang="en-I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For Windows &amp; Mac: </a:t>
            </a:r>
          </a:p>
          <a:p>
            <a:pPr lvl="1"/>
            <a:r>
              <a:rPr lang="en-IN" dirty="0"/>
              <a:t>To install python in windows you need to download installable file from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After downloading the installable file you need to execute the file.</a:t>
            </a:r>
          </a:p>
          <a:p>
            <a:r>
              <a:rPr lang="en-IN" dirty="0">
                <a:solidFill>
                  <a:srgbClr val="C00000"/>
                </a:solidFill>
              </a:rPr>
              <a:t>For Linux :</a:t>
            </a:r>
          </a:p>
          <a:p>
            <a:pPr lvl="1"/>
            <a:r>
              <a:rPr lang="en-IN" dirty="0"/>
              <a:t>For </a:t>
            </a:r>
            <a:r>
              <a:rPr lang="en-IN" dirty="0" err="1"/>
              <a:t>ubuntu</a:t>
            </a:r>
            <a:r>
              <a:rPr lang="en-IN" dirty="0"/>
              <a:t> 16.10 or newer 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update 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apt-get install python3.8</a:t>
            </a:r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To verify the installation </a:t>
            </a:r>
          </a:p>
          <a:p>
            <a:pPr lvl="1"/>
            <a:r>
              <a:rPr lang="en-IN" dirty="0"/>
              <a:t>Windows	: </a:t>
            </a:r>
          </a:p>
          <a:p>
            <a:pPr lvl="2"/>
            <a:r>
              <a:rPr lang="en-IN" dirty="0"/>
              <a:t>python --version</a:t>
            </a:r>
          </a:p>
          <a:p>
            <a:pPr lvl="1"/>
            <a:r>
              <a:rPr lang="en-IN" dirty="0"/>
              <a:t>Linux : </a:t>
            </a:r>
          </a:p>
          <a:p>
            <a:pPr lvl="2"/>
            <a:r>
              <a:rPr lang="en-IN" b="1" dirty="0"/>
              <a:t>python</a:t>
            </a:r>
            <a:r>
              <a:rPr lang="en-IN" b="1" dirty="0">
                <a:solidFill>
                  <a:srgbClr val="FF0000"/>
                </a:solidFill>
              </a:rPr>
              <a:t>3</a:t>
            </a:r>
            <a:r>
              <a:rPr lang="en-IN" dirty="0"/>
              <a:t> --version (</a:t>
            </a:r>
            <a:r>
              <a:rPr lang="en-IN" dirty="0" err="1"/>
              <a:t>linux</a:t>
            </a:r>
            <a:r>
              <a:rPr lang="en-IN" dirty="0"/>
              <a:t> might have python2 already installed, you can check python 2 using </a:t>
            </a:r>
            <a:r>
              <a:rPr lang="en-IN" b="1" dirty="0"/>
              <a:t>python --version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C00000"/>
                </a:solidFill>
              </a:rPr>
              <a:t>Alternatively we can use anaconda distribution for the python installation</a:t>
            </a:r>
          </a:p>
          <a:p>
            <a:pPr lvl="1"/>
            <a:r>
              <a:rPr lang="en-US" dirty="0">
                <a:hlinkClick r:id="rId3"/>
              </a:rPr>
              <a:t>http://anaconda.com/downloads</a:t>
            </a:r>
            <a:endParaRPr lang="en-US" dirty="0"/>
          </a:p>
          <a:p>
            <a:pPr lvl="1"/>
            <a:r>
              <a:rPr lang="en-IN" dirty="0"/>
              <a:t>Anaconda comes with many useful inbuilt libraries.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write python programs, we can use any text editors or IDE (Integrated Development Environment), Initially we are going to use Visual Studio Code.</a:t>
            </a:r>
          </a:p>
          <a:p>
            <a:r>
              <a:rPr lang="en-IN" dirty="0"/>
              <a:t>Create new file in editor, save it as </a:t>
            </a:r>
            <a:r>
              <a:rPr lang="en-IN" b="1" dirty="0"/>
              <a:t>first</a:t>
            </a:r>
            <a:r>
              <a:rPr lang="en-IN" b="1" dirty="0">
                <a:solidFill>
                  <a:srgbClr val="FF0000"/>
                </a:solidFill>
              </a:rPr>
              <a:t>.py </a:t>
            </a:r>
            <a:r>
              <a:rPr lang="en-IN" dirty="0"/>
              <a:t>(Extensions for python programs will be .</a:t>
            </a:r>
            <a:r>
              <a:rPr lang="en-IN" dirty="0" err="1"/>
              <a:t>py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run the python file open command prompt and change directory to where your python file is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Next, run python command (python filename.py)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605" y="3418497"/>
            <a:ext cx="4047596" cy="97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197" y="4802189"/>
            <a:ext cx="5386917" cy="50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515509" y="2431038"/>
            <a:ext cx="40343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 World from python"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1015516" y="243103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1015516" y="210185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first.py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884333" y="2040468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9527"/>
              <a:gd name="adj4" fmla="val -14792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Python line does not end with </a:t>
            </a:r>
            <a:r>
              <a:rPr lang="en-IN" b="1" dirty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 animBg="1"/>
      <p:bldP spid="9" grpId="0" animBg="1"/>
      <p:bldP spid="11" grpId="0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3C2B39-49AA-CB4F-9792-AC1F5B05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6112FE-BC6B-D149-963D-833B6B7C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Indentation in general means </a:t>
            </a:r>
            <a:r>
              <a:rPr lang="en-US" dirty="0">
                <a:solidFill>
                  <a:srgbClr val="C00000"/>
                </a:solidFill>
              </a:rPr>
              <a:t>indenting words or spaces or lines </a:t>
            </a:r>
            <a:r>
              <a:rPr lang="en-US" dirty="0"/>
              <a:t>in the document to follow the styling rule for documentation</a:t>
            </a:r>
          </a:p>
          <a:p>
            <a:r>
              <a:rPr lang="en-US" dirty="0"/>
              <a:t>Indentation in Python refers to the </a:t>
            </a:r>
            <a:r>
              <a:rPr lang="en-US" dirty="0">
                <a:solidFill>
                  <a:srgbClr val="C00000"/>
                </a:solidFill>
              </a:rPr>
              <a:t>(spaces and tabs) </a:t>
            </a:r>
            <a:r>
              <a:rPr lang="en-US" dirty="0"/>
              <a:t>that are used at the beginning of a statement. </a:t>
            </a:r>
          </a:p>
          <a:p>
            <a:r>
              <a:rPr lang="en-US" dirty="0"/>
              <a:t>The statements with the </a:t>
            </a:r>
            <a:r>
              <a:rPr lang="en-US" dirty="0">
                <a:solidFill>
                  <a:srgbClr val="C00000"/>
                </a:solidFill>
              </a:rPr>
              <a:t>same indentation </a:t>
            </a:r>
            <a:r>
              <a:rPr lang="en-US" dirty="0"/>
              <a:t>belong to the </a:t>
            </a:r>
            <a:r>
              <a:rPr lang="en-US" dirty="0">
                <a:solidFill>
                  <a:srgbClr val="C00000"/>
                </a:solidFill>
              </a:rPr>
              <a:t>same group </a:t>
            </a:r>
            <a:r>
              <a:rPr lang="en-US" dirty="0"/>
              <a:t>called a suite. </a:t>
            </a:r>
            <a:endParaRPr lang="en-IN" dirty="0"/>
          </a:p>
          <a:p>
            <a:r>
              <a:rPr lang="en-US" dirty="0"/>
              <a:t>In many different programming languages like C, C++, Java, etc. use flower </a:t>
            </a:r>
            <a:r>
              <a:rPr lang="en-US" dirty="0">
                <a:solidFill>
                  <a:srgbClr val="C00000"/>
                </a:solidFill>
              </a:rPr>
              <a:t>brackets or braces {}</a:t>
            </a:r>
            <a:r>
              <a:rPr lang="en-US" dirty="0"/>
              <a:t> to define or to identify a block of code in the program, whereas in Python, it is done using the </a:t>
            </a:r>
            <a:r>
              <a:rPr lang="en-US" dirty="0">
                <a:solidFill>
                  <a:srgbClr val="C00000"/>
                </a:solidFill>
              </a:rPr>
              <a:t>spaces or tabs</a:t>
            </a:r>
            <a:r>
              <a:rPr lang="en-US" dirty="0"/>
              <a:t>, which is known as </a:t>
            </a:r>
            <a:r>
              <a:rPr lang="en-US" dirty="0">
                <a:solidFill>
                  <a:srgbClr val="C00000"/>
                </a:solidFill>
              </a:rPr>
              <a:t>indentation</a:t>
            </a:r>
            <a:r>
              <a:rPr lang="en-US" dirty="0"/>
              <a:t> and also it is generally known as </a:t>
            </a:r>
            <a:r>
              <a:rPr lang="en-US" dirty="0">
                <a:solidFill>
                  <a:srgbClr val="C00000"/>
                </a:solidFill>
              </a:rPr>
              <a:t>4 space rule </a:t>
            </a:r>
            <a:r>
              <a:rPr lang="en-US" dirty="0"/>
              <a:t>in Pep8 documentation of rules for styling and designing the code for Python.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C41F98-171C-F049-B94D-01AB8E4006F0}"/>
              </a:ext>
            </a:extLst>
          </p:cNvPr>
          <p:cNvSpPr/>
          <p:nvPr/>
        </p:nvSpPr>
        <p:spPr>
          <a:xfrm>
            <a:off x="969099" y="4844142"/>
            <a:ext cx="272195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Condition: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   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"True"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 else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   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"False"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4DE6E85-8CBB-9D49-B753-6D6F6A54C3B4}"/>
              </a:ext>
            </a:extLst>
          </p:cNvPr>
          <p:cNvSpPr/>
          <p:nvPr/>
        </p:nvSpPr>
        <p:spPr>
          <a:xfrm>
            <a:off x="469106" y="484414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6E7C351-8E9D-A643-96D0-723972564798}"/>
              </a:ext>
            </a:extLst>
          </p:cNvPr>
          <p:cNvSpPr/>
          <p:nvPr/>
        </p:nvSpPr>
        <p:spPr>
          <a:xfrm>
            <a:off x="469106" y="45149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xmlns="" id="{CEFEDD48-434B-B64B-8342-9C23C8980A0E}"/>
              </a:ext>
            </a:extLst>
          </p:cNvPr>
          <p:cNvSpPr/>
          <p:nvPr/>
        </p:nvSpPr>
        <p:spPr>
          <a:xfrm>
            <a:off x="5003387" y="4962087"/>
            <a:ext cx="4495800" cy="626533"/>
          </a:xfrm>
          <a:prstGeom prst="borderCallout1">
            <a:avLst>
              <a:gd name="adj1" fmla="val 53885"/>
              <a:gd name="adj2" fmla="val -612"/>
              <a:gd name="adj3" fmla="val 82408"/>
              <a:gd name="adj4" fmla="val -70600"/>
            </a:avLst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IndentationError</a:t>
            </a:r>
            <a:r>
              <a:rPr lang="en-US" dirty="0">
                <a:solidFill>
                  <a:schemeClr val="tx1"/>
                </a:solidFill>
              </a:rPr>
              <a:t>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18627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4836</Words>
  <Application>Microsoft Office PowerPoint</Application>
  <PresentationFormat>Widescreen</PresentationFormat>
  <Paragraphs>1498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Calibri</vt:lpstr>
      <vt:lpstr>Segoe UI Black</vt:lpstr>
      <vt:lpstr>Times New Roman</vt:lpstr>
      <vt:lpstr>Wingdings 3</vt:lpstr>
      <vt:lpstr>Wingdings</vt:lpstr>
      <vt:lpstr>Wingdings 2</vt:lpstr>
      <vt:lpstr>Courier New</vt:lpstr>
      <vt:lpstr>Roboto Condensed</vt:lpstr>
      <vt:lpstr>Menlo</vt:lpstr>
      <vt:lpstr>Roboto Condensed Light</vt:lpstr>
      <vt:lpstr>Consolas</vt:lpstr>
      <vt:lpstr>LM Roman 12</vt:lpstr>
      <vt:lpstr>Office Theme</vt:lpstr>
      <vt:lpstr>Unit-01  Overview of Python and Data Structure</vt:lpstr>
      <vt:lpstr>PowerPoint Presentation</vt:lpstr>
      <vt:lpstr>Introduction to Python</vt:lpstr>
      <vt:lpstr>Why Python?</vt:lpstr>
      <vt:lpstr>Why Python? (cont.)</vt:lpstr>
      <vt:lpstr>Why Python? (cont.)</vt:lpstr>
      <vt:lpstr>Installing Python</vt:lpstr>
      <vt:lpstr>Hello World using Python</vt:lpstr>
      <vt:lpstr>Indentation in python</vt:lpstr>
      <vt:lpstr>print()</vt:lpstr>
      <vt:lpstr>input()</vt:lpstr>
      <vt:lpstr>Example</vt:lpstr>
      <vt:lpstr>Program 1</vt:lpstr>
      <vt:lpstr>Program 2</vt:lpstr>
      <vt:lpstr>Program 3</vt:lpstr>
      <vt:lpstr>Data types in Python</vt:lpstr>
      <vt:lpstr>Variables in Python</vt:lpstr>
      <vt:lpstr>Example of Python variable</vt:lpstr>
      <vt:lpstr>String in python</vt:lpstr>
      <vt:lpstr>String functions in python </vt:lpstr>
      <vt:lpstr>String methods (cont.)</vt:lpstr>
      <vt:lpstr>String methods (cont.)</vt:lpstr>
      <vt:lpstr>String methods (cont.)</vt:lpstr>
      <vt:lpstr>String methods (cont.)</vt:lpstr>
      <vt:lpstr>String methods (cont.)</vt:lpstr>
      <vt:lpstr>String Slicing </vt:lpstr>
      <vt:lpstr>String print format</vt:lpstr>
      <vt:lpstr>String print format (cont.)</vt:lpstr>
      <vt:lpstr>Data structures in python</vt:lpstr>
      <vt:lpstr>List </vt:lpstr>
      <vt:lpstr>List methods</vt:lpstr>
      <vt:lpstr>List methods (cont.)</vt:lpstr>
      <vt:lpstr>List methods (cont.)</vt:lpstr>
      <vt:lpstr>Set</vt:lpstr>
      <vt:lpstr>Tuple</vt:lpstr>
      <vt:lpstr>Dictionary </vt:lpstr>
      <vt:lpstr>Dictionary methods</vt:lpstr>
      <vt:lpstr>List vs. tuple vs. set vs. dictionary</vt:lpstr>
      <vt:lpstr>Operators in python</vt:lpstr>
      <vt:lpstr>Arithmetic Operators</vt:lpstr>
      <vt:lpstr>Logical Operators</vt:lpstr>
      <vt:lpstr>Identity &amp; Member Operators</vt:lpstr>
      <vt:lpstr>If statement</vt:lpstr>
      <vt:lpstr>If else statement</vt:lpstr>
      <vt:lpstr>If, elif and else statement</vt:lpstr>
      <vt:lpstr>Example</vt:lpstr>
      <vt:lpstr>For loop in python</vt:lpstr>
      <vt:lpstr>range() function</vt:lpstr>
      <vt:lpstr>For loop (tuple unpacking)</vt:lpstr>
      <vt:lpstr>While loop</vt:lpstr>
      <vt:lpstr>break, continue &amp; pass keywords</vt:lpstr>
      <vt:lpstr>List Comprehension</vt:lpstr>
      <vt:lpstr>List Comprehension (cont.)</vt:lpstr>
      <vt:lpstr>Functions in python</vt:lpstr>
      <vt:lpstr>Function (cont.) (DOCSTRING &amp; return)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648</cp:revision>
  <dcterms:created xsi:type="dcterms:W3CDTF">2020-05-01T05:09:15Z</dcterms:created>
  <dcterms:modified xsi:type="dcterms:W3CDTF">2022-08-02T02:36:37Z</dcterms:modified>
</cp:coreProperties>
</file>