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353" r:id="rId2"/>
    <p:sldId id="337" r:id="rId3"/>
    <p:sldId id="401" r:id="rId4"/>
    <p:sldId id="402" r:id="rId5"/>
    <p:sldId id="403" r:id="rId6"/>
    <p:sldId id="339" r:id="rId7"/>
    <p:sldId id="404" r:id="rId8"/>
    <p:sldId id="408" r:id="rId9"/>
    <p:sldId id="412" r:id="rId10"/>
    <p:sldId id="413" r:id="rId11"/>
    <p:sldId id="419" r:id="rId12"/>
    <p:sldId id="416" r:id="rId13"/>
    <p:sldId id="409" r:id="rId14"/>
    <p:sldId id="410" r:id="rId15"/>
    <p:sldId id="411" r:id="rId16"/>
    <p:sldId id="414" r:id="rId17"/>
    <p:sldId id="400" r:id="rId18"/>
  </p:sldIdLst>
  <p:sldSz cx="12192000" cy="6858000"/>
  <p:notesSz cx="6858000" cy="9144000"/>
  <p:embeddedFontLst>
    <p:embeddedFont>
      <p:font typeface="Roboto Condensed Light" panose="02000000000000000000" pitchFamily="2" charset="0"/>
      <p:regular r:id="rId20"/>
      <p: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Segoe UI Black" panose="020B0A02040204020203" pitchFamily="34" charset="0"/>
      <p:bold r:id="rId26"/>
      <p:boldItalic r:id="rId27"/>
    </p:embeddedFont>
    <p:embeddedFont>
      <p:font typeface="Roboto Condensed" panose="02000000000000000000" pitchFamily="2" charset="0"/>
      <p:regular r:id="rId28"/>
      <p:bold r:id="rId29"/>
      <p:italic r:id="rId30"/>
      <p:boldItalic r:id="rId31"/>
    </p:embeddedFont>
    <p:embeddedFont>
      <p:font typeface="Wingdings 3" panose="05040102010807070707" pitchFamily="18" charset="2"/>
      <p:regular r:id="rId32"/>
    </p:embeddedFont>
  </p:embeddedFontLst>
  <p:defaultTextStyle>
    <a:defPPr>
      <a:defRPr lang="g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Im18dy4LEVk/k8m/C/vDRg==" hashData="VMRK8W5LN9SZnRS+0JV+/JukQpZZSS4/kw/Yznl9T6Xkh8kjsUV0WiPJuLoU8b10Os5x2SOpkFgVtO6QKht9v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D19"/>
    <a:srgbClr val="F94343"/>
    <a:srgbClr val="EEEEEE"/>
    <a:srgbClr val="B84742"/>
    <a:srgbClr val="BF2323"/>
    <a:srgbClr val="ED524F"/>
    <a:srgbClr val="5C2321"/>
    <a:srgbClr val="80DEEA"/>
    <a:srgbClr val="E1F5FE"/>
    <a:srgbClr val="301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0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xmlns:a="http://schemas.openxmlformats.org/drawingml/2006/main" lvl="0"/>
            <a:r xmlns:a="http://schemas.openxmlformats.org/drawingml/2006/main">
              <a:rPr lang="gu"/>
              <a:t>માસ્ટર ટેક્સ્ટ શૈલીમાં ફેરફાર કરવા માટે ક્લિક કરો</a:t>
            </a:r>
          </a:p>
          <a:p>
            <a:pPr xmlns:a="http://schemas.openxmlformats.org/drawingml/2006/main" lvl="1"/>
            <a:r xmlns:a="http://schemas.openxmlformats.org/drawingml/2006/main">
              <a:rPr lang="gu"/>
              <a:t>બીજા સ્તર</a:t>
            </a:r>
          </a:p>
          <a:p>
            <a:pPr xmlns:a="http://schemas.openxmlformats.org/drawingml/2006/main" lvl="2"/>
            <a:r xmlns:a="http://schemas.openxmlformats.org/drawingml/2006/main">
              <a:rPr lang="gu"/>
              <a:t>ત્રીજા સ્તર</a:t>
            </a:r>
          </a:p>
          <a:p>
            <a:pPr xmlns:a="http://schemas.openxmlformats.org/drawingml/2006/main" lvl="3"/>
            <a:r xmlns:a="http://schemas.openxmlformats.org/drawingml/2006/main">
              <a:rPr lang="gu"/>
              <a:t>ચોથું સ્તર</a:t>
            </a:r>
          </a:p>
          <a:p>
            <a:pPr xmlns:a="http://schemas.openxmlformats.org/drawingml/2006/main" lvl="4"/>
            <a:r xmlns:a="http://schemas.openxmlformats.org/drawingml/2006/main">
              <a:rPr lang="gu"/>
              <a:t>પાંચમું સ્તર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12.jpe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openxmlformats.org/officeDocument/2006/relationships/image" Target="../media/image12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386138" y="6603999"/>
            <a:ext cx="5224460" cy="323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FD6A48C-63DB-4C87-BA87-755EF65255A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171" y="1740698"/>
            <a:ext cx="2553282" cy="254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4000"/>
            <a:ext cx="4920341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3999"/>
            <a:ext cx="4920342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904343" y="6604000"/>
            <a:ext cx="4833257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846286" y="6604000"/>
            <a:ext cx="4764312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788229" y="6603999"/>
            <a:ext cx="4822369" cy="298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 xmlns:a="http://schemas.openxmlformats.org/drawingml/2006/main">
              <a:rPr lang="gu"/>
              <a:t>માસ્ટર ટાઇટલ શૈલીમાં ફેરફાર કરવા માટે ક્લિક કરો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xmlns:a="http://schemas.openxmlformats.org/drawingml/2006/main" lvl="0"/>
            <a:r xmlns:a="http://schemas.openxmlformats.org/drawingml/2006/main">
              <a:rPr lang="gu"/>
              <a:t>માસ્ટર ટેક્સ્ટ શૈલીમાં ફેરફાર કરવા માટે ક્લિક કરો</a:t>
            </a:r>
          </a:p>
          <a:p>
            <a:pPr xmlns:a="http://schemas.openxmlformats.org/drawingml/2006/main" lvl="1"/>
            <a:r xmlns:a="http://schemas.openxmlformats.org/drawingml/2006/main">
              <a:rPr lang="gu"/>
              <a:t>બીજા સ્તર</a:t>
            </a:r>
          </a:p>
          <a:p>
            <a:pPr xmlns:a="http://schemas.openxmlformats.org/drawingml/2006/main" lvl="2"/>
            <a:r xmlns:a="http://schemas.openxmlformats.org/drawingml/2006/main">
              <a:rPr lang="gu"/>
              <a:t>ત્રીજા સ્તર</a:t>
            </a:r>
          </a:p>
          <a:p>
            <a:pPr xmlns:a="http://schemas.openxmlformats.org/drawingml/2006/main" lvl="3"/>
            <a:r xmlns:a="http://schemas.openxmlformats.org/drawingml/2006/main">
              <a:rPr lang="gu"/>
              <a:t>ચોથું સ્તર</a:t>
            </a:r>
          </a:p>
          <a:p>
            <a:pPr xmlns:a="http://schemas.openxmlformats.org/drawingml/2006/main" lvl="4"/>
            <a:r xmlns:a="http://schemas.openxmlformats.org/drawingml/2006/main">
              <a:rPr lang="gu"/>
              <a:t>પાંચમું સ્તર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92" r:id="rId21"/>
    <p:sldLayoutId id="214748368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D5B2E74-80A6-4F07-A7FA-978E4D2F1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 xmlns:a="http://schemas.openxmlformats.org/drawingml/2006/main">
              <a:rPr lang="gu" dirty="0"/>
              <a:t>pradyuman.jadeja@darshan.ac.in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6A0C49B-F435-476C-B3F1-40C1A36200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 xmlns:a="http://schemas.openxmlformats.org/drawingml/2006/main">
              <a:rPr lang="gu" dirty="0"/>
              <a:t>+91-9879461848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F0FE21D-9899-4D11-98BF-91E8BA562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 xmlns:a="http://schemas.openxmlformats.org/drawingml/2006/main">
              <a:rPr lang="gu" dirty="0"/>
              <a:t>કમ્પ્યુટર એન્જિનિયરિંગ વિભાગ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3B6ABA64-C63D-491F-9124-201012CF88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 xmlns:a="http://schemas.openxmlformats.org/drawingml/2006/main">
              <a:rPr lang="gu" dirty="0"/>
              <a:t>ડો.પ્રદ્યુમનસિંહ </a:t>
            </a:r>
            <a:r xmlns:a="http://schemas.openxmlformats.org/drawingml/2006/main">
              <a:rPr lang="gu" dirty="0" err="1"/>
              <a:t>યુ.જાડેજા </a:t>
            </a:r>
            <a:r xmlns:a="http://schemas.openxmlformats.org/drawingml/2006/main">
              <a:rPr lang="gu" dirty="0"/>
              <a:t>_ </a:t>
            </a:r>
            <a:r xmlns:a="http://schemas.openxmlformats.org/drawingml/2006/main">
              <a:rPr lang="gu" dirty="0" err="1"/>
              <a:t>_</a:t>
            </a:r>
            <a:endParaRPr xmlns:a="http://schemas.openxmlformats.org/drawingml/2006/main"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5919B75D-4B6D-4192-B4EB-B4E8000BD9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 xmlns:a="http://schemas.openxmlformats.org/drawingml/2006/main">
              <a:rPr lang="gu" dirty="0"/>
              <a:t>સોફ્ટવેર એન્જિનિયરિંગ (3150711)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 txBox="1">
            <a:spLocks/>
          </p:cNvSpPr>
          <p:nvPr/>
        </p:nvSpPr>
        <p:spPr>
          <a:xfrm>
            <a:off x="711890" y="1046156"/>
            <a:ext cx="7860610" cy="25787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 xmlns:a="http://schemas.openxmlformats.org/drawingml/2006/main">
              <a:rPr lang="gu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એકમ 4</a:t>
            </a:r>
            <a:r xmlns:a="http://schemas.openxmlformats.org/drawingml/2006/main">
              <a:rPr lang="gu" dirty="0"/>
              <a:t> </a:t>
            </a:r>
            <a:br xmlns:a="http://schemas.openxmlformats.org/drawingml/2006/main">
              <a:rPr lang="en-US" dirty="0"/>
            </a:br>
            <a:r xmlns:a="http://schemas.openxmlformats.org/drawingml/2006/main">
              <a:rPr lang="gu" sz="4800" b="0" dirty="0"/>
              <a:t>આવશ્યકતા વિશ્લેષણ અને સ્પષ્ટીકરણ</a:t>
            </a:r>
            <a:endParaRPr xmlns:a="http://schemas.openxmlformats.org/drawingml/2006/main"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711890" y="3337431"/>
            <a:ext cx="78606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gu" sz="32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વિશ્લેષણ મોડલ્સ ભાગ 1</a:t>
            </a:r>
          </a:p>
          <a:p>
            <a:r xmlns:a="http://schemas.openxmlformats.org/drawingml/2006/main">
              <a:rPr lang="gu" sz="2400" dirty="0">
                <a:solidFill>
                  <a:srgbClr val="BF2323"/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 xmlns:a="http://schemas.openxmlformats.org/drawingml/2006/main">
              <a:rPr lang="gu" sz="2400" dirty="0">
                <a:solidFill>
                  <a:srgbClr val="BF2323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 xmlns:a="http://schemas.openxmlformats.org/drawingml/2006/main">
              <a:rPr lang="gu" sz="24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</a:rPr>
              <a:t>વર્ગ ડાયાગ્રામ</a:t>
            </a:r>
          </a:p>
        </p:txBody>
      </p:sp>
      <p:cxnSp>
        <p:nvCxnSpPr>
          <p:cNvPr id="6" name="Straight Connector 5"/>
          <p:cNvCxnSpPr>
            <a:cxnSpLocks/>
            <a:stCxn id="9" idx="2"/>
          </p:cNvCxnSpPr>
          <p:nvPr/>
        </p:nvCxnSpPr>
        <p:spPr>
          <a:xfrm flipV="1">
            <a:off x="4642195" y="3618440"/>
            <a:ext cx="3527115" cy="6496"/>
          </a:xfrm>
          <a:prstGeom prst="line">
            <a:avLst/>
          </a:prstGeom>
          <a:ln w="19050">
            <a:solidFill>
              <a:srgbClr val="BF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71BC96-7A3C-49BF-808A-35ED2C64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gu" dirty="0"/>
              <a:t>લિંક અને એસોસિએશન ખ્યાલો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xmlns="" id="{6766AF8B-4496-4D8B-90DB-02C3BD077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98" y="781021"/>
            <a:ext cx="12067002" cy="5158140"/>
          </a:xfrm>
        </p:spPr>
        <p:txBody>
          <a:bodyPr/>
          <a:lstStyle/>
          <a:p>
            <a:r xmlns:a="http://schemas.openxmlformats.org/drawingml/2006/main">
              <a:rPr lang="gu" dirty="0"/>
              <a:t>લિંક અને એસોસિએશન એ </a:t>
            </a:r>
            <a:r xmlns:a="http://schemas.openxmlformats.org/drawingml/2006/main">
              <a:rPr lang="gu" b="1" dirty="0">
                <a:solidFill>
                  <a:srgbClr val="C00000"/>
                </a:solidFill>
              </a:rPr>
              <a:t>વસ્તુઓ અને વર્ગો વચ્ચે સંબંધો સ્થાપિત કરવાના માધ્યમ છે </a:t>
            </a:r>
            <a:r xmlns:a="http://schemas.openxmlformats.org/drawingml/2006/main">
              <a:rPr lang="gu" dirty="0"/>
              <a:t>.</a:t>
            </a:r>
          </a:p>
          <a:p>
            <a:r xmlns:a="http://schemas.openxmlformats.org/drawingml/2006/main">
              <a:rPr lang="gu" dirty="0"/>
              <a:t>એ</a:t>
            </a:r>
            <a:r xmlns:a="http://schemas.openxmlformats.org/drawingml/2006/main">
              <a:rPr lang="gu" b="1" dirty="0"/>
              <a:t>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લિંક </a:t>
            </a:r>
            <a:r xmlns:a="http://schemas.openxmlformats.org/drawingml/2006/main">
              <a:rPr lang="gu" dirty="0"/>
              <a:t>એ પદાર્થો વચ્ચે ભૌતિક અથવા વૈચારિક જોડાણ છે.</a:t>
            </a:r>
          </a:p>
          <a:p>
            <a:r xmlns:a="http://schemas.openxmlformats.org/drawingml/2006/main">
              <a:rPr lang="gu" dirty="0">
                <a:solidFill>
                  <a:srgbClr val="C00000"/>
                </a:solidFill>
              </a:rPr>
              <a:t>એસોસિએશન </a:t>
            </a:r>
            <a:r xmlns:a="http://schemas.openxmlformats.org/drawingml/2006/main">
              <a:rPr lang="gu" dirty="0"/>
              <a:t>એ </a:t>
            </a:r>
            <a:r xmlns:a="http://schemas.openxmlformats.org/drawingml/2006/main">
              <a:rPr lang="gu" dirty="0"/>
              <a:t>કોમન સ્ટ્રક્ચર અને કોમન સિમેન્ટીક સાથે લિંક્સના જૂથનું વર્ણન છે અને તે વૈકલ્પિક છે.</a:t>
            </a:r>
          </a:p>
          <a:p>
            <a:r xmlns:a="http://schemas.openxmlformats.org/drawingml/2006/main">
              <a:rPr lang="gu" b="1" dirty="0">
                <a:solidFill>
                  <a:srgbClr val="C00000"/>
                </a:solidFill>
              </a:rPr>
              <a:t>એકત્રીકરણ </a:t>
            </a:r>
            <a:r xmlns:a="http://schemas.openxmlformats.org/drawingml/2006/main">
              <a:rPr lang="gu" dirty="0"/>
              <a:t>અને </a:t>
            </a:r>
            <a:r xmlns:a="http://schemas.openxmlformats.org/drawingml/2006/main">
              <a:rPr lang="gu" b="1" dirty="0">
                <a:solidFill>
                  <a:srgbClr val="C00000"/>
                </a:solidFill>
              </a:rPr>
              <a:t>રચના </a:t>
            </a:r>
            <a:r xmlns:a="http://schemas.openxmlformats.org/drawingml/2006/main">
              <a:rPr lang="gu" dirty="0"/>
              <a:t>એ જોડાણના બે સ્વરૂપો છે. તે </a:t>
            </a:r>
            <a:r xmlns:a="http://schemas.openxmlformats.org/drawingml/2006/main">
              <a:rPr lang="gu" dirty="0">
                <a:solidFill>
                  <a:srgbClr val="A32D19"/>
                </a:solidFill>
              </a:rPr>
              <a:t>એસોસિએશનનો સબસેટ છે.</a:t>
            </a:r>
          </a:p>
          <a:p>
            <a:r xmlns:a="http://schemas.openxmlformats.org/drawingml/2006/main">
              <a:rPr lang="gu" dirty="0"/>
              <a:t>મતલબ કે તેઓ </a:t>
            </a:r>
            <a:r xmlns:a="http://schemas.openxmlformats.org/drawingml/2006/main">
              <a:rPr lang="gu" b="1" dirty="0">
                <a:solidFill>
                  <a:srgbClr val="A32D19"/>
                </a:solidFill>
              </a:rPr>
              <a:t>એસોસિએશનના ચોક્કસ કિસ્સાઓ છે </a:t>
            </a:r>
            <a:r xmlns:a="http://schemas.openxmlformats.org/drawingml/2006/main">
              <a:rPr lang="gu" dirty="0"/>
              <a:t>. એક વર્ગના </a:t>
            </a:r>
            <a:r xmlns:a="http://schemas.openxmlformats.org/drawingml/2006/main">
              <a:rPr lang="gu" dirty="0"/>
              <a:t>એકત્રીકરણ અને રચના </a:t>
            </a:r>
            <a:r xmlns:a="http://schemas.openxmlformats.org/drawingml/2006/main">
              <a:rPr lang="gu" dirty="0">
                <a:solidFill>
                  <a:srgbClr val="A32D19"/>
                </a:solidFill>
              </a:rPr>
              <a:t>ઑબ્જેક્ટ બંનેમાં બીજા વર્ગના ઑબ્જેક્ટ "માલિક" છે </a:t>
            </a:r>
            <a:r xmlns:a="http://schemas.openxmlformats.org/drawingml/2006/main">
              <a:rPr lang="gu" dirty="0"/>
              <a:t>, પરંતુ ત્યાં એક નાનો તફાવત છે.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8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2F3BD6-4CFD-489C-B755-DBB87C46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gu" dirty="0"/>
              <a:t>એકત્રીકરણ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xmlns="" id="{95DFFE77-040C-4CF5-AEFC-B5D95D4C19A2}"/>
              </a:ext>
            </a:extLst>
          </p:cNvPr>
          <p:cNvSpPr/>
          <p:nvPr/>
        </p:nvSpPr>
        <p:spPr>
          <a:xfrm>
            <a:off x="131180" y="816746"/>
            <a:ext cx="11929640" cy="896643"/>
          </a:xfrm>
          <a:prstGeom prst="wedgeRoundRectCallout">
            <a:avLst>
              <a:gd name="adj1" fmla="val -39617"/>
              <a:gd name="adj2" fmla="val -8342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gu" sz="2400" dirty="0"/>
              <a:t>એકત્રીકરણ એ </a:t>
            </a:r>
            <a:r xmlns:a="http://schemas.openxmlformats.org/drawingml/2006/main">
              <a:rPr lang="gu" sz="2400" b="1" dirty="0">
                <a:solidFill>
                  <a:srgbClr val="C00000"/>
                </a:solidFill>
              </a:rPr>
              <a:t>એસોસિએશનનો સબસેટ છે </a:t>
            </a:r>
            <a:r xmlns:a="http://schemas.openxmlformats.org/drawingml/2006/main">
              <a:rPr lang="gu" sz="2400" dirty="0"/>
              <a:t>. તે વિવિધ વસ્તુઓનો સંગ્રહ છે.</a:t>
            </a:r>
          </a:p>
          <a:p>
            <a:pPr xmlns:a="http://schemas.openxmlformats.org/drawingml/2006/main" algn="ctr"/>
            <a:r xmlns:a="http://schemas.openxmlformats.org/drawingml/2006/main">
              <a:rPr lang="gu" sz="2400" dirty="0"/>
              <a:t>તે એસોસિએશન કરતાં વધુ ચોક્કસ છે.</a:t>
            </a:r>
            <a:endParaRPr xmlns:a="http://schemas.openxmlformats.org/drawingml/2006/main" lang="en-US" sz="24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D62C4224-0AF2-4ED2-957A-24724447BB5A}"/>
              </a:ext>
            </a:extLst>
          </p:cNvPr>
          <p:cNvSpPr txBox="1">
            <a:spLocks/>
          </p:cNvSpPr>
          <p:nvPr/>
        </p:nvSpPr>
        <p:spPr>
          <a:xfrm>
            <a:off x="131179" y="2890239"/>
            <a:ext cx="6251865" cy="32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u" dirty="0"/>
              <a:t>દા.ત.: અહીં આપણે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કાર </a:t>
            </a:r>
            <a:r xmlns:a="http://schemas.openxmlformats.org/drawingml/2006/main">
              <a:rPr lang="gu" dirty="0"/>
              <a:t>અને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વ્હીલના </a:t>
            </a:r>
            <a:r xmlns:a="http://schemas.openxmlformats.org/drawingml/2006/main">
              <a:rPr lang="gu" dirty="0"/>
              <a:t>ઉદાહરણ પર વિચાર કરી રહ્યા છીએ.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વ્હીલ </a:t>
            </a:r>
            <a:r xmlns:a="http://schemas.openxmlformats.org/drawingml/2006/main">
              <a:rPr lang="gu" dirty="0"/>
              <a:t>વગર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કાર ચાલી શકતી </a:t>
            </a:r>
            <a:r xmlns:a="http://schemas.openxmlformats.org/drawingml/2006/main">
              <a:rPr lang="gu" dirty="0"/>
              <a:t>નથી </a:t>
            </a:r>
            <a:r xmlns:a="http://schemas.openxmlformats.org/drawingml/2006/main">
              <a:rPr lang="gu" dirty="0"/>
              <a:t>.</a:t>
            </a:r>
          </a:p>
          <a:p>
            <a:r xmlns:a="http://schemas.openxmlformats.org/drawingml/2006/main">
              <a:rPr lang="gu" dirty="0"/>
              <a:t>પરંતુ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વ્હીલનો </a:t>
            </a:r>
            <a:r xmlns:a="http://schemas.openxmlformats.org/drawingml/2006/main">
              <a:rPr lang="gu" dirty="0"/>
              <a:t>ઉપયોગ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બાઇક, સ્કૂટર, સાઇકલ અથવા અન્ય કોઇ વાહન સાથે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સ્વતંત્ર રીતે </a:t>
            </a:r>
            <a:r xmlns:a="http://schemas.openxmlformats.org/drawingml/2006/main">
              <a:rPr lang="gu" dirty="0"/>
              <a:t>કરી શકાય છે </a:t>
            </a:r>
            <a:r xmlns:a="http://schemas.openxmlformats.org/drawingml/2006/main">
              <a:rPr lang="gu" dirty="0"/>
              <a:t>.</a:t>
            </a:r>
          </a:p>
          <a:p>
            <a:r xmlns:a="http://schemas.openxmlformats.org/drawingml/2006/main">
              <a:rPr lang="gu" dirty="0">
                <a:solidFill>
                  <a:srgbClr val="C00000"/>
                </a:solidFill>
              </a:rPr>
              <a:t>વ્હીલ </a:t>
            </a:r>
            <a:r xmlns:a="http://schemas.openxmlformats.org/drawingml/2006/main">
              <a:rPr lang="gu" dirty="0"/>
              <a:t>ઑબ્જેક્ટ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કાર </a:t>
            </a:r>
            <a:r xmlns:a="http://schemas.openxmlformats.org/drawingml/2006/main">
              <a:rPr lang="gu" dirty="0"/>
              <a:t>ઑબ્જેક્ટ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વિના અસ્તિત્વમાં હોઈ શકે </a:t>
            </a:r>
            <a:r xmlns:a="http://schemas.openxmlformats.org/drawingml/2006/main">
              <a:rPr lang="gu" dirty="0"/>
              <a:t>છે , </a:t>
            </a:r>
            <a:r xmlns:a="http://schemas.openxmlformats.org/drawingml/2006/main">
              <a:rPr lang="gu" dirty="0"/>
              <a:t>જે એકત્રીકરણ </a:t>
            </a:r>
            <a:r xmlns:a="http://schemas.openxmlformats.org/drawingml/2006/main">
              <a:rPr lang="gu" dirty="0"/>
              <a:t>સંબંધ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સાબિત કરે છે 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FDFFA69-47A5-46C6-898D-80E6ACB6A4EA}"/>
              </a:ext>
            </a:extLst>
          </p:cNvPr>
          <p:cNvSpPr/>
          <p:nvPr/>
        </p:nvSpPr>
        <p:spPr>
          <a:xfrm>
            <a:off x="131180" y="1785685"/>
            <a:ext cx="119296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u" sz="2400" dirty="0"/>
              <a:t>તે ' </a:t>
            </a:r>
            <a:r xmlns:a="http://schemas.openxmlformats.org/drawingml/2006/main">
              <a:rPr lang="gu" sz="2400" dirty="0">
                <a:solidFill>
                  <a:srgbClr val="C00000"/>
                </a:solidFill>
              </a:rPr>
              <a:t>છે </a:t>
            </a:r>
            <a:r xmlns:a="http://schemas.openxmlformats.org/drawingml/2006/main">
              <a:rPr lang="gu" sz="2400" dirty="0"/>
              <a:t>' સંબંધ દર્શાવે છે.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482AB4E-7C07-4345-AB97-910E332633AE}"/>
              </a:ext>
            </a:extLst>
          </p:cNvPr>
          <p:cNvSpPr/>
          <p:nvPr/>
        </p:nvSpPr>
        <p:spPr>
          <a:xfrm>
            <a:off x="131180" y="2324710"/>
            <a:ext cx="119296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u" sz="2400" dirty="0"/>
              <a:t>એકત્રીકરણ એવો સંબંધ સૂચવે છે જ્યાં બાળક </a:t>
            </a:r>
            <a:r xmlns:a="http://schemas.openxmlformats.org/drawingml/2006/main">
              <a:rPr lang="gu" sz="2400" dirty="0"/>
              <a:t>તેના </a:t>
            </a:r>
            <a:r xmlns:a="http://schemas.openxmlformats.org/drawingml/2006/main">
              <a:rPr lang="gu" sz="2400" b="1" dirty="0">
                <a:solidFill>
                  <a:srgbClr val="A32D19"/>
                </a:solidFill>
              </a:rPr>
              <a:t>માતાપિતાથી </a:t>
            </a:r>
            <a:r xmlns:a="http://schemas.openxmlformats.org/drawingml/2006/main">
              <a:rPr lang="gu" sz="2400" b="1" dirty="0">
                <a:solidFill>
                  <a:srgbClr val="C00000"/>
                </a:solidFill>
              </a:rPr>
              <a:t>સ્વતંત્ર હોય છે </a:t>
            </a:r>
            <a:r xmlns:a="http://schemas.openxmlformats.org/drawingml/2006/main">
              <a:rPr lang="gu" sz="2400" dirty="0"/>
              <a:t>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4935923E-F633-427D-8CAA-AAC931147390}"/>
              </a:ext>
            </a:extLst>
          </p:cNvPr>
          <p:cNvGrpSpPr/>
          <p:nvPr/>
        </p:nvGrpSpPr>
        <p:grpSpPr>
          <a:xfrm>
            <a:off x="6757375" y="3631192"/>
            <a:ext cx="5007017" cy="1284778"/>
            <a:chOff x="6757375" y="3631192"/>
            <a:chExt cx="5007017" cy="128477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68D7B3F-8C65-475F-A4D1-8F0FB36CAC24}"/>
                </a:ext>
              </a:extLst>
            </p:cNvPr>
            <p:cNvGrpSpPr/>
            <p:nvPr/>
          </p:nvGrpSpPr>
          <p:grpSpPr>
            <a:xfrm>
              <a:off x="6757375" y="3660963"/>
              <a:ext cx="1498858" cy="1255007"/>
              <a:chOff x="5753361" y="4367090"/>
              <a:chExt cx="2797184" cy="1255007"/>
            </a:xfrm>
          </p:grpSpPr>
          <p:sp>
            <p:nvSpPr>
              <p:cNvPr id="13" name="Google Shape;200;p27">
                <a:extLst>
                  <a:ext uri="{FF2B5EF4-FFF2-40B4-BE49-F238E27FC236}">
                    <a16:creationId xmlns:a16="http://schemas.microsoft.com/office/drawing/2014/main" xmlns="" id="{1A835D12-032A-4983-8C8E-507F5AE04A26}"/>
                  </a:ext>
                </a:extLst>
              </p:cNvPr>
              <p:cNvSpPr/>
              <p:nvPr/>
            </p:nvSpPr>
            <p:spPr>
              <a:xfrm>
                <a:off x="5753361" y="4367090"/>
                <a:ext cx="2797184" cy="519661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xmlns:a="http://schemas.openxmlformats.org/drawingml/2006/main" lvl="0" algn="ctr"/>
                <a:r xmlns:a="http://schemas.openxmlformats.org/drawingml/2006/main">
                  <a:rPr lang="gu" sz="2400" b="1" dirty="0">
                    <a:solidFill>
                      <a:schemeClr val="bg1"/>
                    </a:solidFill>
                  </a:rPr>
                  <a:t>કાર</a:t>
                </a:r>
                <a:endParaRPr xmlns:a="http://schemas.openxmlformats.org/drawingml/2006/main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Google Shape;200;p27">
                <a:extLst>
                  <a:ext uri="{FF2B5EF4-FFF2-40B4-BE49-F238E27FC236}">
                    <a16:creationId xmlns:a16="http://schemas.microsoft.com/office/drawing/2014/main" xmlns="" id="{BA46C64D-CF50-4F37-AC7E-61D85FCCE55E}"/>
                  </a:ext>
                </a:extLst>
              </p:cNvPr>
              <p:cNvSpPr/>
              <p:nvPr/>
            </p:nvSpPr>
            <p:spPr>
              <a:xfrm>
                <a:off x="5753361" y="4886751"/>
                <a:ext cx="2797184" cy="340601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Google Shape;200;p27">
                <a:extLst>
                  <a:ext uri="{FF2B5EF4-FFF2-40B4-BE49-F238E27FC236}">
                    <a16:creationId xmlns:a16="http://schemas.microsoft.com/office/drawing/2014/main" xmlns="" id="{B20387B7-410A-47BC-AE1F-01BD2FEA5942}"/>
                  </a:ext>
                </a:extLst>
              </p:cNvPr>
              <p:cNvSpPr/>
              <p:nvPr/>
            </p:nvSpPr>
            <p:spPr>
              <a:xfrm>
                <a:off x="5753361" y="5227352"/>
                <a:ext cx="2797184" cy="39474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81BAE35B-5145-4A25-9505-CC6A8A5B11F9}"/>
                </a:ext>
              </a:extLst>
            </p:cNvPr>
            <p:cNvGrpSpPr/>
            <p:nvPr/>
          </p:nvGrpSpPr>
          <p:grpSpPr>
            <a:xfrm>
              <a:off x="10265534" y="3631192"/>
              <a:ext cx="1498858" cy="1255007"/>
              <a:chOff x="5753361" y="4367090"/>
              <a:chExt cx="2797184" cy="1255007"/>
            </a:xfrm>
          </p:grpSpPr>
          <p:sp>
            <p:nvSpPr>
              <p:cNvPr id="26" name="Google Shape;200;p27">
                <a:extLst>
                  <a:ext uri="{FF2B5EF4-FFF2-40B4-BE49-F238E27FC236}">
                    <a16:creationId xmlns:a16="http://schemas.microsoft.com/office/drawing/2014/main" xmlns="" id="{3D4764D6-AF4A-428B-9D88-0F5F4A176D38}"/>
                  </a:ext>
                </a:extLst>
              </p:cNvPr>
              <p:cNvSpPr/>
              <p:nvPr/>
            </p:nvSpPr>
            <p:spPr>
              <a:xfrm>
                <a:off x="5753361" y="4367090"/>
                <a:ext cx="2797184" cy="519661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xmlns:a="http://schemas.openxmlformats.org/drawingml/2006/main" lvl="0" algn="ctr"/>
                <a:r xmlns:a="http://schemas.openxmlformats.org/drawingml/2006/main">
                  <a:rPr lang="gu" sz="2400" b="1" dirty="0">
                    <a:solidFill>
                      <a:schemeClr val="bg1"/>
                    </a:solidFill>
                  </a:rPr>
                  <a:t>વ્હીલ</a:t>
                </a:r>
                <a:endParaRPr xmlns:a="http://schemas.openxmlformats.org/drawingml/2006/main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Google Shape;200;p27">
                <a:extLst>
                  <a:ext uri="{FF2B5EF4-FFF2-40B4-BE49-F238E27FC236}">
                    <a16:creationId xmlns:a16="http://schemas.microsoft.com/office/drawing/2014/main" xmlns="" id="{DA92BB26-A06F-436B-87C0-4CEFDE3E75F5}"/>
                  </a:ext>
                </a:extLst>
              </p:cNvPr>
              <p:cNvSpPr/>
              <p:nvPr/>
            </p:nvSpPr>
            <p:spPr>
              <a:xfrm>
                <a:off x="5753361" y="4886751"/>
                <a:ext cx="2797184" cy="340601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lang="en-IN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Google Shape;200;p27">
                <a:extLst>
                  <a:ext uri="{FF2B5EF4-FFF2-40B4-BE49-F238E27FC236}">
                    <a16:creationId xmlns:a16="http://schemas.microsoft.com/office/drawing/2014/main" xmlns="" id="{1DF1ABAC-18F0-40C6-804D-055C36A207A4}"/>
                  </a:ext>
                </a:extLst>
              </p:cNvPr>
              <p:cNvSpPr/>
              <p:nvPr/>
            </p:nvSpPr>
            <p:spPr>
              <a:xfrm>
                <a:off x="5753361" y="5227352"/>
                <a:ext cx="2797184" cy="39474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endParaRPr lang="en-IN" i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Google Shape;248;p32">
              <a:extLst>
                <a:ext uri="{FF2B5EF4-FFF2-40B4-BE49-F238E27FC236}">
                  <a16:creationId xmlns:a16="http://schemas.microsoft.com/office/drawing/2014/main" xmlns="" id="{25731F28-A166-4538-94A9-0DEB30F39484}"/>
                </a:ext>
              </a:extLst>
            </p:cNvPr>
            <p:cNvCxnSpPr>
              <a:cxnSpLocks/>
              <a:stCxn id="13" idx="3"/>
              <a:endCxn id="26" idx="1"/>
            </p:cNvCxnSpPr>
            <p:nvPr/>
          </p:nvCxnSpPr>
          <p:spPr>
            <a:xfrm flipV="1">
              <a:off x="8256233" y="3891023"/>
              <a:ext cx="2009301" cy="29771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" name="Google Shape;247;p32">
              <a:extLst>
                <a:ext uri="{FF2B5EF4-FFF2-40B4-BE49-F238E27FC236}">
                  <a16:creationId xmlns:a16="http://schemas.microsoft.com/office/drawing/2014/main" xmlns="" id="{0B14F56B-F00A-40D8-81B1-35E6D5BAAFCE}"/>
                </a:ext>
              </a:extLst>
            </p:cNvPr>
            <p:cNvSpPr/>
            <p:nvPr/>
          </p:nvSpPr>
          <p:spPr>
            <a:xfrm rot="16200000">
              <a:off x="8323813" y="3805221"/>
              <a:ext cx="117086" cy="228600"/>
            </a:xfrm>
            <a:prstGeom prst="flowChartDecision">
              <a:avLst/>
            </a:prstGeom>
            <a:solidFill>
              <a:schemeClr val="bg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3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build="p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2F3BD6-4CFD-489C-B755-DBB87C46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gu" dirty="0"/>
              <a:t>રચના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xmlns="" id="{95DFFE77-040C-4CF5-AEFC-B5D95D4C19A2}"/>
              </a:ext>
            </a:extLst>
          </p:cNvPr>
          <p:cNvSpPr/>
          <p:nvPr/>
        </p:nvSpPr>
        <p:spPr>
          <a:xfrm>
            <a:off x="131180" y="933794"/>
            <a:ext cx="11929640" cy="976266"/>
          </a:xfrm>
          <a:prstGeom prst="wedgeRoundRectCallout">
            <a:avLst>
              <a:gd name="adj1" fmla="val -39617"/>
              <a:gd name="adj2" fmla="val -8342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gu" sz="2400" dirty="0"/>
              <a:t>રચના એ એકત્રીકરણનો એક ભાગ છે. તે </a:t>
            </a:r>
            <a:r xmlns:a="http://schemas.openxmlformats.org/drawingml/2006/main">
              <a:rPr lang="gu" sz="2400" b="1" dirty="0">
                <a:solidFill>
                  <a:srgbClr val="A32D19"/>
                </a:solidFill>
              </a:rPr>
              <a:t>નિર્ભરતા દર્શાવે છે</a:t>
            </a:r>
            <a:r xmlns:a="http://schemas.openxmlformats.org/drawingml/2006/main">
              <a:rPr lang="gu" sz="2400" dirty="0"/>
              <a:t> </a:t>
            </a:r>
            <a:r xmlns:a="http://schemas.openxmlformats.org/drawingml/2006/main">
              <a:rPr lang="gu" sz="2400" b="1" dirty="0">
                <a:solidFill>
                  <a:srgbClr val="A32D19"/>
                </a:solidFill>
              </a:rPr>
              <a:t>માતાપિતા </a:t>
            </a:r>
            <a:r xmlns:a="http://schemas.openxmlformats.org/drawingml/2006/main">
              <a:rPr lang="gu" sz="2400" dirty="0"/>
              <a:t>અને તેના </a:t>
            </a:r>
            <a:r xmlns:a="http://schemas.openxmlformats.org/drawingml/2006/main">
              <a:rPr lang="gu" sz="2400" b="1" dirty="0">
                <a:solidFill>
                  <a:srgbClr val="A32D19"/>
                </a:solidFill>
              </a:rPr>
              <a:t>બાળકો </a:t>
            </a:r>
            <a:r xmlns:a="http://schemas.openxmlformats.org/drawingml/2006/main">
              <a:rPr lang="gu" sz="2400" b="1" dirty="0">
                <a:solidFill>
                  <a:srgbClr val="A32D19"/>
                </a:solidFill>
              </a:rPr>
              <a:t>વચ્ચે , </a:t>
            </a:r>
            <a:r xmlns:a="http://schemas.openxmlformats.org/drawingml/2006/main">
              <a:rPr lang="gu" sz="2400" dirty="0"/>
              <a:t>જેનો </a:t>
            </a:r>
            <a:r xmlns:a="http://schemas.openxmlformats.org/drawingml/2006/main">
              <a:rPr lang="gu" sz="2400" dirty="0"/>
              <a:t>અર્થ છે કે જો </a:t>
            </a:r>
            <a:r xmlns:a="http://schemas.openxmlformats.org/drawingml/2006/main">
              <a:rPr lang="gu" sz="2400" dirty="0">
                <a:solidFill>
                  <a:srgbClr val="A32D19"/>
                </a:solidFill>
              </a:rPr>
              <a:t>માતાપિતાને કાઢી નાખવામાં આવે છે , </a:t>
            </a:r>
            <a:r xmlns:a="http://schemas.openxmlformats.org/drawingml/2006/main">
              <a:rPr lang="gu" sz="2400" dirty="0"/>
              <a:t>તો તેના </a:t>
            </a:r>
            <a:r xmlns:a="http://schemas.openxmlformats.org/drawingml/2006/main">
              <a:rPr lang="gu" sz="2400" dirty="0">
                <a:solidFill>
                  <a:srgbClr val="A32D19"/>
                </a:solidFill>
              </a:rPr>
              <a:t>બાળકો પણ કાઢી નાખશે </a:t>
            </a:r>
            <a:r xmlns:a="http://schemas.openxmlformats.org/drawingml/2006/main">
              <a:rPr lang="gu" sz="2400" dirty="0"/>
              <a:t>.</a:t>
            </a:r>
            <a:endParaRPr xmlns:a="http://schemas.openxmlformats.org/drawingml/2006/main" lang="en-US" sz="24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D62C4224-0AF2-4ED2-957A-24724447BB5A}"/>
              </a:ext>
            </a:extLst>
          </p:cNvPr>
          <p:cNvSpPr txBox="1">
            <a:spLocks/>
          </p:cNvSpPr>
          <p:nvPr/>
        </p:nvSpPr>
        <p:spPr>
          <a:xfrm>
            <a:off x="131180" y="3530730"/>
            <a:ext cx="6251865" cy="2031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u" dirty="0"/>
              <a:t>દા.ત.: </a:t>
            </a:r>
            <a:r xmlns:a="http://schemas.openxmlformats.org/drawingml/2006/main">
              <a:rPr lang="gu" dirty="0">
                <a:solidFill>
                  <a:srgbClr val="A32D19"/>
                </a:solidFill>
              </a:rPr>
              <a:t>મગજ </a:t>
            </a:r>
            <a:r xmlns:a="http://schemas.openxmlformats.org/drawingml/2006/main">
              <a:rPr lang="gu" dirty="0"/>
              <a:t>વર્ગ, </a:t>
            </a:r>
            <a:r xmlns:a="http://schemas.openxmlformats.org/drawingml/2006/main">
              <a:rPr lang="gu" dirty="0">
                <a:solidFill>
                  <a:srgbClr val="A32D19"/>
                </a:solidFill>
              </a:rPr>
              <a:t>હૃદય </a:t>
            </a:r>
            <a:r xmlns:a="http://schemas.openxmlformats.org/drawingml/2006/main">
              <a:rPr lang="gu" dirty="0"/>
              <a:t>વર્ગ અને </a:t>
            </a:r>
            <a:r xmlns:a="http://schemas.openxmlformats.org/drawingml/2006/main">
              <a:rPr lang="gu" dirty="0">
                <a:solidFill>
                  <a:srgbClr val="A32D19"/>
                </a:solidFill>
              </a:rPr>
              <a:t>પગ વર્ગ </a:t>
            </a:r>
            <a:r xmlns:a="http://schemas.openxmlformats.org/drawingml/2006/main">
              <a:rPr lang="gu" dirty="0"/>
              <a:t>સાથે </a:t>
            </a:r>
            <a:r xmlns:a="http://schemas.openxmlformats.org/drawingml/2006/main">
              <a:rPr lang="gu" dirty="0">
                <a:solidFill>
                  <a:srgbClr val="A32D19"/>
                </a:solidFill>
              </a:rPr>
              <a:t>વ્યક્તિ </a:t>
            </a:r>
            <a:r xmlns:a="http://schemas.openxmlformats.org/drawingml/2006/main">
              <a:rPr lang="gu" dirty="0"/>
              <a:t>વર્ગ.</a:t>
            </a:r>
          </a:p>
          <a:p>
            <a:r xmlns:a="http://schemas.openxmlformats.org/drawingml/2006/main">
              <a:rPr lang="gu" dirty="0"/>
              <a:t>જો વ્યક્તિ નાશ પામે છે, તો મગજ, હૃદય અને પગ પણ છોડવામાં આવશે.</a:t>
            </a:r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FDFFA69-47A5-46C6-898D-80E6ACB6A4EA}"/>
              </a:ext>
            </a:extLst>
          </p:cNvPr>
          <p:cNvSpPr/>
          <p:nvPr/>
        </p:nvSpPr>
        <p:spPr>
          <a:xfrm>
            <a:off x="131180" y="2074929"/>
            <a:ext cx="119296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u" sz="2400" dirty="0"/>
              <a:t>તે </a:t>
            </a:r>
            <a:r xmlns:a="http://schemas.openxmlformats.org/drawingml/2006/main">
              <a:rPr lang="gu" sz="2400" dirty="0"/>
              <a:t>સંબંધને ' </a:t>
            </a:r>
            <a:r xmlns:a="http://schemas.openxmlformats.org/drawingml/2006/main">
              <a:rPr lang="gu" sz="2400" dirty="0">
                <a:solidFill>
                  <a:srgbClr val="A32D19"/>
                </a:solidFill>
              </a:rPr>
              <a:t>ભાગ-નો' દર્શાવે છે 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482AB4E-7C07-4345-AB97-910E332633AE}"/>
              </a:ext>
            </a:extLst>
          </p:cNvPr>
          <p:cNvSpPr/>
          <p:nvPr/>
        </p:nvSpPr>
        <p:spPr>
          <a:xfrm>
            <a:off x="131180" y="2680078"/>
            <a:ext cx="119296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u" sz="2400" dirty="0"/>
              <a:t>રચનામાં, બંને સંસ્થાઓ એકબીજા </a:t>
            </a:r>
            <a:r xmlns:a="http://schemas.openxmlformats.org/drawingml/2006/main">
              <a:rPr lang="gu" sz="2400" dirty="0">
                <a:solidFill>
                  <a:srgbClr val="A32D19"/>
                </a:solidFill>
              </a:rPr>
              <a:t>પર </a:t>
            </a:r>
            <a:r xmlns:a="http://schemas.openxmlformats.org/drawingml/2006/main">
              <a:rPr lang="gu" sz="2400" dirty="0"/>
              <a:t>નિર્ભર </a:t>
            </a:r>
            <a:r xmlns:a="http://schemas.openxmlformats.org/drawingml/2006/main">
              <a:rPr lang="gu" sz="2400" dirty="0">
                <a:solidFill>
                  <a:srgbClr val="A32D19"/>
                </a:solidFill>
              </a:rPr>
              <a:t>છે </a:t>
            </a:r>
            <a:r xmlns:a="http://schemas.openxmlformats.org/drawingml/2006/main">
              <a:rPr lang="gu" sz="2400" dirty="0"/>
              <a:t>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D98C9E3C-0E71-4D03-9822-043188B6D1F0}"/>
              </a:ext>
            </a:extLst>
          </p:cNvPr>
          <p:cNvGrpSpPr/>
          <p:nvPr/>
        </p:nvGrpSpPr>
        <p:grpSpPr>
          <a:xfrm>
            <a:off x="6658256" y="3429000"/>
            <a:ext cx="5177174" cy="2973848"/>
            <a:chOff x="6658256" y="3429000"/>
            <a:chExt cx="5177174" cy="2973848"/>
          </a:xfrm>
        </p:grpSpPr>
        <p:cxnSp>
          <p:nvCxnSpPr>
            <p:cNvPr id="41" name="Google Shape;248;p32">
              <a:extLst>
                <a:ext uri="{FF2B5EF4-FFF2-40B4-BE49-F238E27FC236}">
                  <a16:creationId xmlns:a16="http://schemas.microsoft.com/office/drawing/2014/main" xmlns="" id="{1D7060C7-D676-4EF6-B4A9-0EF8154B3436}"/>
                </a:ext>
              </a:extLst>
            </p:cNvPr>
            <p:cNvCxnSpPr>
              <a:cxnSpLocks/>
              <a:stCxn id="31" idx="0"/>
              <a:endCxn id="38" idx="0"/>
            </p:cNvCxnSpPr>
            <p:nvPr/>
          </p:nvCxnSpPr>
          <p:spPr>
            <a:xfrm flipH="1" flipV="1">
              <a:off x="9232497" y="4639623"/>
              <a:ext cx="14346" cy="792690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68D7B3F-8C65-475F-A4D1-8F0FB36CAC24}"/>
                </a:ext>
              </a:extLst>
            </p:cNvPr>
            <p:cNvGrpSpPr/>
            <p:nvPr/>
          </p:nvGrpSpPr>
          <p:grpSpPr>
            <a:xfrm>
              <a:off x="8497414" y="3429000"/>
              <a:ext cx="1498858" cy="970535"/>
              <a:chOff x="5753361" y="4367090"/>
              <a:chExt cx="2797184" cy="970535"/>
            </a:xfrm>
          </p:grpSpPr>
          <p:sp>
            <p:nvSpPr>
              <p:cNvPr id="13" name="Google Shape;200;p27">
                <a:extLst>
                  <a:ext uri="{FF2B5EF4-FFF2-40B4-BE49-F238E27FC236}">
                    <a16:creationId xmlns:a16="http://schemas.microsoft.com/office/drawing/2014/main" xmlns="" id="{1A835D12-032A-4983-8C8E-507F5AE04A26}"/>
                  </a:ext>
                </a:extLst>
              </p:cNvPr>
              <p:cNvSpPr/>
              <p:nvPr/>
            </p:nvSpPr>
            <p:spPr>
              <a:xfrm>
                <a:off x="5753361" y="4367090"/>
                <a:ext cx="2797184" cy="519661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xmlns:a="http://schemas.openxmlformats.org/drawingml/2006/main" lvl="0" algn="ctr"/>
                <a:r xmlns:a="http://schemas.openxmlformats.org/drawingml/2006/main">
                  <a:rPr lang="gu" sz="2400" b="1" dirty="0">
                    <a:solidFill>
                      <a:schemeClr val="bg1"/>
                    </a:solidFill>
                  </a:rPr>
                  <a:t>વ્યક્તિ</a:t>
                </a:r>
                <a:endParaRPr xmlns:a="http://schemas.openxmlformats.org/drawingml/2006/main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Google Shape;200;p27">
                <a:extLst>
                  <a:ext uri="{FF2B5EF4-FFF2-40B4-BE49-F238E27FC236}">
                    <a16:creationId xmlns:a16="http://schemas.microsoft.com/office/drawing/2014/main" xmlns="" id="{BA46C64D-CF50-4F37-AC7E-61D85FCCE55E}"/>
                  </a:ext>
                </a:extLst>
              </p:cNvPr>
              <p:cNvSpPr/>
              <p:nvPr/>
            </p:nvSpPr>
            <p:spPr>
              <a:xfrm>
                <a:off x="5753361" y="4886752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lang="en-IN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Google Shape;200;p27">
                <a:extLst>
                  <a:ext uri="{FF2B5EF4-FFF2-40B4-BE49-F238E27FC236}">
                    <a16:creationId xmlns:a16="http://schemas.microsoft.com/office/drawing/2014/main" xmlns="" id="{B20387B7-410A-47BC-AE1F-01BD2FEA5942}"/>
                  </a:ext>
                </a:extLst>
              </p:cNvPr>
              <p:cNvSpPr/>
              <p:nvPr/>
            </p:nvSpPr>
            <p:spPr>
              <a:xfrm>
                <a:off x="5753361" y="5107565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endParaRPr lang="en-IN" i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0" name="Google Shape;248;p32">
              <a:extLst>
                <a:ext uri="{FF2B5EF4-FFF2-40B4-BE49-F238E27FC236}">
                  <a16:creationId xmlns:a16="http://schemas.microsoft.com/office/drawing/2014/main" xmlns="" id="{25731F28-A166-4538-94A9-0DEB30F39484}"/>
                </a:ext>
              </a:extLst>
            </p:cNvPr>
            <p:cNvCxnSpPr>
              <a:cxnSpLocks/>
              <a:stCxn id="18" idx="0"/>
              <a:endCxn id="29" idx="0"/>
            </p:cNvCxnSpPr>
            <p:nvPr/>
          </p:nvCxnSpPr>
          <p:spPr>
            <a:xfrm flipV="1">
              <a:off x="7407685" y="3696456"/>
              <a:ext cx="837823" cy="1735857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" name="Google Shape;247;p32">
              <a:extLst>
                <a:ext uri="{FF2B5EF4-FFF2-40B4-BE49-F238E27FC236}">
                  <a16:creationId xmlns:a16="http://schemas.microsoft.com/office/drawing/2014/main" xmlns="" id="{0B14F56B-F00A-40D8-81B1-35E6D5BAAFCE}"/>
                </a:ext>
              </a:extLst>
            </p:cNvPr>
            <p:cNvSpPr/>
            <p:nvPr/>
          </p:nvSpPr>
          <p:spPr>
            <a:xfrm rot="16200000">
              <a:off x="8301265" y="3582156"/>
              <a:ext cx="117086" cy="228600"/>
            </a:xfrm>
            <a:prstGeom prst="flowChartDecision">
              <a:avLst/>
            </a:prstGeom>
            <a:solidFill>
              <a:srgbClr val="A32D19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6D4C5372-2A87-4384-9E59-9F3C970740DE}"/>
                </a:ext>
              </a:extLst>
            </p:cNvPr>
            <p:cNvGrpSpPr/>
            <p:nvPr/>
          </p:nvGrpSpPr>
          <p:grpSpPr>
            <a:xfrm>
              <a:off x="6658256" y="5432313"/>
              <a:ext cx="1498858" cy="970535"/>
              <a:chOff x="5753361" y="4367090"/>
              <a:chExt cx="2797184" cy="970535"/>
            </a:xfrm>
          </p:grpSpPr>
          <p:sp>
            <p:nvSpPr>
              <p:cNvPr id="18" name="Google Shape;200;p27">
                <a:extLst>
                  <a:ext uri="{FF2B5EF4-FFF2-40B4-BE49-F238E27FC236}">
                    <a16:creationId xmlns:a16="http://schemas.microsoft.com/office/drawing/2014/main" xmlns="" id="{28A9A2AF-DFE9-4BB9-92DA-BABC812A9D41}"/>
                  </a:ext>
                </a:extLst>
              </p:cNvPr>
              <p:cNvSpPr/>
              <p:nvPr/>
            </p:nvSpPr>
            <p:spPr>
              <a:xfrm>
                <a:off x="5753361" y="4367090"/>
                <a:ext cx="2797184" cy="519661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xmlns:a="http://schemas.openxmlformats.org/drawingml/2006/main" lvl="0" algn="ctr"/>
                <a:r xmlns:a="http://schemas.openxmlformats.org/drawingml/2006/main">
                  <a:rPr lang="gu" sz="2400" b="1" dirty="0">
                    <a:solidFill>
                      <a:schemeClr val="bg1"/>
                    </a:solidFill>
                  </a:rPr>
                  <a:t>મગજ</a:t>
                </a:r>
                <a:endParaRPr xmlns:a="http://schemas.openxmlformats.org/drawingml/2006/main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Google Shape;200;p27">
                <a:extLst>
                  <a:ext uri="{FF2B5EF4-FFF2-40B4-BE49-F238E27FC236}">
                    <a16:creationId xmlns:a16="http://schemas.microsoft.com/office/drawing/2014/main" xmlns="" id="{AC46ACD6-D5E7-436D-8794-E4E3A6174C46}"/>
                  </a:ext>
                </a:extLst>
              </p:cNvPr>
              <p:cNvSpPr/>
              <p:nvPr/>
            </p:nvSpPr>
            <p:spPr>
              <a:xfrm>
                <a:off x="5753361" y="4886752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lang="en-IN" i="1" dirty="0"/>
              </a:p>
            </p:txBody>
          </p:sp>
          <p:sp>
            <p:nvSpPr>
              <p:cNvPr id="23" name="Google Shape;200;p27">
                <a:extLst>
                  <a:ext uri="{FF2B5EF4-FFF2-40B4-BE49-F238E27FC236}">
                    <a16:creationId xmlns:a16="http://schemas.microsoft.com/office/drawing/2014/main" xmlns="" id="{676DAB1A-9461-431A-A507-7B9AC031C205}"/>
                  </a:ext>
                </a:extLst>
              </p:cNvPr>
              <p:cNvSpPr/>
              <p:nvPr/>
            </p:nvSpPr>
            <p:spPr>
              <a:xfrm>
                <a:off x="5753361" y="5107565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endParaRPr lang="en-IN" i="1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62CA5EC1-0267-47DA-AB27-00C40E8F3405}"/>
                </a:ext>
              </a:extLst>
            </p:cNvPr>
            <p:cNvGrpSpPr/>
            <p:nvPr/>
          </p:nvGrpSpPr>
          <p:grpSpPr>
            <a:xfrm>
              <a:off x="8497414" y="5432313"/>
              <a:ext cx="1498858" cy="970535"/>
              <a:chOff x="5753361" y="4367090"/>
              <a:chExt cx="2797184" cy="970535"/>
            </a:xfrm>
          </p:grpSpPr>
          <p:sp>
            <p:nvSpPr>
              <p:cNvPr id="31" name="Google Shape;200;p27">
                <a:extLst>
                  <a:ext uri="{FF2B5EF4-FFF2-40B4-BE49-F238E27FC236}">
                    <a16:creationId xmlns:a16="http://schemas.microsoft.com/office/drawing/2014/main" xmlns="" id="{9C9D2220-061D-46BB-9A21-C9B790D7248B}"/>
                  </a:ext>
                </a:extLst>
              </p:cNvPr>
              <p:cNvSpPr/>
              <p:nvPr/>
            </p:nvSpPr>
            <p:spPr>
              <a:xfrm>
                <a:off x="5753361" y="4367090"/>
                <a:ext cx="2797184" cy="519661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xmlns:a="http://schemas.openxmlformats.org/drawingml/2006/main" lvl="0" algn="ctr"/>
                <a:r xmlns:a="http://schemas.openxmlformats.org/drawingml/2006/main">
                  <a:rPr lang="gu" sz="2400" b="1" dirty="0">
                    <a:solidFill>
                      <a:schemeClr val="bg1"/>
                    </a:solidFill>
                  </a:rPr>
                  <a:t>હૃદય</a:t>
                </a:r>
                <a:endParaRPr xmlns:a="http://schemas.openxmlformats.org/drawingml/2006/main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Google Shape;200;p27">
                <a:extLst>
                  <a:ext uri="{FF2B5EF4-FFF2-40B4-BE49-F238E27FC236}">
                    <a16:creationId xmlns:a16="http://schemas.microsoft.com/office/drawing/2014/main" xmlns="" id="{ADA42E57-01E2-4455-A747-7B4332C15E20}"/>
                  </a:ext>
                </a:extLst>
              </p:cNvPr>
              <p:cNvSpPr/>
              <p:nvPr/>
            </p:nvSpPr>
            <p:spPr>
              <a:xfrm>
                <a:off x="5753361" y="4886752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lang="en-IN" sz="24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Google Shape;200;p27">
                <a:extLst>
                  <a:ext uri="{FF2B5EF4-FFF2-40B4-BE49-F238E27FC236}">
                    <a16:creationId xmlns:a16="http://schemas.microsoft.com/office/drawing/2014/main" xmlns="" id="{5DD13B67-0E92-44A4-8FC6-2B8FACA44FA0}"/>
                  </a:ext>
                </a:extLst>
              </p:cNvPr>
              <p:cNvSpPr/>
              <p:nvPr/>
            </p:nvSpPr>
            <p:spPr>
              <a:xfrm>
                <a:off x="5753361" y="5107565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endParaRPr lang="en-IN" sz="24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4F214B69-BF2D-4D5D-B721-32D817C10F98}"/>
                </a:ext>
              </a:extLst>
            </p:cNvPr>
            <p:cNvGrpSpPr/>
            <p:nvPr/>
          </p:nvGrpSpPr>
          <p:grpSpPr>
            <a:xfrm>
              <a:off x="10336572" y="5432313"/>
              <a:ext cx="1498858" cy="957283"/>
              <a:chOff x="5753361" y="4367090"/>
              <a:chExt cx="2797184" cy="957283"/>
            </a:xfrm>
          </p:grpSpPr>
          <p:sp>
            <p:nvSpPr>
              <p:cNvPr id="35" name="Google Shape;200;p27">
                <a:extLst>
                  <a:ext uri="{FF2B5EF4-FFF2-40B4-BE49-F238E27FC236}">
                    <a16:creationId xmlns:a16="http://schemas.microsoft.com/office/drawing/2014/main" xmlns="" id="{13509504-8A3A-45A2-803A-CDA4A4E371DA}"/>
                  </a:ext>
                </a:extLst>
              </p:cNvPr>
              <p:cNvSpPr/>
              <p:nvPr/>
            </p:nvSpPr>
            <p:spPr>
              <a:xfrm>
                <a:off x="5753361" y="4367090"/>
                <a:ext cx="2797184" cy="519661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xmlns:a="http://schemas.openxmlformats.org/drawingml/2006/main" lvl="0" algn="ctr"/>
                <a:r xmlns:a="http://schemas.openxmlformats.org/drawingml/2006/main">
                  <a:rPr lang="gu" sz="2400" b="1" dirty="0">
                    <a:solidFill>
                      <a:schemeClr val="bg1"/>
                    </a:solidFill>
                  </a:rPr>
                  <a:t>પગ</a:t>
                </a:r>
                <a:endParaRPr xmlns:a="http://schemas.openxmlformats.org/drawingml/2006/main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Google Shape;200;p27">
                <a:extLst>
                  <a:ext uri="{FF2B5EF4-FFF2-40B4-BE49-F238E27FC236}">
                    <a16:creationId xmlns:a16="http://schemas.microsoft.com/office/drawing/2014/main" xmlns="" id="{70A29698-6372-4D30-B61E-4BB74A55749A}"/>
                  </a:ext>
                </a:extLst>
              </p:cNvPr>
              <p:cNvSpPr/>
              <p:nvPr/>
            </p:nvSpPr>
            <p:spPr>
              <a:xfrm>
                <a:off x="5753361" y="4886752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lang="en-IN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Google Shape;200;p27">
                <a:extLst>
                  <a:ext uri="{FF2B5EF4-FFF2-40B4-BE49-F238E27FC236}">
                    <a16:creationId xmlns:a16="http://schemas.microsoft.com/office/drawing/2014/main" xmlns="" id="{BB66C16F-EDB2-430A-A8AC-8B6092DE0BDD}"/>
                  </a:ext>
                </a:extLst>
              </p:cNvPr>
              <p:cNvSpPr/>
              <p:nvPr/>
            </p:nvSpPr>
            <p:spPr>
              <a:xfrm>
                <a:off x="5753361" y="5094313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endParaRPr lang="en-IN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Google Shape;247;p32">
              <a:extLst>
                <a:ext uri="{FF2B5EF4-FFF2-40B4-BE49-F238E27FC236}">
                  <a16:creationId xmlns:a16="http://schemas.microsoft.com/office/drawing/2014/main" xmlns="" id="{277ECB3B-1F66-414C-B23B-AF69BB828600}"/>
                </a:ext>
              </a:extLst>
            </p:cNvPr>
            <p:cNvSpPr/>
            <p:nvPr/>
          </p:nvSpPr>
          <p:spPr>
            <a:xfrm rot="10800000">
              <a:off x="9173954" y="4411023"/>
              <a:ext cx="117086" cy="228600"/>
            </a:xfrm>
            <a:prstGeom prst="flowChartDecision">
              <a:avLst/>
            </a:prstGeom>
            <a:solidFill>
              <a:srgbClr val="A32D19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47;p32">
              <a:extLst>
                <a:ext uri="{FF2B5EF4-FFF2-40B4-BE49-F238E27FC236}">
                  <a16:creationId xmlns:a16="http://schemas.microsoft.com/office/drawing/2014/main" xmlns="" id="{55A15FAA-266C-4FFD-A38A-E51965FE0C1F}"/>
                </a:ext>
              </a:extLst>
            </p:cNvPr>
            <p:cNvSpPr/>
            <p:nvPr/>
          </p:nvSpPr>
          <p:spPr>
            <a:xfrm rot="16200000">
              <a:off x="10052029" y="3595309"/>
              <a:ext cx="117086" cy="228600"/>
            </a:xfrm>
            <a:prstGeom prst="flowChartDecision">
              <a:avLst/>
            </a:prstGeom>
            <a:solidFill>
              <a:srgbClr val="A32D19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" name="Google Shape;248;p32">
              <a:extLst>
                <a:ext uri="{FF2B5EF4-FFF2-40B4-BE49-F238E27FC236}">
                  <a16:creationId xmlns:a16="http://schemas.microsoft.com/office/drawing/2014/main" xmlns="" id="{DB7F8763-A6E0-4890-892D-43AF70CB6511}"/>
                </a:ext>
              </a:extLst>
            </p:cNvPr>
            <p:cNvCxnSpPr>
              <a:cxnSpLocks/>
              <a:stCxn id="35" idx="0"/>
              <a:endCxn id="40" idx="2"/>
            </p:cNvCxnSpPr>
            <p:nvPr/>
          </p:nvCxnSpPr>
          <p:spPr>
            <a:xfrm flipH="1" flipV="1">
              <a:off x="10224872" y="3709609"/>
              <a:ext cx="861129" cy="1722704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4731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build="p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463154-BD3B-40AD-B3D7-8FF2A525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gu" dirty="0"/>
              <a:t>બહુવિધતા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B1042F-CB84-4618-8ABD-362A42A3F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181597"/>
          </a:xfrm>
        </p:spPr>
        <p:txBody>
          <a:bodyPr/>
          <a:lstStyle/>
          <a:p>
            <a:r xmlns:a="http://schemas.openxmlformats.org/drawingml/2006/main">
              <a:rPr lang="gu" b="1" dirty="0">
                <a:solidFill>
                  <a:srgbClr val="A32D19"/>
                </a:solidFill>
              </a:rPr>
              <a:t>ગુણાકાર </a:t>
            </a:r>
            <a:r xmlns:a="http://schemas.openxmlformats.org/drawingml/2006/main">
              <a:rPr lang="gu" dirty="0"/>
              <a:t>એ </a:t>
            </a:r>
            <a:r xmlns:a="http://schemas.openxmlformats.org/drawingml/2006/main">
              <a:rPr lang="gu" dirty="0">
                <a:solidFill>
                  <a:srgbClr val="A32D19"/>
                </a:solidFill>
              </a:rPr>
              <a:t>એક વર્ગના દાખલાઓની </a:t>
            </a:r>
            <a:r xmlns:a="http://schemas.openxmlformats.org/drawingml/2006/main">
              <a:rPr lang="gu" dirty="0"/>
              <a:t>સંખ્યાનું </a:t>
            </a:r>
            <a:r xmlns:a="http://schemas.openxmlformats.org/drawingml/2006/main">
              <a:rPr lang="gu" dirty="0">
                <a:solidFill>
                  <a:srgbClr val="A32D19"/>
                </a:solidFill>
              </a:rPr>
              <a:t>સ્પષ્ટીકરણ છે </a:t>
            </a:r>
            <a:r xmlns:a="http://schemas.openxmlformats.org/drawingml/2006/main">
              <a:rPr lang="gu" dirty="0"/>
              <a:t>જે અન્ય વર્ગના દાખલા સાથે </a:t>
            </a:r>
            <a:r xmlns:a="http://schemas.openxmlformats.org/drawingml/2006/main">
              <a:rPr lang="gu" dirty="0">
                <a:solidFill>
                  <a:srgbClr val="A32D19"/>
                </a:solidFill>
              </a:rPr>
              <a:t>સંબંધિત </a:t>
            </a:r>
            <a:r xmlns:a="http://schemas.openxmlformats.org/drawingml/2006/main">
              <a:rPr lang="gu" dirty="0"/>
              <a:t>હોઈ શકે છે </a:t>
            </a:r>
            <a:r xmlns:a="http://schemas.openxmlformats.org/drawingml/2006/main">
              <a:rPr lang="gu" b="1" dirty="0"/>
              <a:t>.</a:t>
            </a:r>
          </a:p>
          <a:p>
            <a:r xmlns:a="http://schemas.openxmlformats.org/drawingml/2006/main">
              <a:rPr lang="gu" dirty="0"/>
              <a:t>બહુવિધતા </a:t>
            </a:r>
            <a:r xmlns:a="http://schemas.openxmlformats.org/drawingml/2006/main">
              <a:rPr lang="gu" dirty="0">
                <a:solidFill>
                  <a:srgbClr val="A32D19"/>
                </a:solidFill>
              </a:rPr>
              <a:t>સંબંધિત ઑબ્જેક્ટની સંખ્યાને મર્યાદિત કરે છે </a:t>
            </a:r>
            <a:r xmlns:a="http://schemas.openxmlformats.org/drawingml/2006/main">
              <a:rPr lang="gu" dirty="0"/>
              <a:t>.</a:t>
            </a:r>
          </a:p>
          <a:p>
            <a:r xmlns:a="http://schemas.openxmlformats.org/drawingml/2006/main">
              <a:rPr lang="gu" dirty="0"/>
              <a:t>તમે ઑબ્જેક્ટ્સ વચ્ચે બહુવિધ જોડાણોનો ઉપયોગ કરી શકો છો.</a:t>
            </a:r>
          </a:p>
          <a:p>
            <a:r xmlns:a="http://schemas.openxmlformats.org/drawingml/2006/main">
              <a:rPr lang="gu" dirty="0"/>
              <a:t>ગુણાકારના કેટલાક લાક્ષણિક પ્રકાર:</a:t>
            </a:r>
          </a:p>
          <a:p>
            <a:endParaRPr lang="en-IN" dirty="0"/>
          </a:p>
        </p:txBody>
      </p:sp>
      <p:graphicFrame>
        <p:nvGraphicFramePr>
          <p:cNvPr id="4" name="Google Shape;266;p34">
            <a:extLst>
              <a:ext uri="{FF2B5EF4-FFF2-40B4-BE49-F238E27FC236}">
                <a16:creationId xmlns:a16="http://schemas.microsoft.com/office/drawing/2014/main" xmlns="" id="{BCA59E60-C883-47FF-8CC9-888C02858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556687"/>
              </p:ext>
            </p:extLst>
          </p:nvPr>
        </p:nvGraphicFramePr>
        <p:xfrm>
          <a:off x="1920537" y="3123399"/>
          <a:ext cx="8496300" cy="25959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00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gu" sz="1800" b="1" u="none" strike="noStrike" cap="none" dirty="0">
                          <a:solidFill>
                            <a:schemeClr val="dk1"/>
                          </a:solidFill>
                        </a:rPr>
                        <a:t>બહુવિધતા</a:t>
                      </a:r>
                      <a:endParaRPr xmlns:a="http://schemas.openxmlformats.org/drawingml/2006/main"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gu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વિકલ્પ</a:t>
                      </a:r>
                      <a:endParaRPr xmlns:a="http://schemas.openxmlformats.org/drawingml/2006/main" sz="18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gu" sz="1800" b="1" u="none" strike="noStrike" cap="none" dirty="0">
                          <a:solidFill>
                            <a:schemeClr val="dk1"/>
                          </a:solidFill>
                        </a:rPr>
                        <a:t>કાર્ડિનલિટી</a:t>
                      </a:r>
                      <a:endParaRPr xmlns:a="http://schemas.openxmlformats.org/drawingml/2006/main"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gu" sz="1800" u="none" strike="noStrike" cap="none"/>
                        <a:t>0..1</a:t>
                      </a:r>
                      <a:endParaRPr xmlns:a="http://schemas.openxmlformats.org/drawingml/2006/main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gu" sz="1800" u="none" strike="noStrike" cap="none" dirty="0"/>
                        <a:t>કોઈ દાખલો કે એક જ દાખલો નથી</a:t>
                      </a:r>
                      <a:endParaRPr xmlns:a="http://schemas.openxmlformats.org/drawingml/2006/main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gu" sz="1800"/>
                        <a:t>1..1</a:t>
                      </a:r>
                      <a:endParaRPr xmlns:a="http://schemas.openxmlformats.org/drawingml/2006/main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gu" sz="1800"/>
                        <a:t>1</a:t>
                      </a:r>
                      <a:endParaRPr xmlns:a="http://schemas.openxmlformats.org/drawingml/2006/main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gu" sz="1800" dirty="0"/>
                        <a:t>બરાબર એક જ દાખલો</a:t>
                      </a:r>
                      <a:endParaRPr xmlns:a="http://schemas.openxmlformats.org/drawingml/2006/main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gu" sz="1800"/>
                        <a:t>0..*</a:t>
                      </a:r>
                      <a:endParaRPr xmlns:a="http://schemas.openxmlformats.org/drawingml/2006/main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gu" sz="1800"/>
                        <a:t>*</a:t>
                      </a:r>
                      <a:endParaRPr xmlns:a="http://schemas.openxmlformats.org/drawingml/2006/main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gu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શૂન્ય અથવા વધુ ઉદાહરણો</a:t>
                      </a:r>
                      <a:endParaRPr xmlns:a="http://schemas.openxmlformats.org/drawingml/2006/main"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gu" sz="1800"/>
                        <a:t>1..*</a:t>
                      </a:r>
                      <a:endParaRPr xmlns:a="http://schemas.openxmlformats.org/drawingml/2006/main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gu" sz="1800"/>
                        <a:t>ઓછામાં ઓછો એક દાખલો</a:t>
                      </a:r>
                      <a:endParaRPr xmlns:a="http://schemas.openxmlformats.org/drawingml/2006/main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gu" sz="1800"/>
                        <a:t>5..5</a:t>
                      </a:r>
                      <a:endParaRPr xmlns:a="http://schemas.openxmlformats.org/drawingml/2006/main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gu" sz="1800"/>
                        <a:t>5</a:t>
                      </a:r>
                      <a:endParaRPr xmlns:a="http://schemas.openxmlformats.org/drawingml/2006/main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gu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બરાબર 5 દાખલા</a:t>
                      </a:r>
                      <a:endParaRPr xmlns:a="http://schemas.openxmlformats.org/drawingml/2006/main"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gu" sz="1800" dirty="0" err="1"/>
                        <a:t>m..n</a:t>
                      </a:r>
                      <a:endParaRPr xmlns:a="http://schemas.openxmlformats.org/drawingml/2006/main"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gu" sz="1800" dirty="0"/>
                        <a:t>ઓછામાં ઓછું m પરંતુ n કરતાં વધુ દાખલાઓ નહીં</a:t>
                      </a:r>
                      <a:endParaRPr xmlns:a="http://schemas.openxmlformats.org/drawingml/2006/main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62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3E3D3F-9F3C-4EBD-BCCA-ACEC347E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gu" dirty="0"/>
              <a:t>બહુવિધતાનું ઉદાહરણ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C32D554A-718A-413D-A67C-F1E1E752E8C5}"/>
              </a:ext>
            </a:extLst>
          </p:cNvPr>
          <p:cNvGrpSpPr/>
          <p:nvPr/>
        </p:nvGrpSpPr>
        <p:grpSpPr>
          <a:xfrm>
            <a:off x="284165" y="1383722"/>
            <a:ext cx="4512603" cy="560075"/>
            <a:chOff x="4801661" y="1105698"/>
            <a:chExt cx="4512603" cy="560075"/>
          </a:xfrm>
        </p:grpSpPr>
        <p:cxnSp>
          <p:nvCxnSpPr>
            <p:cNvPr id="4" name="Google Shape;272;p35">
              <a:extLst>
                <a:ext uri="{FF2B5EF4-FFF2-40B4-BE49-F238E27FC236}">
                  <a16:creationId xmlns:a16="http://schemas.microsoft.com/office/drawing/2014/main" xmlns="" id="{3CCBC7B9-334D-4FD0-90DD-0A1D8A06E5A9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6647264" y="1383096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" name="Google Shape;273;p35">
              <a:extLst>
                <a:ext uri="{FF2B5EF4-FFF2-40B4-BE49-F238E27FC236}">
                  <a16:creationId xmlns:a16="http://schemas.microsoft.com/office/drawing/2014/main" xmlns="" id="{1A9D1CFC-AF3D-45B7-AD70-114AC443863E}"/>
                </a:ext>
              </a:extLst>
            </p:cNvPr>
            <p:cNvSpPr/>
            <p:nvPr/>
          </p:nvSpPr>
          <p:spPr>
            <a:xfrm>
              <a:off x="4801661" y="1154496"/>
              <a:ext cx="1845603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dirty="0">
                  <a:solidFill>
                    <a:schemeClr val="tx1"/>
                  </a:solidFill>
                  <a:cs typeface="Calibri"/>
                  <a:sym typeface="Calibri"/>
                </a:rPr>
                <a:t>ખાતાધારક</a:t>
              </a:r>
              <a:endParaRPr xmlns:a="http://schemas.openxmlformats.org/drawingml/2006/main" dirty="0">
                <a:solidFill>
                  <a:schemeClr val="tx1"/>
                </a:solidFill>
              </a:endParaRPr>
            </a:p>
          </p:txBody>
        </p:sp>
        <p:sp>
          <p:nvSpPr>
            <p:cNvPr id="7" name="Google Shape;274;p35">
              <a:extLst>
                <a:ext uri="{FF2B5EF4-FFF2-40B4-BE49-F238E27FC236}">
                  <a16:creationId xmlns:a16="http://schemas.microsoft.com/office/drawing/2014/main" xmlns="" id="{08D4B613-05DC-4654-AA08-45645BA0F5E2}"/>
                </a:ext>
              </a:extLst>
            </p:cNvPr>
            <p:cNvSpPr/>
            <p:nvPr/>
          </p:nvSpPr>
          <p:spPr>
            <a:xfrm>
              <a:off x="7714064" y="1154496"/>
              <a:ext cx="16002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800" dirty="0">
                  <a:solidFill>
                    <a:schemeClr val="tx1"/>
                  </a:solidFill>
                  <a:ea typeface="Calibri"/>
                  <a:cs typeface="Calibri"/>
                  <a:sym typeface="Calibri"/>
                </a:rPr>
                <a:t>ચેક - બુક</a:t>
              </a:r>
              <a:endParaRPr xmlns:a="http://schemas.openxmlformats.org/drawingml/2006/main" sz="1800" dirty="0">
                <a:solidFill>
                  <a:schemeClr val="tx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76;p35">
              <a:extLst>
                <a:ext uri="{FF2B5EF4-FFF2-40B4-BE49-F238E27FC236}">
                  <a16:creationId xmlns:a16="http://schemas.microsoft.com/office/drawing/2014/main" xmlns="" id="{8AD11B22-506D-45C3-B577-FAB2D2160A65}"/>
                </a:ext>
              </a:extLst>
            </p:cNvPr>
            <p:cNvSpPr txBox="1"/>
            <p:nvPr/>
          </p:nvSpPr>
          <p:spPr>
            <a:xfrm>
              <a:off x="6624147" y="1357996"/>
              <a:ext cx="2249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4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xmlns:a="http://schemas.openxmlformats.org/drawingml/2006/main"/>
            </a:p>
          </p:txBody>
        </p:sp>
        <p:sp>
          <p:nvSpPr>
            <p:cNvPr id="9" name="Google Shape;277;p35">
              <a:extLst>
                <a:ext uri="{FF2B5EF4-FFF2-40B4-BE49-F238E27FC236}">
                  <a16:creationId xmlns:a16="http://schemas.microsoft.com/office/drawing/2014/main" xmlns="" id="{124B0977-F999-4458-A161-D33AC7B90268}"/>
                </a:ext>
              </a:extLst>
            </p:cNvPr>
            <p:cNvSpPr txBox="1"/>
            <p:nvPr/>
          </p:nvSpPr>
          <p:spPr>
            <a:xfrm>
              <a:off x="7451336" y="1353462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4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xmlns:a="http://schemas.openxmlformats.org/drawingml/2006/main"/>
            </a:p>
          </p:txBody>
        </p:sp>
        <p:sp>
          <p:nvSpPr>
            <p:cNvPr id="10" name="Google Shape;278;p35">
              <a:extLst>
                <a:ext uri="{FF2B5EF4-FFF2-40B4-BE49-F238E27FC236}">
                  <a16:creationId xmlns:a16="http://schemas.microsoft.com/office/drawing/2014/main" xmlns="" id="{54B88AEB-A0BC-4FCF-A2B4-49C6515D88AF}"/>
                </a:ext>
              </a:extLst>
            </p:cNvPr>
            <p:cNvSpPr txBox="1"/>
            <p:nvPr/>
          </p:nvSpPr>
          <p:spPr>
            <a:xfrm>
              <a:off x="6695096" y="1105698"/>
              <a:ext cx="9912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4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ધરાવે છે</a:t>
              </a:r>
              <a:endParaRPr xmlns:a="http://schemas.openxmlformats.org/drawingml/2006/main" sz="14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21A3F76-416E-4165-8A3C-79C7896A40FD}"/>
              </a:ext>
            </a:extLst>
          </p:cNvPr>
          <p:cNvSpPr/>
          <p:nvPr/>
        </p:nvSpPr>
        <p:spPr>
          <a:xfrm>
            <a:off x="208698" y="944858"/>
            <a:ext cx="3073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 algn="ctr"/>
            <a:r xmlns:a="http://schemas.openxmlformats.org/drawingml/2006/main">
              <a:rPr lang="gu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વન ટુ વન એસોસિએશન</a:t>
            </a:r>
            <a:endParaRPr xmlns:a="http://schemas.openxmlformats.org/drawingml/2006/main" lang="en-US" sz="2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0D4C94F-F27C-4D37-98BC-5ED9E8D7689F}"/>
              </a:ext>
            </a:extLst>
          </p:cNvPr>
          <p:cNvSpPr/>
          <p:nvPr/>
        </p:nvSpPr>
        <p:spPr>
          <a:xfrm>
            <a:off x="5111457" y="1432520"/>
            <a:ext cx="455765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/>
            <a:r xmlns:a="http://schemas.openxmlformats.org/drawingml/2006/main">
              <a:rPr lang="gu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એક ખાતાધારક પાસે એક ચેકબુક હોય છે</a:t>
            </a:r>
            <a:endParaRPr xmlns:a="http://schemas.openxmlformats.org/drawingml/2006/main" lang="en-US" sz="21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6057A150-5A03-4A26-BD59-99CA1DB31173}"/>
              </a:ext>
            </a:extLst>
          </p:cNvPr>
          <p:cNvCxnSpPr/>
          <p:nvPr/>
        </p:nvCxnSpPr>
        <p:spPr>
          <a:xfrm>
            <a:off x="208698" y="2054023"/>
            <a:ext cx="11684357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1CCA7042-0D20-473A-92D0-9B17CFEAC0A9}"/>
              </a:ext>
            </a:extLst>
          </p:cNvPr>
          <p:cNvGrpSpPr/>
          <p:nvPr/>
        </p:nvGrpSpPr>
        <p:grpSpPr>
          <a:xfrm>
            <a:off x="288338" y="3822844"/>
            <a:ext cx="4542650" cy="585028"/>
            <a:chOff x="4859564" y="1080745"/>
            <a:chExt cx="4454700" cy="585028"/>
          </a:xfrm>
        </p:grpSpPr>
        <p:cxnSp>
          <p:nvCxnSpPr>
            <p:cNvPr id="55" name="Google Shape;272;p35">
              <a:extLst>
                <a:ext uri="{FF2B5EF4-FFF2-40B4-BE49-F238E27FC236}">
                  <a16:creationId xmlns:a16="http://schemas.microsoft.com/office/drawing/2014/main" xmlns="" id="{F5B74E12-C752-444F-9AD5-05DD797736AB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6647264" y="1383096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273;p35">
              <a:extLst>
                <a:ext uri="{FF2B5EF4-FFF2-40B4-BE49-F238E27FC236}">
                  <a16:creationId xmlns:a16="http://schemas.microsoft.com/office/drawing/2014/main" xmlns="" id="{2E40D32C-C383-42EF-870D-810C45E2D4A3}"/>
                </a:ext>
              </a:extLst>
            </p:cNvPr>
            <p:cNvSpPr/>
            <p:nvPr/>
          </p:nvSpPr>
          <p:spPr>
            <a:xfrm>
              <a:off x="4859564" y="1154496"/>
              <a:ext cx="17877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gu" dirty="0">
                  <a:solidFill>
                    <a:schemeClr val="dk1"/>
                  </a:solidFill>
                  <a:cs typeface="Calibri"/>
                  <a:sym typeface="Calibri"/>
                </a:rPr>
                <a:t>ખાતાધારક</a:t>
              </a:r>
              <a:endParaRPr xmlns:a="http://schemas.openxmlformats.org/drawingml/2006/main" lang="en-US" dirty="0">
                <a:solidFill>
                  <a:schemeClr val="dk1"/>
                </a:solidFill>
                <a:cs typeface="Calibri"/>
              </a:endParaRPr>
            </a:p>
          </p:txBody>
        </p:sp>
        <p:sp>
          <p:nvSpPr>
            <p:cNvPr id="57" name="Google Shape;274;p35">
              <a:extLst>
                <a:ext uri="{FF2B5EF4-FFF2-40B4-BE49-F238E27FC236}">
                  <a16:creationId xmlns:a16="http://schemas.microsoft.com/office/drawing/2014/main" xmlns="" id="{A719AAE6-C415-46C2-85CB-1717D78CC400}"/>
                </a:ext>
              </a:extLst>
            </p:cNvPr>
            <p:cNvSpPr/>
            <p:nvPr/>
          </p:nvSpPr>
          <p:spPr>
            <a:xfrm>
              <a:off x="7714064" y="1154496"/>
              <a:ext cx="16002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gu" dirty="0">
                  <a:solidFill>
                    <a:schemeClr val="dk1"/>
                  </a:solidFill>
                  <a:cs typeface="Calibri"/>
                  <a:sym typeface="Calibri"/>
                </a:rPr>
                <a:t>એટીએમ</a:t>
              </a:r>
              <a:endParaRPr xmlns:a="http://schemas.openxmlformats.org/drawingml/2006/main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58" name="Google Shape;276;p35">
              <a:extLst>
                <a:ext uri="{FF2B5EF4-FFF2-40B4-BE49-F238E27FC236}">
                  <a16:creationId xmlns:a16="http://schemas.microsoft.com/office/drawing/2014/main" xmlns="" id="{977940F1-E693-45A2-AEDB-F192423F2D62}"/>
                </a:ext>
              </a:extLst>
            </p:cNvPr>
            <p:cNvSpPr txBox="1"/>
            <p:nvPr/>
          </p:nvSpPr>
          <p:spPr>
            <a:xfrm>
              <a:off x="6624147" y="1357996"/>
              <a:ext cx="2249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400" dirty="0">
                  <a:solidFill>
                    <a:schemeClr val="dk1"/>
                  </a:solidFill>
                  <a:cs typeface="Calibri"/>
                  <a:sym typeface="Calibri"/>
                </a:rPr>
                <a:t>*</a:t>
              </a:r>
              <a:endParaRPr xmlns:a="http://schemas.openxmlformats.org/drawingml/2006/main" dirty="0"/>
            </a:p>
          </p:txBody>
        </p:sp>
        <p:sp>
          <p:nvSpPr>
            <p:cNvPr id="59" name="Google Shape;277;p35">
              <a:extLst>
                <a:ext uri="{FF2B5EF4-FFF2-40B4-BE49-F238E27FC236}">
                  <a16:creationId xmlns:a16="http://schemas.microsoft.com/office/drawing/2014/main" xmlns="" id="{3A7FA966-836D-40A9-ADB7-5F99483E86FF}"/>
                </a:ext>
              </a:extLst>
            </p:cNvPr>
            <p:cNvSpPr txBox="1"/>
            <p:nvPr/>
          </p:nvSpPr>
          <p:spPr>
            <a:xfrm>
              <a:off x="7451336" y="1353462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400" dirty="0"/>
                <a:t>*</a:t>
              </a:r>
              <a:endParaRPr xmlns:a="http://schemas.openxmlformats.org/drawingml/2006/main" sz="1400" dirty="0"/>
            </a:p>
          </p:txBody>
        </p:sp>
        <p:sp>
          <p:nvSpPr>
            <p:cNvPr id="60" name="Google Shape;278;p35">
              <a:extLst>
                <a:ext uri="{FF2B5EF4-FFF2-40B4-BE49-F238E27FC236}">
                  <a16:creationId xmlns:a16="http://schemas.microsoft.com/office/drawing/2014/main" xmlns="" id="{62EF278A-27F6-4438-9AB1-AF04E1DC2956}"/>
                </a:ext>
              </a:extLst>
            </p:cNvPr>
            <p:cNvSpPr txBox="1"/>
            <p:nvPr/>
          </p:nvSpPr>
          <p:spPr>
            <a:xfrm>
              <a:off x="6631257" y="1080745"/>
              <a:ext cx="12434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lvl="0" algn="ctr"/>
              <a:r xmlns:a="http://schemas.openxmlformats.org/drawingml/2006/main">
                <a:rPr lang="gu" sz="14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ખસી જવું</a:t>
              </a:r>
              <a:endParaRPr xmlns:a="http://schemas.openxmlformats.org/drawingml/2006/main" sz="14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13F55576-CA69-4508-9C13-1891DD45CB49}"/>
              </a:ext>
            </a:extLst>
          </p:cNvPr>
          <p:cNvSpPr/>
          <p:nvPr/>
        </p:nvSpPr>
        <p:spPr>
          <a:xfrm>
            <a:off x="253821" y="3364713"/>
            <a:ext cx="3438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 algn="ctr"/>
            <a:r xmlns:a="http://schemas.openxmlformats.org/drawingml/2006/main">
              <a:rPr lang="gu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મેની ટુ મેની એસોસિએશન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61A1493A-3712-4F7E-ABED-D4B0A946DCFF}"/>
              </a:ext>
            </a:extLst>
          </p:cNvPr>
          <p:cNvSpPr/>
          <p:nvPr/>
        </p:nvSpPr>
        <p:spPr>
          <a:xfrm>
            <a:off x="5111457" y="3896595"/>
            <a:ext cx="625203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/>
            <a:r xmlns:a="http://schemas.openxmlformats.org/drawingml/2006/main">
              <a:rPr lang="gu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દરેક ખાતાધારક </a:t>
            </a:r>
            <a:r xmlns:a="http://schemas.openxmlformats.org/drawingml/2006/main">
              <a:rPr lang="gu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તમામ એટીએમમાંથી </a:t>
            </a:r>
            <a:endParaRPr xmlns:a="http://schemas.openxmlformats.org/drawingml/2006/main" lang="en-US" sz="2100" dirty="0"/>
            <a:r xmlns:a="http://schemas.openxmlformats.org/drawingml/2006/main">
              <a:rPr lang="gu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પૈસા ઉપાડી શકે છે.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7EB38BDD-1B1F-4A81-B9B8-05FF806FB8FA}"/>
              </a:ext>
            </a:extLst>
          </p:cNvPr>
          <p:cNvCxnSpPr/>
          <p:nvPr/>
        </p:nvCxnSpPr>
        <p:spPr>
          <a:xfrm>
            <a:off x="208698" y="4518768"/>
            <a:ext cx="11684357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F1F76AD5-D9D3-48F8-9333-CEB1B3BC3DDC}"/>
              </a:ext>
            </a:extLst>
          </p:cNvPr>
          <p:cNvSpPr/>
          <p:nvPr/>
        </p:nvSpPr>
        <p:spPr>
          <a:xfrm>
            <a:off x="201597" y="2110504"/>
            <a:ext cx="42210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 algn="ctr"/>
            <a:r xmlns:a="http://schemas.openxmlformats.org/drawingml/2006/main">
              <a:rPr lang="gu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મેની ટુ ઝીરો અથવા વન એસોસિએશન</a:t>
            </a:r>
            <a:endParaRPr xmlns:a="http://schemas.openxmlformats.org/drawingml/2006/main" lang="en-US" sz="2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75D25511-F5D6-4D75-BA94-85ED7F4F5DC8}"/>
              </a:ext>
            </a:extLst>
          </p:cNvPr>
          <p:cNvSpPr/>
          <p:nvPr/>
        </p:nvSpPr>
        <p:spPr>
          <a:xfrm>
            <a:off x="5111457" y="2669412"/>
            <a:ext cx="567014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/>
            <a:r xmlns:a="http://schemas.openxmlformats.org/drawingml/2006/main">
              <a:rPr lang="gu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એકાઉન્ટ ધારક વધુમાં વધુ એક ડેબિટ કાર્ડ જારી કરી શકે છે.</a:t>
            </a:r>
            <a:endParaRPr xmlns:a="http://schemas.openxmlformats.org/drawingml/2006/main" lang="en-US" sz="21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8D2B0EFF-F5F1-420A-BCFF-01646C976FB3}"/>
              </a:ext>
            </a:extLst>
          </p:cNvPr>
          <p:cNvCxnSpPr/>
          <p:nvPr/>
        </p:nvCxnSpPr>
        <p:spPr>
          <a:xfrm>
            <a:off x="253821" y="3303297"/>
            <a:ext cx="11684357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F6AFAC5-035B-45BF-8266-0313424A634D}"/>
              </a:ext>
            </a:extLst>
          </p:cNvPr>
          <p:cNvGrpSpPr/>
          <p:nvPr/>
        </p:nvGrpSpPr>
        <p:grpSpPr>
          <a:xfrm>
            <a:off x="323342" y="2622648"/>
            <a:ext cx="4542650" cy="584852"/>
            <a:chOff x="359823" y="2212815"/>
            <a:chExt cx="4542650" cy="58485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408670D0-03C5-499F-AE66-5DBF4321DB9B}"/>
                </a:ext>
              </a:extLst>
            </p:cNvPr>
            <p:cNvGrpSpPr/>
            <p:nvPr/>
          </p:nvGrpSpPr>
          <p:grpSpPr>
            <a:xfrm>
              <a:off x="359823" y="2286390"/>
              <a:ext cx="4542650" cy="511277"/>
              <a:chOff x="4771614" y="1154496"/>
              <a:chExt cx="4542650" cy="511277"/>
            </a:xfrm>
          </p:grpSpPr>
          <p:cxnSp>
            <p:nvCxnSpPr>
              <p:cNvPr id="48" name="Google Shape;272;p35">
                <a:extLst>
                  <a:ext uri="{FF2B5EF4-FFF2-40B4-BE49-F238E27FC236}">
                    <a16:creationId xmlns:a16="http://schemas.microsoft.com/office/drawing/2014/main" xmlns="" id="{52FF80C3-44F9-4330-B45B-374E591DC0CB}"/>
                  </a:ext>
                </a:extLst>
              </p:cNvPr>
              <p:cNvCxnSpPr>
                <a:cxnSpLocks/>
                <a:stCxn id="49" idx="3"/>
                <a:endCxn id="50" idx="1"/>
              </p:cNvCxnSpPr>
              <p:nvPr/>
            </p:nvCxnSpPr>
            <p:spPr>
              <a:xfrm>
                <a:off x="6647264" y="1383096"/>
                <a:ext cx="10668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" name="Google Shape;273;p35">
                <a:extLst>
                  <a:ext uri="{FF2B5EF4-FFF2-40B4-BE49-F238E27FC236}">
                    <a16:creationId xmlns:a16="http://schemas.microsoft.com/office/drawing/2014/main" xmlns="" id="{7F0118C5-E8B4-4310-B0A8-7EAE319E491A}"/>
                  </a:ext>
                </a:extLst>
              </p:cNvPr>
              <p:cNvSpPr/>
              <p:nvPr/>
            </p:nvSpPr>
            <p:spPr>
              <a:xfrm>
                <a:off x="4771614" y="1154496"/>
                <a:ext cx="1875650" cy="4572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xmlns:a="http://schemas.openxmlformats.org/drawingml/2006/main" algn="ctr"/>
                <a:r xmlns:a="http://schemas.openxmlformats.org/drawingml/2006/main">
                  <a:rPr lang="gu" dirty="0">
                    <a:cs typeface="Calibri"/>
                    <a:sym typeface="Calibri"/>
                  </a:rPr>
                  <a:t>ખાતાધારક</a:t>
                </a:r>
                <a:endParaRPr xmlns:a="http://schemas.openxmlformats.org/drawingml/2006/main" lang="en-US" dirty="0">
                  <a:cs typeface="Calibri"/>
                </a:endParaRPr>
              </a:p>
            </p:txBody>
          </p:sp>
          <p:sp>
            <p:nvSpPr>
              <p:cNvPr id="50" name="Google Shape;274;p35">
                <a:extLst>
                  <a:ext uri="{FF2B5EF4-FFF2-40B4-BE49-F238E27FC236}">
                    <a16:creationId xmlns:a16="http://schemas.microsoft.com/office/drawing/2014/main" xmlns="" id="{CAB6DD69-C438-41DD-A3DD-24CD5CED42CA}"/>
                  </a:ext>
                </a:extLst>
              </p:cNvPr>
              <p:cNvSpPr/>
              <p:nvPr/>
            </p:nvSpPr>
            <p:spPr>
              <a:xfrm>
                <a:off x="7714064" y="1154496"/>
                <a:ext cx="1600200" cy="457200"/>
              </a:xfrm>
              <a:prstGeom prst="rect">
                <a:avLst/>
              </a:prstGeom>
              <a:noFill/>
              <a:ln w="9525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xmlns:a="http://schemas.openxmlformats.org/drawingml/2006/main"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 xmlns:a="http://schemas.openxmlformats.org/drawingml/2006/main">
                  <a:rPr lang="gu" sz="1800" dirty="0">
                    <a:ea typeface="Calibri"/>
                    <a:cs typeface="Calibri"/>
                    <a:sym typeface="Calibri"/>
                  </a:rPr>
                  <a:t>ડેબિટ કાર્ડ</a:t>
                </a:r>
                <a:endParaRPr xmlns:a="http://schemas.openxmlformats.org/drawingml/2006/main" sz="1800" dirty="0"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276;p35">
                <a:extLst>
                  <a:ext uri="{FF2B5EF4-FFF2-40B4-BE49-F238E27FC236}">
                    <a16:creationId xmlns:a16="http://schemas.microsoft.com/office/drawing/2014/main" xmlns="" id="{97F392B5-789E-4F10-9603-AAAAD0DC1F64}"/>
                  </a:ext>
                </a:extLst>
              </p:cNvPr>
              <p:cNvSpPr txBox="1"/>
              <p:nvPr/>
            </p:nvSpPr>
            <p:spPr>
              <a:xfrm>
                <a:off x="6624147" y="1357996"/>
                <a:ext cx="22494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xmlns:a="http://schemas.openxmlformats.org/drawingml/2006/main"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 xmlns:a="http://schemas.openxmlformats.org/drawingml/2006/main">
                  <a:rPr lang="gu" sz="1400">
                    <a:solidFill>
                      <a:schemeClr val="dk1"/>
                    </a:solidFill>
                    <a:ea typeface="Calibri"/>
                    <a:cs typeface="Calibri"/>
                    <a:sym typeface="Calibri"/>
                  </a:rPr>
                  <a:t>*</a:t>
                </a:r>
                <a:endParaRPr xmlns:a="http://schemas.openxmlformats.org/drawingml/2006/main" dirty="0"/>
              </a:p>
            </p:txBody>
          </p:sp>
          <p:sp>
            <p:nvSpPr>
              <p:cNvPr id="52" name="Google Shape;277;p35">
                <a:extLst>
                  <a:ext uri="{FF2B5EF4-FFF2-40B4-BE49-F238E27FC236}">
                    <a16:creationId xmlns:a16="http://schemas.microsoft.com/office/drawing/2014/main" xmlns="" id="{71CE9DCA-343B-4AB8-8286-19C909B2173B}"/>
                  </a:ext>
                </a:extLst>
              </p:cNvPr>
              <p:cNvSpPr txBox="1"/>
              <p:nvPr/>
            </p:nvSpPr>
            <p:spPr>
              <a:xfrm>
                <a:off x="7330391" y="1357995"/>
                <a:ext cx="47701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xmlns:a="http://schemas.openxmlformats.org/drawingml/2006/main"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 xmlns:a="http://schemas.openxmlformats.org/drawingml/2006/main">
                  <a:rPr lang="gu" sz="1400">
                    <a:solidFill>
                      <a:schemeClr val="dk1"/>
                    </a:solidFill>
                    <a:ea typeface="Calibri"/>
                    <a:cs typeface="Calibri"/>
                    <a:sym typeface="Calibri"/>
                  </a:rPr>
                  <a:t>0..1</a:t>
                </a:r>
                <a:endParaRPr xmlns:a="http://schemas.openxmlformats.org/drawingml/2006/main" dirty="0"/>
              </a:p>
            </p:txBody>
          </p:sp>
        </p:grpSp>
        <p:sp>
          <p:nvSpPr>
            <p:cNvPr id="81" name="Google Shape;278;p35">
              <a:extLst>
                <a:ext uri="{FF2B5EF4-FFF2-40B4-BE49-F238E27FC236}">
                  <a16:creationId xmlns:a16="http://schemas.microsoft.com/office/drawing/2014/main" xmlns="" id="{457CEF13-9EAA-4AF7-826F-A72E2FE9FC81}"/>
                </a:ext>
              </a:extLst>
            </p:cNvPr>
            <p:cNvSpPr txBox="1"/>
            <p:nvPr/>
          </p:nvSpPr>
          <p:spPr>
            <a:xfrm>
              <a:off x="2203069" y="2212815"/>
              <a:ext cx="9912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4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મુદ્દો</a:t>
              </a:r>
              <a:endParaRPr xmlns:a="http://schemas.openxmlformats.org/drawingml/2006/main" sz="14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D3A271C7-1644-4B85-AB71-6B3BBDE56AEF}"/>
              </a:ext>
            </a:extLst>
          </p:cNvPr>
          <p:cNvGrpSpPr/>
          <p:nvPr/>
        </p:nvGrpSpPr>
        <p:grpSpPr>
          <a:xfrm>
            <a:off x="284165" y="5094067"/>
            <a:ext cx="4542649" cy="560624"/>
            <a:chOff x="4771615" y="1105149"/>
            <a:chExt cx="4542649" cy="560624"/>
          </a:xfrm>
        </p:grpSpPr>
        <p:cxnSp>
          <p:nvCxnSpPr>
            <p:cNvPr id="69" name="Google Shape;272;p35">
              <a:extLst>
                <a:ext uri="{FF2B5EF4-FFF2-40B4-BE49-F238E27FC236}">
                  <a16:creationId xmlns:a16="http://schemas.microsoft.com/office/drawing/2014/main" xmlns="" id="{C4955641-80FD-40B5-959F-06929CC1963D}"/>
                </a:ext>
              </a:extLst>
            </p:cNvPr>
            <p:cNvCxnSpPr>
              <a:cxnSpLocks/>
              <a:stCxn id="70" idx="3"/>
              <a:endCxn id="71" idx="1"/>
            </p:cNvCxnSpPr>
            <p:nvPr/>
          </p:nvCxnSpPr>
          <p:spPr>
            <a:xfrm>
              <a:off x="6647265" y="1383096"/>
              <a:ext cx="1066799" cy="0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0" name="Google Shape;273;p35">
              <a:extLst>
                <a:ext uri="{FF2B5EF4-FFF2-40B4-BE49-F238E27FC236}">
                  <a16:creationId xmlns:a16="http://schemas.microsoft.com/office/drawing/2014/main" xmlns="" id="{0CAB0C18-48E3-42B7-90BF-189FB4F45E88}"/>
                </a:ext>
              </a:extLst>
            </p:cNvPr>
            <p:cNvSpPr/>
            <p:nvPr/>
          </p:nvSpPr>
          <p:spPr>
            <a:xfrm>
              <a:off x="4771615" y="1154496"/>
              <a:ext cx="187565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gu" dirty="0">
                  <a:solidFill>
                    <a:schemeClr val="dk1"/>
                  </a:solidFill>
                  <a:cs typeface="Calibri"/>
                  <a:sym typeface="Calibri"/>
                </a:rPr>
                <a:t>બેંક</a:t>
              </a:r>
              <a:endParaRPr xmlns:a="http://schemas.openxmlformats.org/drawingml/2006/main" dirty="0">
                <a:solidFill>
                  <a:schemeClr val="dk1"/>
                </a:solidFill>
                <a:cs typeface="Calibri"/>
              </a:endParaRPr>
            </a:p>
          </p:txBody>
        </p:sp>
        <p:sp>
          <p:nvSpPr>
            <p:cNvPr id="71" name="Google Shape;274;p35">
              <a:extLst>
                <a:ext uri="{FF2B5EF4-FFF2-40B4-BE49-F238E27FC236}">
                  <a16:creationId xmlns:a16="http://schemas.microsoft.com/office/drawing/2014/main" xmlns="" id="{CF855C1F-F333-4F92-927D-EA677C51252D}"/>
                </a:ext>
              </a:extLst>
            </p:cNvPr>
            <p:cNvSpPr/>
            <p:nvPr/>
          </p:nvSpPr>
          <p:spPr>
            <a:xfrm>
              <a:off x="7714064" y="1154496"/>
              <a:ext cx="16002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gu" dirty="0">
                  <a:solidFill>
                    <a:schemeClr val="dk1"/>
                  </a:solidFill>
                  <a:cs typeface="Calibri"/>
                  <a:sym typeface="Calibri"/>
                </a:rPr>
                <a:t>શાખા</a:t>
              </a:r>
              <a:endParaRPr xmlns:a="http://schemas.openxmlformats.org/drawingml/2006/main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72" name="Google Shape;276;p35">
              <a:extLst>
                <a:ext uri="{FF2B5EF4-FFF2-40B4-BE49-F238E27FC236}">
                  <a16:creationId xmlns:a16="http://schemas.microsoft.com/office/drawing/2014/main" xmlns="" id="{3AF1E4B6-FF9B-4950-B39B-5D39AE5A9498}"/>
                </a:ext>
              </a:extLst>
            </p:cNvPr>
            <p:cNvSpPr txBox="1"/>
            <p:nvPr/>
          </p:nvSpPr>
          <p:spPr>
            <a:xfrm>
              <a:off x="6624147" y="1357996"/>
              <a:ext cx="2249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4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xmlns:a="http://schemas.openxmlformats.org/drawingml/2006/main"/>
            </a:p>
          </p:txBody>
        </p:sp>
        <p:sp>
          <p:nvSpPr>
            <p:cNvPr id="73" name="Google Shape;277;p35">
              <a:extLst>
                <a:ext uri="{FF2B5EF4-FFF2-40B4-BE49-F238E27FC236}">
                  <a16:creationId xmlns:a16="http://schemas.microsoft.com/office/drawing/2014/main" xmlns="" id="{86050D86-E693-4319-B3DC-A4D1C1F61195}"/>
                </a:ext>
              </a:extLst>
            </p:cNvPr>
            <p:cNvSpPr txBox="1"/>
            <p:nvPr/>
          </p:nvSpPr>
          <p:spPr>
            <a:xfrm>
              <a:off x="7333413" y="1354312"/>
              <a:ext cx="4645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4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1..*</a:t>
              </a:r>
              <a:endParaRPr xmlns:a="http://schemas.openxmlformats.org/drawingml/2006/main" dirty="0"/>
            </a:p>
          </p:txBody>
        </p:sp>
        <p:sp>
          <p:nvSpPr>
            <p:cNvPr id="74" name="Google Shape;278;p35">
              <a:extLst>
                <a:ext uri="{FF2B5EF4-FFF2-40B4-BE49-F238E27FC236}">
                  <a16:creationId xmlns:a16="http://schemas.microsoft.com/office/drawing/2014/main" xmlns="" id="{48381C38-7711-4052-A923-23F08E7B580E}"/>
                </a:ext>
              </a:extLst>
            </p:cNvPr>
            <p:cNvSpPr txBox="1"/>
            <p:nvPr/>
          </p:nvSpPr>
          <p:spPr>
            <a:xfrm>
              <a:off x="6655256" y="1105149"/>
              <a:ext cx="9912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4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પાસે</a:t>
              </a:r>
              <a:endParaRPr xmlns:a="http://schemas.openxmlformats.org/drawingml/2006/main" sz="14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FE77A5C9-EF2B-4163-9426-673ED6ACB870}"/>
              </a:ext>
            </a:extLst>
          </p:cNvPr>
          <p:cNvSpPr/>
          <p:nvPr/>
        </p:nvSpPr>
        <p:spPr>
          <a:xfrm>
            <a:off x="201597" y="4585742"/>
            <a:ext cx="4139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 algn="ctr"/>
            <a:r xmlns:a="http://schemas.openxmlformats.org/drawingml/2006/main">
              <a:rPr lang="gu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એકથી એક અથવા અનેક સંગઠન</a:t>
            </a:r>
            <a:endParaRPr xmlns:a="http://schemas.openxmlformats.org/drawingml/2006/main" lang="en-US" sz="24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B695AD3B-B97B-4BB5-9E7B-2B12F38D4587}"/>
              </a:ext>
            </a:extLst>
          </p:cNvPr>
          <p:cNvSpPr/>
          <p:nvPr/>
        </p:nvSpPr>
        <p:spPr>
          <a:xfrm>
            <a:off x="5111457" y="5164265"/>
            <a:ext cx="464903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/>
            <a:r xmlns:a="http://schemas.openxmlformats.org/drawingml/2006/main">
              <a:rPr lang="gu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બેંકની ઓછામાં ઓછી એક શાખા હોવી જોઈએ.</a:t>
            </a:r>
            <a:endParaRPr xmlns:a="http://schemas.openxmlformats.org/drawingml/2006/main" lang="en-US" sz="2100" dirty="0"/>
          </a:p>
        </p:txBody>
      </p:sp>
    </p:spTree>
    <p:extLst>
      <p:ext uri="{BB962C8B-B14F-4D97-AF65-F5344CB8AC3E}">
        <p14:creationId xmlns:p14="http://schemas.microsoft.com/office/powerpoint/2010/main" val="213802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/>
      <p:bldP spid="77" grpId="0"/>
      <p:bldP spid="78" grpId="0"/>
      <p:bldP spid="53" grpId="0"/>
      <p:bldP spid="75" grpId="0"/>
      <p:bldP spid="83" grpId="0"/>
      <p:bldP spid="8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1F3BBF-1CBB-41FF-B8A4-A1AC5D61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 xmlns:a="http://schemas.openxmlformats.org/drawingml/2006/main">
              <a:rPr lang="gu" dirty="0">
                <a:latin typeface="+mn-lt"/>
              </a:rPr>
              <a:t>બેંક મેનેજમેન્ટ સિસ્ટમનો વર્ગ આકૃતિ</a:t>
            </a:r>
            <a:endParaRPr xmlns:a="http://schemas.openxmlformats.org/drawingml/2006/main" lang="en-IN" dirty="0">
              <a:latin typeface="+mn-lt"/>
            </a:endParaRPr>
          </a:p>
        </p:txBody>
      </p:sp>
      <p:grpSp>
        <p:nvGrpSpPr>
          <p:cNvPr id="70" name="Google Shape;325;p36">
            <a:extLst>
              <a:ext uri="{FF2B5EF4-FFF2-40B4-BE49-F238E27FC236}">
                <a16:creationId xmlns:a16="http://schemas.microsoft.com/office/drawing/2014/main" xmlns="" id="{D1245562-9F6B-470A-930D-44A91C97EA4C}"/>
              </a:ext>
            </a:extLst>
          </p:cNvPr>
          <p:cNvGrpSpPr/>
          <p:nvPr/>
        </p:nvGrpSpPr>
        <p:grpSpPr>
          <a:xfrm>
            <a:off x="2267507" y="995960"/>
            <a:ext cx="1876885" cy="1009650"/>
            <a:chOff x="381000" y="1981200"/>
            <a:chExt cx="2514600" cy="1954161"/>
          </a:xfrm>
        </p:grpSpPr>
        <p:sp>
          <p:nvSpPr>
            <p:cNvPr id="71" name="Google Shape;326;p36">
              <a:extLst>
                <a:ext uri="{FF2B5EF4-FFF2-40B4-BE49-F238E27FC236}">
                  <a16:creationId xmlns:a16="http://schemas.microsoft.com/office/drawing/2014/main" xmlns="" id="{ACF86343-BDC5-4A98-9199-F2FCE2853804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b="1" dirty="0">
                  <a:solidFill>
                    <a:schemeClr val="bg1"/>
                  </a:solidFill>
                  <a:cs typeface="Calibri"/>
                  <a:sym typeface="Calibri"/>
                </a:rPr>
                <a:t>બેંક</a:t>
              </a:r>
              <a:endParaRPr xmlns:a="http://schemas.openxmlformats.org/drawingml/2006/main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Google Shape;327;p36">
              <a:extLst>
                <a:ext uri="{FF2B5EF4-FFF2-40B4-BE49-F238E27FC236}">
                  <a16:creationId xmlns:a16="http://schemas.microsoft.com/office/drawing/2014/main" xmlns="" id="{4B0E74DE-52D0-4B3B-9A92-92A9C28FC408}"/>
                </a:ext>
              </a:extLst>
            </p:cNvPr>
            <p:cNvSpPr/>
            <p:nvPr/>
          </p:nvSpPr>
          <p:spPr>
            <a:xfrm>
              <a:off x="381000" y="2438400"/>
              <a:ext cx="2514600" cy="914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- નામ: શબ્દમાળા</a:t>
              </a:r>
              <a:endParaRPr xmlns:a="http://schemas.openxmlformats.org/drawingml/2006/main" sz="15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  <a:p>
              <a:pPr xmlns:a="http://schemas.openxmlformats.org/drawingml/2006/main"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- કોડ: શબ્દમાળા</a:t>
              </a:r>
              <a:endParaRPr xmlns:a="http://schemas.openxmlformats.org/drawingml/2006/main" sz="15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28;p36">
              <a:extLst>
                <a:ext uri="{FF2B5EF4-FFF2-40B4-BE49-F238E27FC236}">
                  <a16:creationId xmlns:a16="http://schemas.microsoft.com/office/drawing/2014/main" xmlns="" id="{537AFCB2-8A6A-4EF3-8D54-E860DB8C5D63}"/>
                </a:ext>
              </a:extLst>
            </p:cNvPr>
            <p:cNvSpPr/>
            <p:nvPr/>
          </p:nvSpPr>
          <p:spPr>
            <a:xfrm>
              <a:off x="381000" y="3352800"/>
              <a:ext cx="2514600" cy="58256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+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મેનેજ બ્રાન્ચ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();</a:t>
              </a:r>
              <a:endParaRPr xmlns:a="http://schemas.openxmlformats.org/drawingml/2006/main" sz="15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321;p36">
            <a:extLst>
              <a:ext uri="{FF2B5EF4-FFF2-40B4-BE49-F238E27FC236}">
                <a16:creationId xmlns:a16="http://schemas.microsoft.com/office/drawing/2014/main" xmlns="" id="{5759603B-2A5E-4D2D-803A-44F24DAEF62C}"/>
              </a:ext>
            </a:extLst>
          </p:cNvPr>
          <p:cNvGrpSpPr/>
          <p:nvPr/>
        </p:nvGrpSpPr>
        <p:grpSpPr>
          <a:xfrm>
            <a:off x="7254904" y="2106102"/>
            <a:ext cx="3619860" cy="1614484"/>
            <a:chOff x="3886199" y="1866902"/>
            <a:chExt cx="2590800" cy="1529621"/>
          </a:xfrm>
        </p:grpSpPr>
        <p:sp>
          <p:nvSpPr>
            <p:cNvPr id="79" name="Google Shape;322;p36">
              <a:extLst>
                <a:ext uri="{FF2B5EF4-FFF2-40B4-BE49-F238E27FC236}">
                  <a16:creationId xmlns:a16="http://schemas.microsoft.com/office/drawing/2014/main" xmlns="" id="{8DB8AAA1-CE8E-4439-8768-14E5D59BBCAE}"/>
                </a:ext>
              </a:extLst>
            </p:cNvPr>
            <p:cNvSpPr/>
            <p:nvPr/>
          </p:nvSpPr>
          <p:spPr>
            <a:xfrm>
              <a:off x="3886199" y="1866902"/>
              <a:ext cx="2590800" cy="3810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gu" sz="2400" b="1" i="1" dirty="0">
                  <a:solidFill>
                    <a:schemeClr val="bg1"/>
                  </a:solidFill>
                  <a:cs typeface="Calibri"/>
                  <a:sym typeface="Calibri"/>
                </a:rPr>
                <a:t>એકાઉન્ટ</a:t>
              </a:r>
              <a:endParaRPr xmlns:a="http://schemas.openxmlformats.org/drawingml/2006/main" sz="2400" b="1" i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80" name="Google Shape;323;p36">
              <a:extLst>
                <a:ext uri="{FF2B5EF4-FFF2-40B4-BE49-F238E27FC236}">
                  <a16:creationId xmlns:a16="http://schemas.microsoft.com/office/drawing/2014/main" xmlns="" id="{BCDAFCB6-245A-4430-81FB-CD61034B4A4D}"/>
                </a:ext>
              </a:extLst>
            </p:cNvPr>
            <p:cNvSpPr/>
            <p:nvPr/>
          </p:nvSpPr>
          <p:spPr>
            <a:xfrm>
              <a:off x="3886199" y="2247901"/>
              <a:ext cx="2590800" cy="52199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~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એકાઉન્ટ નંબર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: શબ્દમાળા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</a:endParaRPr>
            </a:p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- સંતુલન: સંખ્યા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</a:endParaRPr>
            </a:p>
          </p:txBody>
        </p:sp>
        <p:sp>
          <p:nvSpPr>
            <p:cNvPr id="81" name="Google Shape;324;p36">
              <a:extLst>
                <a:ext uri="{FF2B5EF4-FFF2-40B4-BE49-F238E27FC236}">
                  <a16:creationId xmlns:a16="http://schemas.microsoft.com/office/drawing/2014/main" xmlns="" id="{345EA689-046B-4FE6-A512-9A5310554050}"/>
                </a:ext>
              </a:extLst>
            </p:cNvPr>
            <p:cNvSpPr/>
            <p:nvPr/>
          </p:nvSpPr>
          <p:spPr>
            <a:xfrm>
              <a:off x="3886199" y="2709426"/>
              <a:ext cx="2590800" cy="68709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ડેબિટ રકમ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(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રકમ: ડબલ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): રદબાતલ</a:t>
              </a:r>
            </a:p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creditAmount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(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રકમ: ડબલ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) : int</a:t>
              </a:r>
            </a:p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ગેટબેલેન્સ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( ખાતા નંબર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:લાંબા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): ડબલ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xmlns="" id="{65F1CDE7-8301-4461-8017-0B2E27EDDD77}"/>
              </a:ext>
            </a:extLst>
          </p:cNvPr>
          <p:cNvGrpSpPr/>
          <p:nvPr/>
        </p:nvGrpSpPr>
        <p:grpSpPr>
          <a:xfrm>
            <a:off x="6096000" y="3756529"/>
            <a:ext cx="5950998" cy="2038082"/>
            <a:chOff x="6096000" y="3756529"/>
            <a:chExt cx="5950998" cy="2038082"/>
          </a:xfrm>
        </p:grpSpPr>
        <p:grpSp>
          <p:nvGrpSpPr>
            <p:cNvPr id="82" name="Google Shape;333;p36">
              <a:extLst>
                <a:ext uri="{FF2B5EF4-FFF2-40B4-BE49-F238E27FC236}">
                  <a16:creationId xmlns:a16="http://schemas.microsoft.com/office/drawing/2014/main" xmlns="" id="{C97CDB32-F24A-4F36-B2CC-39A300FB8BCD}"/>
                </a:ext>
              </a:extLst>
            </p:cNvPr>
            <p:cNvGrpSpPr/>
            <p:nvPr/>
          </p:nvGrpSpPr>
          <p:grpSpPr>
            <a:xfrm>
              <a:off x="6096000" y="4736342"/>
              <a:ext cx="2061470" cy="1058268"/>
              <a:chOff x="381000" y="1673740"/>
              <a:chExt cx="2514600" cy="2261621"/>
            </a:xfrm>
          </p:grpSpPr>
          <p:sp>
            <p:nvSpPr>
              <p:cNvPr id="84" name="Google Shape;335;p36">
                <a:extLst>
                  <a:ext uri="{FF2B5EF4-FFF2-40B4-BE49-F238E27FC236}">
                    <a16:creationId xmlns:a16="http://schemas.microsoft.com/office/drawing/2014/main" xmlns="" id="{36B18744-C264-496C-A290-44C1D01AFAEA}"/>
                  </a:ext>
                </a:extLst>
              </p:cNvPr>
              <p:cNvSpPr/>
              <p:nvPr/>
            </p:nvSpPr>
            <p:spPr>
              <a:xfrm>
                <a:off x="381000" y="2438400"/>
                <a:ext cx="2514600" cy="91440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200" dirty="0">
                  <a:solidFill>
                    <a:schemeClr val="dk1"/>
                  </a:solidFill>
                  <a:cs typeface="Calibri"/>
                  <a:sym typeface="Calibri"/>
                </a:endParaRPr>
              </a:p>
            </p:txBody>
          </p:sp>
          <p:sp>
            <p:nvSpPr>
              <p:cNvPr id="85" name="Google Shape;336;p36">
                <a:extLst>
                  <a:ext uri="{FF2B5EF4-FFF2-40B4-BE49-F238E27FC236}">
                    <a16:creationId xmlns:a16="http://schemas.microsoft.com/office/drawing/2014/main" xmlns="" id="{35E7DCF0-3A6A-4E96-B60C-71A63091B9AB}"/>
                  </a:ext>
                </a:extLst>
              </p:cNvPr>
              <p:cNvSpPr/>
              <p:nvPr/>
            </p:nvSpPr>
            <p:spPr>
              <a:xfrm>
                <a:off x="381000" y="3352800"/>
                <a:ext cx="2514600" cy="582561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200">
                  <a:solidFill>
                    <a:schemeClr val="dk1"/>
                  </a:solidFill>
                  <a:cs typeface="Calibri"/>
                  <a:sym typeface="Calibri"/>
                </a:endParaRPr>
              </a:p>
            </p:txBody>
          </p:sp>
          <p:sp>
            <p:nvSpPr>
              <p:cNvPr id="83" name="Google Shape;334;p36">
                <a:extLst>
                  <a:ext uri="{FF2B5EF4-FFF2-40B4-BE49-F238E27FC236}">
                    <a16:creationId xmlns:a16="http://schemas.microsoft.com/office/drawing/2014/main" xmlns="" id="{E6D61EBC-98CB-46BC-AC84-5C569600111E}"/>
                  </a:ext>
                </a:extLst>
              </p:cNvPr>
              <p:cNvSpPr/>
              <p:nvPr/>
            </p:nvSpPr>
            <p:spPr>
              <a:xfrm>
                <a:off x="381000" y="1673740"/>
                <a:ext cx="2514600" cy="7646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xmlns:a="http://schemas.openxmlformats.org/drawingml/2006/main" algn="ctr"/>
                <a:r xmlns:a="http://schemas.openxmlformats.org/drawingml/2006/main">
                  <a:rPr lang="gu" b="1" dirty="0" err="1">
                    <a:solidFill>
                      <a:schemeClr val="bg1"/>
                    </a:solidFill>
                    <a:cs typeface="Calibri"/>
                    <a:sym typeface="Calibri"/>
                  </a:rPr>
                  <a:t>ચાલુ ખાતાની</a:t>
                </a:r>
                <a:endParaRPr xmlns:a="http://schemas.openxmlformats.org/drawingml/2006/main" b="1" dirty="0">
                  <a:solidFill>
                    <a:schemeClr val="bg1"/>
                  </a:solidFill>
                  <a:cs typeface="Calibri"/>
                </a:endParaRPr>
              </a:p>
            </p:txBody>
          </p:sp>
        </p:grpSp>
        <p:grpSp>
          <p:nvGrpSpPr>
            <p:cNvPr id="90" name="Google Shape;374;p36">
              <a:extLst>
                <a:ext uri="{FF2B5EF4-FFF2-40B4-BE49-F238E27FC236}">
                  <a16:creationId xmlns:a16="http://schemas.microsoft.com/office/drawing/2014/main" xmlns="" id="{C7F3789D-2AEE-440B-9EA9-63B538A3FCB3}"/>
                </a:ext>
              </a:extLst>
            </p:cNvPr>
            <p:cNvGrpSpPr/>
            <p:nvPr/>
          </p:nvGrpSpPr>
          <p:grpSpPr>
            <a:xfrm>
              <a:off x="7126735" y="3756529"/>
              <a:ext cx="3437265" cy="1098203"/>
              <a:chOff x="3135130" y="4114800"/>
              <a:chExt cx="2847283" cy="1098203"/>
            </a:xfrm>
          </p:grpSpPr>
          <p:cxnSp>
            <p:nvCxnSpPr>
              <p:cNvPr id="91" name="Google Shape;375;p36">
                <a:extLst>
                  <a:ext uri="{FF2B5EF4-FFF2-40B4-BE49-F238E27FC236}">
                    <a16:creationId xmlns:a16="http://schemas.microsoft.com/office/drawing/2014/main" xmlns="" id="{E00FB652-94C8-48B2-A1C4-9FFC75FBA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5130" y="4562303"/>
                <a:ext cx="2846570" cy="9697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" name="Google Shape;376;p36">
                <a:extLst>
                  <a:ext uri="{FF2B5EF4-FFF2-40B4-BE49-F238E27FC236}">
                    <a16:creationId xmlns:a16="http://schemas.microsoft.com/office/drawing/2014/main" xmlns="" id="{4912276D-D8BD-4D20-A9D4-75E6C55B2693}"/>
                  </a:ext>
                </a:extLst>
              </p:cNvPr>
              <p:cNvCxnSpPr>
                <a:cxnSpLocks/>
                <a:endCxn id="83" idx="0"/>
              </p:cNvCxnSpPr>
              <p:nvPr/>
            </p:nvCxnSpPr>
            <p:spPr>
              <a:xfrm>
                <a:off x="3135130" y="4562303"/>
                <a:ext cx="0" cy="53231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" name="Google Shape;377;p36">
                <a:extLst>
                  <a:ext uri="{FF2B5EF4-FFF2-40B4-BE49-F238E27FC236}">
                    <a16:creationId xmlns:a16="http://schemas.microsoft.com/office/drawing/2014/main" xmlns="" id="{96D11BB8-9685-49B6-91F6-58C4F59DC0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2413" y="4562303"/>
                <a:ext cx="0" cy="65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4" name="Google Shape;378;p36">
                <a:extLst>
                  <a:ext uri="{FF2B5EF4-FFF2-40B4-BE49-F238E27FC236}">
                    <a16:creationId xmlns:a16="http://schemas.microsoft.com/office/drawing/2014/main" xmlns="" id="{316646F2-9FDD-49FF-A899-DAA0B0F3D560}"/>
                  </a:ext>
                </a:extLst>
              </p:cNvPr>
              <p:cNvSpPr/>
              <p:nvPr/>
            </p:nvSpPr>
            <p:spPr>
              <a:xfrm>
                <a:off x="4457700" y="4114800"/>
                <a:ext cx="228600" cy="457199"/>
              </a:xfrm>
              <a:prstGeom prst="upArrow">
                <a:avLst>
                  <a:gd name="adj1" fmla="val 2775"/>
                  <a:gd name="adj2" fmla="val 50000"/>
                </a:avLst>
              </a:prstGeom>
              <a:solidFill>
                <a:srgbClr val="A32D19"/>
              </a:solidFill>
              <a:ln w="1905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333;p36">
              <a:extLst>
                <a:ext uri="{FF2B5EF4-FFF2-40B4-BE49-F238E27FC236}">
                  <a16:creationId xmlns:a16="http://schemas.microsoft.com/office/drawing/2014/main" xmlns="" id="{8F4543C9-8B8E-45A9-AAF5-AEA46297955C}"/>
                </a:ext>
              </a:extLst>
            </p:cNvPr>
            <p:cNvGrpSpPr/>
            <p:nvPr/>
          </p:nvGrpSpPr>
          <p:grpSpPr>
            <a:xfrm>
              <a:off x="8398278" y="4736342"/>
              <a:ext cx="3648720" cy="1058269"/>
              <a:chOff x="381000" y="1673741"/>
              <a:chExt cx="2514600" cy="2261622"/>
            </a:xfrm>
          </p:grpSpPr>
          <p:sp>
            <p:nvSpPr>
              <p:cNvPr id="96" name="Google Shape;334;p36">
                <a:extLst>
                  <a:ext uri="{FF2B5EF4-FFF2-40B4-BE49-F238E27FC236}">
                    <a16:creationId xmlns:a16="http://schemas.microsoft.com/office/drawing/2014/main" xmlns="" id="{D847E89A-C19E-4C72-A08A-23E4E90D8EBE}"/>
                  </a:ext>
                </a:extLst>
              </p:cNvPr>
              <p:cNvSpPr/>
              <p:nvPr/>
            </p:nvSpPr>
            <p:spPr>
              <a:xfrm>
                <a:off x="381000" y="1673741"/>
                <a:ext cx="2514600" cy="7646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xmlns:a="http://schemas.openxmlformats.org/drawingml/2006/main" algn="ctr"/>
                <a:r xmlns:a="http://schemas.openxmlformats.org/drawingml/2006/main">
                  <a:rPr lang="gu" b="1" dirty="0" err="1">
                    <a:solidFill>
                      <a:schemeClr val="dk1"/>
                    </a:solidFill>
                    <a:cs typeface="Calibri"/>
                    <a:sym typeface="Calibri"/>
                  </a:rPr>
                  <a:t>બચત ખાતું</a:t>
                </a:r>
                <a:endParaRPr xmlns:a="http://schemas.openxmlformats.org/drawingml/2006/main" b="1" dirty="0">
                  <a:solidFill>
                    <a:schemeClr val="dk1"/>
                  </a:solidFill>
                  <a:cs typeface="Calibri"/>
                </a:endParaRPr>
              </a:p>
            </p:txBody>
          </p:sp>
          <p:sp>
            <p:nvSpPr>
              <p:cNvPr id="97" name="Google Shape;335;p36">
                <a:extLst>
                  <a:ext uri="{FF2B5EF4-FFF2-40B4-BE49-F238E27FC236}">
                    <a16:creationId xmlns:a16="http://schemas.microsoft.com/office/drawing/2014/main" xmlns="" id="{D6410A81-CBAA-4A8E-A0E1-E6859931E92E}"/>
                  </a:ext>
                </a:extLst>
              </p:cNvPr>
              <p:cNvSpPr/>
              <p:nvPr/>
            </p:nvSpPr>
            <p:spPr>
              <a:xfrm>
                <a:off x="381000" y="2438401"/>
                <a:ext cx="2514600" cy="596049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r xmlns:a="http://schemas.openxmlformats.org/drawingml/2006/main">
                  <a:rPr lang="gu" sz="1500" dirty="0">
                    <a:solidFill>
                      <a:schemeClr val="dk1"/>
                    </a:solidFill>
                    <a:cs typeface="Calibri"/>
                    <a:sym typeface="Calibri"/>
                  </a:rPr>
                  <a:t>- </a:t>
                </a:r>
                <a:r xmlns:a="http://schemas.openxmlformats.org/drawingml/2006/main">
                  <a:rPr lang="gu" sz="1500" dirty="0" err="1">
                    <a:solidFill>
                      <a:schemeClr val="dk1"/>
                    </a:solidFill>
                    <a:cs typeface="Calibri"/>
                    <a:sym typeface="Calibri"/>
                  </a:rPr>
                  <a:t>વ્યાજ દર: ડબલ</a:t>
                </a:r>
                <a:endParaRPr xmlns:a="http://schemas.openxmlformats.org/drawingml/2006/main" sz="1500" dirty="0">
                  <a:solidFill>
                    <a:schemeClr val="dk1"/>
                  </a:solidFill>
                  <a:cs typeface="Calibri"/>
                </a:endParaRPr>
              </a:p>
            </p:txBody>
          </p:sp>
          <p:sp>
            <p:nvSpPr>
              <p:cNvPr id="98" name="Google Shape;336;p36">
                <a:extLst>
                  <a:ext uri="{FF2B5EF4-FFF2-40B4-BE49-F238E27FC236}">
                    <a16:creationId xmlns:a16="http://schemas.microsoft.com/office/drawing/2014/main" xmlns="" id="{D7F99E27-1022-43A8-B15E-E57FDD9E21A7}"/>
                  </a:ext>
                </a:extLst>
              </p:cNvPr>
              <p:cNvSpPr/>
              <p:nvPr/>
            </p:nvSpPr>
            <p:spPr>
              <a:xfrm>
                <a:off x="381000" y="3013727"/>
                <a:ext cx="2514600" cy="921636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r xmlns:a="http://schemas.openxmlformats.org/drawingml/2006/main">
                  <a:rPr lang="gu" sz="1500" dirty="0">
                    <a:solidFill>
                      <a:schemeClr val="dk1"/>
                    </a:solidFill>
                    <a:cs typeface="Calibri"/>
                    <a:sym typeface="Calibri"/>
                  </a:rPr>
                  <a:t>+ </a:t>
                </a:r>
                <a:r xmlns:a="http://schemas.openxmlformats.org/drawingml/2006/main">
                  <a:rPr lang="gu" sz="1500" dirty="0" err="1">
                    <a:solidFill>
                      <a:schemeClr val="dk1"/>
                    </a:solidFill>
                    <a:cs typeface="Calibri"/>
                    <a:sym typeface="Calibri"/>
                  </a:rPr>
                  <a:t>isTransactionLimitOut </a:t>
                </a:r>
                <a:r xmlns:a="http://schemas.openxmlformats.org/drawingml/2006/main">
                  <a:rPr lang="gu" sz="1500" dirty="0">
                    <a:solidFill>
                      <a:schemeClr val="dk1"/>
                    </a:solidFill>
                    <a:cs typeface="Calibri"/>
                    <a:sym typeface="Calibri"/>
                  </a:rPr>
                  <a:t>( accountNo </a:t>
                </a:r>
                <a:r xmlns:a="http://schemas.openxmlformats.org/drawingml/2006/main">
                  <a:rPr lang="gu" sz="1500" dirty="0" err="1">
                    <a:solidFill>
                      <a:schemeClr val="dk1"/>
                    </a:solidFill>
                    <a:cs typeface="Calibri"/>
                    <a:sym typeface="Calibri"/>
                  </a:rPr>
                  <a:t>:long </a:t>
                </a:r>
                <a:r xmlns:a="http://schemas.openxmlformats.org/drawingml/2006/main">
                  <a:rPr lang="gu" sz="1500" dirty="0">
                    <a:solidFill>
                      <a:schemeClr val="dk1"/>
                    </a:solidFill>
                    <a:cs typeface="Calibri"/>
                    <a:sym typeface="Calibri"/>
                  </a:rPr>
                  <a:t>) : int</a:t>
                </a:r>
                <a:endParaRPr xmlns:a="http://schemas.openxmlformats.org/drawingml/2006/main" sz="1500" dirty="0">
                  <a:solidFill>
                    <a:schemeClr val="dk1"/>
                  </a:solidFill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" name="Google Shape;325;p36">
            <a:extLst>
              <a:ext uri="{FF2B5EF4-FFF2-40B4-BE49-F238E27FC236}">
                <a16:creationId xmlns:a16="http://schemas.microsoft.com/office/drawing/2014/main" xmlns="" id="{3992F289-67E3-4297-8BA7-2A0455338B9F}"/>
              </a:ext>
            </a:extLst>
          </p:cNvPr>
          <p:cNvGrpSpPr/>
          <p:nvPr/>
        </p:nvGrpSpPr>
        <p:grpSpPr>
          <a:xfrm>
            <a:off x="378786" y="2307170"/>
            <a:ext cx="1876885" cy="1009652"/>
            <a:chOff x="381000" y="1981197"/>
            <a:chExt cx="2514600" cy="1954164"/>
          </a:xfrm>
        </p:grpSpPr>
        <p:sp>
          <p:nvSpPr>
            <p:cNvPr id="100" name="Google Shape;326;p36">
              <a:extLst>
                <a:ext uri="{FF2B5EF4-FFF2-40B4-BE49-F238E27FC236}">
                  <a16:creationId xmlns:a16="http://schemas.microsoft.com/office/drawing/2014/main" xmlns="" id="{58EDC685-6A8C-4260-996F-165E248FA14C}"/>
                </a:ext>
              </a:extLst>
            </p:cNvPr>
            <p:cNvSpPr/>
            <p:nvPr/>
          </p:nvSpPr>
          <p:spPr>
            <a:xfrm>
              <a:off x="381000" y="1981197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gu" b="1" dirty="0">
                  <a:solidFill>
                    <a:schemeClr val="bg1"/>
                  </a:solidFill>
                  <a:cs typeface="Calibri"/>
                  <a:sym typeface="Calibri"/>
                </a:rPr>
                <a:t>એટીએમ</a:t>
              </a:r>
              <a:endParaRPr xmlns:a="http://schemas.openxmlformats.org/drawingml/2006/main"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01" name="Google Shape;327;p36">
              <a:extLst>
                <a:ext uri="{FF2B5EF4-FFF2-40B4-BE49-F238E27FC236}">
                  <a16:creationId xmlns:a16="http://schemas.microsoft.com/office/drawing/2014/main" xmlns="" id="{3D2D6B7F-6D5D-4754-B975-EA5A65CA8EDC}"/>
                </a:ext>
              </a:extLst>
            </p:cNvPr>
            <p:cNvSpPr/>
            <p:nvPr/>
          </p:nvSpPr>
          <p:spPr>
            <a:xfrm>
              <a:off x="381000" y="2438399"/>
              <a:ext cx="2514600" cy="914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- સ્થાન: શબ્દમાળા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-મેનેજબાય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: 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  <a:sym typeface="Calibri"/>
              </a:endParaRP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સ્ટ્રિંગ</a:t>
              </a:r>
            </a:p>
          </p:txBody>
        </p:sp>
        <p:sp>
          <p:nvSpPr>
            <p:cNvPr id="102" name="Google Shape;328;p36">
              <a:extLst>
                <a:ext uri="{FF2B5EF4-FFF2-40B4-BE49-F238E27FC236}">
                  <a16:creationId xmlns:a16="http://schemas.microsoft.com/office/drawing/2014/main" xmlns="" id="{A27EE8FE-639F-4CBD-A9F8-0B58E256AE2A}"/>
                </a:ext>
              </a:extLst>
            </p:cNvPr>
            <p:cNvSpPr/>
            <p:nvPr/>
          </p:nvSpPr>
          <p:spPr>
            <a:xfrm>
              <a:off x="381000" y="3352800"/>
              <a:ext cx="2514600" cy="58256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+વ્યવહાર();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103" name="Google Shape;325;p36">
            <a:extLst>
              <a:ext uri="{FF2B5EF4-FFF2-40B4-BE49-F238E27FC236}">
                <a16:creationId xmlns:a16="http://schemas.microsoft.com/office/drawing/2014/main" xmlns="" id="{369F0AD7-D4A7-43D1-806F-AF33B88EA08C}"/>
              </a:ext>
            </a:extLst>
          </p:cNvPr>
          <p:cNvGrpSpPr/>
          <p:nvPr/>
        </p:nvGrpSpPr>
        <p:grpSpPr>
          <a:xfrm>
            <a:off x="4028552" y="2323525"/>
            <a:ext cx="2270462" cy="1136531"/>
            <a:chOff x="381000" y="1981199"/>
            <a:chExt cx="2514600" cy="2199736"/>
          </a:xfrm>
        </p:grpSpPr>
        <p:sp>
          <p:nvSpPr>
            <p:cNvPr id="104" name="Google Shape;326;p36">
              <a:extLst>
                <a:ext uri="{FF2B5EF4-FFF2-40B4-BE49-F238E27FC236}">
                  <a16:creationId xmlns:a16="http://schemas.microsoft.com/office/drawing/2014/main" xmlns="" id="{EF381FE0-2C55-4C20-B0C4-6A521A7CDE35}"/>
                </a:ext>
              </a:extLst>
            </p:cNvPr>
            <p:cNvSpPr/>
            <p:nvPr/>
          </p:nvSpPr>
          <p:spPr>
            <a:xfrm>
              <a:off x="381000" y="1981199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gu" b="1" dirty="0">
                  <a:solidFill>
                    <a:schemeClr val="bg1"/>
                  </a:solidFill>
                  <a:cs typeface="Calibri"/>
                  <a:sym typeface="Calibri"/>
                </a:rPr>
                <a:t>શાખા</a:t>
              </a:r>
              <a:endParaRPr xmlns:a="http://schemas.openxmlformats.org/drawingml/2006/main"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05" name="Google Shape;327;p36">
              <a:extLst>
                <a:ext uri="{FF2B5EF4-FFF2-40B4-BE49-F238E27FC236}">
                  <a16:creationId xmlns:a16="http://schemas.microsoft.com/office/drawing/2014/main" xmlns="" id="{C1FFE657-22A6-453D-A021-30136EE166E9}"/>
                </a:ext>
              </a:extLst>
            </p:cNvPr>
            <p:cNvSpPr/>
            <p:nvPr/>
          </p:nvSpPr>
          <p:spPr>
            <a:xfrm>
              <a:off x="381000" y="2438399"/>
              <a:ext cx="2514600" cy="91439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 xmlns:a="http://schemas.openxmlformats.org/drawingml/2006/main">
                <a:rPr lang="gu" sz="12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શાખાનું નામ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: શબ્દમાળા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શાખા કોડ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: શબ્દમાળા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106" name="Google Shape;328;p36">
              <a:extLst>
                <a:ext uri="{FF2B5EF4-FFF2-40B4-BE49-F238E27FC236}">
                  <a16:creationId xmlns:a16="http://schemas.microsoft.com/office/drawing/2014/main" xmlns="" id="{2166BDC9-45DE-4EAF-BFDD-D9DE1B9020B7}"/>
                </a:ext>
              </a:extLst>
            </p:cNvPr>
            <p:cNvSpPr/>
            <p:nvPr/>
          </p:nvSpPr>
          <p:spPr>
            <a:xfrm>
              <a:off x="381000" y="3352800"/>
              <a:ext cx="2514600" cy="82813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મેનેજ એકાઉન્ટ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(): રદબાતલ</a:t>
              </a:r>
            </a:p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+ વ્યવહાર():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init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107" name="Google Shape;325;p36">
            <a:extLst>
              <a:ext uri="{FF2B5EF4-FFF2-40B4-BE49-F238E27FC236}">
                <a16:creationId xmlns:a16="http://schemas.microsoft.com/office/drawing/2014/main" xmlns="" id="{ACEE4321-934F-4CF3-B620-29899A6030E3}"/>
              </a:ext>
            </a:extLst>
          </p:cNvPr>
          <p:cNvGrpSpPr/>
          <p:nvPr/>
        </p:nvGrpSpPr>
        <p:grpSpPr>
          <a:xfrm>
            <a:off x="3083884" y="4355726"/>
            <a:ext cx="2270462" cy="1666985"/>
            <a:chOff x="381000" y="1809411"/>
            <a:chExt cx="2514600" cy="3226420"/>
          </a:xfrm>
        </p:grpSpPr>
        <p:sp>
          <p:nvSpPr>
            <p:cNvPr id="108" name="Google Shape;326;p36">
              <a:extLst>
                <a:ext uri="{FF2B5EF4-FFF2-40B4-BE49-F238E27FC236}">
                  <a16:creationId xmlns:a16="http://schemas.microsoft.com/office/drawing/2014/main" xmlns="" id="{9C9F59CE-AE3E-49C5-B51A-22F1F473DF91}"/>
                </a:ext>
              </a:extLst>
            </p:cNvPr>
            <p:cNvSpPr/>
            <p:nvPr/>
          </p:nvSpPr>
          <p:spPr>
            <a:xfrm>
              <a:off x="381000" y="1809411"/>
              <a:ext cx="2514600" cy="62898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gu" b="1" dirty="0">
                  <a:solidFill>
                    <a:schemeClr val="bg1"/>
                  </a:solidFill>
                  <a:cs typeface="Calibri"/>
                  <a:sym typeface="Calibri"/>
                </a:rPr>
                <a:t>ગ્રાહક</a:t>
              </a:r>
              <a:endParaRPr xmlns:a="http://schemas.openxmlformats.org/drawingml/2006/main"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09" name="Google Shape;327;p36">
              <a:extLst>
                <a:ext uri="{FF2B5EF4-FFF2-40B4-BE49-F238E27FC236}">
                  <a16:creationId xmlns:a16="http://schemas.microsoft.com/office/drawing/2014/main" xmlns="" id="{C23A7961-F094-4DD3-B86D-63D231B47588}"/>
                </a:ext>
              </a:extLst>
            </p:cNvPr>
            <p:cNvSpPr/>
            <p:nvPr/>
          </p:nvSpPr>
          <p:spPr>
            <a:xfrm>
              <a:off x="381000" y="2438398"/>
              <a:ext cx="2514600" cy="176929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 xmlns:a="http://schemas.openxmlformats.org/drawingml/2006/main">
                <a:rPr lang="gu" sz="1450" dirty="0">
                  <a:solidFill>
                    <a:schemeClr val="dk1"/>
                  </a:solidFill>
                  <a:cs typeface="Calibri"/>
                  <a:sym typeface="Calibri"/>
                </a:rPr>
                <a:t>- નામ: શબ્દમાળા</a:t>
              </a:r>
              <a:endParaRPr xmlns:a="http://schemas.openxmlformats.org/drawingml/2006/main" sz="145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 xmlns:a="http://schemas.openxmlformats.org/drawingml/2006/main">
                <a:rPr lang="gu" sz="1450" dirty="0">
                  <a:solidFill>
                    <a:schemeClr val="dk1"/>
                  </a:solidFill>
                  <a:cs typeface="Calibri"/>
                  <a:sym typeface="Calibri"/>
                </a:rPr>
                <a:t>- સરનામું: શબ્દમાળા</a:t>
              </a:r>
            </a:p>
            <a:p>
              <a:r xmlns:a="http://schemas.openxmlformats.org/drawingml/2006/main">
                <a:rPr lang="gu" sz="1450" dirty="0">
                  <a:solidFill>
                    <a:schemeClr val="dk1"/>
                  </a:solidFill>
                  <a:cs typeface="Calibri"/>
                  <a:sym typeface="Calibri"/>
                </a:rPr>
                <a:t>- dob: તારીખ</a:t>
              </a:r>
            </a:p>
            <a:p>
              <a:r xmlns:a="http://schemas.openxmlformats.org/drawingml/2006/main">
                <a:rPr lang="gu" sz="145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 xmlns:a="http://schemas.openxmlformats.org/drawingml/2006/main">
                <a:rPr lang="gu" sz="1450" dirty="0" err="1">
                  <a:solidFill>
                    <a:schemeClr val="dk1"/>
                  </a:solidFill>
                  <a:cs typeface="Calibri"/>
                  <a:sym typeface="Calibri"/>
                </a:rPr>
                <a:t>panNumber </a:t>
              </a:r>
              <a:r xmlns:a="http://schemas.openxmlformats.org/drawingml/2006/main">
                <a:rPr lang="gu" sz="1450" dirty="0">
                  <a:solidFill>
                    <a:schemeClr val="dk1"/>
                  </a:solidFill>
                  <a:cs typeface="Calibri"/>
                  <a:sym typeface="Calibri"/>
                </a:rPr>
                <a:t>: શબ્દમાળા</a:t>
              </a:r>
              <a:endParaRPr xmlns:a="http://schemas.openxmlformats.org/drawingml/2006/main" sz="145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110" name="Google Shape;328;p36">
              <a:extLst>
                <a:ext uri="{FF2B5EF4-FFF2-40B4-BE49-F238E27FC236}">
                  <a16:creationId xmlns:a16="http://schemas.microsoft.com/office/drawing/2014/main" xmlns="" id="{9CA27B33-8EF7-48A2-8974-A6980F7E1881}"/>
                </a:ext>
              </a:extLst>
            </p:cNvPr>
            <p:cNvSpPr/>
            <p:nvPr/>
          </p:nvSpPr>
          <p:spPr>
            <a:xfrm>
              <a:off x="381000" y="4207696"/>
              <a:ext cx="2514600" cy="82813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મેનેજ એકાઉન્ટ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(): રદબાતલ</a:t>
              </a:r>
            </a:p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+ વ્યવહાર():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init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xmlns="" id="{A807F8B5-9424-4AC2-86CD-2BA131BC1C53}"/>
              </a:ext>
            </a:extLst>
          </p:cNvPr>
          <p:cNvGrpSpPr/>
          <p:nvPr/>
        </p:nvGrpSpPr>
        <p:grpSpPr>
          <a:xfrm>
            <a:off x="6293633" y="2543390"/>
            <a:ext cx="1217501" cy="303492"/>
            <a:chOff x="6293633" y="2543390"/>
            <a:chExt cx="1217501" cy="303492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31646223-1A90-4E92-8C87-716424AF80FA}"/>
                </a:ext>
              </a:extLst>
            </p:cNvPr>
            <p:cNvCxnSpPr>
              <a:stCxn id="105" idx="3"/>
              <a:endCxn id="80" idx="1"/>
            </p:cNvCxnSpPr>
            <p:nvPr/>
          </p:nvCxnSpPr>
          <p:spPr>
            <a:xfrm flipV="1">
              <a:off x="6299014" y="2783716"/>
              <a:ext cx="955890" cy="12249"/>
            </a:xfrm>
            <a:prstGeom prst="line">
              <a:avLst/>
            </a:prstGeom>
            <a:ln w="19050">
              <a:solidFill>
                <a:srgbClr val="A32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xmlns="" id="{212365AE-2584-4549-9504-2839ADB1947F}"/>
                </a:ext>
              </a:extLst>
            </p:cNvPr>
            <p:cNvSpPr txBox="1"/>
            <p:nvPr/>
          </p:nvSpPr>
          <p:spPr>
            <a:xfrm>
              <a:off x="6293633" y="2569883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 xmlns:a="http://schemas.openxmlformats.org/drawingml/2006/main">
                <a:rPr lang="gu" sz="1200" dirty="0"/>
                <a:t>1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3D732D72-7DA1-4344-B8A2-D73E540F8F5F}"/>
                </a:ext>
              </a:extLst>
            </p:cNvPr>
            <p:cNvSpPr txBox="1"/>
            <p:nvPr/>
          </p:nvSpPr>
          <p:spPr>
            <a:xfrm>
              <a:off x="6876661" y="2543390"/>
              <a:ext cx="6344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 xmlns:a="http://schemas.openxmlformats.org/drawingml/2006/main">
                <a:rPr lang="gu" sz="1200" dirty="0"/>
                <a:t>1..*</a:t>
              </a:r>
            </a:p>
          </p:txBody>
        </p:sp>
        <p:sp>
          <p:nvSpPr>
            <p:cNvPr id="166" name="Google Shape;357;p36">
              <a:extLst>
                <a:ext uri="{FF2B5EF4-FFF2-40B4-BE49-F238E27FC236}">
                  <a16:creationId xmlns:a16="http://schemas.microsoft.com/office/drawing/2014/main" xmlns="" id="{2D65370D-B926-4FEC-94B4-AE2700B11A03}"/>
                </a:ext>
              </a:extLst>
            </p:cNvPr>
            <p:cNvSpPr txBox="1"/>
            <p:nvPr/>
          </p:nvSpPr>
          <p:spPr>
            <a:xfrm>
              <a:off x="6495709" y="2569883"/>
              <a:ext cx="634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પાસે</a:t>
              </a:r>
              <a:endParaRPr xmlns:a="http://schemas.openxmlformats.org/drawingml/2006/main" sz="1200" dirty="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xmlns="" id="{D8772B87-9069-49ED-9A56-10E5D3B577F6}"/>
              </a:ext>
            </a:extLst>
          </p:cNvPr>
          <p:cNvGrpSpPr/>
          <p:nvPr/>
        </p:nvGrpSpPr>
        <p:grpSpPr>
          <a:xfrm>
            <a:off x="2220236" y="2508240"/>
            <a:ext cx="1808316" cy="544756"/>
            <a:chOff x="2220236" y="2508240"/>
            <a:chExt cx="1808316" cy="544756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0C23F97C-527C-460D-87C3-ABC3903D55AF}"/>
                </a:ext>
              </a:extLst>
            </p:cNvPr>
            <p:cNvCxnSpPr>
              <a:stCxn id="101" idx="3"/>
              <a:endCxn id="105" idx="1"/>
            </p:cNvCxnSpPr>
            <p:nvPr/>
          </p:nvCxnSpPr>
          <p:spPr>
            <a:xfrm>
              <a:off x="2255671" y="2779610"/>
              <a:ext cx="1772881" cy="16355"/>
            </a:xfrm>
            <a:prstGeom prst="line">
              <a:avLst/>
            </a:prstGeom>
            <a:ln w="19050">
              <a:solidFill>
                <a:srgbClr val="A32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xmlns="" id="{772B129F-7709-4360-B286-087FD43C0EC4}"/>
                </a:ext>
              </a:extLst>
            </p:cNvPr>
            <p:cNvSpPr txBox="1"/>
            <p:nvPr/>
          </p:nvSpPr>
          <p:spPr>
            <a:xfrm>
              <a:off x="3772323" y="2773918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 xmlns:a="http://schemas.openxmlformats.org/drawingml/2006/main">
                <a:rPr lang="gu" sz="1200" dirty="0"/>
                <a:t>*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xmlns="" id="{38EEF831-9BBF-4F9A-92C5-8D1F7E1CD8DC}"/>
                </a:ext>
              </a:extLst>
            </p:cNvPr>
            <p:cNvSpPr txBox="1"/>
            <p:nvPr/>
          </p:nvSpPr>
          <p:spPr>
            <a:xfrm>
              <a:off x="2220236" y="2775997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 xmlns:a="http://schemas.openxmlformats.org/drawingml/2006/main">
                <a:rPr lang="gu" sz="1200" dirty="0"/>
                <a:t>*</a:t>
              </a:r>
            </a:p>
          </p:txBody>
        </p:sp>
        <p:sp>
          <p:nvSpPr>
            <p:cNvPr id="167" name="Google Shape;357;p36">
              <a:extLst>
                <a:ext uri="{FF2B5EF4-FFF2-40B4-BE49-F238E27FC236}">
                  <a16:creationId xmlns:a16="http://schemas.microsoft.com/office/drawing/2014/main" xmlns="" id="{908AC993-787C-4F71-AB11-5BCC57CC2BE4}"/>
                </a:ext>
              </a:extLst>
            </p:cNvPr>
            <p:cNvSpPr txBox="1"/>
            <p:nvPr/>
          </p:nvSpPr>
          <p:spPr>
            <a:xfrm>
              <a:off x="2787449" y="2508240"/>
              <a:ext cx="949439" cy="312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વ્યવસ્થા કરો</a:t>
              </a:r>
              <a:endParaRPr xmlns:a="http://schemas.openxmlformats.org/drawingml/2006/main" sz="1200" dirty="0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xmlns="" id="{D0654059-E238-4532-9DDA-C420E644F952}"/>
              </a:ext>
            </a:extLst>
          </p:cNvPr>
          <p:cNvGrpSpPr/>
          <p:nvPr/>
        </p:nvGrpSpPr>
        <p:grpSpPr>
          <a:xfrm>
            <a:off x="4108474" y="1236915"/>
            <a:ext cx="1464216" cy="1119466"/>
            <a:chOff x="4108474" y="1236915"/>
            <a:chExt cx="1464216" cy="1119466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xmlns="" id="{CB91D909-9A9E-43AB-9CA0-04AF24FE5B05}"/>
                </a:ext>
              </a:extLst>
            </p:cNvPr>
            <p:cNvCxnSpPr>
              <a:cxnSpLocks/>
              <a:stCxn id="137" idx="2"/>
              <a:endCxn id="104" idx="0"/>
            </p:cNvCxnSpPr>
            <p:nvPr/>
          </p:nvCxnSpPr>
          <p:spPr>
            <a:xfrm>
              <a:off x="4360068" y="1539388"/>
              <a:ext cx="803715" cy="78413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7" name="Google Shape;353;p36">
              <a:extLst>
                <a:ext uri="{FF2B5EF4-FFF2-40B4-BE49-F238E27FC236}">
                  <a16:creationId xmlns:a16="http://schemas.microsoft.com/office/drawing/2014/main" xmlns="" id="{0B096D3B-C762-4898-84C8-04AE499EA1F5}"/>
                </a:ext>
              </a:extLst>
            </p:cNvPr>
            <p:cNvSpPr/>
            <p:nvPr/>
          </p:nvSpPr>
          <p:spPr>
            <a:xfrm rot="17300657">
              <a:off x="4165851" y="1389115"/>
              <a:ext cx="171450" cy="228600"/>
            </a:xfrm>
            <a:prstGeom prst="flowChartDecision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9A7DDF49-67CD-4C0C-AF9D-8E8F3823244E}"/>
                </a:ext>
              </a:extLst>
            </p:cNvPr>
            <p:cNvSpPr txBox="1"/>
            <p:nvPr/>
          </p:nvSpPr>
          <p:spPr>
            <a:xfrm>
              <a:off x="4108474" y="1236915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 xmlns:a="http://schemas.openxmlformats.org/drawingml/2006/main">
                <a:rPr lang="gu" sz="1200" dirty="0"/>
                <a:t>*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xmlns="" id="{35146104-9D6E-4B49-9E05-AFA24492EDD2}"/>
                </a:ext>
              </a:extLst>
            </p:cNvPr>
            <p:cNvSpPr txBox="1"/>
            <p:nvPr/>
          </p:nvSpPr>
          <p:spPr>
            <a:xfrm>
              <a:off x="5032978" y="2079382"/>
              <a:ext cx="5397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 xmlns:a="http://schemas.openxmlformats.org/drawingml/2006/main">
                <a:rPr lang="gu" sz="1200" dirty="0"/>
                <a:t>1..*</a:t>
              </a:r>
            </a:p>
          </p:txBody>
        </p:sp>
        <p:sp>
          <p:nvSpPr>
            <p:cNvPr id="168" name="Google Shape;357;p36">
              <a:extLst>
                <a:ext uri="{FF2B5EF4-FFF2-40B4-BE49-F238E27FC236}">
                  <a16:creationId xmlns:a16="http://schemas.microsoft.com/office/drawing/2014/main" xmlns="" id="{CB1BD673-E672-49B3-8A0D-F83B8A7C5B40}"/>
                </a:ext>
              </a:extLst>
            </p:cNvPr>
            <p:cNvSpPr txBox="1"/>
            <p:nvPr/>
          </p:nvSpPr>
          <p:spPr>
            <a:xfrm rot="2675241">
              <a:off x="4508426" y="1717823"/>
              <a:ext cx="634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પાસે</a:t>
              </a:r>
              <a:endParaRPr xmlns:a="http://schemas.openxmlformats.org/drawingml/2006/main" sz="1200" dirty="0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xmlns="" id="{F35FB4A7-979F-4C3A-B11A-CABA31D9CD20}"/>
              </a:ext>
            </a:extLst>
          </p:cNvPr>
          <p:cNvGrpSpPr/>
          <p:nvPr/>
        </p:nvGrpSpPr>
        <p:grpSpPr>
          <a:xfrm>
            <a:off x="1105223" y="1092460"/>
            <a:ext cx="1193435" cy="1269657"/>
            <a:chOff x="1105223" y="1092460"/>
            <a:chExt cx="1193435" cy="1269657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xmlns="" id="{9B2A9D22-8C3B-45F7-889E-DD9533F487C4}"/>
                </a:ext>
              </a:extLst>
            </p:cNvPr>
            <p:cNvCxnSpPr>
              <a:cxnSpLocks/>
              <a:stCxn id="100" idx="0"/>
              <a:endCxn id="147" idx="0"/>
            </p:cNvCxnSpPr>
            <p:nvPr/>
          </p:nvCxnSpPr>
          <p:spPr>
            <a:xfrm flipV="1">
              <a:off x="1317229" y="1439440"/>
              <a:ext cx="714211" cy="86773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7" name="Google Shape;353;p36">
              <a:extLst>
                <a:ext uri="{FF2B5EF4-FFF2-40B4-BE49-F238E27FC236}">
                  <a16:creationId xmlns:a16="http://schemas.microsoft.com/office/drawing/2014/main" xmlns="" id="{2D8ED3F8-B30A-426B-BD65-AEAFD3AFC40B}"/>
                </a:ext>
              </a:extLst>
            </p:cNvPr>
            <p:cNvSpPr/>
            <p:nvPr/>
          </p:nvSpPr>
          <p:spPr>
            <a:xfrm rot="15878944">
              <a:off x="2059517" y="1314481"/>
              <a:ext cx="171450" cy="228600"/>
            </a:xfrm>
            <a:prstGeom prst="flowChartDecision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xmlns="" id="{1CCEB0B8-72C3-4788-9731-496CDEBF734C}"/>
                </a:ext>
              </a:extLst>
            </p:cNvPr>
            <p:cNvSpPr txBox="1"/>
            <p:nvPr/>
          </p:nvSpPr>
          <p:spPr>
            <a:xfrm>
              <a:off x="1105223" y="2085118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 xmlns:a="http://schemas.openxmlformats.org/drawingml/2006/main">
                <a:rPr lang="gu" sz="1200" dirty="0"/>
                <a:t>*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xmlns="" id="{565037C1-AC98-4C37-9D77-BD3A4751C9A3}"/>
                </a:ext>
              </a:extLst>
            </p:cNvPr>
            <p:cNvSpPr txBox="1"/>
            <p:nvPr/>
          </p:nvSpPr>
          <p:spPr>
            <a:xfrm>
              <a:off x="2048268" y="1092460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 xmlns:a="http://schemas.openxmlformats.org/drawingml/2006/main">
                <a:rPr lang="gu" sz="1200" dirty="0"/>
                <a:t>*</a:t>
              </a:r>
            </a:p>
          </p:txBody>
        </p:sp>
        <p:sp>
          <p:nvSpPr>
            <p:cNvPr id="169" name="Google Shape;357;p36">
              <a:extLst>
                <a:ext uri="{FF2B5EF4-FFF2-40B4-BE49-F238E27FC236}">
                  <a16:creationId xmlns:a16="http://schemas.microsoft.com/office/drawing/2014/main" xmlns="" id="{F667045D-7A9E-4CEA-9774-EF749EFB3197}"/>
                </a:ext>
              </a:extLst>
            </p:cNvPr>
            <p:cNvSpPr txBox="1"/>
            <p:nvPr/>
          </p:nvSpPr>
          <p:spPr>
            <a:xfrm rot="18671847">
              <a:off x="1335399" y="1598063"/>
              <a:ext cx="634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પાસે</a:t>
              </a:r>
              <a:endParaRPr xmlns:a="http://schemas.openxmlformats.org/drawingml/2006/main" sz="1200" dirty="0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xmlns="" id="{0106DEC9-3A66-4EEC-9DF7-A8500D4EB2D0}"/>
              </a:ext>
            </a:extLst>
          </p:cNvPr>
          <p:cNvGrpSpPr/>
          <p:nvPr/>
        </p:nvGrpSpPr>
        <p:grpSpPr>
          <a:xfrm>
            <a:off x="1126666" y="3283529"/>
            <a:ext cx="1966800" cy="2070704"/>
            <a:chOff x="1126666" y="3283529"/>
            <a:chExt cx="1966800" cy="2070704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67B48C68-5DD3-45B4-ACF0-07035A11F188}"/>
                </a:ext>
              </a:extLst>
            </p:cNvPr>
            <p:cNvCxnSpPr>
              <a:cxnSpLocks/>
              <a:stCxn id="102" idx="2"/>
              <a:endCxn id="109" idx="1"/>
            </p:cNvCxnSpPr>
            <p:nvPr/>
          </p:nvCxnSpPr>
          <p:spPr>
            <a:xfrm>
              <a:off x="1317229" y="3316820"/>
              <a:ext cx="1766655" cy="182095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8318A95E-0C39-4923-BB51-5B3A5D5BA903}"/>
                </a:ext>
              </a:extLst>
            </p:cNvPr>
            <p:cNvSpPr txBox="1"/>
            <p:nvPr/>
          </p:nvSpPr>
          <p:spPr>
            <a:xfrm>
              <a:off x="1126666" y="3283529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 xmlns:a="http://schemas.openxmlformats.org/drawingml/2006/main">
                <a:rPr lang="gu" sz="1200" dirty="0"/>
                <a:t>*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AAE8BF68-29F9-4287-92D5-A6A79118B4FF}"/>
                </a:ext>
              </a:extLst>
            </p:cNvPr>
            <p:cNvSpPr txBox="1"/>
            <p:nvPr/>
          </p:nvSpPr>
          <p:spPr>
            <a:xfrm>
              <a:off x="2843076" y="5077234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 xmlns:a="http://schemas.openxmlformats.org/drawingml/2006/main">
                <a:rPr lang="gu" sz="1200" dirty="0"/>
                <a:t>*</a:t>
              </a:r>
            </a:p>
          </p:txBody>
        </p:sp>
        <p:sp>
          <p:nvSpPr>
            <p:cNvPr id="170" name="Google Shape;357;p36">
              <a:extLst>
                <a:ext uri="{FF2B5EF4-FFF2-40B4-BE49-F238E27FC236}">
                  <a16:creationId xmlns:a16="http://schemas.microsoft.com/office/drawing/2014/main" xmlns="" id="{C6D1E10F-3BFD-4908-A53B-58A963F328FB}"/>
                </a:ext>
              </a:extLst>
            </p:cNvPr>
            <p:cNvSpPr txBox="1"/>
            <p:nvPr/>
          </p:nvSpPr>
          <p:spPr>
            <a:xfrm rot="2899168">
              <a:off x="1757143" y="3928390"/>
              <a:ext cx="883272" cy="315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સોદા</a:t>
              </a:r>
              <a:endParaRPr xmlns:a="http://schemas.openxmlformats.org/drawingml/2006/main" sz="1200" dirty="0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xmlns="" id="{5651500D-2267-4E3E-AFEB-1619AA82AEA7}"/>
              </a:ext>
            </a:extLst>
          </p:cNvPr>
          <p:cNvGrpSpPr/>
          <p:nvPr/>
        </p:nvGrpSpPr>
        <p:grpSpPr>
          <a:xfrm>
            <a:off x="5299858" y="3180125"/>
            <a:ext cx="1955045" cy="1957647"/>
            <a:chOff x="5299858" y="3180125"/>
            <a:chExt cx="1955045" cy="1957647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5FBB4442-51B4-4505-B7E2-A1F264740E20}"/>
                </a:ext>
              </a:extLst>
            </p:cNvPr>
            <p:cNvCxnSpPr>
              <a:cxnSpLocks/>
              <a:stCxn id="109" idx="3"/>
              <a:endCxn id="81" idx="1"/>
            </p:cNvCxnSpPr>
            <p:nvPr/>
          </p:nvCxnSpPr>
          <p:spPr>
            <a:xfrm flipV="1">
              <a:off x="5354346" y="3357980"/>
              <a:ext cx="1900557" cy="177979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xmlns="" id="{DB6CC7DC-8B2E-4997-B462-B6D35F59ACA3}"/>
                </a:ext>
              </a:extLst>
            </p:cNvPr>
            <p:cNvSpPr txBox="1"/>
            <p:nvPr/>
          </p:nvSpPr>
          <p:spPr>
            <a:xfrm>
              <a:off x="5299858" y="4765114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 xmlns:a="http://schemas.openxmlformats.org/drawingml/2006/main">
                <a:rPr lang="gu" sz="1200" dirty="0"/>
                <a:t>1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xmlns="" id="{111363EB-A885-438D-820D-C1E2D2AFDF5E}"/>
                </a:ext>
              </a:extLst>
            </p:cNvPr>
            <p:cNvSpPr txBox="1"/>
            <p:nvPr/>
          </p:nvSpPr>
          <p:spPr>
            <a:xfrm>
              <a:off x="6808901" y="3180125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 xmlns:a="http://schemas.openxmlformats.org/drawingml/2006/main">
                <a:rPr lang="gu" sz="1200" dirty="0"/>
                <a:t>1..2</a:t>
              </a:r>
            </a:p>
          </p:txBody>
        </p:sp>
        <p:sp>
          <p:nvSpPr>
            <p:cNvPr id="172" name="Google Shape;357;p36">
              <a:extLst>
                <a:ext uri="{FF2B5EF4-FFF2-40B4-BE49-F238E27FC236}">
                  <a16:creationId xmlns:a16="http://schemas.microsoft.com/office/drawing/2014/main" xmlns="" id="{A204AAA7-FFF6-4752-AF03-69B3BFEE812D}"/>
                </a:ext>
              </a:extLst>
            </p:cNvPr>
            <p:cNvSpPr txBox="1"/>
            <p:nvPr/>
          </p:nvSpPr>
          <p:spPr>
            <a:xfrm rot="19168837">
              <a:off x="6037789" y="3909917"/>
              <a:ext cx="634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પાસે</a:t>
              </a:r>
              <a:endParaRPr xmlns:a="http://schemas.openxmlformats.org/drawingml/2006/main" sz="1200" dirty="0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xmlns="" id="{9D55495F-AF8D-465E-BD7D-30F219A6C905}"/>
              </a:ext>
            </a:extLst>
          </p:cNvPr>
          <p:cNvGrpSpPr/>
          <p:nvPr/>
        </p:nvGrpSpPr>
        <p:grpSpPr>
          <a:xfrm>
            <a:off x="4219115" y="3451189"/>
            <a:ext cx="1132860" cy="1018391"/>
            <a:chOff x="4219115" y="3451189"/>
            <a:chExt cx="1132860" cy="1018391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226F1950-B7A5-415B-AC9A-4F3087CA5F56}"/>
                </a:ext>
              </a:extLst>
            </p:cNvPr>
            <p:cNvCxnSpPr>
              <a:cxnSpLocks/>
              <a:stCxn id="106" idx="2"/>
              <a:endCxn id="108" idx="0"/>
            </p:cNvCxnSpPr>
            <p:nvPr/>
          </p:nvCxnSpPr>
          <p:spPr>
            <a:xfrm flipH="1">
              <a:off x="4219115" y="3460055"/>
              <a:ext cx="944668" cy="89567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xmlns="" id="{6E66EEFF-26F6-42A2-8D06-75221FE70BF5}"/>
                </a:ext>
              </a:extLst>
            </p:cNvPr>
            <p:cNvSpPr txBox="1"/>
            <p:nvPr/>
          </p:nvSpPr>
          <p:spPr>
            <a:xfrm>
              <a:off x="5101585" y="3451189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 xmlns:a="http://schemas.openxmlformats.org/drawingml/2006/main">
                <a:rPr lang="gu" sz="1200" dirty="0"/>
                <a:t>*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xmlns="" id="{5487CE42-C514-4A15-98E8-50BD7A6D628A}"/>
                </a:ext>
              </a:extLst>
            </p:cNvPr>
            <p:cNvSpPr txBox="1"/>
            <p:nvPr/>
          </p:nvSpPr>
          <p:spPr>
            <a:xfrm>
              <a:off x="4265586" y="4192581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 xmlns:a="http://schemas.openxmlformats.org/drawingml/2006/main">
                <a:rPr lang="gu" sz="1200" dirty="0"/>
                <a:t>*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xmlns="" id="{B8942D9C-5A58-416D-A174-DE4543C1C7F1}"/>
                </a:ext>
              </a:extLst>
            </p:cNvPr>
            <p:cNvSpPr txBox="1"/>
            <p:nvPr/>
          </p:nvSpPr>
          <p:spPr>
            <a:xfrm rot="18785206">
              <a:off x="4192189" y="3793996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 xmlns:a="http://schemas.openxmlformats.org/drawingml/2006/main">
                <a:rPr lang="gu" sz="1200" dirty="0"/>
                <a:t>વ્યવસ્થા કરો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049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1F3BBF-1CBB-41FF-B8A4-A1AC5D61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vert="horz" lIns="216000" tIns="108000" rIns="216000" bIns="108000" rtlCol="0" anchor="t">
            <a:normAutofit/>
          </a:bodyPr>
          <a:lstStyle/>
          <a:p>
            <a:r xmlns:a="http://schemas.openxmlformats.org/drawingml/2006/main">
              <a:rPr lang="gu" dirty="0">
                <a:latin typeface="+mn-lt"/>
              </a:rPr>
              <a:t>લાઇબ્રેરી મેનેજમેન્ટ સિસ્ટમનો વર્ગ ડાયાગ્રામ</a:t>
            </a:r>
            <a:endParaRPr xmlns:a="http://schemas.openxmlformats.org/drawingml/2006/main" lang="en-IN" dirty="0">
              <a:latin typeface="+mn-lt"/>
            </a:endParaRPr>
          </a:p>
        </p:txBody>
      </p:sp>
      <p:grpSp>
        <p:nvGrpSpPr>
          <p:cNvPr id="4" name="Google Shape;317;p36">
            <a:extLst>
              <a:ext uri="{FF2B5EF4-FFF2-40B4-BE49-F238E27FC236}">
                <a16:creationId xmlns:a16="http://schemas.microsoft.com/office/drawing/2014/main" xmlns="" id="{C639963D-CD28-4AA8-90E0-16C2B39DFEDC}"/>
              </a:ext>
            </a:extLst>
          </p:cNvPr>
          <p:cNvGrpSpPr/>
          <p:nvPr/>
        </p:nvGrpSpPr>
        <p:grpSpPr>
          <a:xfrm>
            <a:off x="1490404" y="786283"/>
            <a:ext cx="3305019" cy="1963758"/>
            <a:chOff x="377079" y="1981200"/>
            <a:chExt cx="3105261" cy="2146957"/>
          </a:xfrm>
        </p:grpSpPr>
        <p:sp>
          <p:nvSpPr>
            <p:cNvPr id="5" name="Google Shape;318;p36">
              <a:extLst>
                <a:ext uri="{FF2B5EF4-FFF2-40B4-BE49-F238E27FC236}">
                  <a16:creationId xmlns:a16="http://schemas.microsoft.com/office/drawing/2014/main" xmlns="" id="{3B30E9E2-9741-4347-92DD-786B7E34F085}"/>
                </a:ext>
              </a:extLst>
            </p:cNvPr>
            <p:cNvSpPr/>
            <p:nvPr/>
          </p:nvSpPr>
          <p:spPr>
            <a:xfrm>
              <a:off x="381000" y="1981200"/>
              <a:ext cx="310134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gu" sz="2400" b="1" dirty="0">
                  <a:solidFill>
                    <a:schemeClr val="bg1"/>
                  </a:solidFill>
                  <a:cs typeface="Calibri"/>
                  <a:sym typeface="Calibri"/>
                </a:rPr>
                <a:t>ગ્રંથપાલ</a:t>
              </a:r>
              <a:endParaRPr xmlns:a="http://schemas.openxmlformats.org/drawingml/2006/main" sz="2400"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6" name="Google Shape;319;p36">
              <a:extLst>
                <a:ext uri="{FF2B5EF4-FFF2-40B4-BE49-F238E27FC236}">
                  <a16:creationId xmlns:a16="http://schemas.microsoft.com/office/drawing/2014/main" xmlns="" id="{0CFD11F6-0A93-47A4-8376-F98BEBAE9331}"/>
                </a:ext>
              </a:extLst>
            </p:cNvPr>
            <p:cNvSpPr/>
            <p:nvPr/>
          </p:nvSpPr>
          <p:spPr>
            <a:xfrm>
              <a:off x="381000" y="2438400"/>
              <a:ext cx="3101340" cy="58882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નામ: શબ્દમાળા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સંપર્ક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નંબર: નંબર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</a:endParaRPr>
            </a:p>
          </p:txBody>
        </p:sp>
        <p:sp>
          <p:nvSpPr>
            <p:cNvPr id="7" name="Google Shape;320;p36">
              <a:extLst>
                <a:ext uri="{FF2B5EF4-FFF2-40B4-BE49-F238E27FC236}">
                  <a16:creationId xmlns:a16="http://schemas.microsoft.com/office/drawing/2014/main" xmlns="" id="{C1F61AAE-EF9C-4029-AC3B-3F65080B2652}"/>
                </a:ext>
              </a:extLst>
            </p:cNvPr>
            <p:cNvSpPr/>
            <p:nvPr/>
          </p:nvSpPr>
          <p:spPr>
            <a:xfrm>
              <a:off x="377079" y="3022924"/>
              <a:ext cx="3101340" cy="110523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લાઇબ્રેરિયન ઉમેરો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(): રદબાતલ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</a:endParaRPr>
            </a:p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updateInfo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():int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રીમૂવ લાઈબ્રેરીયન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(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id:int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):int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+ લોગિન(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uname:string,pass:string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):int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8" name="Google Shape;321;p36">
            <a:extLst>
              <a:ext uri="{FF2B5EF4-FFF2-40B4-BE49-F238E27FC236}">
                <a16:creationId xmlns:a16="http://schemas.microsoft.com/office/drawing/2014/main" xmlns="" id="{AF035319-2E45-48B0-B3D4-BA74D846016D}"/>
              </a:ext>
            </a:extLst>
          </p:cNvPr>
          <p:cNvGrpSpPr/>
          <p:nvPr/>
        </p:nvGrpSpPr>
        <p:grpSpPr>
          <a:xfrm>
            <a:off x="8296361" y="811212"/>
            <a:ext cx="2885117" cy="3000829"/>
            <a:chOff x="3886200" y="1784169"/>
            <a:chExt cx="2591118" cy="2726657"/>
          </a:xfrm>
        </p:grpSpPr>
        <p:sp>
          <p:nvSpPr>
            <p:cNvPr id="9" name="Google Shape;322;p36">
              <a:extLst>
                <a:ext uri="{FF2B5EF4-FFF2-40B4-BE49-F238E27FC236}">
                  <a16:creationId xmlns:a16="http://schemas.microsoft.com/office/drawing/2014/main" xmlns="" id="{F8E8ED6D-247B-4084-9F27-BFEF4EB918EF}"/>
                </a:ext>
              </a:extLst>
            </p:cNvPr>
            <p:cNvSpPr/>
            <p:nvPr/>
          </p:nvSpPr>
          <p:spPr>
            <a:xfrm>
              <a:off x="3886200" y="1784169"/>
              <a:ext cx="2590800" cy="39099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gu" sz="2400" b="1" dirty="0">
                  <a:solidFill>
                    <a:schemeClr val="bg1"/>
                  </a:solidFill>
                  <a:cs typeface="Calibri"/>
                  <a:sym typeface="Calibri"/>
                </a:rPr>
                <a:t>સભ્ય</a:t>
              </a:r>
              <a:endParaRPr xmlns:a="http://schemas.openxmlformats.org/drawingml/2006/main" sz="2400"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0" name="Google Shape;323;p36">
              <a:extLst>
                <a:ext uri="{FF2B5EF4-FFF2-40B4-BE49-F238E27FC236}">
                  <a16:creationId xmlns:a16="http://schemas.microsoft.com/office/drawing/2014/main" xmlns="" id="{9D7A75A2-435E-442C-8360-B8F8B7E8905D}"/>
                </a:ext>
              </a:extLst>
            </p:cNvPr>
            <p:cNvSpPr/>
            <p:nvPr/>
          </p:nvSpPr>
          <p:spPr>
            <a:xfrm>
              <a:off x="3886518" y="2162320"/>
              <a:ext cx="2590800" cy="106191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~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mName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: શબ્દમાળા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</a:endParaRPr>
            </a:p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mContact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: નંબર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</a:endParaRPr>
            </a:p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mType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: શબ્દમાળા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</a:endParaRPr>
            </a:p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mNoOfBookIssued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: int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11" name="Google Shape;324;p36">
              <a:extLst>
                <a:ext uri="{FF2B5EF4-FFF2-40B4-BE49-F238E27FC236}">
                  <a16:creationId xmlns:a16="http://schemas.microsoft.com/office/drawing/2014/main" xmlns="" id="{B5B71F04-E42A-472E-B6A1-017AC2F24FB2}"/>
                </a:ext>
              </a:extLst>
            </p:cNvPr>
            <p:cNvSpPr/>
            <p:nvPr/>
          </p:nvSpPr>
          <p:spPr>
            <a:xfrm>
              <a:off x="3886200" y="3175273"/>
              <a:ext cx="2590800" cy="133555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ઉમેરો સભ્ય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(): રદબાતલ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</a:endParaRPr>
            </a:p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udateMember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():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int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ઇશ્યુબુક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(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bookID:int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):void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</a:endParaRPr>
            </a:p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રીટર્નબુક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(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bookID:int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):void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</a:endParaRPr>
            </a:p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+ નોંધણી(): રદબાતલ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</a:endParaRPr>
            </a:p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+ પ્રમાણીકરણ(mID:int):int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</a:endParaRPr>
            </a:p>
          </p:txBody>
        </p:sp>
      </p:grpSp>
      <p:grpSp>
        <p:nvGrpSpPr>
          <p:cNvPr id="12" name="Google Shape;325;p36">
            <a:extLst>
              <a:ext uri="{FF2B5EF4-FFF2-40B4-BE49-F238E27FC236}">
                <a16:creationId xmlns:a16="http://schemas.microsoft.com/office/drawing/2014/main" xmlns="" id="{066D80C1-C7D7-4750-AC99-EEAE80AE3633}"/>
              </a:ext>
            </a:extLst>
          </p:cNvPr>
          <p:cNvGrpSpPr/>
          <p:nvPr/>
        </p:nvGrpSpPr>
        <p:grpSpPr>
          <a:xfrm>
            <a:off x="5633623" y="2067288"/>
            <a:ext cx="1447800" cy="1009650"/>
            <a:chOff x="381000" y="1981200"/>
            <a:chExt cx="2514600" cy="1954161"/>
          </a:xfrm>
        </p:grpSpPr>
        <p:sp>
          <p:nvSpPr>
            <p:cNvPr id="13" name="Google Shape;326;p36">
              <a:extLst>
                <a:ext uri="{FF2B5EF4-FFF2-40B4-BE49-F238E27FC236}">
                  <a16:creationId xmlns:a16="http://schemas.microsoft.com/office/drawing/2014/main" xmlns="" id="{A9DBA5F8-9C8E-46E6-913F-9569F6E64AA0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gu" b="1" dirty="0">
                  <a:solidFill>
                    <a:schemeClr val="bg1"/>
                  </a:solidFill>
                  <a:cs typeface="Calibri"/>
                  <a:sym typeface="Calibri"/>
                </a:rPr>
                <a:t>પુસ્તકાલય</a:t>
              </a:r>
              <a:endParaRPr xmlns:a="http://schemas.openxmlformats.org/drawingml/2006/main"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4" name="Google Shape;327;p36">
              <a:extLst>
                <a:ext uri="{FF2B5EF4-FFF2-40B4-BE49-F238E27FC236}">
                  <a16:creationId xmlns:a16="http://schemas.microsoft.com/office/drawing/2014/main" xmlns="" id="{305908A5-8614-42A2-BC61-7FF74A78D136}"/>
                </a:ext>
              </a:extLst>
            </p:cNvPr>
            <p:cNvSpPr/>
            <p:nvPr/>
          </p:nvSpPr>
          <p:spPr>
            <a:xfrm>
              <a:off x="381000" y="2438400"/>
              <a:ext cx="2514600" cy="914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id:int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નામ: શબ્દમાળા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15" name="Google Shape;328;p36">
              <a:extLst>
                <a:ext uri="{FF2B5EF4-FFF2-40B4-BE49-F238E27FC236}">
                  <a16:creationId xmlns:a16="http://schemas.microsoft.com/office/drawing/2014/main" xmlns="" id="{8A2C92CE-F73C-4706-A2D7-5FE2CD05017E}"/>
                </a:ext>
              </a:extLst>
            </p:cNvPr>
            <p:cNvSpPr/>
            <p:nvPr/>
          </p:nvSpPr>
          <p:spPr>
            <a:xfrm>
              <a:off x="381000" y="3352800"/>
              <a:ext cx="2514600" cy="58256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16" name="Google Shape;329;p36">
            <a:extLst>
              <a:ext uri="{FF2B5EF4-FFF2-40B4-BE49-F238E27FC236}">
                <a16:creationId xmlns:a16="http://schemas.microsoft.com/office/drawing/2014/main" xmlns="" id="{577A9A0E-51F0-495D-BBC4-2DE48B84FC06}"/>
              </a:ext>
            </a:extLst>
          </p:cNvPr>
          <p:cNvGrpSpPr/>
          <p:nvPr/>
        </p:nvGrpSpPr>
        <p:grpSpPr>
          <a:xfrm>
            <a:off x="3833187" y="3549378"/>
            <a:ext cx="3093286" cy="1918921"/>
            <a:chOff x="3886200" y="1866900"/>
            <a:chExt cx="2590800" cy="1918921"/>
          </a:xfrm>
        </p:grpSpPr>
        <p:sp>
          <p:nvSpPr>
            <p:cNvPr id="17" name="Google Shape;330;p36">
              <a:extLst>
                <a:ext uri="{FF2B5EF4-FFF2-40B4-BE49-F238E27FC236}">
                  <a16:creationId xmlns:a16="http://schemas.microsoft.com/office/drawing/2014/main" xmlns="" id="{468476F6-6A54-40E3-88B2-6470D204C4A7}"/>
                </a:ext>
              </a:extLst>
            </p:cNvPr>
            <p:cNvSpPr/>
            <p:nvPr/>
          </p:nvSpPr>
          <p:spPr>
            <a:xfrm>
              <a:off x="3886200" y="1866900"/>
              <a:ext cx="2590800" cy="3810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gu" sz="2400" b="1" i="1" dirty="0">
                  <a:solidFill>
                    <a:schemeClr val="bg1"/>
                  </a:solidFill>
                  <a:cs typeface="Calibri"/>
                  <a:sym typeface="Calibri"/>
                </a:rPr>
                <a:t>સામગ્રી</a:t>
              </a:r>
              <a:endParaRPr xmlns:a="http://schemas.openxmlformats.org/drawingml/2006/main" sz="2400" b="1" i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8" name="Google Shape;331;p36">
              <a:extLst>
                <a:ext uri="{FF2B5EF4-FFF2-40B4-BE49-F238E27FC236}">
                  <a16:creationId xmlns:a16="http://schemas.microsoft.com/office/drawing/2014/main" xmlns="" id="{A552D723-7B1E-4F9A-B853-C69B1CA8EB59}"/>
                </a:ext>
              </a:extLst>
            </p:cNvPr>
            <p:cNvSpPr/>
            <p:nvPr/>
          </p:nvSpPr>
          <p:spPr>
            <a:xfrm>
              <a:off x="3886200" y="2247900"/>
              <a:ext cx="2590800" cy="36363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materialID:int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19" name="Google Shape;332;p36">
              <a:extLst>
                <a:ext uri="{FF2B5EF4-FFF2-40B4-BE49-F238E27FC236}">
                  <a16:creationId xmlns:a16="http://schemas.microsoft.com/office/drawing/2014/main" xmlns="" id="{BCA6B49F-90B9-4455-B1AD-36F78EB59A01}"/>
                </a:ext>
              </a:extLst>
            </p:cNvPr>
            <p:cNvSpPr/>
            <p:nvPr/>
          </p:nvSpPr>
          <p:spPr>
            <a:xfrm>
              <a:off x="3886200" y="2565241"/>
              <a:ext cx="2590800" cy="122058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ઉમેરો સામગ્રી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(): રદબાતલ</a:t>
              </a:r>
              <a:endParaRPr xmlns:a="http://schemas.openxmlformats.org/drawingml/2006/main" lang="en-US" sz="1500" dirty="0">
                <a:solidFill>
                  <a:schemeClr val="dk1"/>
                </a:solidFill>
                <a:cs typeface="Calibri"/>
              </a:endParaRPr>
            </a:p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updateMaterial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():int</a:t>
              </a:r>
            </a:p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રીમૂવ મટીરીયલ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(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bookID:int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):int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+ મુદ્દો સામગ્રી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(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bookID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:int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):void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</a:endParaRPr>
            </a:p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+ રીટર્ન મટિરિયલ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(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bookID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:int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):void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</a:endParaRPr>
            </a:p>
          </p:txBody>
        </p:sp>
      </p:grpSp>
      <p:grpSp>
        <p:nvGrpSpPr>
          <p:cNvPr id="20" name="Google Shape;333;p36">
            <a:extLst>
              <a:ext uri="{FF2B5EF4-FFF2-40B4-BE49-F238E27FC236}">
                <a16:creationId xmlns:a16="http://schemas.microsoft.com/office/drawing/2014/main" xmlns="" id="{3AC8D005-6A63-40ED-B95A-EEBA8BEE9EDB}"/>
              </a:ext>
            </a:extLst>
          </p:cNvPr>
          <p:cNvGrpSpPr/>
          <p:nvPr/>
        </p:nvGrpSpPr>
        <p:grpSpPr>
          <a:xfrm>
            <a:off x="7843423" y="4839063"/>
            <a:ext cx="1295400" cy="882906"/>
            <a:chOff x="381000" y="1981200"/>
            <a:chExt cx="2514600" cy="1648164"/>
          </a:xfrm>
        </p:grpSpPr>
        <p:sp>
          <p:nvSpPr>
            <p:cNvPr id="21" name="Google Shape;334;p36">
              <a:extLst>
                <a:ext uri="{FF2B5EF4-FFF2-40B4-BE49-F238E27FC236}">
                  <a16:creationId xmlns:a16="http://schemas.microsoft.com/office/drawing/2014/main" xmlns="" id="{86C892C6-6AE7-428A-9138-BA7C43AAB07D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gu" b="1" dirty="0">
                  <a:solidFill>
                    <a:schemeClr val="bg1"/>
                  </a:solidFill>
                  <a:cs typeface="Calibri"/>
                  <a:sym typeface="Calibri"/>
                </a:rPr>
                <a:t>સ્ટાફ</a:t>
              </a:r>
              <a:endParaRPr xmlns:a="http://schemas.openxmlformats.org/drawingml/2006/main"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22" name="Google Shape;335;p36">
              <a:extLst>
                <a:ext uri="{FF2B5EF4-FFF2-40B4-BE49-F238E27FC236}">
                  <a16:creationId xmlns:a16="http://schemas.microsoft.com/office/drawing/2014/main" xmlns="" id="{1B2C22B6-13DF-4065-A6D9-1D9B677F0168}"/>
                </a:ext>
              </a:extLst>
            </p:cNvPr>
            <p:cNvSpPr/>
            <p:nvPr/>
          </p:nvSpPr>
          <p:spPr>
            <a:xfrm>
              <a:off x="381000" y="2438399"/>
              <a:ext cx="2514600" cy="60840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નામ: શબ્દમાળા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23" name="Google Shape;336;p36">
              <a:extLst>
                <a:ext uri="{FF2B5EF4-FFF2-40B4-BE49-F238E27FC236}">
                  <a16:creationId xmlns:a16="http://schemas.microsoft.com/office/drawing/2014/main" xmlns="" id="{010AD6B8-19AB-4BEE-A7C4-9AFB0A4AC49C}"/>
                </a:ext>
              </a:extLst>
            </p:cNvPr>
            <p:cNvSpPr/>
            <p:nvPr/>
          </p:nvSpPr>
          <p:spPr>
            <a:xfrm>
              <a:off x="381000" y="3046802"/>
              <a:ext cx="2514600" cy="58256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24" name="Google Shape;337;p36">
            <a:extLst>
              <a:ext uri="{FF2B5EF4-FFF2-40B4-BE49-F238E27FC236}">
                <a16:creationId xmlns:a16="http://schemas.microsoft.com/office/drawing/2014/main" xmlns="" id="{0366AB7C-F3A5-49F2-BF51-E4948914C2D0}"/>
              </a:ext>
            </a:extLst>
          </p:cNvPr>
          <p:cNvGrpSpPr/>
          <p:nvPr/>
        </p:nvGrpSpPr>
        <p:grpSpPr>
          <a:xfrm>
            <a:off x="9535384" y="4818671"/>
            <a:ext cx="1455167" cy="1067218"/>
            <a:chOff x="381000" y="1981200"/>
            <a:chExt cx="2514600" cy="1954161"/>
          </a:xfrm>
        </p:grpSpPr>
        <p:sp>
          <p:nvSpPr>
            <p:cNvPr id="25" name="Google Shape;338;p36">
              <a:extLst>
                <a:ext uri="{FF2B5EF4-FFF2-40B4-BE49-F238E27FC236}">
                  <a16:creationId xmlns:a16="http://schemas.microsoft.com/office/drawing/2014/main" xmlns="" id="{990BF8F1-7801-4B85-A600-4D6D9258656D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gu" b="1" dirty="0">
                  <a:solidFill>
                    <a:schemeClr val="bg1"/>
                  </a:solidFill>
                  <a:cs typeface="Calibri"/>
                  <a:sym typeface="Calibri"/>
                </a:rPr>
                <a:t>વિદ્યાર્થી</a:t>
              </a:r>
              <a:endParaRPr xmlns:a="http://schemas.openxmlformats.org/drawingml/2006/main"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26" name="Google Shape;339;p36">
              <a:extLst>
                <a:ext uri="{FF2B5EF4-FFF2-40B4-BE49-F238E27FC236}">
                  <a16:creationId xmlns:a16="http://schemas.microsoft.com/office/drawing/2014/main" xmlns="" id="{2FE0D714-EBF7-423E-8BDA-EC21C3DF0CA0}"/>
                </a:ext>
              </a:extLst>
            </p:cNvPr>
            <p:cNvSpPr/>
            <p:nvPr/>
          </p:nvSpPr>
          <p:spPr>
            <a:xfrm>
              <a:off x="381000" y="2438400"/>
              <a:ext cx="2514600" cy="914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enrNo:int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નામ: શબ્દમાળા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27" name="Google Shape;340;p36">
              <a:extLst>
                <a:ext uri="{FF2B5EF4-FFF2-40B4-BE49-F238E27FC236}">
                  <a16:creationId xmlns:a16="http://schemas.microsoft.com/office/drawing/2014/main" xmlns="" id="{7F6979E4-1127-42DD-B703-60BAB4596C96}"/>
                </a:ext>
              </a:extLst>
            </p:cNvPr>
            <p:cNvSpPr/>
            <p:nvPr/>
          </p:nvSpPr>
          <p:spPr>
            <a:xfrm>
              <a:off x="381000" y="3352800"/>
              <a:ext cx="2514600" cy="58256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payFine </a:t>
              </a:r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():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int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28" name="Google Shape;341;p36">
            <a:extLst>
              <a:ext uri="{FF2B5EF4-FFF2-40B4-BE49-F238E27FC236}">
                <a16:creationId xmlns:a16="http://schemas.microsoft.com/office/drawing/2014/main" xmlns="" id="{373116BF-9A4F-473A-AB1A-8A0AD634945F}"/>
              </a:ext>
            </a:extLst>
          </p:cNvPr>
          <p:cNvGrpSpPr/>
          <p:nvPr/>
        </p:nvGrpSpPr>
        <p:grpSpPr>
          <a:xfrm>
            <a:off x="6536939" y="1527541"/>
            <a:ext cx="1831341" cy="672405"/>
            <a:chOff x="5026650" y="1795948"/>
            <a:chExt cx="1831341" cy="672405"/>
          </a:xfrm>
        </p:grpSpPr>
        <p:sp>
          <p:nvSpPr>
            <p:cNvPr id="29" name="Google Shape;342;p36">
              <a:extLst>
                <a:ext uri="{FF2B5EF4-FFF2-40B4-BE49-F238E27FC236}">
                  <a16:creationId xmlns:a16="http://schemas.microsoft.com/office/drawing/2014/main" xmlns="" id="{CF6797F4-373B-4C6B-BAB6-3036B9A36438}"/>
                </a:ext>
              </a:extLst>
            </p:cNvPr>
            <p:cNvSpPr/>
            <p:nvPr/>
          </p:nvSpPr>
          <p:spPr>
            <a:xfrm>
              <a:off x="5026650" y="2081199"/>
              <a:ext cx="171450" cy="228600"/>
            </a:xfrm>
            <a:prstGeom prst="flowChartDecision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" name="Google Shape;343;p36">
              <a:extLst>
                <a:ext uri="{FF2B5EF4-FFF2-40B4-BE49-F238E27FC236}">
                  <a16:creationId xmlns:a16="http://schemas.microsoft.com/office/drawing/2014/main" xmlns="" id="{CA4907B2-C5A3-4F9A-9079-2352ED985A8F}"/>
                </a:ext>
              </a:extLst>
            </p:cNvPr>
            <p:cNvCxnSpPr>
              <a:cxnSpLocks/>
              <a:stCxn id="29" idx="0"/>
              <a:endCxn id="10" idx="1"/>
            </p:cNvCxnSpPr>
            <p:nvPr/>
          </p:nvCxnSpPr>
          <p:spPr>
            <a:xfrm flipV="1">
              <a:off x="5112375" y="2080138"/>
              <a:ext cx="1674051" cy="1061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Google Shape;344;p36">
              <a:extLst>
                <a:ext uri="{FF2B5EF4-FFF2-40B4-BE49-F238E27FC236}">
                  <a16:creationId xmlns:a16="http://schemas.microsoft.com/office/drawing/2014/main" xmlns="" id="{B35B09B6-C2BB-49EE-BCD3-176C545B6BB5}"/>
                </a:ext>
              </a:extLst>
            </p:cNvPr>
            <p:cNvSpPr txBox="1"/>
            <p:nvPr/>
          </p:nvSpPr>
          <p:spPr>
            <a:xfrm>
              <a:off x="6583557" y="2039336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*</a:t>
              </a:r>
              <a:endParaRPr xmlns:a="http://schemas.openxmlformats.org/drawingml/2006/main" sz="1200" dirty="0"/>
            </a:p>
          </p:txBody>
        </p:sp>
        <p:sp>
          <p:nvSpPr>
            <p:cNvPr id="32" name="Google Shape;345;p36">
              <a:extLst>
                <a:ext uri="{FF2B5EF4-FFF2-40B4-BE49-F238E27FC236}">
                  <a16:creationId xmlns:a16="http://schemas.microsoft.com/office/drawing/2014/main" xmlns="" id="{4A0E0CB3-8D2C-4991-9BF3-D2FF26BCA957}"/>
                </a:ext>
              </a:extLst>
            </p:cNvPr>
            <p:cNvSpPr txBox="1"/>
            <p:nvPr/>
          </p:nvSpPr>
          <p:spPr>
            <a:xfrm>
              <a:off x="5113472" y="2160576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*</a:t>
              </a:r>
              <a:endParaRPr xmlns:a="http://schemas.openxmlformats.org/drawingml/2006/main" sz="1200"/>
            </a:p>
          </p:txBody>
        </p:sp>
        <p:sp>
          <p:nvSpPr>
            <p:cNvPr id="33" name="Google Shape;346;p36">
              <a:extLst>
                <a:ext uri="{FF2B5EF4-FFF2-40B4-BE49-F238E27FC236}">
                  <a16:creationId xmlns:a16="http://schemas.microsoft.com/office/drawing/2014/main" xmlns="" id="{BAFA52AF-2EEC-4DF9-B7BE-1729480A4AFF}"/>
                </a:ext>
              </a:extLst>
            </p:cNvPr>
            <p:cNvSpPr txBox="1"/>
            <p:nvPr/>
          </p:nvSpPr>
          <p:spPr>
            <a:xfrm>
              <a:off x="5444574" y="1795948"/>
              <a:ext cx="1244637" cy="166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સભ્યપદ</a:t>
              </a:r>
              <a:endParaRPr xmlns:a="http://schemas.openxmlformats.org/drawingml/2006/main" sz="1500" dirty="0"/>
            </a:p>
          </p:txBody>
        </p:sp>
      </p:grpSp>
      <p:grpSp>
        <p:nvGrpSpPr>
          <p:cNvPr id="34" name="Google Shape;347;p36">
            <a:extLst>
              <a:ext uri="{FF2B5EF4-FFF2-40B4-BE49-F238E27FC236}">
                <a16:creationId xmlns:a16="http://schemas.microsoft.com/office/drawing/2014/main" xmlns="" id="{D0219945-362A-4E70-8C72-5EC689FFE55B}"/>
              </a:ext>
            </a:extLst>
          </p:cNvPr>
          <p:cNvGrpSpPr/>
          <p:nvPr/>
        </p:nvGrpSpPr>
        <p:grpSpPr>
          <a:xfrm>
            <a:off x="6879136" y="2815847"/>
            <a:ext cx="1602818" cy="1303971"/>
            <a:chOff x="4979313" y="3082184"/>
            <a:chExt cx="1602818" cy="1303971"/>
          </a:xfrm>
        </p:grpSpPr>
        <p:cxnSp>
          <p:nvCxnSpPr>
            <p:cNvPr id="35" name="Google Shape;348;p36">
              <a:extLst>
                <a:ext uri="{FF2B5EF4-FFF2-40B4-BE49-F238E27FC236}">
                  <a16:creationId xmlns:a16="http://schemas.microsoft.com/office/drawing/2014/main" xmlns="" id="{54E9951F-6909-4CF4-A900-93E556D50C2E}"/>
                </a:ext>
              </a:extLst>
            </p:cNvPr>
            <p:cNvCxnSpPr>
              <a:cxnSpLocks/>
              <a:stCxn id="18" idx="3"/>
              <a:endCxn id="11" idx="1"/>
            </p:cNvCxnSpPr>
            <p:nvPr/>
          </p:nvCxnSpPr>
          <p:spPr>
            <a:xfrm flipV="1">
              <a:off x="5026650" y="3343455"/>
              <a:ext cx="1369888" cy="1035075"/>
            </a:xfrm>
            <a:prstGeom prst="bentConnector3">
              <a:avLst>
                <a:gd name="adj1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Google Shape;349;p36">
              <a:extLst>
                <a:ext uri="{FF2B5EF4-FFF2-40B4-BE49-F238E27FC236}">
                  <a16:creationId xmlns:a16="http://schemas.microsoft.com/office/drawing/2014/main" xmlns="" id="{79B3BCE0-F80F-4165-861B-61E0A4CD3631}"/>
                </a:ext>
              </a:extLst>
            </p:cNvPr>
            <p:cNvSpPr txBox="1"/>
            <p:nvPr/>
          </p:nvSpPr>
          <p:spPr>
            <a:xfrm>
              <a:off x="4979313" y="4078378"/>
              <a:ext cx="5847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0…3</a:t>
              </a:r>
              <a:endParaRPr xmlns:a="http://schemas.openxmlformats.org/drawingml/2006/main" sz="1200" dirty="0"/>
            </a:p>
          </p:txBody>
        </p:sp>
        <p:sp>
          <p:nvSpPr>
            <p:cNvPr id="37" name="Google Shape;350;p36">
              <a:extLst>
                <a:ext uri="{FF2B5EF4-FFF2-40B4-BE49-F238E27FC236}">
                  <a16:creationId xmlns:a16="http://schemas.microsoft.com/office/drawing/2014/main" xmlns="" id="{ECAB4F66-9D8F-4790-AE24-429BB6803223}"/>
                </a:ext>
              </a:extLst>
            </p:cNvPr>
            <p:cNvSpPr txBox="1"/>
            <p:nvPr/>
          </p:nvSpPr>
          <p:spPr>
            <a:xfrm>
              <a:off x="6154691" y="3311521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xmlns:a="http://schemas.openxmlformats.org/drawingml/2006/main" sz="1200" dirty="0"/>
            </a:p>
          </p:txBody>
        </p:sp>
        <p:sp>
          <p:nvSpPr>
            <p:cNvPr id="38" name="Google Shape;351;p36">
              <a:extLst>
                <a:ext uri="{FF2B5EF4-FFF2-40B4-BE49-F238E27FC236}">
                  <a16:creationId xmlns:a16="http://schemas.microsoft.com/office/drawing/2014/main" xmlns="" id="{597F523D-C366-43AA-B01C-C68AA8E9C574}"/>
                </a:ext>
              </a:extLst>
            </p:cNvPr>
            <p:cNvSpPr txBox="1"/>
            <p:nvPr/>
          </p:nvSpPr>
          <p:spPr>
            <a:xfrm>
              <a:off x="5559689" y="3082184"/>
              <a:ext cx="10224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500" dirty="0" smtClean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વિનંતી</a:t>
              </a:r>
              <a:endParaRPr xmlns:a="http://schemas.openxmlformats.org/drawingml/2006/main" sz="15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352;p36">
            <a:extLst>
              <a:ext uri="{FF2B5EF4-FFF2-40B4-BE49-F238E27FC236}">
                <a16:creationId xmlns:a16="http://schemas.microsoft.com/office/drawing/2014/main" xmlns="" id="{FBC57CD4-579A-4C3F-91F5-91BF38A3D56D}"/>
              </a:ext>
            </a:extLst>
          </p:cNvPr>
          <p:cNvGrpSpPr/>
          <p:nvPr/>
        </p:nvGrpSpPr>
        <p:grpSpPr>
          <a:xfrm>
            <a:off x="5398633" y="3034039"/>
            <a:ext cx="1013176" cy="585035"/>
            <a:chOff x="3498810" y="3300376"/>
            <a:chExt cx="1013176" cy="585035"/>
          </a:xfrm>
        </p:grpSpPr>
        <p:sp>
          <p:nvSpPr>
            <p:cNvPr id="40" name="Google Shape;353;p36">
              <a:extLst>
                <a:ext uri="{FF2B5EF4-FFF2-40B4-BE49-F238E27FC236}">
                  <a16:creationId xmlns:a16="http://schemas.microsoft.com/office/drawing/2014/main" xmlns="" id="{3D93C3F0-533A-4402-BF8E-38A03AD705BB}"/>
                </a:ext>
              </a:extLst>
            </p:cNvPr>
            <p:cNvSpPr/>
            <p:nvPr/>
          </p:nvSpPr>
          <p:spPr>
            <a:xfrm>
              <a:off x="3918800" y="3354624"/>
              <a:ext cx="171450" cy="228600"/>
            </a:xfrm>
            <a:prstGeom prst="flowChartDecision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" name="Google Shape;354;p36">
              <a:extLst>
                <a:ext uri="{FF2B5EF4-FFF2-40B4-BE49-F238E27FC236}">
                  <a16:creationId xmlns:a16="http://schemas.microsoft.com/office/drawing/2014/main" xmlns="" id="{AE0F87C9-9EC2-4987-AC85-0DB76D0F13F9}"/>
                </a:ext>
              </a:extLst>
            </p:cNvPr>
            <p:cNvCxnSpPr>
              <a:stCxn id="40" idx="2"/>
            </p:cNvCxnSpPr>
            <p:nvPr/>
          </p:nvCxnSpPr>
          <p:spPr>
            <a:xfrm>
              <a:off x="4004525" y="3583224"/>
              <a:ext cx="0" cy="232500"/>
            </a:xfrm>
            <a:prstGeom prst="straightConnector1">
              <a:avLst/>
            </a:prstGeom>
            <a:noFill/>
            <a:ln w="952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" name="Google Shape;355;p36">
              <a:extLst>
                <a:ext uri="{FF2B5EF4-FFF2-40B4-BE49-F238E27FC236}">
                  <a16:creationId xmlns:a16="http://schemas.microsoft.com/office/drawing/2014/main" xmlns="" id="{86676A23-B402-42A8-BFE4-52D23E394DED}"/>
                </a:ext>
              </a:extLst>
            </p:cNvPr>
            <p:cNvSpPr txBox="1"/>
            <p:nvPr/>
          </p:nvSpPr>
          <p:spPr>
            <a:xfrm>
              <a:off x="4033716" y="3300376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xmlns:a="http://schemas.openxmlformats.org/drawingml/2006/main" sz="1200"/>
            </a:p>
          </p:txBody>
        </p:sp>
        <p:sp>
          <p:nvSpPr>
            <p:cNvPr id="43" name="Google Shape;356;p36">
              <a:extLst>
                <a:ext uri="{FF2B5EF4-FFF2-40B4-BE49-F238E27FC236}">
                  <a16:creationId xmlns:a16="http://schemas.microsoft.com/office/drawing/2014/main" xmlns="" id="{C919C504-E77C-40C6-9ACA-DA9C421DF277}"/>
                </a:ext>
              </a:extLst>
            </p:cNvPr>
            <p:cNvSpPr txBox="1"/>
            <p:nvPr/>
          </p:nvSpPr>
          <p:spPr>
            <a:xfrm>
              <a:off x="3944551" y="3577634"/>
              <a:ext cx="5674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1…*</a:t>
              </a:r>
              <a:endParaRPr xmlns:a="http://schemas.openxmlformats.org/drawingml/2006/main" sz="1200" dirty="0"/>
            </a:p>
          </p:txBody>
        </p:sp>
        <p:sp>
          <p:nvSpPr>
            <p:cNvPr id="44" name="Google Shape;357;p36">
              <a:extLst>
                <a:ext uri="{FF2B5EF4-FFF2-40B4-BE49-F238E27FC236}">
                  <a16:creationId xmlns:a16="http://schemas.microsoft.com/office/drawing/2014/main" xmlns="" id="{CCC8985A-7AED-4073-A45B-811EC22061E5}"/>
                </a:ext>
              </a:extLst>
            </p:cNvPr>
            <p:cNvSpPr txBox="1"/>
            <p:nvPr/>
          </p:nvSpPr>
          <p:spPr>
            <a:xfrm>
              <a:off x="3498810" y="3497462"/>
              <a:ext cx="634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પાસે</a:t>
              </a:r>
              <a:endParaRPr xmlns:a="http://schemas.openxmlformats.org/drawingml/2006/main" sz="1500" dirty="0"/>
            </a:p>
          </p:txBody>
        </p:sp>
      </p:grpSp>
      <p:grpSp>
        <p:nvGrpSpPr>
          <p:cNvPr id="45" name="Google Shape;358;p36">
            <a:extLst>
              <a:ext uri="{FF2B5EF4-FFF2-40B4-BE49-F238E27FC236}">
                <a16:creationId xmlns:a16="http://schemas.microsoft.com/office/drawing/2014/main" xmlns="" id="{DB179EAA-65CF-4587-9894-F084E6E3E054}"/>
              </a:ext>
            </a:extLst>
          </p:cNvPr>
          <p:cNvGrpSpPr/>
          <p:nvPr/>
        </p:nvGrpSpPr>
        <p:grpSpPr>
          <a:xfrm>
            <a:off x="2933297" y="2744649"/>
            <a:ext cx="899890" cy="1682765"/>
            <a:chOff x="1494066" y="2894637"/>
            <a:chExt cx="899890" cy="1682765"/>
          </a:xfrm>
        </p:grpSpPr>
        <p:cxnSp>
          <p:nvCxnSpPr>
            <p:cNvPr id="46" name="Google Shape;359;p36">
              <a:extLst>
                <a:ext uri="{FF2B5EF4-FFF2-40B4-BE49-F238E27FC236}">
                  <a16:creationId xmlns:a16="http://schemas.microsoft.com/office/drawing/2014/main" xmlns="" id="{875910E6-2BE1-4009-8185-711B3484694D}"/>
                </a:ext>
              </a:extLst>
            </p:cNvPr>
            <p:cNvCxnSpPr>
              <a:cxnSpLocks/>
              <a:stCxn id="7" idx="2"/>
              <a:endCxn id="18" idx="1"/>
            </p:cNvCxnSpPr>
            <p:nvPr/>
          </p:nvCxnSpPr>
          <p:spPr>
            <a:xfrm rot="16200000" flipH="1">
              <a:off x="1366700" y="3243803"/>
              <a:ext cx="1362152" cy="692360"/>
            </a:xfrm>
            <a:prstGeom prst="bentConnector2">
              <a:avLst/>
            </a:prstGeom>
            <a:noFill/>
            <a:ln w="190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7" name="Google Shape;360;p36">
              <a:extLst>
                <a:ext uri="{FF2B5EF4-FFF2-40B4-BE49-F238E27FC236}">
                  <a16:creationId xmlns:a16="http://schemas.microsoft.com/office/drawing/2014/main" xmlns="" id="{7ADFE637-5A32-4B28-9461-D9CE50C37A00}"/>
                </a:ext>
              </a:extLst>
            </p:cNvPr>
            <p:cNvSpPr txBox="1"/>
            <p:nvPr/>
          </p:nvSpPr>
          <p:spPr>
            <a:xfrm>
              <a:off x="2083929" y="4269625"/>
              <a:ext cx="276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*</a:t>
              </a:r>
              <a:endParaRPr xmlns:a="http://schemas.openxmlformats.org/drawingml/2006/main" sz="1200" dirty="0"/>
            </a:p>
          </p:txBody>
        </p:sp>
        <p:sp>
          <p:nvSpPr>
            <p:cNvPr id="48" name="Google Shape;361;p36">
              <a:extLst>
                <a:ext uri="{FF2B5EF4-FFF2-40B4-BE49-F238E27FC236}">
                  <a16:creationId xmlns:a16="http://schemas.microsoft.com/office/drawing/2014/main" xmlns="" id="{48A47980-B23A-4A22-A865-030746EA546A}"/>
                </a:ext>
              </a:extLst>
            </p:cNvPr>
            <p:cNvSpPr txBox="1"/>
            <p:nvPr/>
          </p:nvSpPr>
          <p:spPr>
            <a:xfrm>
              <a:off x="1494066" y="2894637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xmlns:a="http://schemas.openxmlformats.org/drawingml/2006/main" sz="1200" dirty="0"/>
            </a:p>
          </p:txBody>
        </p:sp>
        <p:sp>
          <p:nvSpPr>
            <p:cNvPr id="49" name="Google Shape;362;p36">
              <a:extLst>
                <a:ext uri="{FF2B5EF4-FFF2-40B4-BE49-F238E27FC236}">
                  <a16:creationId xmlns:a16="http://schemas.microsoft.com/office/drawing/2014/main" xmlns="" id="{3349BA18-893B-4D87-9F47-1E69267299EA}"/>
                </a:ext>
              </a:extLst>
            </p:cNvPr>
            <p:cNvSpPr txBox="1"/>
            <p:nvPr/>
          </p:nvSpPr>
          <p:spPr>
            <a:xfrm rot="5400000">
              <a:off x="1138660" y="3714075"/>
              <a:ext cx="10224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વ્યવસ્થા કરો</a:t>
              </a:r>
              <a:endParaRPr xmlns:a="http://schemas.openxmlformats.org/drawingml/2006/main" sz="1500" dirty="0"/>
            </a:p>
          </p:txBody>
        </p:sp>
      </p:grpSp>
      <p:grpSp>
        <p:nvGrpSpPr>
          <p:cNvPr id="50" name="Google Shape;363;p36">
            <a:extLst>
              <a:ext uri="{FF2B5EF4-FFF2-40B4-BE49-F238E27FC236}">
                <a16:creationId xmlns:a16="http://schemas.microsoft.com/office/drawing/2014/main" xmlns="" id="{029268F3-E60E-42EF-A1F7-98B7D786B05A}"/>
              </a:ext>
            </a:extLst>
          </p:cNvPr>
          <p:cNvGrpSpPr/>
          <p:nvPr/>
        </p:nvGrpSpPr>
        <p:grpSpPr>
          <a:xfrm>
            <a:off x="4753933" y="1196028"/>
            <a:ext cx="1633641" cy="909863"/>
            <a:chOff x="2854110" y="1462365"/>
            <a:chExt cx="1633641" cy="909863"/>
          </a:xfrm>
        </p:grpSpPr>
        <p:sp>
          <p:nvSpPr>
            <p:cNvPr id="51" name="Google Shape;364;p36">
              <a:extLst>
                <a:ext uri="{FF2B5EF4-FFF2-40B4-BE49-F238E27FC236}">
                  <a16:creationId xmlns:a16="http://schemas.microsoft.com/office/drawing/2014/main" xmlns="" id="{A94E8903-2601-4293-8B37-EE6AE0D7F277}"/>
                </a:ext>
              </a:extLst>
            </p:cNvPr>
            <p:cNvSpPr/>
            <p:nvPr/>
          </p:nvSpPr>
          <p:spPr>
            <a:xfrm>
              <a:off x="4316301" y="2081199"/>
              <a:ext cx="171450" cy="228600"/>
            </a:xfrm>
            <a:prstGeom prst="flowChartDecision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" name="Google Shape;365;p36">
              <a:extLst>
                <a:ext uri="{FF2B5EF4-FFF2-40B4-BE49-F238E27FC236}">
                  <a16:creationId xmlns:a16="http://schemas.microsoft.com/office/drawing/2014/main" xmlns="" id="{3126AB8A-0531-4542-8C65-1E42327022E4}"/>
                </a:ext>
              </a:extLst>
            </p:cNvPr>
            <p:cNvCxnSpPr>
              <a:cxnSpLocks/>
              <a:stCxn id="6" idx="3"/>
              <a:endCxn id="51" idx="0"/>
            </p:cNvCxnSpPr>
            <p:nvPr/>
          </p:nvCxnSpPr>
          <p:spPr>
            <a:xfrm>
              <a:off x="2895600" y="1748976"/>
              <a:ext cx="1506426" cy="332223"/>
            </a:xfrm>
            <a:prstGeom prst="bentConnector2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Google Shape;366;p36">
              <a:extLst>
                <a:ext uri="{FF2B5EF4-FFF2-40B4-BE49-F238E27FC236}">
                  <a16:creationId xmlns:a16="http://schemas.microsoft.com/office/drawing/2014/main" xmlns="" id="{011A4725-A596-4B62-B31C-29A6A5202F6D}"/>
                </a:ext>
              </a:extLst>
            </p:cNvPr>
            <p:cNvSpPr txBox="1"/>
            <p:nvPr/>
          </p:nvSpPr>
          <p:spPr>
            <a:xfrm>
              <a:off x="2854110" y="1684039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xmlns:a="http://schemas.openxmlformats.org/drawingml/2006/main" sz="1200" dirty="0"/>
            </a:p>
          </p:txBody>
        </p:sp>
        <p:sp>
          <p:nvSpPr>
            <p:cNvPr id="54" name="Google Shape;367;p36">
              <a:extLst>
                <a:ext uri="{FF2B5EF4-FFF2-40B4-BE49-F238E27FC236}">
                  <a16:creationId xmlns:a16="http://schemas.microsoft.com/office/drawing/2014/main" xmlns="" id="{CB8B3B9B-C2A8-4973-8193-EAC2CEFC9774}"/>
                </a:ext>
              </a:extLst>
            </p:cNvPr>
            <p:cNvSpPr txBox="1"/>
            <p:nvPr/>
          </p:nvSpPr>
          <p:spPr>
            <a:xfrm>
              <a:off x="4090250" y="2064451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xmlns:a="http://schemas.openxmlformats.org/drawingml/2006/main" sz="1200"/>
            </a:p>
          </p:txBody>
        </p:sp>
        <p:sp>
          <p:nvSpPr>
            <p:cNvPr id="55" name="Google Shape;368;p36">
              <a:extLst>
                <a:ext uri="{FF2B5EF4-FFF2-40B4-BE49-F238E27FC236}">
                  <a16:creationId xmlns:a16="http://schemas.microsoft.com/office/drawing/2014/main" xmlns="" id="{BE9DE9C0-C65D-4AC0-99FE-D9E392D0B9A4}"/>
                </a:ext>
              </a:extLst>
            </p:cNvPr>
            <p:cNvSpPr txBox="1"/>
            <p:nvPr/>
          </p:nvSpPr>
          <p:spPr>
            <a:xfrm>
              <a:off x="3304825" y="1462365"/>
              <a:ext cx="10224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કામ માટે</a:t>
              </a:r>
              <a:endParaRPr xmlns:a="http://schemas.openxmlformats.org/drawingml/2006/main" sz="15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369;p36">
            <a:extLst>
              <a:ext uri="{FF2B5EF4-FFF2-40B4-BE49-F238E27FC236}">
                <a16:creationId xmlns:a16="http://schemas.microsoft.com/office/drawing/2014/main" xmlns="" id="{BE03B2C9-33DF-4A51-9BA1-5579D304EB2E}"/>
              </a:ext>
            </a:extLst>
          </p:cNvPr>
          <p:cNvGrpSpPr/>
          <p:nvPr/>
        </p:nvGrpSpPr>
        <p:grpSpPr>
          <a:xfrm>
            <a:off x="4757995" y="853483"/>
            <a:ext cx="3538366" cy="631487"/>
            <a:chOff x="-1273472" y="4434337"/>
            <a:chExt cx="3538366" cy="631487"/>
          </a:xfrm>
        </p:grpSpPr>
        <p:cxnSp>
          <p:nvCxnSpPr>
            <p:cNvPr id="57" name="Google Shape;370;p36">
              <a:extLst>
                <a:ext uri="{FF2B5EF4-FFF2-40B4-BE49-F238E27FC236}">
                  <a16:creationId xmlns:a16="http://schemas.microsoft.com/office/drawing/2014/main" xmlns="" id="{9E93F3AB-DA25-4773-BF80-6B1E51F14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36044" y="4737579"/>
              <a:ext cx="3500938" cy="47745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8" name="Google Shape;371;p36">
              <a:extLst>
                <a:ext uri="{FF2B5EF4-FFF2-40B4-BE49-F238E27FC236}">
                  <a16:creationId xmlns:a16="http://schemas.microsoft.com/office/drawing/2014/main" xmlns="" id="{FB89BBB6-2814-4D40-8185-16D1E6901F1D}"/>
                </a:ext>
              </a:extLst>
            </p:cNvPr>
            <p:cNvSpPr txBox="1"/>
            <p:nvPr/>
          </p:nvSpPr>
          <p:spPr>
            <a:xfrm>
              <a:off x="1933761" y="4758047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*</a:t>
              </a:r>
              <a:endParaRPr xmlns:a="http://schemas.openxmlformats.org/drawingml/2006/main" sz="1200"/>
            </a:p>
          </p:txBody>
        </p:sp>
        <p:sp>
          <p:nvSpPr>
            <p:cNvPr id="59" name="Google Shape;372;p36">
              <a:extLst>
                <a:ext uri="{FF2B5EF4-FFF2-40B4-BE49-F238E27FC236}">
                  <a16:creationId xmlns:a16="http://schemas.microsoft.com/office/drawing/2014/main" xmlns="" id="{7628A1BB-6D3D-4FCD-90F3-129414562DC1}"/>
                </a:ext>
              </a:extLst>
            </p:cNvPr>
            <p:cNvSpPr txBox="1"/>
            <p:nvPr/>
          </p:nvSpPr>
          <p:spPr>
            <a:xfrm>
              <a:off x="-1273472" y="4434337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xmlns:a="http://schemas.openxmlformats.org/drawingml/2006/main" sz="1200"/>
            </a:p>
          </p:txBody>
        </p:sp>
        <p:sp>
          <p:nvSpPr>
            <p:cNvPr id="60" name="Google Shape;373;p36">
              <a:extLst>
                <a:ext uri="{FF2B5EF4-FFF2-40B4-BE49-F238E27FC236}">
                  <a16:creationId xmlns:a16="http://schemas.microsoft.com/office/drawing/2014/main" xmlns="" id="{2C8B0318-457F-4609-8A6E-A0272F9B13AF}"/>
                </a:ext>
              </a:extLst>
            </p:cNvPr>
            <p:cNvSpPr txBox="1"/>
            <p:nvPr/>
          </p:nvSpPr>
          <p:spPr>
            <a:xfrm>
              <a:off x="469510" y="4460835"/>
              <a:ext cx="10224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વ્યવસ્થા કરો</a:t>
              </a:r>
              <a:endParaRPr xmlns:a="http://schemas.openxmlformats.org/drawingml/2006/main" sz="1500" dirty="0"/>
            </a:p>
          </p:txBody>
        </p:sp>
      </p:grpSp>
      <p:grpSp>
        <p:nvGrpSpPr>
          <p:cNvPr id="61" name="Google Shape;374;p36">
            <a:extLst>
              <a:ext uri="{FF2B5EF4-FFF2-40B4-BE49-F238E27FC236}">
                <a16:creationId xmlns:a16="http://schemas.microsoft.com/office/drawing/2014/main" xmlns="" id="{768A6638-6CC1-4BE7-B49F-89FBF09B55ED}"/>
              </a:ext>
            </a:extLst>
          </p:cNvPr>
          <p:cNvGrpSpPr/>
          <p:nvPr/>
        </p:nvGrpSpPr>
        <p:grpSpPr>
          <a:xfrm>
            <a:off x="8641510" y="3812041"/>
            <a:ext cx="1580074" cy="1027022"/>
            <a:chOff x="3162300" y="4114800"/>
            <a:chExt cx="2820113" cy="1118595"/>
          </a:xfrm>
        </p:grpSpPr>
        <p:cxnSp>
          <p:nvCxnSpPr>
            <p:cNvPr id="62" name="Google Shape;375;p36">
              <a:extLst>
                <a:ext uri="{FF2B5EF4-FFF2-40B4-BE49-F238E27FC236}">
                  <a16:creationId xmlns:a16="http://schemas.microsoft.com/office/drawing/2014/main" xmlns="" id="{4BF50DF7-6906-4339-B694-3D9149951410}"/>
                </a:ext>
              </a:extLst>
            </p:cNvPr>
            <p:cNvCxnSpPr/>
            <p:nvPr/>
          </p:nvCxnSpPr>
          <p:spPr>
            <a:xfrm>
              <a:off x="3162300" y="4572000"/>
              <a:ext cx="2819400" cy="0"/>
            </a:xfrm>
            <a:prstGeom prst="straightConnector1">
              <a:avLst/>
            </a:prstGeom>
            <a:noFill/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376;p36">
              <a:extLst>
                <a:ext uri="{FF2B5EF4-FFF2-40B4-BE49-F238E27FC236}">
                  <a16:creationId xmlns:a16="http://schemas.microsoft.com/office/drawing/2014/main" xmlns="" id="{27C12048-F53F-4305-8F1C-B1291BEC0AB1}"/>
                </a:ext>
              </a:extLst>
            </p:cNvPr>
            <p:cNvCxnSpPr/>
            <p:nvPr/>
          </p:nvCxnSpPr>
          <p:spPr>
            <a:xfrm>
              <a:off x="3162300" y="4572000"/>
              <a:ext cx="0" cy="661395"/>
            </a:xfrm>
            <a:prstGeom prst="straightConnector1">
              <a:avLst/>
            </a:prstGeom>
            <a:noFill/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377;p36">
              <a:extLst>
                <a:ext uri="{FF2B5EF4-FFF2-40B4-BE49-F238E27FC236}">
                  <a16:creationId xmlns:a16="http://schemas.microsoft.com/office/drawing/2014/main" xmlns="" id="{F420A226-814C-4BB2-AAC1-CFEE605BCD82}"/>
                </a:ext>
              </a:extLst>
            </p:cNvPr>
            <p:cNvCxnSpPr>
              <a:cxnSpLocks/>
            </p:cNvCxnSpPr>
            <p:nvPr/>
          </p:nvCxnSpPr>
          <p:spPr>
            <a:xfrm>
              <a:off x="5982413" y="4562303"/>
              <a:ext cx="0" cy="650700"/>
            </a:xfrm>
            <a:prstGeom prst="straightConnector1">
              <a:avLst/>
            </a:prstGeom>
            <a:noFill/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5" name="Google Shape;378;p36">
              <a:extLst>
                <a:ext uri="{FF2B5EF4-FFF2-40B4-BE49-F238E27FC236}">
                  <a16:creationId xmlns:a16="http://schemas.microsoft.com/office/drawing/2014/main" xmlns="" id="{D021029E-0748-47C8-9D85-2908E2878652}"/>
                </a:ext>
              </a:extLst>
            </p:cNvPr>
            <p:cNvSpPr/>
            <p:nvPr/>
          </p:nvSpPr>
          <p:spPr>
            <a:xfrm>
              <a:off x="4457700" y="4114800"/>
              <a:ext cx="228600" cy="457199"/>
            </a:xfrm>
            <a:prstGeom prst="upArrow">
              <a:avLst>
                <a:gd name="adj1" fmla="val 2775"/>
                <a:gd name="adj2" fmla="val 50000"/>
              </a:avLst>
            </a:prstGeom>
            <a:solidFill>
              <a:schemeClr val="accent1"/>
            </a:solidFill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333;p36">
            <a:extLst>
              <a:ext uri="{FF2B5EF4-FFF2-40B4-BE49-F238E27FC236}">
                <a16:creationId xmlns:a16="http://schemas.microsoft.com/office/drawing/2014/main" xmlns="" id="{A7152F57-F5A2-4D0D-936B-5E991158EA66}"/>
              </a:ext>
            </a:extLst>
          </p:cNvPr>
          <p:cNvGrpSpPr/>
          <p:nvPr/>
        </p:nvGrpSpPr>
        <p:grpSpPr>
          <a:xfrm>
            <a:off x="291467" y="3230987"/>
            <a:ext cx="2278291" cy="882906"/>
            <a:chOff x="381000" y="1981200"/>
            <a:chExt cx="2514600" cy="1648164"/>
          </a:xfrm>
        </p:grpSpPr>
        <p:sp>
          <p:nvSpPr>
            <p:cNvPr id="75" name="Google Shape;334;p36">
              <a:extLst>
                <a:ext uri="{FF2B5EF4-FFF2-40B4-BE49-F238E27FC236}">
                  <a16:creationId xmlns:a16="http://schemas.microsoft.com/office/drawing/2014/main" xmlns="" id="{A185E5AD-034F-4C7B-8DDE-11EA936949C5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gu" b="1" dirty="0">
                  <a:solidFill>
                    <a:schemeClr val="bg1"/>
                  </a:solidFill>
                  <a:cs typeface="Calibri"/>
                  <a:sym typeface="Calibri"/>
                </a:rPr>
                <a:t>પુસ્તક</a:t>
              </a:r>
              <a:endParaRPr xmlns:a="http://schemas.openxmlformats.org/drawingml/2006/main"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76" name="Google Shape;335;p36">
              <a:extLst>
                <a:ext uri="{FF2B5EF4-FFF2-40B4-BE49-F238E27FC236}">
                  <a16:creationId xmlns:a16="http://schemas.microsoft.com/office/drawing/2014/main" xmlns="" id="{513A2B4F-CF7D-4225-AD00-56E933E1E0FA}"/>
                </a:ext>
              </a:extLst>
            </p:cNvPr>
            <p:cNvSpPr/>
            <p:nvPr/>
          </p:nvSpPr>
          <p:spPr>
            <a:xfrm>
              <a:off x="381000" y="2438399"/>
              <a:ext cx="2514600" cy="94422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લેખકનું નામ: શબ્દમાળા</a:t>
              </a:r>
              <a:endParaRPr xmlns:a="http://schemas.openxmlformats.org/drawingml/2006/main" lang="en-US"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પ્રકાશકનું નામ: શબ્દમાળા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77" name="Google Shape;336;p36">
              <a:extLst>
                <a:ext uri="{FF2B5EF4-FFF2-40B4-BE49-F238E27FC236}">
                  <a16:creationId xmlns:a16="http://schemas.microsoft.com/office/drawing/2014/main" xmlns="" id="{5FB2BC0A-32C5-493A-8ACD-4ED75C348739}"/>
                </a:ext>
              </a:extLst>
            </p:cNvPr>
            <p:cNvSpPr/>
            <p:nvPr/>
          </p:nvSpPr>
          <p:spPr>
            <a:xfrm>
              <a:off x="381000" y="3382621"/>
              <a:ext cx="2514600" cy="24674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81" name="Google Shape;333;p36">
            <a:extLst>
              <a:ext uri="{FF2B5EF4-FFF2-40B4-BE49-F238E27FC236}">
                <a16:creationId xmlns:a16="http://schemas.microsoft.com/office/drawing/2014/main" xmlns="" id="{D153DAA9-85CD-45F1-9ECC-25E38A504E7E}"/>
              </a:ext>
            </a:extLst>
          </p:cNvPr>
          <p:cNvGrpSpPr/>
          <p:nvPr/>
        </p:nvGrpSpPr>
        <p:grpSpPr>
          <a:xfrm>
            <a:off x="300888" y="4306881"/>
            <a:ext cx="2278291" cy="882906"/>
            <a:chOff x="381000" y="1981200"/>
            <a:chExt cx="2514600" cy="1648164"/>
          </a:xfrm>
        </p:grpSpPr>
        <p:sp>
          <p:nvSpPr>
            <p:cNvPr id="82" name="Google Shape;334;p36">
              <a:extLst>
                <a:ext uri="{FF2B5EF4-FFF2-40B4-BE49-F238E27FC236}">
                  <a16:creationId xmlns:a16="http://schemas.microsoft.com/office/drawing/2014/main" xmlns="" id="{C85866C8-64D8-4AE0-A199-4F0A917272BC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gu" b="1" dirty="0" err="1">
                  <a:solidFill>
                    <a:schemeClr val="bg1"/>
                  </a:solidFill>
                  <a:cs typeface="Calibri"/>
                  <a:sym typeface="Calibri"/>
                </a:rPr>
                <a:t>પ્રશ્નપત્ર</a:t>
              </a:r>
              <a:endParaRPr xmlns:a="http://schemas.openxmlformats.org/drawingml/2006/main"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83" name="Google Shape;335;p36">
              <a:extLst>
                <a:ext uri="{FF2B5EF4-FFF2-40B4-BE49-F238E27FC236}">
                  <a16:creationId xmlns:a16="http://schemas.microsoft.com/office/drawing/2014/main" xmlns="" id="{0A0CEA97-23C8-4770-B505-55220A2B6481}"/>
                </a:ext>
              </a:extLst>
            </p:cNvPr>
            <p:cNvSpPr/>
            <p:nvPr/>
          </p:nvSpPr>
          <p:spPr>
            <a:xfrm>
              <a:off x="381000" y="2438399"/>
              <a:ext cx="2514600" cy="94422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વિષય: શબ્દમાળા</a:t>
              </a:r>
              <a:endParaRPr xmlns:a="http://schemas.openxmlformats.org/drawingml/2006/main" lang="en-US"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પરીક્ષાનું નામ: શબ્દમાળા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84" name="Google Shape;336;p36">
              <a:extLst>
                <a:ext uri="{FF2B5EF4-FFF2-40B4-BE49-F238E27FC236}">
                  <a16:creationId xmlns:a16="http://schemas.microsoft.com/office/drawing/2014/main" xmlns="" id="{235C6388-8011-4EF4-8847-902150BDE0EF}"/>
                </a:ext>
              </a:extLst>
            </p:cNvPr>
            <p:cNvSpPr/>
            <p:nvPr/>
          </p:nvSpPr>
          <p:spPr>
            <a:xfrm>
              <a:off x="381000" y="3382621"/>
              <a:ext cx="2514600" cy="24674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86" name="Google Shape;333;p36">
            <a:extLst>
              <a:ext uri="{FF2B5EF4-FFF2-40B4-BE49-F238E27FC236}">
                <a16:creationId xmlns:a16="http://schemas.microsoft.com/office/drawing/2014/main" xmlns="" id="{7610504B-202E-4701-9CF7-22BFA0DBB49D}"/>
              </a:ext>
            </a:extLst>
          </p:cNvPr>
          <p:cNvGrpSpPr/>
          <p:nvPr/>
        </p:nvGrpSpPr>
        <p:grpSpPr>
          <a:xfrm>
            <a:off x="309222" y="5515460"/>
            <a:ext cx="2278291" cy="882906"/>
            <a:chOff x="381000" y="1981200"/>
            <a:chExt cx="2514600" cy="1648164"/>
          </a:xfrm>
        </p:grpSpPr>
        <p:sp>
          <p:nvSpPr>
            <p:cNvPr id="87" name="Google Shape;334;p36">
              <a:extLst>
                <a:ext uri="{FF2B5EF4-FFF2-40B4-BE49-F238E27FC236}">
                  <a16:creationId xmlns:a16="http://schemas.microsoft.com/office/drawing/2014/main" xmlns="" id="{5B28DE8F-A935-474D-A5DA-B375526458B1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gu" b="1" dirty="0">
                  <a:solidFill>
                    <a:schemeClr val="bg1"/>
                  </a:solidFill>
                  <a:cs typeface="Calibri"/>
                  <a:sym typeface="Calibri"/>
                </a:rPr>
                <a:t>સીડી/ડીવીડી</a:t>
              </a:r>
              <a:endParaRPr xmlns:a="http://schemas.openxmlformats.org/drawingml/2006/main"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88" name="Google Shape;335;p36">
              <a:extLst>
                <a:ext uri="{FF2B5EF4-FFF2-40B4-BE49-F238E27FC236}">
                  <a16:creationId xmlns:a16="http://schemas.microsoft.com/office/drawing/2014/main" xmlns="" id="{2CAC40D0-F473-49FC-9A0E-CABAB3EDC7B6}"/>
                </a:ext>
              </a:extLst>
            </p:cNvPr>
            <p:cNvSpPr/>
            <p:nvPr/>
          </p:nvSpPr>
          <p:spPr>
            <a:xfrm>
              <a:off x="381000" y="2438399"/>
              <a:ext cx="2514600" cy="94422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પ્રકાર: શબ્દમાળા</a:t>
              </a:r>
              <a:endParaRPr xmlns:a="http://schemas.openxmlformats.org/drawingml/2006/main" lang="en-US"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 xmlns:a="http://schemas.openxmlformats.org/drawingml/2006/main">
                <a:rPr lang="gu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 xmlns:a="http://schemas.openxmlformats.org/drawingml/2006/main">
                <a:rPr lang="gu" sz="1500" dirty="0" err="1">
                  <a:solidFill>
                    <a:schemeClr val="dk1"/>
                  </a:solidFill>
                  <a:cs typeface="Calibri"/>
                  <a:sym typeface="Calibri"/>
                </a:rPr>
                <a:t>વિષય: શબ્દમાળા</a:t>
              </a:r>
              <a:endParaRPr xmlns:a="http://schemas.openxmlformats.org/drawingml/2006/main"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89" name="Google Shape;336;p36">
              <a:extLst>
                <a:ext uri="{FF2B5EF4-FFF2-40B4-BE49-F238E27FC236}">
                  <a16:creationId xmlns:a16="http://schemas.microsoft.com/office/drawing/2014/main" xmlns="" id="{7BEB10A0-74DB-4F60-AD6F-A6E5621E00A7}"/>
                </a:ext>
              </a:extLst>
            </p:cNvPr>
            <p:cNvSpPr/>
            <p:nvPr/>
          </p:nvSpPr>
          <p:spPr>
            <a:xfrm>
              <a:off x="381000" y="3382621"/>
              <a:ext cx="2514600" cy="24674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7B27EA8D-595A-4245-A3DA-7D1F114D5123}"/>
              </a:ext>
            </a:extLst>
          </p:cNvPr>
          <p:cNvGrpSpPr/>
          <p:nvPr/>
        </p:nvGrpSpPr>
        <p:grpSpPr>
          <a:xfrm>
            <a:off x="2569758" y="4047804"/>
            <a:ext cx="1263233" cy="1590115"/>
            <a:chOff x="2569758" y="4047804"/>
            <a:chExt cx="1263233" cy="1590115"/>
          </a:xfrm>
        </p:grpSpPr>
        <p:cxnSp>
          <p:nvCxnSpPr>
            <p:cNvPr id="93" name="Google Shape;376;p36">
              <a:extLst>
                <a:ext uri="{FF2B5EF4-FFF2-40B4-BE49-F238E27FC236}">
                  <a16:creationId xmlns:a16="http://schemas.microsoft.com/office/drawing/2014/main" xmlns="" id="{DC9F94FC-3937-434C-8879-75EE21FC453F}"/>
                </a:ext>
              </a:extLst>
            </p:cNvPr>
            <p:cNvCxnSpPr>
              <a:cxnSpLocks/>
              <a:stCxn id="95" idx="2"/>
              <a:endCxn id="77" idx="3"/>
            </p:cNvCxnSpPr>
            <p:nvPr/>
          </p:nvCxnSpPr>
          <p:spPr>
            <a:xfrm flipH="1" flipV="1">
              <a:off x="2569758" y="4047804"/>
              <a:ext cx="843463" cy="746656"/>
            </a:xfrm>
            <a:prstGeom prst="straightConnector1">
              <a:avLst/>
            </a:prstGeom>
            <a:noFill/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377;p36">
              <a:extLst>
                <a:ext uri="{FF2B5EF4-FFF2-40B4-BE49-F238E27FC236}">
                  <a16:creationId xmlns:a16="http://schemas.microsoft.com/office/drawing/2014/main" xmlns="" id="{6D9C51AA-DDAD-44AA-BB88-51EFD90BB740}"/>
                </a:ext>
              </a:extLst>
            </p:cNvPr>
            <p:cNvCxnSpPr>
              <a:cxnSpLocks/>
              <a:stCxn id="95" idx="2"/>
              <a:endCxn id="87" idx="3"/>
            </p:cNvCxnSpPr>
            <p:nvPr/>
          </p:nvCxnSpPr>
          <p:spPr>
            <a:xfrm flipH="1">
              <a:off x="2587513" y="4794460"/>
              <a:ext cx="825708" cy="843459"/>
            </a:xfrm>
            <a:prstGeom prst="straightConnector1">
              <a:avLst/>
            </a:prstGeom>
            <a:noFill/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5" name="Google Shape;378;p36">
              <a:extLst>
                <a:ext uri="{FF2B5EF4-FFF2-40B4-BE49-F238E27FC236}">
                  <a16:creationId xmlns:a16="http://schemas.microsoft.com/office/drawing/2014/main" xmlns="" id="{709C46B6-FA3E-4098-8D4A-B5B68C27BFD3}"/>
                </a:ext>
              </a:extLst>
            </p:cNvPr>
            <p:cNvSpPr/>
            <p:nvPr/>
          </p:nvSpPr>
          <p:spPr>
            <a:xfrm rot="5400000">
              <a:off x="3559065" y="4584574"/>
              <a:ext cx="128082" cy="419771"/>
            </a:xfrm>
            <a:prstGeom prst="upArrow">
              <a:avLst>
                <a:gd name="adj1" fmla="val 2775"/>
                <a:gd name="adj2" fmla="val 50000"/>
              </a:avLst>
            </a:prstGeom>
            <a:solidFill>
              <a:schemeClr val="accent1"/>
            </a:solidFill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5" name="Google Shape;377;p36">
              <a:extLst>
                <a:ext uri="{FF2B5EF4-FFF2-40B4-BE49-F238E27FC236}">
                  <a16:creationId xmlns:a16="http://schemas.microsoft.com/office/drawing/2014/main" xmlns="" id="{FDAB24FB-9B04-4F8B-92A1-8CDB47123A94}"/>
                </a:ext>
              </a:extLst>
            </p:cNvPr>
            <p:cNvCxnSpPr>
              <a:cxnSpLocks/>
              <a:stCxn id="95" idx="2"/>
              <a:endCxn id="83" idx="3"/>
            </p:cNvCxnSpPr>
            <p:nvPr/>
          </p:nvCxnSpPr>
          <p:spPr>
            <a:xfrm flipH="1">
              <a:off x="2579179" y="4794460"/>
              <a:ext cx="834042" cy="10244"/>
            </a:xfrm>
            <a:prstGeom prst="straightConnector1">
              <a:avLst/>
            </a:prstGeom>
            <a:noFill/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224441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 xmlns:a="http://schemas.openxmlformats.org/drawingml/2006/main">
              <a:rPr lang="gu" dirty="0"/>
              <a:t>સોફ્ટવેર એન્જિનિયરિંગ (3150711)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 xmlns:a="http://schemas.openxmlformats.org/drawingml/2006/main">
              <a:rPr lang="gu" dirty="0"/>
              <a:t>pradyuman.jadeja@darshan.ac.in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 xmlns:a="http://schemas.openxmlformats.org/drawingml/2006/main">
              <a:rPr lang="gu" dirty="0"/>
              <a:t>91-9879461848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 xmlns:a="http://schemas.openxmlformats.org/drawingml/2006/main">
              <a:rPr lang="gu" dirty="0"/>
              <a:t>કમ્પ્યુટર એન્જિનિયરિંગ વિભાગ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 xmlns:a="http://schemas.openxmlformats.org/drawingml/2006/main">
              <a:rPr lang="gu" dirty="0"/>
              <a:t>ડો.પ્રદ્યુમનસિંહ </a:t>
            </a:r>
            <a:r xmlns:a="http://schemas.openxmlformats.org/drawingml/2006/main">
              <a:rPr lang="gu" dirty="0" err="1"/>
              <a:t>યુ.જાડેજા </a:t>
            </a:r>
            <a:r xmlns:a="http://schemas.openxmlformats.org/drawingml/2006/main">
              <a:rPr lang="gu" dirty="0"/>
              <a:t>_ </a:t>
            </a:r>
            <a:r xmlns:a="http://schemas.openxmlformats.org/drawingml/2006/main">
              <a:rPr lang="gu" dirty="0" err="1"/>
              <a:t>_</a:t>
            </a:r>
            <a:endParaRPr xmlns:a="http://schemas.openxmlformats.org/drawingml/2006/main"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99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gu" dirty="0"/>
              <a:t>વર્ગ રેખાકૃતિ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xmlns="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2" y="2441529"/>
            <a:ext cx="11929641" cy="3169160"/>
          </a:xfrm>
        </p:spPr>
        <p:txBody>
          <a:bodyPr/>
          <a:lstStyle/>
          <a:p>
            <a:r xmlns:a="http://schemas.openxmlformats.org/drawingml/2006/main">
              <a:rPr lang="gu" dirty="0"/>
              <a:t>વર્ગ મોડેલિંગનો ઉપયોગ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સમસ્યાના ડોમેન </a:t>
            </a:r>
            <a:r xmlns:a="http://schemas.openxmlformats.org/drawingml/2006/main">
              <a:rPr lang="gu" dirty="0"/>
              <a:t>અથવા સિસ્ટમમાં </a:t>
            </a:r>
            <a:r xmlns:a="http://schemas.openxmlformats.org/drawingml/2006/main">
              <a:rPr lang="gu" dirty="0"/>
              <a:t>અસ્તિત્વમાં </a:t>
            </a:r>
            <a:r xmlns:a="http://schemas.openxmlformats.org/drawingml/2006/main">
              <a:rPr lang="gu" dirty="0"/>
              <a:t>રહેલા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ઑબ્જેક્ટ્સ </a:t>
            </a:r>
            <a:r xmlns:a="http://schemas.openxmlformats.org/drawingml/2006/main">
              <a:rPr lang="gu" dirty="0"/>
              <a:t>,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વર્ગો </a:t>
            </a:r>
            <a:r xmlns:a="http://schemas.openxmlformats.org/drawingml/2006/main">
              <a:rPr lang="gu" dirty="0"/>
              <a:t>અથવા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ઘટકોની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રચનાને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સ્પષ્ટ </a:t>
            </a:r>
            <a:r xmlns:a="http://schemas.openxmlformats.org/drawingml/2006/main">
              <a:rPr lang="gu" dirty="0"/>
              <a:t>કરવા માટે થાય છે.</a:t>
            </a:r>
          </a:p>
          <a:p>
            <a:r xmlns:a="http://schemas.openxmlformats.org/drawingml/2006/main">
              <a:rPr lang="gu" dirty="0"/>
              <a:t>વર્ગ રેખાકૃતિ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મોડેલિંગ વર્ગો અને તેમના સંબંધો </a:t>
            </a:r>
            <a:r xmlns:a="http://schemas.openxmlformats.org/drawingml/2006/main">
              <a:rPr lang="gu" dirty="0"/>
              <a:t>માટે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ગ્રાફિક સંકેત પ્રદાન કરે છે </a:t>
            </a:r>
            <a:r xmlns:a="http://schemas.openxmlformats.org/drawingml/2006/main">
              <a:rPr lang="gu" dirty="0"/>
              <a:t>.</a:t>
            </a:r>
          </a:p>
          <a:p>
            <a:r xmlns:a="http://schemas.openxmlformats.org/drawingml/2006/main">
              <a:rPr lang="gu" dirty="0"/>
              <a:t>વર્ગ એ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ઑબ્જેક્ટની બ્લુપ્રિન્ટ છે </a:t>
            </a:r>
            <a:r xmlns:a="http://schemas.openxmlformats.org/drawingml/2006/main">
              <a:rPr lang="gu" dirty="0"/>
              <a:t>.</a:t>
            </a:r>
          </a:p>
          <a:p>
            <a:r xmlns:a="http://schemas.openxmlformats.org/drawingml/2006/main">
              <a:rPr lang="gu" dirty="0"/>
              <a:t>ઑબ્જેક્ટ એ એક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ખ્યાલ </a:t>
            </a:r>
            <a:r xmlns:a="http://schemas.openxmlformats.org/drawingml/2006/main">
              <a:rPr lang="gu" dirty="0"/>
              <a:t>,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અમૂર્તતા </a:t>
            </a:r>
            <a:r xmlns:a="http://schemas.openxmlformats.org/drawingml/2006/main">
              <a:rPr lang="gu" dirty="0"/>
              <a:t>અથવા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ઓળખ સાથેની વસ્તુ છે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જે એપ્લિકેશન માટે અર્થ </a:t>
            </a:r>
            <a:r xmlns:a="http://schemas.openxmlformats.org/drawingml/2006/main">
              <a:rPr lang="gu" dirty="0"/>
              <a:t>ધરાવે છે </a:t>
            </a:r>
            <a:r xmlns:a="http://schemas.openxmlformats.org/drawingml/2006/main">
              <a:rPr lang="gu" dirty="0"/>
              <a:t>.</a:t>
            </a:r>
          </a:p>
          <a:p>
            <a:r xmlns:a="http://schemas.openxmlformats.org/drawingml/2006/main">
              <a:rPr lang="gu" dirty="0">
                <a:solidFill>
                  <a:srgbClr val="C00000"/>
                </a:solidFill>
              </a:rPr>
              <a:t>વર્ગો </a:t>
            </a:r>
            <a:r xmlns:a="http://schemas.openxmlformats.org/drawingml/2006/main">
              <a:rPr lang="gu" dirty="0"/>
              <a:t>,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વિશેષતાઓ </a:t>
            </a:r>
            <a:r xmlns:a="http://schemas.openxmlformats.org/drawingml/2006/main">
              <a:rPr lang="gu" dirty="0"/>
              <a:t>,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કામગીરી </a:t>
            </a:r>
            <a:r xmlns:a="http://schemas.openxmlformats.org/drawingml/2006/main">
              <a:rPr lang="gu" dirty="0"/>
              <a:t>અને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સંબંધો </a:t>
            </a:r>
            <a:r xmlns:a="http://schemas.openxmlformats.org/drawingml/2006/main">
              <a:rPr lang="gu" dirty="0"/>
              <a:t>જેવી સિસ્ટમની ઝાંખી દર્શાવે છે </a:t>
            </a:r>
            <a:r xmlns:a="http://schemas.openxmlformats.org/drawingml/2006/main">
              <a:rPr lang="gu" dirty="0"/>
              <a:t>.</a:t>
            </a:r>
          </a:p>
          <a:p>
            <a:endParaRPr lang="en-US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xmlns="" id="{4ECEE23B-30E0-497F-A702-7C0B02AD1238}"/>
              </a:ext>
            </a:extLst>
          </p:cNvPr>
          <p:cNvSpPr/>
          <p:nvPr/>
        </p:nvSpPr>
        <p:spPr>
          <a:xfrm>
            <a:off x="131180" y="816746"/>
            <a:ext cx="11929640" cy="941033"/>
          </a:xfrm>
          <a:prstGeom prst="wedgeRoundRectCallout">
            <a:avLst>
              <a:gd name="adj1" fmla="val -39617"/>
              <a:gd name="adj2" fmla="val -8342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gu" sz="2400" dirty="0"/>
              <a:t>વર્ગ મોડેલિંગનો </a:t>
            </a:r>
            <a:r xmlns:a="http://schemas.openxmlformats.org/drawingml/2006/main">
              <a:rPr lang="gu" sz="2400" b="1" dirty="0">
                <a:solidFill>
                  <a:srgbClr val="C00000"/>
                </a:solidFill>
              </a:rPr>
              <a:t>હેતુ </a:t>
            </a:r>
            <a:r xmlns:a="http://schemas.openxmlformats.org/drawingml/2006/main">
              <a:rPr lang="gu" sz="2400" dirty="0"/>
              <a:t>સિસ્ટમમાં </a:t>
            </a:r>
            <a:r xmlns:a="http://schemas.openxmlformats.org/drawingml/2006/main">
              <a:rPr lang="gu" sz="2400" b="1" dirty="0">
                <a:solidFill>
                  <a:srgbClr val="C00000"/>
                </a:solidFill>
              </a:rPr>
              <a:t>વસ્તુઓ </a:t>
            </a:r>
            <a:r xmlns:a="http://schemas.openxmlformats.org/drawingml/2006/main">
              <a:rPr lang="gu" sz="2400" dirty="0"/>
              <a:t>અને </a:t>
            </a:r>
            <a:r xmlns:a="http://schemas.openxmlformats.org/drawingml/2006/main">
              <a:rPr lang="gu" sz="2400" b="1" dirty="0">
                <a:solidFill>
                  <a:srgbClr val="C00000"/>
                </a:solidFill>
              </a:rPr>
              <a:t>તેમની વચ્ચેના વિવિધ પ્રકારના સંબંધોનું વર્ણન કરવાનો છે </a:t>
            </a:r>
            <a:r xmlns:a="http://schemas.openxmlformats.org/drawingml/2006/main">
              <a:rPr lang="gu" sz="2400" b="1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9C02AC0-7415-45F5-8394-5E4E67C1B843}"/>
              </a:ext>
            </a:extLst>
          </p:cNvPr>
          <p:cNvSpPr/>
          <p:nvPr/>
        </p:nvSpPr>
        <p:spPr>
          <a:xfrm>
            <a:off x="131180" y="1851945"/>
            <a:ext cx="119296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u" sz="2400" dirty="0"/>
              <a:t>વર્ગ આકૃતિનો ઉપયોગ </a:t>
            </a:r>
            <a:r xmlns:a="http://schemas.openxmlformats.org/drawingml/2006/main">
              <a:rPr lang="gu" sz="2400" dirty="0"/>
              <a:t>ઑબ્જેક્ટ-ઓરિએન્ટેડ સિસ્ટમ્સ </a:t>
            </a:r>
            <a:r xmlns:a="http://schemas.openxmlformats.org/drawingml/2006/main">
              <a:rPr lang="gu" sz="2400" b="1" dirty="0">
                <a:solidFill>
                  <a:srgbClr val="C00000"/>
                </a:solidFill>
              </a:rPr>
              <a:t>બનાવવા </a:t>
            </a:r>
            <a:r xmlns:a="http://schemas.openxmlformats.org/drawingml/2006/main">
              <a:rPr lang="gu" sz="2400" dirty="0"/>
              <a:t>અને </a:t>
            </a:r>
            <a:r xmlns:a="http://schemas.openxmlformats.org/drawingml/2006/main">
              <a:rPr lang="gu" sz="2400" b="1" dirty="0">
                <a:solidFill>
                  <a:srgbClr val="C00000"/>
                </a:solidFill>
              </a:rPr>
              <a:t>વિઝ્યુઅલાઈઝ કરવા માટે થાય છે.</a:t>
            </a:r>
          </a:p>
        </p:txBody>
      </p:sp>
    </p:spTree>
    <p:extLst>
      <p:ext uri="{BB962C8B-B14F-4D97-AF65-F5344CB8AC3E}">
        <p14:creationId xmlns:p14="http://schemas.microsoft.com/office/powerpoint/2010/main" val="205798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gu" dirty="0"/>
              <a:t>વર્ગ રેખાકૃતિના તત્વો </a:t>
            </a:r>
            <a:r xmlns:a="http://schemas.openxmlformats.org/drawingml/2006/main">
              <a:rPr lang="gu" sz="3200" b="0" dirty="0"/>
              <a:t>(વર્ગનું નામ)</a:t>
            </a:r>
            <a:endParaRPr xmlns:a="http://schemas.openxmlformats.org/drawingml/2006/main" lang="en-US" b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E1D79E9-6354-4035-B5B3-5B3DB6B9FC05}"/>
              </a:ext>
            </a:extLst>
          </p:cNvPr>
          <p:cNvGrpSpPr/>
          <p:nvPr/>
        </p:nvGrpSpPr>
        <p:grpSpPr>
          <a:xfrm>
            <a:off x="191286" y="2039660"/>
            <a:ext cx="1997476" cy="1772840"/>
            <a:chOff x="772357" y="1393794"/>
            <a:chExt cx="1997476" cy="177284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EB07FAA4-FA90-4BB9-B641-4D62D4972CEE}"/>
                </a:ext>
              </a:extLst>
            </p:cNvPr>
            <p:cNvSpPr/>
            <p:nvPr/>
          </p:nvSpPr>
          <p:spPr>
            <a:xfrm>
              <a:off x="772357" y="1393794"/>
              <a:ext cx="1997476" cy="58592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xmlns:a="http://schemas.openxmlformats.org/drawingml/2006/main" algn="ctr"/>
              <a:r xmlns:a="http://schemas.openxmlformats.org/drawingml/2006/main">
                <a:rPr lang="gu" sz="2400" b="1" dirty="0"/>
                <a:t>વર્ગનું નામ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FFD0FB7F-2AD2-4664-874B-D04E0636A260}"/>
                </a:ext>
              </a:extLst>
            </p:cNvPr>
            <p:cNvSpPr/>
            <p:nvPr/>
          </p:nvSpPr>
          <p:spPr>
            <a:xfrm>
              <a:off x="772357" y="1982679"/>
              <a:ext cx="1997476" cy="585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xmlns:a="http://schemas.openxmlformats.org/drawingml/2006/main" algn="ctr"/>
              <a:r xmlns:a="http://schemas.openxmlformats.org/drawingml/2006/main">
                <a:rPr lang="gu" sz="2400" dirty="0">
                  <a:solidFill>
                    <a:schemeClr val="tx1"/>
                  </a:solidFill>
                </a:rPr>
                <a:t>વિશેષતાઓ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75925664-D8C2-4D09-93B4-3D508873B956}"/>
                </a:ext>
              </a:extLst>
            </p:cNvPr>
            <p:cNvSpPr/>
            <p:nvPr/>
          </p:nvSpPr>
          <p:spPr>
            <a:xfrm>
              <a:off x="772357" y="2580708"/>
              <a:ext cx="1997476" cy="585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xmlns:a="http://schemas.openxmlformats.org/drawingml/2006/main" algn="ctr"/>
              <a:r xmlns:a="http://schemas.openxmlformats.org/drawingml/2006/main">
                <a:rPr lang="gu" sz="2400" dirty="0">
                  <a:solidFill>
                    <a:schemeClr val="tx1"/>
                  </a:solidFill>
                </a:rPr>
                <a:t>કામગીરી</a:t>
              </a:r>
            </a:p>
          </p:txBody>
        </p:sp>
      </p:grp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xmlns="" id="{686A013A-7532-496E-B757-F24A81432CEE}"/>
              </a:ext>
            </a:extLst>
          </p:cNvPr>
          <p:cNvSpPr/>
          <p:nvPr/>
        </p:nvSpPr>
        <p:spPr>
          <a:xfrm>
            <a:off x="2864680" y="865867"/>
            <a:ext cx="9136034" cy="5589798"/>
          </a:xfrm>
          <a:prstGeom prst="wedgeRectCallout">
            <a:avLst>
              <a:gd name="adj1" fmla="val -57152"/>
              <a:gd name="adj2" fmla="val -232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xmlns="" id="{BFFBE752-73E4-435C-AE34-FE0BBD6B7C5A}"/>
              </a:ext>
            </a:extLst>
          </p:cNvPr>
          <p:cNvSpPr txBox="1">
            <a:spLocks/>
          </p:cNvSpPr>
          <p:nvPr/>
        </p:nvSpPr>
        <p:spPr>
          <a:xfrm>
            <a:off x="2864681" y="865868"/>
            <a:ext cx="8839640" cy="5589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u" dirty="0"/>
              <a:t>વર્ગનું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નામ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ઉપરમાં </a:t>
            </a:r>
            <a:r xmlns:a="http://schemas.openxmlformats.org/drawingml/2006/main">
              <a:rPr lang="gu" dirty="0"/>
              <a:t>દેખાય છે</a:t>
            </a:r>
            <a:r xmlns:a="http://schemas.openxmlformats.org/drawingml/2006/main">
              <a:rPr lang="gu" b="1" dirty="0"/>
              <a:t>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વિભાગ </a:t>
            </a:r>
            <a:r xmlns:a="http://schemas.openxmlformats.org/drawingml/2006/main">
              <a:rPr lang="gu" dirty="0"/>
              <a:t>_</a:t>
            </a:r>
          </a:p>
          <a:p>
            <a:r xmlns:a="http://schemas.openxmlformats.org/drawingml/2006/main">
              <a:rPr lang="gu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અર્થપૂર્ણ </a:t>
            </a:r>
            <a:r xmlns:a="http://schemas.openxmlformats.org/drawingml/2006/main">
              <a:rPr lang="gu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હોવું જોઈએ </a:t>
            </a:r>
            <a:r xmlns:a="http://schemas.openxmlformats.org/drawingml/2006/main">
              <a:rPr lang="gu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</a:t>
            </a:r>
          </a:p>
          <a:p>
            <a:r xmlns:a="http://schemas.openxmlformats.org/drawingml/2006/main">
              <a:rPr lang="gu" dirty="0"/>
              <a:t>વર્ગનું નામ હંમેશા </a:t>
            </a:r>
            <a:r xmlns:a="http://schemas.openxmlformats.org/drawingml/2006/main">
              <a:rPr lang="gu" dirty="0"/>
              <a:t>ઉપલા વિભાગની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મધ્યમાં ગોઠવાયેલું હોવું જોઈએ.</a:t>
            </a:r>
          </a:p>
          <a:p>
            <a:r xmlns:a="http://schemas.openxmlformats.org/drawingml/2006/main">
              <a:rPr lang="gu" dirty="0"/>
              <a:t>વર્ગનું નામ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મોટા અક્ષરોથી શરૂ થવું જોઈએ </a:t>
            </a:r>
            <a:r xmlns:a="http://schemas.openxmlformats.org/drawingml/2006/main">
              <a:rPr lang="gu" dirty="0"/>
              <a:t>અને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મધ્યવર્તી અક્ષર એ કેપિટલ છે.</a:t>
            </a:r>
            <a:r xmlns:a="http://schemas.openxmlformats.org/drawingml/2006/main">
              <a:rPr lang="gu" dirty="0"/>
              <a:t> </a:t>
            </a:r>
          </a:p>
          <a:p>
            <a:r xmlns:a="http://schemas.openxmlformats.org/drawingml/2006/main">
              <a:rPr lang="gu" dirty="0"/>
              <a:t>વર્ગનું નામ હંમેશા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બોલ્ડ ફોર્મેટ હોવું જોઈએ </a:t>
            </a:r>
            <a:r xmlns:a="http://schemas.openxmlformats.org/drawingml/2006/main">
              <a:rPr lang="gu" dirty="0"/>
              <a:t>.</a:t>
            </a:r>
          </a:p>
          <a:p>
            <a:r xmlns:a="http://schemas.openxmlformats.org/drawingml/2006/main">
              <a:rPr lang="gu" dirty="0"/>
              <a:t>દા.ત. માટે: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 xmlns:a="http://schemas.openxmlformats.org/drawingml/2006/main">
              <a:rPr lang="gu" dirty="0">
                <a:solidFill>
                  <a:srgbClr val="C00000"/>
                </a:solidFill>
              </a:rPr>
              <a:t>ઇટાલિક ફોર્મેટમાં </a:t>
            </a:r>
            <a:r xmlns:a="http://schemas.openxmlformats.org/drawingml/2006/main">
              <a:rPr lang="gu" dirty="0"/>
              <a:t>લખવું જોઈએ </a:t>
            </a:r>
            <a:r xmlns:a="http://schemas.openxmlformats.org/drawingml/2006/main">
              <a:rPr lang="gu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I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BAD2C7E-CA99-4B7F-814E-D4BAC9724150}"/>
              </a:ext>
            </a:extLst>
          </p:cNvPr>
          <p:cNvGrpSpPr/>
          <p:nvPr/>
        </p:nvGrpSpPr>
        <p:grpSpPr>
          <a:xfrm>
            <a:off x="3320221" y="4001181"/>
            <a:ext cx="6979672" cy="961623"/>
            <a:chOff x="3311077" y="4750989"/>
            <a:chExt cx="6979672" cy="96162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BC28C02B-8AEF-4052-89DD-DD0CCB568A5A}"/>
                </a:ext>
              </a:extLst>
            </p:cNvPr>
            <p:cNvGrpSpPr/>
            <p:nvPr/>
          </p:nvGrpSpPr>
          <p:grpSpPr>
            <a:xfrm>
              <a:off x="3311077" y="4750989"/>
              <a:ext cx="1835420" cy="959053"/>
              <a:chOff x="8523691" y="3072190"/>
              <a:chExt cx="1835420" cy="959053"/>
            </a:xfrm>
          </p:grpSpPr>
          <p:sp>
            <p:nvSpPr>
              <p:cNvPr id="21" name="Google Shape;200;p27">
                <a:extLst>
                  <a:ext uri="{FF2B5EF4-FFF2-40B4-BE49-F238E27FC236}">
                    <a16:creationId xmlns:a16="http://schemas.microsoft.com/office/drawing/2014/main" xmlns="" id="{812C379E-ABAB-4B33-88E7-B4DFFE502720}"/>
                  </a:ext>
                </a:extLst>
              </p:cNvPr>
              <p:cNvSpPr/>
              <p:nvPr/>
            </p:nvSpPr>
            <p:spPr>
              <a:xfrm>
                <a:off x="8523691" y="3072190"/>
                <a:ext cx="1835420" cy="482097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xmlns:a="http://schemas.openxmlformats.org/drawingml/2006/main" lvl="0" algn="ctr"/>
                <a:r xmlns:a="http://schemas.openxmlformats.org/drawingml/2006/main">
                  <a:rPr lang="gu" b="1" i="1" dirty="0">
                    <a:solidFill>
                      <a:schemeClr val="bg1"/>
                    </a:solidFill>
                  </a:rPr>
                  <a:t>એકાઉન્ટ</a:t>
                </a:r>
                <a:endParaRPr xmlns:a="http://schemas.openxmlformats.org/drawingml/2006/main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Google Shape;200;p27">
                <a:extLst>
                  <a:ext uri="{FF2B5EF4-FFF2-40B4-BE49-F238E27FC236}">
                    <a16:creationId xmlns:a16="http://schemas.microsoft.com/office/drawing/2014/main" xmlns="" id="{DF82B69A-93E8-4BC3-A817-0A61E744A4A5}"/>
                  </a:ext>
                </a:extLst>
              </p:cNvPr>
              <p:cNvSpPr/>
              <p:nvPr/>
            </p:nvSpPr>
            <p:spPr>
              <a:xfrm>
                <a:off x="8523691" y="3554287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Google Shape;200;p27">
                <a:extLst>
                  <a:ext uri="{FF2B5EF4-FFF2-40B4-BE49-F238E27FC236}">
                    <a16:creationId xmlns:a16="http://schemas.microsoft.com/office/drawing/2014/main" xmlns="" id="{2B54B802-A8D8-4E38-BE7C-CE84359BD428}"/>
                  </a:ext>
                </a:extLst>
              </p:cNvPr>
              <p:cNvSpPr/>
              <p:nvPr/>
            </p:nvSpPr>
            <p:spPr>
              <a:xfrm>
                <a:off x="8523691" y="3790194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DDB32962-C05D-417D-B05F-2551034A610F}"/>
                </a:ext>
              </a:extLst>
            </p:cNvPr>
            <p:cNvGrpSpPr/>
            <p:nvPr/>
          </p:nvGrpSpPr>
          <p:grpSpPr>
            <a:xfrm>
              <a:off x="5939622" y="4750989"/>
              <a:ext cx="1835420" cy="959053"/>
              <a:chOff x="8523691" y="3072190"/>
              <a:chExt cx="1835420" cy="959053"/>
            </a:xfrm>
          </p:grpSpPr>
          <p:sp>
            <p:nvSpPr>
              <p:cNvPr id="25" name="Google Shape;200;p27">
                <a:extLst>
                  <a:ext uri="{FF2B5EF4-FFF2-40B4-BE49-F238E27FC236}">
                    <a16:creationId xmlns:a16="http://schemas.microsoft.com/office/drawing/2014/main" xmlns="" id="{84FFF456-D852-4C11-A45F-2CB471DC39C0}"/>
                  </a:ext>
                </a:extLst>
              </p:cNvPr>
              <p:cNvSpPr/>
              <p:nvPr/>
            </p:nvSpPr>
            <p:spPr>
              <a:xfrm>
                <a:off x="8523691" y="3072190"/>
                <a:ext cx="1835420" cy="482097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xmlns:a="http://schemas.openxmlformats.org/drawingml/2006/main" lvl="0" algn="ctr"/>
                <a:r xmlns:a="http://schemas.openxmlformats.org/drawingml/2006/main">
                  <a:rPr lang="gu" b="1" dirty="0">
                    <a:solidFill>
                      <a:schemeClr val="bg1"/>
                    </a:solidFill>
                  </a:rPr>
                  <a:t>ગ્રાહક</a:t>
                </a:r>
                <a:endParaRPr xmlns:a="http://schemas.openxmlformats.org/drawingml/2006/main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Google Shape;200;p27">
                <a:extLst>
                  <a:ext uri="{FF2B5EF4-FFF2-40B4-BE49-F238E27FC236}">
                    <a16:creationId xmlns:a16="http://schemas.microsoft.com/office/drawing/2014/main" xmlns="" id="{3357E3CA-4F2E-4E81-88EC-23FD15F3847B}"/>
                  </a:ext>
                </a:extLst>
              </p:cNvPr>
              <p:cNvSpPr/>
              <p:nvPr/>
            </p:nvSpPr>
            <p:spPr>
              <a:xfrm>
                <a:off x="8523691" y="3554287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Google Shape;200;p27">
                <a:extLst>
                  <a:ext uri="{FF2B5EF4-FFF2-40B4-BE49-F238E27FC236}">
                    <a16:creationId xmlns:a16="http://schemas.microsoft.com/office/drawing/2014/main" xmlns="" id="{AACAA6AD-1839-4252-96C3-14999718B654}"/>
                  </a:ext>
                </a:extLst>
              </p:cNvPr>
              <p:cNvSpPr/>
              <p:nvPr/>
            </p:nvSpPr>
            <p:spPr>
              <a:xfrm>
                <a:off x="8523691" y="3790194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F0D4C997-77D3-4029-A16B-C8F149AB50B3}"/>
                </a:ext>
              </a:extLst>
            </p:cNvPr>
            <p:cNvGrpSpPr/>
            <p:nvPr/>
          </p:nvGrpSpPr>
          <p:grpSpPr>
            <a:xfrm>
              <a:off x="8455329" y="4753559"/>
              <a:ext cx="1835420" cy="959053"/>
              <a:chOff x="8523691" y="3072190"/>
              <a:chExt cx="1835420" cy="959053"/>
            </a:xfrm>
          </p:grpSpPr>
          <p:sp>
            <p:nvSpPr>
              <p:cNvPr id="30" name="Google Shape;200;p27">
                <a:extLst>
                  <a:ext uri="{FF2B5EF4-FFF2-40B4-BE49-F238E27FC236}">
                    <a16:creationId xmlns:a16="http://schemas.microsoft.com/office/drawing/2014/main" xmlns="" id="{05167717-D1E8-4809-A3CB-7106EDDE920A}"/>
                  </a:ext>
                </a:extLst>
              </p:cNvPr>
              <p:cNvSpPr/>
              <p:nvPr/>
            </p:nvSpPr>
            <p:spPr>
              <a:xfrm>
                <a:off x="8523691" y="3072190"/>
                <a:ext cx="1835420" cy="482097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xmlns:a="http://schemas.openxmlformats.org/drawingml/2006/main" lvl="0" algn="ctr"/>
                <a:r xmlns:a="http://schemas.openxmlformats.org/drawingml/2006/main">
                  <a:rPr lang="gu" b="1" dirty="0">
                    <a:solidFill>
                      <a:schemeClr val="bg1"/>
                    </a:solidFill>
                  </a:rPr>
                  <a:t>કર્મચારી</a:t>
                </a:r>
                <a:endParaRPr xmlns:a="http://schemas.openxmlformats.org/drawingml/2006/main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Google Shape;200;p27">
                <a:extLst>
                  <a:ext uri="{FF2B5EF4-FFF2-40B4-BE49-F238E27FC236}">
                    <a16:creationId xmlns:a16="http://schemas.microsoft.com/office/drawing/2014/main" xmlns="" id="{0F0CF29E-FEDB-432A-9925-A93904F671A7}"/>
                  </a:ext>
                </a:extLst>
              </p:cNvPr>
              <p:cNvSpPr/>
              <p:nvPr/>
            </p:nvSpPr>
            <p:spPr>
              <a:xfrm>
                <a:off x="8523691" y="3554287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Google Shape;200;p27">
                <a:extLst>
                  <a:ext uri="{FF2B5EF4-FFF2-40B4-BE49-F238E27FC236}">
                    <a16:creationId xmlns:a16="http://schemas.microsoft.com/office/drawing/2014/main" xmlns="" id="{2F5239A0-5423-4D31-A4F3-FC21C57A274D}"/>
                  </a:ext>
                </a:extLst>
              </p:cNvPr>
              <p:cNvSpPr/>
              <p:nvPr/>
            </p:nvSpPr>
            <p:spPr>
              <a:xfrm>
                <a:off x="8523691" y="3790194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b="1" i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498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gu" dirty="0"/>
              <a:t>વર્ગ ડાયાગ્રામના ઘટકો </a:t>
            </a:r>
            <a:r xmlns:a="http://schemas.openxmlformats.org/drawingml/2006/main">
              <a:rPr lang="gu" sz="3200" b="0" dirty="0"/>
              <a:t>(વર્ગનું નામ) </a:t>
            </a:r>
            <a:r xmlns:a="http://schemas.openxmlformats.org/drawingml/2006/main">
              <a:rPr lang="gu" dirty="0"/>
              <a:t>Cont </a:t>
            </a:r>
            <a:r xmlns:a="http://schemas.openxmlformats.org/drawingml/2006/main">
              <a:rPr lang="gu" sz="3200" dirty="0"/>
              <a:t>.</a:t>
            </a:r>
            <a:endParaRPr xmlns:a="http://schemas.openxmlformats.org/drawingml/2006/main"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1C528A1E-8A94-4A43-B8E9-853B9043E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gu" dirty="0"/>
              <a:t>ઉદાહરણ તરીકે,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બેંકિંગ સિસ્ટમમાં </a:t>
            </a:r>
            <a:r xmlns:a="http://schemas.openxmlformats.org/drawingml/2006/main">
              <a:rPr lang="gu" dirty="0"/>
              <a:t>,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બે પ્રકારના ખાતા હોય છે </a:t>
            </a:r>
            <a:r xmlns:a="http://schemas.openxmlformats.org/drawingml/2006/main">
              <a:rPr lang="gu" dirty="0"/>
              <a:t>; એક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બચત ખાતું </a:t>
            </a:r>
            <a:r xmlns:a="http://schemas.openxmlformats.org/drawingml/2006/main">
              <a:rPr lang="gu" dirty="0"/>
              <a:t>છે અને બીજું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કરન્ટ એકાઉન્ટ છે </a:t>
            </a:r>
            <a:r xmlns:a="http://schemas.openxmlformats.org/drawingml/2006/main">
              <a:rPr lang="gu" dirty="0"/>
              <a:t>.</a:t>
            </a:r>
          </a:p>
          <a:p>
            <a:r xmlns:a="http://schemas.openxmlformats.org/drawingml/2006/main">
              <a:rPr lang="gu" b="1" dirty="0">
                <a:solidFill>
                  <a:srgbClr val="C00000"/>
                </a:solidFill>
              </a:rPr>
              <a:t>ખાતું એક અમૂર્ત વર્ગ </a:t>
            </a:r>
            <a:r xmlns:a="http://schemas.openxmlformats.org/drawingml/2006/main">
              <a:rPr lang="gu" dirty="0"/>
              <a:t>અને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બચત ખાતું છે </a:t>
            </a:r>
            <a:r xmlns:a="http://schemas.openxmlformats.org/drawingml/2006/main">
              <a:rPr lang="gu" dirty="0"/>
              <a:t>અને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ચાલુ ખાતું </a:t>
            </a:r>
            <a:r xmlns:a="http://schemas.openxmlformats.org/drawingml/2006/main">
              <a:rPr lang="gu" dirty="0"/>
              <a:t>એ ખાતાનો પેટા વર્ગ છે.</a:t>
            </a:r>
          </a:p>
          <a:p>
            <a:r xmlns:a="http://schemas.openxmlformats.org/drawingml/2006/main">
              <a:rPr lang="gu" dirty="0"/>
              <a:t>સિસ્ટમ </a:t>
            </a:r>
            <a:r xmlns:a="http://schemas.openxmlformats.org/drawingml/2006/main">
              <a:rPr lang="gu" dirty="0"/>
              <a:t>એકાઉન્ટ ક્લાસને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સીધી ઍક્સેસ કરી શકતી નથી . તે ફક્ત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સેવિંગ એકાઉન્ટ્સ </a:t>
            </a:r>
            <a:r xmlns:a="http://schemas.openxmlformats.org/drawingml/2006/main">
              <a:rPr lang="gu" dirty="0"/>
              <a:t>અને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કરન્ટ એકાઉન્ટ્સ </a:t>
            </a:r>
            <a:r xmlns:a="http://schemas.openxmlformats.org/drawingml/2006/main">
              <a:rPr lang="gu" dirty="0"/>
              <a:t>દ્વારા જ સુલભ છે </a:t>
            </a:r>
            <a:r xmlns:a="http://schemas.openxmlformats.org/drawingml/2006/main">
              <a:rPr lang="gu" dirty="0"/>
              <a:t>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D4EE37A7-E2AC-4586-BB1F-11AAB41236B4}"/>
              </a:ext>
            </a:extLst>
          </p:cNvPr>
          <p:cNvGrpSpPr/>
          <p:nvPr/>
        </p:nvGrpSpPr>
        <p:grpSpPr>
          <a:xfrm>
            <a:off x="4487057" y="4127167"/>
            <a:ext cx="2639981" cy="1082284"/>
            <a:chOff x="4487057" y="3967363"/>
            <a:chExt cx="2639981" cy="108228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987B7A71-5BF1-448C-BDDE-89804711A328}"/>
                </a:ext>
              </a:extLst>
            </p:cNvPr>
            <p:cNvCxnSpPr>
              <a:cxnSpLocks/>
            </p:cNvCxnSpPr>
            <p:nvPr/>
          </p:nvCxnSpPr>
          <p:spPr>
            <a:xfrm>
              <a:off x="4487057" y="4618074"/>
              <a:ext cx="263998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81C62133-F527-45BB-A050-6A27EBB07711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4487058" y="4618074"/>
              <a:ext cx="0" cy="43157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877ECF46-BC4E-478A-BDE6-591D04965453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7127038" y="4618074"/>
              <a:ext cx="0" cy="43157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xmlns="" id="{54E22854-30F5-448B-9963-58235AB50313}"/>
                </a:ext>
              </a:extLst>
            </p:cNvPr>
            <p:cNvSpPr/>
            <p:nvPr/>
          </p:nvSpPr>
          <p:spPr>
            <a:xfrm>
              <a:off x="5681707" y="3967363"/>
              <a:ext cx="239697" cy="133165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80FE1CE6-15E9-43C3-9527-E2A10FD371EB}"/>
                </a:ext>
              </a:extLst>
            </p:cNvPr>
            <p:cNvCxnSpPr>
              <a:stCxn id="25" idx="3"/>
            </p:cNvCxnSpPr>
            <p:nvPr/>
          </p:nvCxnSpPr>
          <p:spPr>
            <a:xfrm flipH="1">
              <a:off x="5801555" y="4100528"/>
              <a:ext cx="1" cy="51754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44D103C4-49AC-4F64-800D-53CD26E8797E}"/>
              </a:ext>
            </a:extLst>
          </p:cNvPr>
          <p:cNvGrpSpPr/>
          <p:nvPr/>
        </p:nvGrpSpPr>
        <p:grpSpPr>
          <a:xfrm>
            <a:off x="3569347" y="5209451"/>
            <a:ext cx="1835421" cy="931425"/>
            <a:chOff x="3551592" y="4569989"/>
            <a:chExt cx="1835421" cy="931425"/>
          </a:xfrm>
        </p:grpSpPr>
        <p:sp>
          <p:nvSpPr>
            <p:cNvPr id="37" name="Google Shape;200;p27">
              <a:extLst>
                <a:ext uri="{FF2B5EF4-FFF2-40B4-BE49-F238E27FC236}">
                  <a16:creationId xmlns:a16="http://schemas.microsoft.com/office/drawing/2014/main" xmlns="" id="{98668CBE-B948-488E-8342-2F7572B4EE02}"/>
                </a:ext>
              </a:extLst>
            </p:cNvPr>
            <p:cNvSpPr/>
            <p:nvPr/>
          </p:nvSpPr>
          <p:spPr>
            <a:xfrm>
              <a:off x="3551592" y="4569989"/>
              <a:ext cx="1835421" cy="482097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b="1" dirty="0" err="1">
                  <a:solidFill>
                    <a:schemeClr val="bg1"/>
                  </a:solidFill>
                </a:rPr>
                <a:t>બચત ખાતું</a:t>
              </a:r>
              <a:endParaRPr xmlns:a="http://schemas.openxmlformats.org/drawingml/2006/main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Google Shape;200;p27">
              <a:extLst>
                <a:ext uri="{FF2B5EF4-FFF2-40B4-BE49-F238E27FC236}">
                  <a16:creationId xmlns:a16="http://schemas.microsoft.com/office/drawing/2014/main" xmlns="" id="{E4C17599-0CCD-4380-9C87-3A597B0182B8}"/>
                </a:ext>
              </a:extLst>
            </p:cNvPr>
            <p:cNvSpPr/>
            <p:nvPr/>
          </p:nvSpPr>
          <p:spPr>
            <a:xfrm>
              <a:off x="3551592" y="5024458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>
                <a:solidFill>
                  <a:schemeClr val="bg1"/>
                </a:solidFill>
              </a:endParaRPr>
            </a:p>
          </p:txBody>
        </p:sp>
        <p:sp>
          <p:nvSpPr>
            <p:cNvPr id="33" name="Google Shape;200;p27">
              <a:extLst>
                <a:ext uri="{FF2B5EF4-FFF2-40B4-BE49-F238E27FC236}">
                  <a16:creationId xmlns:a16="http://schemas.microsoft.com/office/drawing/2014/main" xmlns="" id="{209A8ABC-56E7-4012-A255-2E39EB438301}"/>
                </a:ext>
              </a:extLst>
            </p:cNvPr>
            <p:cNvSpPr/>
            <p:nvPr/>
          </p:nvSpPr>
          <p:spPr>
            <a:xfrm>
              <a:off x="3551592" y="5260365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E2BBD763-D9CD-4A43-9F1C-2F7EBE61CC46}"/>
              </a:ext>
            </a:extLst>
          </p:cNvPr>
          <p:cNvGrpSpPr/>
          <p:nvPr/>
        </p:nvGrpSpPr>
        <p:grpSpPr>
          <a:xfrm>
            <a:off x="4883845" y="3146001"/>
            <a:ext cx="1835420" cy="959053"/>
            <a:chOff x="8523691" y="3072190"/>
            <a:chExt cx="1835420" cy="959053"/>
          </a:xfrm>
        </p:grpSpPr>
        <p:sp>
          <p:nvSpPr>
            <p:cNvPr id="32" name="Google Shape;200;p27">
              <a:extLst>
                <a:ext uri="{FF2B5EF4-FFF2-40B4-BE49-F238E27FC236}">
                  <a16:creationId xmlns:a16="http://schemas.microsoft.com/office/drawing/2014/main" xmlns="" id="{8568A4DB-845A-45F7-94EF-11E412529F92}"/>
                </a:ext>
              </a:extLst>
            </p:cNvPr>
            <p:cNvSpPr/>
            <p:nvPr/>
          </p:nvSpPr>
          <p:spPr>
            <a:xfrm>
              <a:off x="8523691" y="3072190"/>
              <a:ext cx="1835420" cy="482097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lvl="0" algn="ctr"/>
              <a:r xmlns:a="http://schemas.openxmlformats.org/drawingml/2006/main">
                <a:rPr lang="gu" b="1" i="1" dirty="0">
                  <a:solidFill>
                    <a:schemeClr val="bg1"/>
                  </a:solidFill>
                </a:rPr>
                <a:t>એકાઉન્ટ</a:t>
              </a:r>
              <a:endParaRPr xmlns:a="http://schemas.openxmlformats.org/drawingml/2006/main" b="1" i="1" dirty="0">
                <a:solidFill>
                  <a:schemeClr val="bg1"/>
                </a:solidFill>
              </a:endParaRPr>
            </a:p>
          </p:txBody>
        </p:sp>
        <p:sp>
          <p:nvSpPr>
            <p:cNvPr id="38" name="Google Shape;200;p27">
              <a:extLst>
                <a:ext uri="{FF2B5EF4-FFF2-40B4-BE49-F238E27FC236}">
                  <a16:creationId xmlns:a16="http://schemas.microsoft.com/office/drawing/2014/main" xmlns="" id="{5A72C858-940C-4DBF-B7E3-BFD9B826E22D}"/>
                </a:ext>
              </a:extLst>
            </p:cNvPr>
            <p:cNvSpPr/>
            <p:nvPr/>
          </p:nvSpPr>
          <p:spPr>
            <a:xfrm>
              <a:off x="8523691" y="3554287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>
                <a:solidFill>
                  <a:schemeClr val="bg1"/>
                </a:solidFill>
              </a:endParaRPr>
            </a:p>
          </p:txBody>
        </p:sp>
        <p:sp>
          <p:nvSpPr>
            <p:cNvPr id="39" name="Google Shape;200;p27">
              <a:extLst>
                <a:ext uri="{FF2B5EF4-FFF2-40B4-BE49-F238E27FC236}">
                  <a16:creationId xmlns:a16="http://schemas.microsoft.com/office/drawing/2014/main" xmlns="" id="{F87E8E32-DE77-4B71-B792-AFC8A9D0BE1A}"/>
                </a:ext>
              </a:extLst>
            </p:cNvPr>
            <p:cNvSpPr/>
            <p:nvPr/>
          </p:nvSpPr>
          <p:spPr>
            <a:xfrm>
              <a:off x="8523691" y="3790194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5549B9C0-A3E0-4FBD-BD86-2980FD32C87C}"/>
              </a:ext>
            </a:extLst>
          </p:cNvPr>
          <p:cNvGrpSpPr/>
          <p:nvPr/>
        </p:nvGrpSpPr>
        <p:grpSpPr>
          <a:xfrm>
            <a:off x="6209326" y="5209451"/>
            <a:ext cx="1835422" cy="944908"/>
            <a:chOff x="6191571" y="4569989"/>
            <a:chExt cx="1835422" cy="944908"/>
          </a:xfrm>
        </p:grpSpPr>
        <p:sp>
          <p:nvSpPr>
            <p:cNvPr id="36" name="Google Shape;200;p27">
              <a:extLst>
                <a:ext uri="{FF2B5EF4-FFF2-40B4-BE49-F238E27FC236}">
                  <a16:creationId xmlns:a16="http://schemas.microsoft.com/office/drawing/2014/main" xmlns="" id="{48BB5ACB-25BA-4584-B2AB-0C9DB8060467}"/>
                </a:ext>
              </a:extLst>
            </p:cNvPr>
            <p:cNvSpPr/>
            <p:nvPr/>
          </p:nvSpPr>
          <p:spPr>
            <a:xfrm>
              <a:off x="6191572" y="4569989"/>
              <a:ext cx="1835421" cy="482097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lang="gu" b="1" dirty="0" err="1">
                  <a:solidFill>
                    <a:schemeClr val="bg1"/>
                  </a:solidFill>
                </a:rPr>
                <a:t>ચાલુ ખાતાની</a:t>
              </a:r>
              <a:endParaRPr xmlns:a="http://schemas.openxmlformats.org/drawingml/2006/main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Google Shape;200;p27">
              <a:extLst>
                <a:ext uri="{FF2B5EF4-FFF2-40B4-BE49-F238E27FC236}">
                  <a16:creationId xmlns:a16="http://schemas.microsoft.com/office/drawing/2014/main" xmlns="" id="{2F160CB1-8C3A-44AD-BEEF-3F3B3FCB5A80}"/>
                </a:ext>
              </a:extLst>
            </p:cNvPr>
            <p:cNvSpPr/>
            <p:nvPr/>
          </p:nvSpPr>
          <p:spPr>
            <a:xfrm>
              <a:off x="6191571" y="5037941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>
                <a:solidFill>
                  <a:schemeClr val="bg1"/>
                </a:solidFill>
              </a:endParaRPr>
            </a:p>
          </p:txBody>
        </p:sp>
        <p:sp>
          <p:nvSpPr>
            <p:cNvPr id="41" name="Google Shape;200;p27">
              <a:extLst>
                <a:ext uri="{FF2B5EF4-FFF2-40B4-BE49-F238E27FC236}">
                  <a16:creationId xmlns:a16="http://schemas.microsoft.com/office/drawing/2014/main" xmlns="" id="{163AA4E9-953B-490A-9B0B-BB1AA0890702}"/>
                </a:ext>
              </a:extLst>
            </p:cNvPr>
            <p:cNvSpPr/>
            <p:nvPr/>
          </p:nvSpPr>
          <p:spPr>
            <a:xfrm>
              <a:off x="6191571" y="5273848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Speech Bubble: Oval 42">
            <a:extLst>
              <a:ext uri="{FF2B5EF4-FFF2-40B4-BE49-F238E27FC236}">
                <a16:creationId xmlns:a16="http://schemas.microsoft.com/office/drawing/2014/main" xmlns="" id="{A781D18E-9AC3-4E05-8F43-2EE4C5CC620A}"/>
              </a:ext>
            </a:extLst>
          </p:cNvPr>
          <p:cNvSpPr/>
          <p:nvPr/>
        </p:nvSpPr>
        <p:spPr>
          <a:xfrm>
            <a:off x="6921720" y="2883887"/>
            <a:ext cx="2246051" cy="648820"/>
          </a:xfrm>
          <a:prstGeom prst="wedgeEllipseCallout">
            <a:avLst>
              <a:gd name="adj1" fmla="val -83679"/>
              <a:gd name="adj2" fmla="val 2949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gu" dirty="0"/>
              <a:t>અમૂર્ત વર્ગ </a:t>
            </a:r>
            <a:r xmlns:a="http://schemas.openxmlformats.org/drawingml/2006/main">
              <a:rPr lang="gu" b="1" dirty="0"/>
              <a:t>ઇટાલિક ફોન્ટ</a:t>
            </a:r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xmlns="" id="{D5E54AE7-B2C5-490C-A7B1-79AB290B2E3F}"/>
              </a:ext>
            </a:extLst>
          </p:cNvPr>
          <p:cNvSpPr/>
          <p:nvPr/>
        </p:nvSpPr>
        <p:spPr>
          <a:xfrm>
            <a:off x="8651288" y="4885041"/>
            <a:ext cx="2246051" cy="648820"/>
          </a:xfrm>
          <a:prstGeom prst="wedgeEllipseCallout">
            <a:avLst>
              <a:gd name="adj1" fmla="val -83679"/>
              <a:gd name="adj2" fmla="val 2949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gu" dirty="0"/>
              <a:t>સામાન્ય વર્ગ </a:t>
            </a:r>
            <a:r xmlns:a="http://schemas.openxmlformats.org/drawingml/2006/main">
              <a:rPr lang="gu" b="1" dirty="0"/>
              <a:t>નોન ઇટાલિક ફોન્ટ</a:t>
            </a:r>
          </a:p>
        </p:txBody>
      </p:sp>
    </p:spTree>
    <p:extLst>
      <p:ext uri="{BB962C8B-B14F-4D97-AF65-F5344CB8AC3E}">
        <p14:creationId xmlns:p14="http://schemas.microsoft.com/office/powerpoint/2010/main" val="35279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43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gu" dirty="0"/>
              <a:t>વર્ગ ડાયાગ્રામના તત્વો </a:t>
            </a:r>
            <a:r xmlns:a="http://schemas.openxmlformats.org/drawingml/2006/main">
              <a:rPr lang="gu" sz="3200" b="0" dirty="0"/>
              <a:t>(ગુણવત્તાઓ)</a:t>
            </a:r>
            <a:endParaRPr xmlns:a="http://schemas.openxmlformats.org/drawingml/2006/main"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E1D79E9-6354-4035-B5B3-5B3DB6B9FC05}"/>
              </a:ext>
            </a:extLst>
          </p:cNvPr>
          <p:cNvGrpSpPr/>
          <p:nvPr/>
        </p:nvGrpSpPr>
        <p:grpSpPr>
          <a:xfrm>
            <a:off x="191286" y="1656160"/>
            <a:ext cx="1997476" cy="1759588"/>
            <a:chOff x="772357" y="1393794"/>
            <a:chExt cx="1997476" cy="17595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EB07FAA4-FA90-4BB9-B641-4D62D4972CEE}"/>
                </a:ext>
              </a:extLst>
            </p:cNvPr>
            <p:cNvSpPr/>
            <p:nvPr/>
          </p:nvSpPr>
          <p:spPr>
            <a:xfrm>
              <a:off x="772357" y="1393794"/>
              <a:ext cx="1997476" cy="58592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xmlns:a="http://schemas.openxmlformats.org/drawingml/2006/main" algn="ctr"/>
              <a:r xmlns:a="http://schemas.openxmlformats.org/drawingml/2006/main">
                <a:rPr lang="gu" sz="2400" b="1" dirty="0"/>
                <a:t>વર્ગનું નામ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FFD0FB7F-2AD2-4664-874B-D04E0636A260}"/>
                </a:ext>
              </a:extLst>
            </p:cNvPr>
            <p:cNvSpPr/>
            <p:nvPr/>
          </p:nvSpPr>
          <p:spPr>
            <a:xfrm>
              <a:off x="772357" y="1982679"/>
              <a:ext cx="1997476" cy="585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xmlns:a="http://schemas.openxmlformats.org/drawingml/2006/main" algn="ctr"/>
              <a:r xmlns:a="http://schemas.openxmlformats.org/drawingml/2006/main">
                <a:rPr lang="gu" sz="2400" dirty="0">
                  <a:solidFill>
                    <a:schemeClr val="tx1"/>
                  </a:solidFill>
                </a:rPr>
                <a:t>વિશેષતાઓ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75925664-D8C2-4D09-93B4-3D508873B956}"/>
                </a:ext>
              </a:extLst>
            </p:cNvPr>
            <p:cNvSpPr/>
            <p:nvPr/>
          </p:nvSpPr>
          <p:spPr>
            <a:xfrm>
              <a:off x="772357" y="2567456"/>
              <a:ext cx="1997476" cy="585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xmlns:a="http://schemas.openxmlformats.org/drawingml/2006/main" algn="ctr"/>
              <a:r xmlns:a="http://schemas.openxmlformats.org/drawingml/2006/main">
                <a:rPr lang="gu" sz="2400" dirty="0">
                  <a:solidFill>
                    <a:schemeClr val="tx1"/>
                  </a:solidFill>
                </a:rPr>
                <a:t>કામગીરી</a:t>
              </a:r>
            </a:p>
          </p:txBody>
        </p:sp>
      </p:grp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xmlns="" id="{686A013A-7532-496E-B757-F24A81432CEE}"/>
              </a:ext>
            </a:extLst>
          </p:cNvPr>
          <p:cNvSpPr/>
          <p:nvPr/>
        </p:nvSpPr>
        <p:spPr>
          <a:xfrm>
            <a:off x="2864680" y="865867"/>
            <a:ext cx="9136034" cy="5589798"/>
          </a:xfrm>
          <a:prstGeom prst="wedgeRectCallout">
            <a:avLst>
              <a:gd name="adj1" fmla="val -57152"/>
              <a:gd name="adj2" fmla="val -204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xmlns="" id="{BFFBE752-73E4-435C-AE34-FE0BBD6B7C5A}"/>
              </a:ext>
            </a:extLst>
          </p:cNvPr>
          <p:cNvSpPr txBox="1">
            <a:spLocks/>
          </p:cNvSpPr>
          <p:nvPr/>
        </p:nvSpPr>
        <p:spPr>
          <a:xfrm>
            <a:off x="2864681" y="865868"/>
            <a:ext cx="8839640" cy="5589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u" dirty="0"/>
              <a:t>વિશેષતા એ </a:t>
            </a:r>
            <a:r xmlns:a="http://schemas.openxmlformats.org/drawingml/2006/main">
              <a:rPr lang="gu" b="1" dirty="0">
                <a:solidFill>
                  <a:srgbClr val="C00000"/>
                </a:solidFill>
              </a:rPr>
              <a:t>વર્ગની નામવાળી મિલકત છે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gu" dirty="0"/>
              <a:t>જે વર્ગના દરેક ઑબ્જેક્ટ દ્વારા રાખવામાં આવેલ મૂલ્યનું વર્ણન કરે છે.</a:t>
            </a:r>
          </a:p>
          <a:p>
            <a:r xmlns:a="http://schemas.openxmlformats.org/drawingml/2006/main">
              <a:rPr lang="gu" dirty="0"/>
              <a:t>ક્લાસ બોક્સના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બીજા કમ્પાર્ટમેન્ટમાં </a:t>
            </a:r>
            <a:r xmlns:a="http://schemas.openxmlformats.org/drawingml/2006/main">
              <a:rPr lang="gu" dirty="0"/>
              <a:t>લક્ષણોની યાદી આપે છે .</a:t>
            </a:r>
          </a:p>
          <a:p>
            <a:r xmlns:a="http://schemas.openxmlformats.org/drawingml/2006/main">
              <a:rPr lang="gu" dirty="0"/>
              <a:t>વિશેષતાનું નામ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નિયમિત ચહેરા પર હોવું જોઈએ, </a:t>
            </a:r>
            <a:r xmlns:a="http://schemas.openxmlformats.org/drawingml/2006/main">
              <a:rPr lang="gu" dirty="0"/>
              <a:t>બૉક્સમાં ડાબે સંરેખિત હોવું જોઈએ અને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પ્રથમ અક્ષર </a:t>
            </a:r>
            <a:r xmlns:a="http://schemas.openxmlformats.org/drawingml/2006/main">
              <a:rPr lang="gu" dirty="0"/>
              <a:t>માટે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લોઅરકેસ અક્ષરોનો ઉપયોગ કરવો જોઈએ </a:t>
            </a:r>
            <a:r xmlns:a="http://schemas.openxmlformats.org/drawingml/2006/main">
              <a:rPr lang="gu" dirty="0"/>
              <a:t>.</a:t>
            </a:r>
          </a:p>
          <a:p>
            <a:r xmlns:a="http://schemas.openxmlformats.org/drawingml/2006/main">
              <a:rPr lang="gu" dirty="0"/>
              <a:t>માટેનો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ડેટા પ્રકાર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કોલોન પછી લખવો </a:t>
            </a:r>
            <a:r xmlns:a="http://schemas.openxmlformats.org/drawingml/2006/main">
              <a:rPr lang="gu" dirty="0"/>
              <a:t>જોઈએ </a:t>
            </a:r>
            <a:r xmlns:a="http://schemas.openxmlformats.org/drawingml/2006/main">
              <a:rPr lang="gu" dirty="0"/>
              <a:t>.</a:t>
            </a:r>
          </a:p>
          <a:p>
            <a:r xmlns:a="http://schemas.openxmlformats.org/drawingml/2006/main">
              <a:rPr lang="gu" b="1" dirty="0">
                <a:solidFill>
                  <a:srgbClr val="C00000"/>
                </a:solidFill>
              </a:rPr>
              <a:t>ઍક્સેસિબિલિટી </a:t>
            </a:r>
            <a:r xmlns:a="http://schemas.openxmlformats.org/drawingml/2006/main">
              <a:rPr lang="gu" dirty="0"/>
              <a:t>મેમ્બર એક્સેસ મોડિફાયરનો ઉપયોગ કરીને વ્યાખ્યાયિત થવી જોઈએ.</a:t>
            </a:r>
          </a:p>
          <a:p>
            <a:r xmlns:a="http://schemas.openxmlformats.org/drawingml/2006/main">
              <a:rPr lang="gu" dirty="0"/>
              <a:t>સિન્ટેક્સ : </a:t>
            </a:r>
            <a:r xmlns:a="http://schemas.openxmlformats.org/drawingml/2006/main">
              <a:rPr lang="gu" dirty="0" err="1">
                <a:solidFill>
                  <a:srgbClr val="C00000"/>
                </a:solidFill>
              </a:rPr>
              <a:t>એક્સેસ મોડીફાયર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gu" dirty="0" err="1">
                <a:solidFill>
                  <a:srgbClr val="C00000"/>
                </a:solidFill>
              </a:rPr>
              <a:t>attributeName:dataType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= </a:t>
            </a:r>
            <a:r xmlns:a="http://schemas.openxmlformats.org/drawingml/2006/main">
              <a:rPr lang="gu" dirty="0" err="1">
                <a:solidFill>
                  <a:srgbClr val="C00000"/>
                </a:solidFill>
              </a:rPr>
              <a:t>defaultValue</a:t>
            </a:r>
            <a:endParaRPr xmlns:a="http://schemas.openxmlformats.org/drawingml/2006/main" lang="en-US" dirty="0">
              <a:solidFill>
                <a:srgbClr val="C00000"/>
              </a:solidFill>
            </a:endParaRPr>
          </a:p>
          <a:p>
            <a:r xmlns:a="http://schemas.openxmlformats.org/drawingml/2006/main">
              <a:rPr lang="gu" dirty="0"/>
              <a:t>દા.ત. </a:t>
            </a:r>
            <a:r xmlns:a="http://schemas.openxmlformats.org/drawingml/2006/main">
              <a:rPr lang="gu" sz="1800" i="1" dirty="0"/>
              <a:t>આ ઉદાહરણમાં '–' ખાનગી એક્સેસ મોડિફાયરનું પ્રતિનિધિત્વ કરે છે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IN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F2EFECD6-24EF-4B07-8E13-2C57AF6BB2C7}"/>
              </a:ext>
            </a:extLst>
          </p:cNvPr>
          <p:cNvGrpSpPr/>
          <p:nvPr/>
        </p:nvGrpSpPr>
        <p:grpSpPr>
          <a:xfrm>
            <a:off x="3471168" y="5406501"/>
            <a:ext cx="8353917" cy="852461"/>
            <a:chOff x="3078396" y="4746231"/>
            <a:chExt cx="8746690" cy="11561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FFC7B354-E2B6-4ABA-8DFD-899474071E7E}"/>
                </a:ext>
              </a:extLst>
            </p:cNvPr>
            <p:cNvGrpSpPr/>
            <p:nvPr/>
          </p:nvGrpSpPr>
          <p:grpSpPr>
            <a:xfrm>
              <a:off x="3078396" y="4761686"/>
              <a:ext cx="2797184" cy="1137333"/>
              <a:chOff x="3713413" y="4796709"/>
              <a:chExt cx="1835420" cy="1137333"/>
            </a:xfrm>
          </p:grpSpPr>
          <p:sp>
            <p:nvSpPr>
              <p:cNvPr id="10" name="Google Shape;200;p27">
                <a:extLst>
                  <a:ext uri="{FF2B5EF4-FFF2-40B4-BE49-F238E27FC236}">
                    <a16:creationId xmlns:a16="http://schemas.microsoft.com/office/drawing/2014/main" xmlns="" id="{0E50598F-9882-40FA-AD84-93968799B960}"/>
                  </a:ext>
                </a:extLst>
              </p:cNvPr>
              <p:cNvSpPr/>
              <p:nvPr/>
            </p:nvSpPr>
            <p:spPr>
              <a:xfrm>
                <a:off x="3713413" y="4796709"/>
                <a:ext cx="1835420" cy="482097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xmlns:a="http://schemas.openxmlformats.org/drawingml/2006/main" lvl="0" algn="ctr"/>
                <a:r xmlns:a="http://schemas.openxmlformats.org/drawingml/2006/main">
                  <a:rPr lang="gu" sz="2000" b="1" i="1" dirty="0">
                    <a:solidFill>
                      <a:schemeClr val="bg1"/>
                    </a:solidFill>
                  </a:rPr>
                  <a:t>એકાઉન્ટ</a:t>
                </a:r>
                <a:endParaRPr xmlns:a="http://schemas.openxmlformats.org/drawingml/2006/main" sz="20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Google Shape;200;p27">
                <a:extLst>
                  <a:ext uri="{FF2B5EF4-FFF2-40B4-BE49-F238E27FC236}">
                    <a16:creationId xmlns:a16="http://schemas.microsoft.com/office/drawing/2014/main" xmlns="" id="{1DE84030-8A07-46A3-841D-A3A196112590}"/>
                  </a:ext>
                </a:extLst>
              </p:cNvPr>
              <p:cNvSpPr/>
              <p:nvPr/>
            </p:nvSpPr>
            <p:spPr>
              <a:xfrm>
                <a:off x="3713413" y="5269479"/>
                <a:ext cx="1835420" cy="42429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xmlns:a="http://schemas.openxmlformats.org/drawingml/2006/main" lvl="0"/>
                <a:r xmlns:a="http://schemas.openxmlformats.org/drawingml/2006/main">
                  <a:rPr lang="gu" sz="1400" dirty="0"/>
                  <a:t>- </a:t>
                </a:r>
                <a:r xmlns:a="http://schemas.openxmlformats.org/drawingml/2006/main">
                  <a:rPr lang="gu" dirty="0" err="1"/>
                  <a:t>એકાઉન્ટ નંબર:લાંબા</a:t>
                </a:r>
                <a:endParaRPr xmlns:a="http://schemas.openxmlformats.org/drawingml/2006/main" dirty="0"/>
              </a:p>
            </p:txBody>
          </p:sp>
          <p:sp>
            <p:nvSpPr>
              <p:cNvPr id="12" name="Google Shape;200;p27">
                <a:extLst>
                  <a:ext uri="{FF2B5EF4-FFF2-40B4-BE49-F238E27FC236}">
                    <a16:creationId xmlns:a16="http://schemas.microsoft.com/office/drawing/2014/main" xmlns="" id="{9B0AD228-DDC6-4B57-9CDF-C657BF28B575}"/>
                  </a:ext>
                </a:extLst>
              </p:cNvPr>
              <p:cNvSpPr/>
              <p:nvPr/>
            </p:nvSpPr>
            <p:spPr>
              <a:xfrm>
                <a:off x="3713413" y="5692993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sz="1400" b="1" i="1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1A09A37-409A-4D5E-A5F7-9FA2B5252BE6}"/>
                </a:ext>
              </a:extLst>
            </p:cNvPr>
            <p:cNvGrpSpPr/>
            <p:nvPr/>
          </p:nvGrpSpPr>
          <p:grpSpPr>
            <a:xfrm>
              <a:off x="6068568" y="4746231"/>
              <a:ext cx="2797184" cy="1152788"/>
              <a:chOff x="6341958" y="4796709"/>
              <a:chExt cx="1835420" cy="1152788"/>
            </a:xfrm>
          </p:grpSpPr>
          <p:sp>
            <p:nvSpPr>
              <p:cNvPr id="14" name="Google Shape;200;p27">
                <a:extLst>
                  <a:ext uri="{FF2B5EF4-FFF2-40B4-BE49-F238E27FC236}">
                    <a16:creationId xmlns:a16="http://schemas.microsoft.com/office/drawing/2014/main" xmlns="" id="{020B5752-17DD-4408-B326-7DBFCD1C4135}"/>
                  </a:ext>
                </a:extLst>
              </p:cNvPr>
              <p:cNvSpPr/>
              <p:nvPr/>
            </p:nvSpPr>
            <p:spPr>
              <a:xfrm>
                <a:off x="6341958" y="4796709"/>
                <a:ext cx="1835420" cy="482097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xmlns:a="http://schemas.openxmlformats.org/drawingml/2006/main" lvl="0" algn="ctr"/>
                <a:r xmlns:a="http://schemas.openxmlformats.org/drawingml/2006/main">
                  <a:rPr lang="gu" sz="2000" b="1" dirty="0">
                    <a:solidFill>
                      <a:schemeClr val="bg1"/>
                    </a:solidFill>
                  </a:rPr>
                  <a:t>ગ્રાહક</a:t>
                </a:r>
                <a:endParaRPr xmlns:a="http://schemas.openxmlformats.org/drawingml/2006/main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Google Shape;200;p27">
                <a:extLst>
                  <a:ext uri="{FF2B5EF4-FFF2-40B4-BE49-F238E27FC236}">
                    <a16:creationId xmlns:a16="http://schemas.microsoft.com/office/drawing/2014/main" xmlns="" id="{2C82DB9C-9036-47E2-8F3F-E77D36E84B6C}"/>
                  </a:ext>
                </a:extLst>
              </p:cNvPr>
              <p:cNvSpPr/>
              <p:nvPr/>
            </p:nvSpPr>
            <p:spPr>
              <a:xfrm>
                <a:off x="6341958" y="5278371"/>
                <a:ext cx="1835420" cy="42429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xmlns:a="http://schemas.openxmlformats.org/drawingml/2006/main" lvl="0"/>
                <a:r xmlns:a="http://schemas.openxmlformats.org/drawingml/2006/main">
                  <a:rPr lang="gu" sz="1400" dirty="0">
                    <a:solidFill>
                      <a:schemeClr val="tx1"/>
                    </a:solidFill>
                  </a:rPr>
                  <a:t>- </a:t>
                </a:r>
                <a:r xmlns:a="http://schemas.openxmlformats.org/drawingml/2006/main">
                  <a:rPr lang="gu" dirty="0" err="1">
                    <a:solidFill>
                      <a:schemeClr val="tx1"/>
                    </a:solidFill>
                  </a:rPr>
                  <a:t>ગ્રાહકનું નામ: શબ્દમાળા</a:t>
                </a:r>
                <a:endParaRPr xmlns:a="http://schemas.openxmlformats.org/drawingml/2006/ma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Google Shape;200;p27">
                <a:extLst>
                  <a:ext uri="{FF2B5EF4-FFF2-40B4-BE49-F238E27FC236}">
                    <a16:creationId xmlns:a16="http://schemas.microsoft.com/office/drawing/2014/main" xmlns="" id="{DA9706FB-6373-4FD5-BA3B-C7BFEB9DC55E}"/>
                  </a:ext>
                </a:extLst>
              </p:cNvPr>
              <p:cNvSpPr/>
              <p:nvPr/>
            </p:nvSpPr>
            <p:spPr>
              <a:xfrm>
                <a:off x="6341958" y="5708448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sz="1400" b="1" i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B61448CA-F403-488C-A0A6-7F291AD2125C}"/>
                </a:ext>
              </a:extLst>
            </p:cNvPr>
            <p:cNvGrpSpPr/>
            <p:nvPr/>
          </p:nvGrpSpPr>
          <p:grpSpPr>
            <a:xfrm>
              <a:off x="9027902" y="4752542"/>
              <a:ext cx="2797184" cy="1149804"/>
              <a:chOff x="8857665" y="4799279"/>
              <a:chExt cx="1835420" cy="1149804"/>
            </a:xfrm>
          </p:grpSpPr>
          <p:sp>
            <p:nvSpPr>
              <p:cNvPr id="20" name="Google Shape;200;p27">
                <a:extLst>
                  <a:ext uri="{FF2B5EF4-FFF2-40B4-BE49-F238E27FC236}">
                    <a16:creationId xmlns:a16="http://schemas.microsoft.com/office/drawing/2014/main" xmlns="" id="{F476CD89-6500-4181-8729-283986A6D952}"/>
                  </a:ext>
                </a:extLst>
              </p:cNvPr>
              <p:cNvSpPr/>
              <p:nvPr/>
            </p:nvSpPr>
            <p:spPr>
              <a:xfrm>
                <a:off x="8857665" y="4799279"/>
                <a:ext cx="1835420" cy="482097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xmlns:a="http://schemas.openxmlformats.org/drawingml/2006/main" lvl="0" algn="ctr"/>
                <a:r xmlns:a="http://schemas.openxmlformats.org/drawingml/2006/main">
                  <a:rPr lang="gu" sz="2000" b="1" dirty="0">
                    <a:solidFill>
                      <a:schemeClr val="bg1"/>
                    </a:solidFill>
                  </a:rPr>
                  <a:t>કર્મચારી</a:t>
                </a:r>
                <a:endParaRPr xmlns:a="http://schemas.openxmlformats.org/drawingml/2006/main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Google Shape;200;p27">
                <a:extLst>
                  <a:ext uri="{FF2B5EF4-FFF2-40B4-BE49-F238E27FC236}">
                    <a16:creationId xmlns:a16="http://schemas.microsoft.com/office/drawing/2014/main" xmlns="" id="{FF5CE000-73C1-408B-BC26-D2BCFB103FF2}"/>
                  </a:ext>
                </a:extLst>
              </p:cNvPr>
              <p:cNvSpPr/>
              <p:nvPr/>
            </p:nvSpPr>
            <p:spPr>
              <a:xfrm>
                <a:off x="8857665" y="5281193"/>
                <a:ext cx="1835420" cy="42429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xmlns:a="http://schemas.openxmlformats.org/drawingml/2006/main" lvl="0"/>
                <a:r xmlns:a="http://schemas.openxmlformats.org/drawingml/2006/main">
                  <a:rPr lang="gu" sz="1400" dirty="0"/>
                  <a:t>- </a:t>
                </a:r>
                <a:r xmlns:a="http://schemas.openxmlformats.org/drawingml/2006/main">
                  <a:rPr lang="gu" dirty="0" err="1"/>
                  <a:t>કર્મચારીનું નામ: શબ્દમાળા</a:t>
                </a:r>
                <a:endParaRPr xmlns:a="http://schemas.openxmlformats.org/drawingml/2006/main" dirty="0"/>
              </a:p>
            </p:txBody>
          </p:sp>
          <p:sp>
            <p:nvSpPr>
              <p:cNvPr id="22" name="Google Shape;200;p27">
                <a:extLst>
                  <a:ext uri="{FF2B5EF4-FFF2-40B4-BE49-F238E27FC236}">
                    <a16:creationId xmlns:a16="http://schemas.microsoft.com/office/drawing/2014/main" xmlns="" id="{B424BE09-D25C-437E-B6FB-F827CADCA81D}"/>
                  </a:ext>
                </a:extLst>
              </p:cNvPr>
              <p:cNvSpPr/>
              <p:nvPr/>
            </p:nvSpPr>
            <p:spPr>
              <a:xfrm>
                <a:off x="8857665" y="5708034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sz="1400" b="1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928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gu" dirty="0"/>
              <a:t>વર્ગ ડાયાગ્રામના તત્વો </a:t>
            </a:r>
            <a:r xmlns:a="http://schemas.openxmlformats.org/drawingml/2006/main">
              <a:rPr lang="gu" b="0" dirty="0"/>
              <a:t>(એક્સેસ મોડિફાયર)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D6A9284D-27A3-428D-8876-25743A68F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gu" dirty="0">
                <a:solidFill>
                  <a:srgbClr val="A32D19"/>
                </a:solidFill>
              </a:rPr>
              <a:t>સાર્વજનિક (+): </a:t>
            </a:r>
            <a:r xmlns:a="http://schemas.openxmlformats.org/drawingml/2006/main">
              <a:rPr lang="gu" dirty="0"/>
              <a:t>સભ્ય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તમામ વર્ગો દ્વારા ઍક્સેસિબલ છે </a:t>
            </a:r>
            <a:r xmlns:a="http://schemas.openxmlformats.org/drawingml/2006/main">
              <a:rPr lang="gu" dirty="0"/>
              <a:t>, પછી ભલે આ વર્ગો સમાન પેકેજમાં હોય કે અન્ય પેકેજમાં હોય.</a:t>
            </a:r>
          </a:p>
          <a:p>
            <a:r xmlns:a="http://schemas.openxmlformats.org/drawingml/2006/main">
              <a:rPr lang="gu" dirty="0">
                <a:solidFill>
                  <a:srgbClr val="A32D19"/>
                </a:solidFill>
              </a:rPr>
              <a:t>ખાનગી (-): </a:t>
            </a:r>
            <a:r xmlns:a="http://schemas.openxmlformats.org/drawingml/2006/main">
              <a:rPr lang="gu" dirty="0"/>
              <a:t>સભ્યને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બહાર પ્રવેશ કરી શકાતો નથી</a:t>
            </a:r>
            <a:r xmlns:a="http://schemas.openxmlformats.org/drawingml/2006/main">
              <a:rPr lang="gu" b="1" dirty="0"/>
              <a:t> </a:t>
            </a:r>
            <a:r xmlns:a="http://schemas.openxmlformats.org/drawingml/2006/main">
              <a:rPr lang="gu" dirty="0"/>
              <a:t>બંધ/ઘોષિત વર્ગ.</a:t>
            </a:r>
          </a:p>
          <a:p>
            <a:r xmlns:a="http://schemas.openxmlformats.org/drawingml/2006/main">
              <a:rPr lang="gu" dirty="0">
                <a:solidFill>
                  <a:srgbClr val="A32D19"/>
                </a:solidFill>
              </a:rPr>
              <a:t>સંરક્ષિત (#): </a:t>
            </a:r>
            <a:r xmlns:a="http://schemas.openxmlformats.org/drawingml/2006/main">
              <a:rPr lang="gu" dirty="0"/>
              <a:t>સભ્યને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ફક્ત પેટા વર્ગો દ્વારા </a:t>
            </a:r>
            <a:r xmlns:a="http://schemas.openxmlformats.org/drawingml/2006/main">
              <a:rPr lang="gu" dirty="0"/>
              <a:t>અને વર્ગની અંદર જ ઍક્સેસ કરી શકાય છે.</a:t>
            </a:r>
          </a:p>
          <a:p>
            <a:r xmlns:a="http://schemas.openxmlformats.org/drawingml/2006/main">
              <a:rPr lang="gu" dirty="0">
                <a:solidFill>
                  <a:srgbClr val="A32D19"/>
                </a:solidFill>
              </a:rPr>
              <a:t>પેકેજ (~): સભ્ય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પેકેજની અંદર </a:t>
            </a:r>
            <a:r xmlns:a="http://schemas.openxmlformats.org/drawingml/2006/main">
              <a:rPr lang="gu" dirty="0"/>
              <a:t>તમામ વર્ગો દ્વારા સુલભ થઈ શકે છે </a:t>
            </a:r>
            <a:r xmlns:a="http://schemas.openxmlformats.org/drawingml/2006/main">
              <a:rPr lang="gu" dirty="0"/>
              <a:t>. પેકેજની બહારના સભ્ય ઍક્સેસિબલ નથી.</a:t>
            </a:r>
          </a:p>
          <a:p>
            <a:r xmlns:a="http://schemas.openxmlformats.org/drawingml/2006/main">
              <a:rPr lang="gu" dirty="0">
                <a:solidFill>
                  <a:srgbClr val="A32D19"/>
                </a:solidFill>
              </a:rPr>
              <a:t>સ્ટેટિક (અન્ડરલાઇન કરેલ): </a:t>
            </a:r>
            <a:r xmlns:a="http://schemas.openxmlformats.org/drawingml/2006/main">
              <a:rPr lang="gu" dirty="0"/>
              <a:t>સભ્યને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ફક્ત વર્ગના નામનો ઉપયોગ </a:t>
            </a:r>
            <a:r xmlns:a="http://schemas.openxmlformats.org/drawingml/2006/main">
              <a:rPr lang="gu" dirty="0"/>
              <a:t>કરીને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ઍક્સેસ કરી શકાય છે </a:t>
            </a:r>
            <a:r xmlns:a="http://schemas.openxmlformats.org/drawingml/2006/main">
              <a:rPr lang="gu" dirty="0"/>
              <a:t>.</a:t>
            </a:r>
          </a:p>
          <a:p>
            <a:r xmlns:a="http://schemas.openxmlformats.org/drawingml/2006/main">
              <a:rPr lang="gu" dirty="0"/>
              <a:t>ઉદાહરણ તરીકે તમે જોઈ શકો છો કે એક્સેસ સ્પેસિફાયરનો ઉપયોગ કેવી રીતે કરવો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DF010A3-BD25-4DCC-AEEE-7085F6206910}"/>
              </a:ext>
            </a:extLst>
          </p:cNvPr>
          <p:cNvGrpSpPr/>
          <p:nvPr/>
        </p:nvGrpSpPr>
        <p:grpSpPr>
          <a:xfrm>
            <a:off x="9263636" y="3316954"/>
            <a:ext cx="2797184" cy="2273674"/>
            <a:chOff x="3713413" y="4796709"/>
            <a:chExt cx="1835420" cy="1017271"/>
          </a:xfrm>
        </p:grpSpPr>
        <p:sp>
          <p:nvSpPr>
            <p:cNvPr id="5" name="Google Shape;200;p27">
              <a:extLst>
                <a:ext uri="{FF2B5EF4-FFF2-40B4-BE49-F238E27FC236}">
                  <a16:creationId xmlns:a16="http://schemas.microsoft.com/office/drawing/2014/main" xmlns="" id="{B1A2DA2F-9C91-4621-B0A0-807B2156E50C}"/>
                </a:ext>
              </a:extLst>
            </p:cNvPr>
            <p:cNvSpPr/>
            <p:nvPr/>
          </p:nvSpPr>
          <p:spPr>
            <a:xfrm>
              <a:off x="3713413" y="4796709"/>
              <a:ext cx="1835420" cy="232503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lvl="0" algn="ctr"/>
              <a:r xmlns:a="http://schemas.openxmlformats.org/drawingml/2006/main">
                <a:rPr lang="gu" sz="2400" b="1" dirty="0" err="1">
                  <a:solidFill>
                    <a:schemeClr val="bg1"/>
                  </a:solidFill>
                </a:rPr>
                <a:t>બચત ખાતું</a:t>
              </a:r>
              <a:endParaRPr xmlns:a="http://schemas.openxmlformats.org/drawingml/2006/mai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Google Shape;200;p27">
              <a:extLst>
                <a:ext uri="{FF2B5EF4-FFF2-40B4-BE49-F238E27FC236}">
                  <a16:creationId xmlns:a16="http://schemas.microsoft.com/office/drawing/2014/main" xmlns="" id="{1BEDC747-16E8-41A6-A9DD-FD08C1A0F0E9}"/>
                </a:ext>
              </a:extLst>
            </p:cNvPr>
            <p:cNvSpPr/>
            <p:nvPr/>
          </p:nvSpPr>
          <p:spPr>
            <a:xfrm>
              <a:off x="3713413" y="5029212"/>
              <a:ext cx="1835420" cy="5448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r xmlns:a="http://schemas.openxmlformats.org/drawingml/2006/main">
                <a:rPr lang="gu" dirty="0"/>
                <a:t>+ </a:t>
              </a:r>
              <a:r xmlns:a="http://schemas.openxmlformats.org/drawingml/2006/main">
                <a:rPr lang="gu" dirty="0" err="1"/>
                <a:t>એકાઉન્ટ નંબર:લાંબા</a:t>
              </a:r>
              <a:endParaRPr xmlns:a="http://schemas.openxmlformats.org/drawingml/2006/main" lang="en-IN" dirty="0"/>
            </a:p>
            <a:p>
              <a:r xmlns:a="http://schemas.openxmlformats.org/drawingml/2006/main">
                <a:rPr lang="gu" dirty="0"/>
                <a:t>+ </a:t>
              </a:r>
              <a:r xmlns:a="http://schemas.openxmlformats.org/drawingml/2006/main">
                <a:rPr lang="gu" dirty="0" err="1"/>
                <a:t>નામ: શબ્દમાળા</a:t>
              </a:r>
              <a:endParaRPr xmlns:a="http://schemas.openxmlformats.org/drawingml/2006/main" lang="en-IN" dirty="0"/>
            </a:p>
            <a:p>
              <a:r xmlns:a="http://schemas.openxmlformats.org/drawingml/2006/main">
                <a:rPr lang="gu" dirty="0"/>
                <a:t># ડોબ: તારીખ</a:t>
              </a:r>
            </a:p>
            <a:p>
              <a:r xmlns:a="http://schemas.openxmlformats.org/drawingml/2006/main">
                <a:rPr lang="gu" dirty="0"/>
                <a:t>~ </a:t>
              </a:r>
              <a:r xmlns:a="http://schemas.openxmlformats.org/drawingml/2006/main">
                <a:rPr lang="gu" dirty="0" err="1"/>
                <a:t>panNumber: શબ્દમાળા</a:t>
              </a:r>
              <a:endParaRPr xmlns:a="http://schemas.openxmlformats.org/drawingml/2006/main" lang="en-IN" dirty="0"/>
            </a:p>
          </p:txBody>
        </p:sp>
        <p:sp>
          <p:nvSpPr>
            <p:cNvPr id="7" name="Google Shape;200;p27">
              <a:extLst>
                <a:ext uri="{FF2B5EF4-FFF2-40B4-BE49-F238E27FC236}">
                  <a16:creationId xmlns:a16="http://schemas.microsoft.com/office/drawing/2014/main" xmlns="" id="{C7626B2C-7426-46F2-ADAD-C784BB8972B4}"/>
                </a:ext>
              </a:extLst>
            </p:cNvPr>
            <p:cNvSpPr/>
            <p:nvPr/>
          </p:nvSpPr>
          <p:spPr>
            <a:xfrm>
              <a:off x="3713413" y="5572931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1480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gu" dirty="0"/>
              <a:t>વર્ગ ડાયાગ્રામના તત્વો </a:t>
            </a:r>
            <a:r xmlns:a="http://schemas.openxmlformats.org/drawingml/2006/main">
              <a:rPr lang="gu" sz="3200" b="0" dirty="0"/>
              <a:t>(ઓપરેશન)</a:t>
            </a:r>
            <a:endParaRPr xmlns:a="http://schemas.openxmlformats.org/drawingml/2006/main"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E1D79E9-6354-4035-B5B3-5B3DB6B9FC05}"/>
              </a:ext>
            </a:extLst>
          </p:cNvPr>
          <p:cNvGrpSpPr/>
          <p:nvPr/>
        </p:nvGrpSpPr>
        <p:grpSpPr>
          <a:xfrm>
            <a:off x="191286" y="1107519"/>
            <a:ext cx="2205685" cy="1786729"/>
            <a:chOff x="772357" y="1393794"/>
            <a:chExt cx="1997476" cy="17469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EB07FAA4-FA90-4BB9-B641-4D62D4972CEE}"/>
                </a:ext>
              </a:extLst>
            </p:cNvPr>
            <p:cNvSpPr/>
            <p:nvPr/>
          </p:nvSpPr>
          <p:spPr>
            <a:xfrm>
              <a:off x="772357" y="1393794"/>
              <a:ext cx="1997476" cy="58592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xmlns:a="http://schemas.openxmlformats.org/drawingml/2006/main" algn="ctr"/>
              <a:r xmlns:a="http://schemas.openxmlformats.org/drawingml/2006/main">
                <a:rPr lang="gu" sz="2400" b="1" dirty="0"/>
                <a:t>વર્ગનું નામ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FFD0FB7F-2AD2-4664-874B-D04E0636A260}"/>
                </a:ext>
              </a:extLst>
            </p:cNvPr>
            <p:cNvSpPr/>
            <p:nvPr/>
          </p:nvSpPr>
          <p:spPr>
            <a:xfrm>
              <a:off x="772357" y="1982679"/>
              <a:ext cx="1997476" cy="585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xmlns:a="http://schemas.openxmlformats.org/drawingml/2006/main" algn="ctr"/>
              <a:r xmlns:a="http://schemas.openxmlformats.org/drawingml/2006/main">
                <a:rPr lang="gu" sz="2400" dirty="0">
                  <a:solidFill>
                    <a:schemeClr val="tx1"/>
                  </a:solidFill>
                </a:rPr>
                <a:t>વિશેષતાઓ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75925664-D8C2-4D09-93B4-3D508873B956}"/>
                </a:ext>
              </a:extLst>
            </p:cNvPr>
            <p:cNvSpPr/>
            <p:nvPr/>
          </p:nvSpPr>
          <p:spPr>
            <a:xfrm>
              <a:off x="772357" y="2554794"/>
              <a:ext cx="1997476" cy="585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xmlns:a="http://schemas.openxmlformats.org/drawingml/2006/main" algn="ctr"/>
              <a:r xmlns:a="http://schemas.openxmlformats.org/drawingml/2006/main">
                <a:rPr lang="gu" sz="2400" dirty="0">
                  <a:solidFill>
                    <a:schemeClr val="tx1"/>
                  </a:solidFill>
                </a:rPr>
                <a:t>કામગીરી</a:t>
              </a:r>
            </a:p>
          </p:txBody>
        </p:sp>
      </p:grp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xmlns="" id="{686A013A-7532-496E-B757-F24A81432CEE}"/>
              </a:ext>
            </a:extLst>
          </p:cNvPr>
          <p:cNvSpPr/>
          <p:nvPr/>
        </p:nvSpPr>
        <p:spPr>
          <a:xfrm>
            <a:off x="2716566" y="865866"/>
            <a:ext cx="9401451" cy="5659219"/>
          </a:xfrm>
          <a:prstGeom prst="wedgeRectCallout">
            <a:avLst>
              <a:gd name="adj1" fmla="val -53271"/>
              <a:gd name="adj2" fmla="val -1969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xmlns="" id="{BFFBE752-73E4-435C-AE34-FE0BBD6B7C5A}"/>
              </a:ext>
            </a:extLst>
          </p:cNvPr>
          <p:cNvSpPr txBox="1">
            <a:spLocks/>
          </p:cNvSpPr>
          <p:nvPr/>
        </p:nvSpPr>
        <p:spPr>
          <a:xfrm>
            <a:off x="2787589" y="865867"/>
            <a:ext cx="9213126" cy="56592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u" dirty="0"/>
              <a:t>ઑપરેશન એ એક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કાર્ય અથવા પ્રક્રિયા </a:t>
            </a:r>
            <a:r xmlns:a="http://schemas.openxmlformats.org/drawingml/2006/main">
              <a:rPr lang="gu" dirty="0"/>
              <a:t>છે જે વર્ગમાં ઑબ્જેક્ટ પર લાગુ થઈ શકે છે.</a:t>
            </a:r>
          </a:p>
          <a:p>
            <a:r xmlns:a="http://schemas.openxmlformats.org/drawingml/2006/main">
              <a:rPr lang="gu" dirty="0"/>
              <a:t>ક્લાસ બોક્સના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ત્રીજા કમ્પાર્ટમેન્ટમાં </a:t>
            </a:r>
            <a:r xmlns:a="http://schemas.openxmlformats.org/drawingml/2006/main">
              <a:rPr lang="gu" dirty="0"/>
              <a:t>ઑપરેશન્સની સૂચિ બનાવવાનું છે .</a:t>
            </a:r>
          </a:p>
          <a:p>
            <a:r xmlns:a="http://schemas.openxmlformats.org/drawingml/2006/main">
              <a:rPr lang="gu" dirty="0">
                <a:solidFill>
                  <a:srgbClr val="C00000"/>
                </a:solidFill>
              </a:rPr>
              <a:t>નિયમિત ચહેરામાં </a:t>
            </a:r>
            <a:r xmlns:a="http://schemas.openxmlformats.org/drawingml/2006/main">
              <a:rPr lang="gu" dirty="0"/>
              <a:t>ઓપરેશનનું નામ </a:t>
            </a:r>
            <a:r xmlns:a="http://schemas.openxmlformats.org/drawingml/2006/main">
              <a:rPr lang="gu" dirty="0"/>
              <a:t>, </a:t>
            </a:r>
            <a:r xmlns:a="http://schemas.openxmlformats.org/drawingml/2006/main">
              <a:rPr lang="gu" dirty="0"/>
              <a:t>બોક્સમાં નામને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ડાબે સંરેખિત કરો અને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પ્રથમ અક્ષર </a:t>
            </a:r>
            <a:r xmlns:a="http://schemas.openxmlformats.org/drawingml/2006/main">
              <a:rPr lang="gu" dirty="0"/>
              <a:t>માટે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નાના અક્ષરનો ઉપયોગ કરો </a:t>
            </a:r>
            <a:r xmlns:a="http://schemas.openxmlformats.org/drawingml/2006/main">
              <a:rPr lang="gu" dirty="0"/>
              <a:t>.</a:t>
            </a:r>
          </a:p>
          <a:p>
            <a:r xmlns:a="http://schemas.openxmlformats.org/drawingml/2006/main">
              <a:rPr lang="gu" dirty="0"/>
              <a:t>વૈકલ્પિક વિગત, જેમ કે દલીલ સૂચિ અને પરિણામ પ્રકાર, દરેક ઓપરેશન નામને અનુસરી શકે છે.</a:t>
            </a:r>
          </a:p>
          <a:p>
            <a:r xmlns:a="http://schemas.openxmlformats.org/drawingml/2006/main">
              <a:rPr lang="gu" dirty="0">
                <a:solidFill>
                  <a:srgbClr val="C00000"/>
                </a:solidFill>
              </a:rPr>
              <a:t>રીટર્ન પ્રકારની </a:t>
            </a:r>
            <a:r xmlns:a="http://schemas.openxmlformats.org/drawingml/2006/main">
              <a:rPr lang="gu" dirty="0"/>
              <a:t>પદ્ધતિ કોલોન પછી લખવી જોઈએ </a:t>
            </a:r>
            <a:r xmlns:a="http://schemas.openxmlformats.org/drawingml/2006/main">
              <a:rPr lang="gu" dirty="0"/>
              <a:t>.</a:t>
            </a:r>
          </a:p>
          <a:p>
            <a:r xmlns:a="http://schemas.openxmlformats.org/drawingml/2006/main">
              <a:rPr lang="gu" dirty="0"/>
              <a:t>મેમ્બર એક્સેસ મોડિફાયરનો ઉપયોગ કરીને ઓપરેશનની </a:t>
            </a:r>
            <a:r xmlns:a="http://schemas.openxmlformats.org/drawingml/2006/main">
              <a:rPr lang="gu" b="1" dirty="0">
                <a:solidFill>
                  <a:srgbClr val="C00000"/>
                </a:solidFill>
              </a:rPr>
              <a:t>સુલભતા વ્યાખ્યાયિત થવી જોઈએ.</a:t>
            </a:r>
          </a:p>
          <a:p>
            <a:r xmlns:a="http://schemas.openxmlformats.org/drawingml/2006/main">
              <a:rPr lang="gu" dirty="0"/>
              <a:t>સિન્ટેક્સ : </a:t>
            </a:r>
            <a:r xmlns:a="http://schemas.openxmlformats.org/drawingml/2006/main">
              <a:rPr lang="gu" dirty="0" err="1">
                <a:solidFill>
                  <a:srgbClr val="C00000"/>
                </a:solidFill>
              </a:rPr>
              <a:t>એક્સેસ મોડીફાયર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gu" dirty="0" err="1">
                <a:solidFill>
                  <a:srgbClr val="C00000"/>
                </a:solidFill>
              </a:rPr>
              <a:t>મેથડનામ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( </a:t>
            </a:r>
            <a:r xmlns:a="http://schemas.openxmlformats.org/drawingml/2006/main">
              <a:rPr lang="gu" dirty="0" err="1">
                <a:solidFill>
                  <a:srgbClr val="C00000"/>
                </a:solidFill>
              </a:rPr>
              <a:t>દલીલ સૂચિ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): </a:t>
            </a:r>
            <a:r xmlns:a="http://schemas.openxmlformats.org/drawingml/2006/main">
              <a:rPr lang="gu" dirty="0" err="1">
                <a:solidFill>
                  <a:srgbClr val="C00000"/>
                </a:solidFill>
              </a:rPr>
              <a:t>returnType</a:t>
            </a:r>
            <a:endParaRPr xmlns:a="http://schemas.openxmlformats.org/drawingml/2006/main"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FFC7B354-E2B6-4ABA-8DFD-899474071E7E}"/>
              </a:ext>
            </a:extLst>
          </p:cNvPr>
          <p:cNvGrpSpPr/>
          <p:nvPr/>
        </p:nvGrpSpPr>
        <p:grpSpPr>
          <a:xfrm>
            <a:off x="7684231" y="5652247"/>
            <a:ext cx="3858411" cy="786007"/>
            <a:chOff x="3124835" y="4916953"/>
            <a:chExt cx="3012576" cy="1062224"/>
          </a:xfrm>
        </p:grpSpPr>
        <p:sp>
          <p:nvSpPr>
            <p:cNvPr id="10" name="Google Shape;200;p27">
              <a:extLst>
                <a:ext uri="{FF2B5EF4-FFF2-40B4-BE49-F238E27FC236}">
                  <a16:creationId xmlns:a16="http://schemas.microsoft.com/office/drawing/2014/main" xmlns="" id="{0E50598F-9882-40FA-AD84-93968799B960}"/>
                </a:ext>
              </a:extLst>
            </p:cNvPr>
            <p:cNvSpPr/>
            <p:nvPr/>
          </p:nvSpPr>
          <p:spPr>
            <a:xfrm>
              <a:off x="3124835" y="4916953"/>
              <a:ext cx="3012576" cy="446563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lvl="0" algn="ctr"/>
              <a:r xmlns:a="http://schemas.openxmlformats.org/drawingml/2006/main">
                <a:rPr lang="gu" sz="1400" b="1" i="1" dirty="0">
                  <a:solidFill>
                    <a:schemeClr val="bg1"/>
                  </a:solidFill>
                </a:rPr>
                <a:t>એકાઉન્ટ</a:t>
              </a:r>
              <a:endParaRPr xmlns:a="http://schemas.openxmlformats.org/drawingml/2006/main" sz="14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Google Shape;200;p27">
              <a:extLst>
                <a:ext uri="{FF2B5EF4-FFF2-40B4-BE49-F238E27FC236}">
                  <a16:creationId xmlns:a16="http://schemas.microsoft.com/office/drawing/2014/main" xmlns="" id="{1DE84030-8A07-46A3-841D-A3A196112590}"/>
                </a:ext>
              </a:extLst>
            </p:cNvPr>
            <p:cNvSpPr/>
            <p:nvPr/>
          </p:nvSpPr>
          <p:spPr>
            <a:xfrm>
              <a:off x="3124835" y="5363516"/>
              <a:ext cx="3012576" cy="32401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endParaRPr sz="1400" b="1" i="1" dirty="0"/>
            </a:p>
          </p:txBody>
        </p:sp>
        <p:sp>
          <p:nvSpPr>
            <p:cNvPr id="12" name="Google Shape;200;p27">
              <a:extLst>
                <a:ext uri="{FF2B5EF4-FFF2-40B4-BE49-F238E27FC236}">
                  <a16:creationId xmlns:a16="http://schemas.microsoft.com/office/drawing/2014/main" xmlns="" id="{9B0AD228-DDC6-4B57-9CDF-C657BF28B575}"/>
                </a:ext>
              </a:extLst>
            </p:cNvPr>
            <p:cNvSpPr/>
            <p:nvPr/>
          </p:nvSpPr>
          <p:spPr>
            <a:xfrm>
              <a:off x="3124835" y="5557106"/>
              <a:ext cx="3012576" cy="42207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lvl="0"/>
              <a:r xmlns:a="http://schemas.openxmlformats.org/drawingml/2006/main">
                <a:rPr lang="gu" sz="1400" dirty="0"/>
                <a:t>+ </a:t>
              </a:r>
              <a:r xmlns:a="http://schemas.openxmlformats.org/drawingml/2006/main">
                <a:rPr lang="gu" sz="1400" dirty="0" err="1"/>
                <a:t>ફોન નંબર બદલો </a:t>
              </a:r>
              <a:r xmlns:a="http://schemas.openxmlformats.org/drawingml/2006/main">
                <a:rPr lang="gu" sz="1400" dirty="0"/>
                <a:t>( </a:t>
              </a:r>
              <a:r xmlns:a="http://schemas.openxmlformats.org/drawingml/2006/main">
                <a:rPr lang="gu" sz="1400" dirty="0" err="1"/>
                <a:t>ફોન નંબર: સ્ટ્રિંગ </a:t>
              </a:r>
              <a:r xmlns:a="http://schemas.openxmlformats.org/drawingml/2006/main">
                <a:rPr lang="gu" sz="1400" dirty="0"/>
                <a:t>): int</a:t>
              </a:r>
              <a:endParaRPr xmlns:a="http://schemas.openxmlformats.org/drawingml/2006/main" sz="14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8D40E49-01D9-4A7B-9218-C96108DEE9BC}"/>
              </a:ext>
            </a:extLst>
          </p:cNvPr>
          <p:cNvSpPr txBox="1"/>
          <p:nvPr/>
        </p:nvSpPr>
        <p:spPr>
          <a:xfrm>
            <a:off x="3130332" y="5607257"/>
            <a:ext cx="455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u" sz="1600" dirty="0"/>
              <a:t>દા.ત.: તમે જોઈ શકો છો કે </a:t>
            </a:r>
            <a:r xmlns:a="http://schemas.openxmlformats.org/drawingml/2006/main">
              <a:rPr lang="gu" sz="1600" dirty="0">
                <a:solidFill>
                  <a:srgbClr val="C00000"/>
                </a:solidFill>
              </a:rPr>
              <a:t>ફોન નંબર બદલો </a:t>
            </a:r>
            <a:r xmlns:a="http://schemas.openxmlformats.org/drawingml/2006/main">
              <a:rPr lang="gu" sz="1600" dirty="0"/>
              <a:t>એ એક </a:t>
            </a:r>
            <a:r xmlns:a="http://schemas.openxmlformats.org/drawingml/2006/main">
              <a:rPr lang="gu" sz="1600" dirty="0">
                <a:solidFill>
                  <a:srgbClr val="C00000"/>
                </a:solidFill>
              </a:rPr>
              <a:t>પદ્ધતિ છે જે </a:t>
            </a:r>
            <a:r xmlns:a="http://schemas.openxmlformats.org/drawingml/2006/main">
              <a:rPr lang="gu" sz="1600" dirty="0">
                <a:solidFill>
                  <a:srgbClr val="C00000"/>
                </a:solidFill>
              </a:rPr>
              <a:t>ફોન નંબરને </a:t>
            </a:r>
            <a:r xmlns:a="http://schemas.openxmlformats.org/drawingml/2006/main">
              <a:rPr lang="gu" sz="1600" dirty="0">
                <a:solidFill>
                  <a:srgbClr val="C00000"/>
                </a:solidFill>
              </a:rPr>
              <a:t>દલીલ </a:t>
            </a:r>
            <a:r xmlns:a="http://schemas.openxmlformats.org/drawingml/2006/main">
              <a:rPr lang="gu" sz="1600" dirty="0"/>
              <a:t>તરીકે </a:t>
            </a:r>
            <a:r xmlns:a="http://schemas.openxmlformats.org/drawingml/2006/main">
              <a:rPr lang="gu" sz="1600" dirty="0"/>
              <a:t>સ્વીકારે છે </a:t>
            </a:r>
            <a:r xmlns:a="http://schemas.openxmlformats.org/drawingml/2006/main">
              <a:rPr lang="gu" sz="1600" dirty="0"/>
              <a:t>અને </a:t>
            </a:r>
            <a:r xmlns:a="http://schemas.openxmlformats.org/drawingml/2006/main">
              <a:rPr lang="gu" sz="1600" dirty="0"/>
              <a:t>પ્રતિભાવ તરીકે </a:t>
            </a:r>
            <a:endParaRPr xmlns:a="http://schemas.openxmlformats.org/drawingml/2006/main" lang="en-IN" sz="1600" dirty="0">
              <a:solidFill>
                <a:srgbClr val="C00000"/>
              </a:solidFill>
            </a:endParaRPr>
            <a:r xmlns:a="http://schemas.openxmlformats.org/drawingml/2006/main">
              <a:rPr lang="gu" sz="1600" dirty="0">
                <a:solidFill>
                  <a:srgbClr val="C00000"/>
                </a:solidFill>
              </a:rPr>
              <a:t>પૂર્ણાંક મૂલ્ય </a:t>
            </a:r>
            <a:r xmlns:a="http://schemas.openxmlformats.org/drawingml/2006/main">
              <a:rPr lang="gu" sz="1600" dirty="0">
                <a:solidFill>
                  <a:srgbClr val="C00000"/>
                </a:solidFill>
              </a:rPr>
              <a:t>પરત </a:t>
            </a:r>
            <a:r xmlns:a="http://schemas.openxmlformats.org/drawingml/2006/main">
              <a:rPr lang="gu" sz="1600" dirty="0"/>
              <a:t>કરે છે.</a:t>
            </a:r>
          </a:p>
        </p:txBody>
      </p:sp>
    </p:spTree>
    <p:extLst>
      <p:ext uri="{BB962C8B-B14F-4D97-AF65-F5344CB8AC3E}">
        <p14:creationId xmlns:p14="http://schemas.microsoft.com/office/powerpoint/2010/main" val="329508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6CC519-DC58-45F1-814B-D74516B5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 xmlns:a="http://schemas.openxmlformats.org/drawingml/2006/main">
              <a:rPr lang="gu" dirty="0"/>
              <a:t>સામાન્યીકરણ અને વિશેષતા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C832B3-0E09-473C-9EE4-F6A3ABB41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5512243" cy="5590565"/>
          </a:xfrm>
        </p:spPr>
        <p:txBody>
          <a:bodyPr/>
          <a:lstStyle/>
          <a:p>
            <a:r xmlns:a="http://schemas.openxmlformats.org/drawingml/2006/main">
              <a:rPr lang="gu" dirty="0"/>
              <a:t>સામાન્યીકરણ એ </a:t>
            </a:r>
            <a:r xmlns:a="http://schemas.openxmlformats.org/drawingml/2006/main">
              <a:rPr lang="gu" dirty="0"/>
              <a:t>બે અથવા વધુ વર્ગોમાંથી </a:t>
            </a:r>
            <a:r xmlns:a="http://schemas.openxmlformats.org/drawingml/2006/main">
              <a:rPr lang="gu" b="1" dirty="0">
                <a:solidFill>
                  <a:srgbClr val="C00000"/>
                </a:solidFill>
              </a:rPr>
              <a:t>વહેંચાયેલ લાક્ષણિકતાઓને બહાર કાઢવા અને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તેમને સંયોજિત કરવાની પ્રક્રિયા છે</a:t>
            </a:r>
            <a:r xmlns:a="http://schemas.openxmlformats.org/drawingml/2006/main">
              <a:rPr lang="gu" b="1" dirty="0"/>
              <a:t> </a:t>
            </a:r>
            <a:r xmlns:a="http://schemas.openxmlformats.org/drawingml/2006/main">
              <a:rPr lang="gu" dirty="0"/>
              <a:t>સામાન્યકૃત સુપરક્લાસમાં</a:t>
            </a:r>
          </a:p>
          <a:p>
            <a:r xmlns:a="http://schemas.openxmlformats.org/drawingml/2006/main">
              <a:rPr lang="gu" dirty="0"/>
              <a:t>વહેંચાયેલ લક્ષણો લક્ષણો અથવા પદ્ધતિઓ હોઈ શકે છે.</a:t>
            </a:r>
          </a:p>
          <a:p>
            <a:r xmlns:a="http://schemas.openxmlformats.org/drawingml/2006/main">
              <a:rPr lang="gu" dirty="0">
                <a:solidFill>
                  <a:srgbClr val="C00000"/>
                </a:solidFill>
              </a:rPr>
              <a:t>"is-a" </a:t>
            </a:r>
            <a:r xmlns:a="http://schemas.openxmlformats.org/drawingml/2006/main">
              <a:rPr lang="gu" dirty="0"/>
              <a:t>સંબંધનું </a:t>
            </a:r>
            <a:r xmlns:a="http://schemas.openxmlformats.org/drawingml/2006/main">
              <a:rPr lang="gu" dirty="0"/>
              <a:t>પ્રતિનિધિત્વ કરે છે</a:t>
            </a:r>
          </a:p>
          <a:p>
            <a:r xmlns:a="http://schemas.openxmlformats.org/drawingml/2006/main">
              <a:rPr lang="gu" dirty="0"/>
              <a:t>ઉદાહરણ તરીકે,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કાર </a:t>
            </a:r>
            <a:r xmlns:a="http://schemas.openxmlformats.org/drawingml/2006/main">
              <a:rPr lang="gu" dirty="0"/>
              <a:t>એ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વાહન છે </a:t>
            </a:r>
            <a:r xmlns:a="http://schemas.openxmlformats.org/drawingml/2006/main">
              <a:rPr lang="gu" dirty="0"/>
              <a:t>અને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ટ્રક </a:t>
            </a:r>
            <a:r xmlns:a="http://schemas.openxmlformats.org/drawingml/2006/main">
              <a:rPr lang="gu" dirty="0"/>
              <a:t>એ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વાહન છે </a:t>
            </a:r>
            <a:r xmlns:a="http://schemas.openxmlformats.org/drawingml/2006/main">
              <a:rPr lang="gu" dirty="0"/>
              <a:t>. આ કિસ્સામાં,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વાહન સામાન્ય વસ્તુ છે </a:t>
            </a:r>
            <a:r xmlns:a="http://schemas.openxmlformats.org/drawingml/2006/main">
              <a:rPr lang="gu" dirty="0"/>
              <a:t>, જ્યારે કાર અને ટ્રક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વધુ ચોક્કસ વસ્તુઓ છે </a:t>
            </a:r>
            <a:r xmlns:a="http://schemas.openxmlformats.org/drawingml/2006/main">
              <a:rPr lang="gu" dirty="0"/>
              <a:t>.</a:t>
            </a:r>
          </a:p>
          <a:p>
            <a:r xmlns:a="http://schemas.openxmlformats.org/drawingml/2006/main">
              <a:rPr lang="gu" dirty="0"/>
              <a:t>વિશેષીકરણ એ </a:t>
            </a:r>
            <a:r xmlns:a="http://schemas.openxmlformats.org/drawingml/2006/main">
              <a:rPr lang="gu" b="1" dirty="0">
                <a:solidFill>
                  <a:srgbClr val="C00000"/>
                </a:solidFill>
              </a:rPr>
              <a:t>સામાન્યીકરણની વિપરીત પ્રક્રિયા છે </a:t>
            </a:r>
            <a:r xmlns:a="http://schemas.openxmlformats.org/drawingml/2006/main">
              <a:rPr lang="gu" dirty="0"/>
              <a:t>જેનો અર્થ છે હાલના વર્ગમાંથી નવા પેટા-વર્ગો બનાવવા.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0688D1E-2E17-4802-89FD-412AA9EC3175}"/>
              </a:ext>
            </a:extLst>
          </p:cNvPr>
          <p:cNvSpPr txBox="1">
            <a:spLocks/>
          </p:cNvSpPr>
          <p:nvPr/>
        </p:nvSpPr>
        <p:spPr>
          <a:xfrm>
            <a:off x="6093038" y="863443"/>
            <a:ext cx="5914514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43BFEFBA-FF7C-4E03-96A6-0E479E080936}"/>
              </a:ext>
            </a:extLst>
          </p:cNvPr>
          <p:cNvGrpSpPr/>
          <p:nvPr/>
        </p:nvGrpSpPr>
        <p:grpSpPr>
          <a:xfrm>
            <a:off x="7696928" y="814361"/>
            <a:ext cx="2546930" cy="2115268"/>
            <a:chOff x="3713413" y="4796709"/>
            <a:chExt cx="1835420" cy="946398"/>
          </a:xfrm>
        </p:grpSpPr>
        <p:sp>
          <p:nvSpPr>
            <p:cNvPr id="18" name="Google Shape;200;p27">
              <a:extLst>
                <a:ext uri="{FF2B5EF4-FFF2-40B4-BE49-F238E27FC236}">
                  <a16:creationId xmlns:a16="http://schemas.microsoft.com/office/drawing/2014/main" xmlns="" id="{0E63886C-EA2D-4E01-AE60-FE9A23B96190}"/>
                </a:ext>
              </a:extLst>
            </p:cNvPr>
            <p:cNvSpPr/>
            <p:nvPr/>
          </p:nvSpPr>
          <p:spPr>
            <a:xfrm>
              <a:off x="3713413" y="4796709"/>
              <a:ext cx="1835420" cy="232503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lvl="0" algn="ctr"/>
              <a:r xmlns:a="http://schemas.openxmlformats.org/drawingml/2006/main">
                <a:rPr lang="gu" sz="2400" b="1" i="1" dirty="0" err="1">
                  <a:solidFill>
                    <a:schemeClr val="bg1"/>
                  </a:solidFill>
                </a:rPr>
                <a:t>વાહન</a:t>
              </a:r>
              <a:endParaRPr xmlns:a="http://schemas.openxmlformats.org/drawingml/2006/main" sz="24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9" name="Google Shape;200;p27">
              <a:extLst>
                <a:ext uri="{FF2B5EF4-FFF2-40B4-BE49-F238E27FC236}">
                  <a16:creationId xmlns:a16="http://schemas.microsoft.com/office/drawing/2014/main" xmlns="" id="{4792DBBB-1997-4A93-A5B3-7B073302928E}"/>
                </a:ext>
              </a:extLst>
            </p:cNvPr>
            <p:cNvSpPr/>
            <p:nvPr/>
          </p:nvSpPr>
          <p:spPr>
            <a:xfrm>
              <a:off x="3713413" y="5029212"/>
              <a:ext cx="1835420" cy="15238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r xmlns:a="http://schemas.openxmlformats.org/drawingml/2006/main">
                <a:rPr lang="gu" dirty="0"/>
                <a:t>+ </a:t>
              </a:r>
              <a:r xmlns:a="http://schemas.openxmlformats.org/drawingml/2006/main">
                <a:rPr lang="gu" dirty="0" err="1"/>
                <a:t>વ્હીલ્સની સંખ્યા: int</a:t>
              </a:r>
              <a:endParaRPr xmlns:a="http://schemas.openxmlformats.org/drawingml/2006/main" lang="en-IN" dirty="0"/>
            </a:p>
          </p:txBody>
        </p:sp>
        <p:sp>
          <p:nvSpPr>
            <p:cNvPr id="20" name="Google Shape;200;p27">
              <a:extLst>
                <a:ext uri="{FF2B5EF4-FFF2-40B4-BE49-F238E27FC236}">
                  <a16:creationId xmlns:a16="http://schemas.microsoft.com/office/drawing/2014/main" xmlns="" id="{8A37359E-3330-4F36-900E-673C011A3FCE}"/>
                </a:ext>
              </a:extLst>
            </p:cNvPr>
            <p:cNvSpPr/>
            <p:nvPr/>
          </p:nvSpPr>
          <p:spPr>
            <a:xfrm>
              <a:off x="3713413" y="5181601"/>
              <a:ext cx="1835420" cy="56150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lvl="0"/>
              <a:r xmlns:a="http://schemas.openxmlformats.org/drawingml/2006/main">
                <a:rPr lang="gu" dirty="0"/>
                <a:t>+પ્રારંભ() : રદબાતલ</a:t>
              </a:r>
            </a:p>
            <a:p>
              <a:pPr xmlns:a="http://schemas.openxmlformats.org/drawingml/2006/main" lvl="0"/>
              <a:r xmlns:a="http://schemas.openxmlformats.org/drawingml/2006/main">
                <a:rPr lang="gu" dirty="0"/>
                <a:t>+સ્ટોપ() : રદબાતલ</a:t>
              </a:r>
            </a:p>
            <a:p>
              <a:pPr xmlns:a="http://schemas.openxmlformats.org/drawingml/2006/main" lvl="0"/>
              <a:r xmlns:a="http://schemas.openxmlformats.org/drawingml/2006/main">
                <a:rPr lang="gu" dirty="0"/>
                <a:t>+ </a:t>
              </a:r>
              <a:r xmlns:a="http://schemas.openxmlformats.org/drawingml/2006/main">
                <a:rPr lang="gu" dirty="0" err="1"/>
                <a:t>લાગુ કરો બ્રેક </a:t>
              </a:r>
              <a:r xmlns:a="http://schemas.openxmlformats.org/drawingml/2006/main">
                <a:rPr lang="gu" dirty="0"/>
                <a:t>() : રદબાતલ</a:t>
              </a:r>
            </a:p>
            <a:p>
              <a:pPr xmlns:a="http://schemas.openxmlformats.org/drawingml/2006/main" lvl="0"/>
              <a:r xmlns:a="http://schemas.openxmlformats.org/drawingml/2006/main">
                <a:rPr lang="gu" dirty="0"/>
                <a:t>+ </a:t>
              </a:r>
              <a:r xmlns:a="http://schemas.openxmlformats.org/drawingml/2006/main">
                <a:rPr lang="gu" dirty="0" err="1"/>
                <a:t>refilllFule </a:t>
              </a:r>
              <a:r xmlns:a="http://schemas.openxmlformats.org/drawingml/2006/main">
                <a:rPr lang="gu" dirty="0"/>
                <a:t>() : int</a:t>
              </a:r>
              <a:endParaRPr xmlns:a="http://schemas.openxmlformats.org/drawingml/2006/main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BC254FA3-87F5-4382-B694-8A787879872D}"/>
              </a:ext>
            </a:extLst>
          </p:cNvPr>
          <p:cNvGrpSpPr/>
          <p:nvPr/>
        </p:nvGrpSpPr>
        <p:grpSpPr>
          <a:xfrm>
            <a:off x="6208026" y="4127392"/>
            <a:ext cx="2479344" cy="1255007"/>
            <a:chOff x="5753361" y="4367090"/>
            <a:chExt cx="2797184" cy="1255007"/>
          </a:xfrm>
        </p:grpSpPr>
        <p:sp>
          <p:nvSpPr>
            <p:cNvPr id="22" name="Google Shape;200;p27">
              <a:extLst>
                <a:ext uri="{FF2B5EF4-FFF2-40B4-BE49-F238E27FC236}">
                  <a16:creationId xmlns:a16="http://schemas.microsoft.com/office/drawing/2014/main" xmlns="" id="{096EF109-7776-4081-8802-F0D1622D5FC0}"/>
                </a:ext>
              </a:extLst>
            </p:cNvPr>
            <p:cNvSpPr/>
            <p:nvPr/>
          </p:nvSpPr>
          <p:spPr>
            <a:xfrm>
              <a:off x="5753361" y="4367090"/>
              <a:ext cx="2797184" cy="519661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lvl="0" algn="ctr"/>
              <a:r xmlns:a="http://schemas.openxmlformats.org/drawingml/2006/main">
                <a:rPr lang="gu" sz="2400" b="1" dirty="0">
                  <a:solidFill>
                    <a:schemeClr val="bg1"/>
                  </a:solidFill>
                </a:rPr>
                <a:t>કાર</a:t>
              </a:r>
              <a:endParaRPr xmlns:a="http://schemas.openxmlformats.org/drawingml/2006/mai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Google Shape;200;p27">
              <a:extLst>
                <a:ext uri="{FF2B5EF4-FFF2-40B4-BE49-F238E27FC236}">
                  <a16:creationId xmlns:a16="http://schemas.microsoft.com/office/drawing/2014/main" xmlns="" id="{F54ACD01-5C41-4385-98F9-E911E3E3FB08}"/>
                </a:ext>
              </a:extLst>
            </p:cNvPr>
            <p:cNvSpPr/>
            <p:nvPr/>
          </p:nvSpPr>
          <p:spPr>
            <a:xfrm>
              <a:off x="5753361" y="4886751"/>
              <a:ext cx="2797184" cy="34060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lang="en-IN" i="1" dirty="0"/>
            </a:p>
          </p:txBody>
        </p:sp>
        <p:sp>
          <p:nvSpPr>
            <p:cNvPr id="24" name="Google Shape;200;p27">
              <a:extLst>
                <a:ext uri="{FF2B5EF4-FFF2-40B4-BE49-F238E27FC236}">
                  <a16:creationId xmlns:a16="http://schemas.microsoft.com/office/drawing/2014/main" xmlns="" id="{80D58345-4058-4FE2-8BC8-E044B7719188}"/>
                </a:ext>
              </a:extLst>
            </p:cNvPr>
            <p:cNvSpPr/>
            <p:nvPr/>
          </p:nvSpPr>
          <p:spPr>
            <a:xfrm>
              <a:off x="5753361" y="5227352"/>
              <a:ext cx="2797184" cy="39474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lvl="0"/>
              <a:r xmlns:a="http://schemas.openxmlformats.org/drawingml/2006/main">
                <a:rPr lang="gu" dirty="0"/>
                <a:t>+ </a:t>
              </a:r>
              <a:r xmlns:a="http://schemas.openxmlformats.org/drawingml/2006/main">
                <a:rPr lang="gu" dirty="0" err="1"/>
                <a:t>parkAtHome </a:t>
              </a:r>
              <a:r xmlns:a="http://schemas.openxmlformats.org/drawingml/2006/main">
                <a:rPr lang="gu" dirty="0"/>
                <a:t>() : રદબાતલ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09037080-69C2-4015-9B55-A0FE0DF47113}"/>
              </a:ext>
            </a:extLst>
          </p:cNvPr>
          <p:cNvGrpSpPr/>
          <p:nvPr/>
        </p:nvGrpSpPr>
        <p:grpSpPr>
          <a:xfrm>
            <a:off x="9479688" y="4145876"/>
            <a:ext cx="2231813" cy="1595607"/>
            <a:chOff x="9119347" y="4385574"/>
            <a:chExt cx="2797184" cy="1595607"/>
          </a:xfrm>
        </p:grpSpPr>
        <p:sp>
          <p:nvSpPr>
            <p:cNvPr id="26" name="Google Shape;200;p27">
              <a:extLst>
                <a:ext uri="{FF2B5EF4-FFF2-40B4-BE49-F238E27FC236}">
                  <a16:creationId xmlns:a16="http://schemas.microsoft.com/office/drawing/2014/main" xmlns="" id="{9916831C-BBF4-426F-9EC5-59EA97F17E41}"/>
                </a:ext>
              </a:extLst>
            </p:cNvPr>
            <p:cNvSpPr/>
            <p:nvPr/>
          </p:nvSpPr>
          <p:spPr>
            <a:xfrm>
              <a:off x="9119347" y="4385574"/>
              <a:ext cx="2797184" cy="519661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lvl="0" algn="ctr"/>
              <a:r xmlns:a="http://schemas.openxmlformats.org/drawingml/2006/main">
                <a:rPr lang="gu" sz="2400" b="1" dirty="0">
                  <a:solidFill>
                    <a:schemeClr val="bg1"/>
                  </a:solidFill>
                </a:rPr>
                <a:t>ટ્રક</a:t>
              </a:r>
              <a:endParaRPr xmlns:a="http://schemas.openxmlformats.org/drawingml/2006/mai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Google Shape;200;p27">
              <a:extLst>
                <a:ext uri="{FF2B5EF4-FFF2-40B4-BE49-F238E27FC236}">
                  <a16:creationId xmlns:a16="http://schemas.microsoft.com/office/drawing/2014/main" xmlns="" id="{6762E17C-FD8A-404A-96C6-A740333E2CAE}"/>
                </a:ext>
              </a:extLst>
            </p:cNvPr>
            <p:cNvSpPr/>
            <p:nvPr/>
          </p:nvSpPr>
          <p:spPr>
            <a:xfrm>
              <a:off x="9119347" y="4905235"/>
              <a:ext cx="2797184" cy="3406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lang="en-IN" i="1" dirty="0">
                <a:solidFill>
                  <a:schemeClr val="tx1"/>
                </a:solidFill>
              </a:endParaRPr>
            </a:p>
          </p:txBody>
        </p:sp>
        <p:sp>
          <p:nvSpPr>
            <p:cNvPr id="28" name="Google Shape;200;p27">
              <a:extLst>
                <a:ext uri="{FF2B5EF4-FFF2-40B4-BE49-F238E27FC236}">
                  <a16:creationId xmlns:a16="http://schemas.microsoft.com/office/drawing/2014/main" xmlns="" id="{9B5E3582-AD40-4344-9773-03DEA68D0DCE}"/>
                </a:ext>
              </a:extLst>
            </p:cNvPr>
            <p:cNvSpPr/>
            <p:nvPr/>
          </p:nvSpPr>
          <p:spPr>
            <a:xfrm>
              <a:off x="9119347" y="5245835"/>
              <a:ext cx="2797184" cy="73534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lvl="0"/>
              <a:r xmlns:a="http://schemas.openxmlformats.org/drawingml/2006/main">
                <a:rPr lang="gu" dirty="0">
                  <a:solidFill>
                    <a:schemeClr val="tx1"/>
                  </a:solidFill>
                </a:rPr>
                <a:t>+ </a:t>
              </a:r>
              <a:r xmlns:a="http://schemas.openxmlformats.org/drawingml/2006/main">
                <a:rPr lang="gu" dirty="0" err="1">
                  <a:solidFill>
                    <a:schemeClr val="tx1"/>
                  </a:solidFill>
                </a:rPr>
                <a:t>loadGoods </a:t>
              </a:r>
              <a:r xmlns:a="http://schemas.openxmlformats.org/drawingml/2006/main">
                <a:rPr lang="gu" dirty="0">
                  <a:solidFill>
                    <a:schemeClr val="tx1"/>
                  </a:solidFill>
                </a:rPr>
                <a:t>(): રદબાતલ</a:t>
              </a:r>
            </a:p>
            <a:p>
              <a:pPr xmlns:a="http://schemas.openxmlformats.org/drawingml/2006/main" lvl="0"/>
              <a:r xmlns:a="http://schemas.openxmlformats.org/drawingml/2006/main">
                <a:rPr lang="gu" dirty="0">
                  <a:solidFill>
                    <a:schemeClr val="tx1"/>
                  </a:solidFill>
                </a:rPr>
                <a:t>+ </a:t>
              </a:r>
              <a:r xmlns:a="http://schemas.openxmlformats.org/drawingml/2006/main">
                <a:rPr lang="gu" dirty="0" err="1">
                  <a:solidFill>
                    <a:schemeClr val="tx1"/>
                  </a:solidFill>
                </a:rPr>
                <a:t>અનલોડ ગુડ્સ </a:t>
              </a:r>
              <a:r xmlns:a="http://schemas.openxmlformats.org/drawingml/2006/main">
                <a:rPr lang="gu" dirty="0">
                  <a:solidFill>
                    <a:schemeClr val="tx1"/>
                  </a:solidFill>
                </a:rPr>
                <a:t>() : રદબાતલ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A7FA3ADA-F970-406C-941F-BA0CF236FFBA}"/>
              </a:ext>
            </a:extLst>
          </p:cNvPr>
          <p:cNvGrpSpPr/>
          <p:nvPr/>
        </p:nvGrpSpPr>
        <p:grpSpPr>
          <a:xfrm>
            <a:off x="7445576" y="2929629"/>
            <a:ext cx="2939875" cy="1214768"/>
            <a:chOff x="4669589" y="3967363"/>
            <a:chExt cx="2457449" cy="108228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03875BE8-D7D6-4F38-95CA-16E2224DDBD8}"/>
                </a:ext>
              </a:extLst>
            </p:cNvPr>
            <p:cNvCxnSpPr>
              <a:cxnSpLocks/>
            </p:cNvCxnSpPr>
            <p:nvPr/>
          </p:nvCxnSpPr>
          <p:spPr>
            <a:xfrm>
              <a:off x="4669589" y="4618074"/>
              <a:ext cx="2457448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33BE67E1-D355-4C44-BFA2-EF24EF002AA6}"/>
                </a:ext>
              </a:extLst>
            </p:cNvPr>
            <p:cNvCxnSpPr>
              <a:cxnSpLocks/>
            </p:cNvCxnSpPr>
            <p:nvPr/>
          </p:nvCxnSpPr>
          <p:spPr>
            <a:xfrm>
              <a:off x="4669589" y="4618074"/>
              <a:ext cx="1" cy="43157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399BE818-EEE2-48B5-8721-63C67499646E}"/>
                </a:ext>
              </a:extLst>
            </p:cNvPr>
            <p:cNvCxnSpPr>
              <a:cxnSpLocks/>
            </p:cNvCxnSpPr>
            <p:nvPr/>
          </p:nvCxnSpPr>
          <p:spPr>
            <a:xfrm>
              <a:off x="7127038" y="4618074"/>
              <a:ext cx="0" cy="43157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xmlns="" id="{38B1B8E5-BDE9-4493-A833-AA693EB7B4C2}"/>
                </a:ext>
              </a:extLst>
            </p:cNvPr>
            <p:cNvSpPr/>
            <p:nvPr/>
          </p:nvSpPr>
          <p:spPr>
            <a:xfrm>
              <a:off x="5681707" y="3967363"/>
              <a:ext cx="239697" cy="133165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F7EBDF44-C6CD-4339-8BD5-5186F49873DA}"/>
                </a:ext>
              </a:extLst>
            </p:cNvPr>
            <p:cNvCxnSpPr>
              <a:stCxn id="33" idx="3"/>
            </p:cNvCxnSpPr>
            <p:nvPr/>
          </p:nvCxnSpPr>
          <p:spPr>
            <a:xfrm flipH="1">
              <a:off x="5801555" y="4100528"/>
              <a:ext cx="1" cy="51754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DA93683F-001C-4BE1-A9DC-2873A119C148}"/>
              </a:ext>
            </a:extLst>
          </p:cNvPr>
          <p:cNvCxnSpPr>
            <a:cxnSpLocks/>
          </p:cNvCxnSpPr>
          <p:nvPr/>
        </p:nvCxnSpPr>
        <p:spPr>
          <a:xfrm flipV="1">
            <a:off x="6060408" y="1917577"/>
            <a:ext cx="0" cy="2833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3723D4DC-C9F9-4F13-B444-BB835AD5A90A}"/>
              </a:ext>
            </a:extLst>
          </p:cNvPr>
          <p:cNvCxnSpPr>
            <a:cxnSpLocks/>
          </p:cNvCxnSpPr>
          <p:nvPr/>
        </p:nvCxnSpPr>
        <p:spPr>
          <a:xfrm>
            <a:off x="11941946" y="1917577"/>
            <a:ext cx="0" cy="2956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9930EE5D-AD5E-434E-BAF4-303181EA0BA1}"/>
              </a:ext>
            </a:extLst>
          </p:cNvPr>
          <p:cNvSpPr/>
          <p:nvPr/>
        </p:nvSpPr>
        <p:spPr>
          <a:xfrm rot="16200000">
            <a:off x="10980634" y="2882599"/>
            <a:ext cx="158248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xmlns:a="http://schemas.openxmlformats.org/drawingml/2006/main" algn="ctr"/>
            <a:r xmlns:a="http://schemas.openxmlformats.org/drawingml/2006/main">
              <a:rPr lang="gu" b="1" spc="50" dirty="0">
                <a:ln w="0"/>
                <a:solidFill>
                  <a:srgbClr val="A32D19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વિશેષતા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9AB67301-E0F1-4E99-AB87-C90DCCD18E8A}"/>
              </a:ext>
            </a:extLst>
          </p:cNvPr>
          <p:cNvSpPr/>
          <p:nvPr/>
        </p:nvSpPr>
        <p:spPr>
          <a:xfrm rot="16200000">
            <a:off x="5419156" y="3114519"/>
            <a:ext cx="161614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xmlns:a="http://schemas.openxmlformats.org/drawingml/2006/main" algn="ctr"/>
            <a:r xmlns:a="http://schemas.openxmlformats.org/drawingml/2006/main">
              <a:rPr lang="gu" b="1" spc="50" dirty="0">
                <a:ln w="0"/>
                <a:solidFill>
                  <a:srgbClr val="A32D19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સામાન્યીકરણ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842993" y="698138"/>
            <a:ext cx="0" cy="592473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5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6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2BC2FA-AD7E-496A-BEB8-6B2FACD9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gu" dirty="0"/>
              <a:t>સામાન્યીકરણ અને વિશેષતા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DB4466-D3B5-4090-9785-F9CEAAEF5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4"/>
            <a:ext cx="4418786" cy="5590565"/>
          </a:xfrm>
        </p:spPr>
        <p:txBody>
          <a:bodyPr/>
          <a:lstStyle/>
          <a:p>
            <a:r xmlns:a="http://schemas.openxmlformats.org/drawingml/2006/main">
              <a:rPr lang="gu" dirty="0"/>
              <a:t>ઉદાહરણ તરીકે બેંકમાં, કોઈપણ ગ્રાહક ખાતું ખોલે છે.</a:t>
            </a:r>
          </a:p>
          <a:p>
            <a:r xmlns:a="http://schemas.openxmlformats.org/drawingml/2006/main">
              <a:rPr lang="gu" dirty="0"/>
              <a:t>ખાતું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બચત ખાતું </a:t>
            </a:r>
            <a:r xmlns:a="http://schemas.openxmlformats.org/drawingml/2006/main">
              <a:rPr lang="gu" dirty="0"/>
              <a:t>અથવા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ચાલુ ખાતું હોઈ શકે છે </a:t>
            </a:r>
            <a:r xmlns:a="http://schemas.openxmlformats.org/drawingml/2006/main">
              <a:rPr lang="gu" dirty="0"/>
              <a:t>. બચત ખાતામાં ગ્રાહક </a:t>
            </a:r>
            <a:r xmlns:a="http://schemas.openxmlformats.org/drawingml/2006/main">
              <a:rPr lang="gu" dirty="0"/>
              <a:t>ડિપોઝીટ પર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નિશ્ચિત વ્યાજ કમાય છે . </a:t>
            </a:r>
            <a:r xmlns:a="http://schemas.openxmlformats.org/drawingml/2006/main">
              <a:rPr lang="gu" dirty="0"/>
              <a:t>પરંતુ </a:t>
            </a:r>
            <a:r xmlns:a="http://schemas.openxmlformats.org/drawingml/2006/main">
              <a:rPr lang="gu" dirty="0">
                <a:solidFill>
                  <a:srgbClr val="C00000"/>
                </a:solidFill>
              </a:rPr>
              <a:t>ચાલુ ખાતામાં આ સુવિધા ઉપલબ્ધ નથી </a:t>
            </a:r>
            <a:r xmlns:a="http://schemas.openxmlformats.org/drawingml/2006/main">
              <a:rPr lang="gu" dirty="0"/>
              <a:t>.</a:t>
            </a:r>
            <a:r xmlns:a="http://schemas.openxmlformats.org/drawingml/2006/main">
              <a:rPr lang="gu" dirty="0"/>
              <a:t>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FA171786-9E04-444A-9290-1F5E006495B7}"/>
              </a:ext>
            </a:extLst>
          </p:cNvPr>
          <p:cNvGrpSpPr/>
          <p:nvPr/>
        </p:nvGrpSpPr>
        <p:grpSpPr>
          <a:xfrm>
            <a:off x="7230846" y="1275921"/>
            <a:ext cx="3378406" cy="1618725"/>
            <a:chOff x="3713413" y="4796709"/>
            <a:chExt cx="1835420" cy="946998"/>
          </a:xfrm>
        </p:grpSpPr>
        <p:sp>
          <p:nvSpPr>
            <p:cNvPr id="51" name="Google Shape;200;p27">
              <a:extLst>
                <a:ext uri="{FF2B5EF4-FFF2-40B4-BE49-F238E27FC236}">
                  <a16:creationId xmlns:a16="http://schemas.microsoft.com/office/drawing/2014/main" xmlns="" id="{0AEA6DFE-0EA0-4C85-A8A7-0F4BFAA308C7}"/>
                </a:ext>
              </a:extLst>
            </p:cNvPr>
            <p:cNvSpPr/>
            <p:nvPr/>
          </p:nvSpPr>
          <p:spPr>
            <a:xfrm>
              <a:off x="3713413" y="4796709"/>
              <a:ext cx="1835420" cy="23250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lvl="0" algn="ctr"/>
              <a:r xmlns:a="http://schemas.openxmlformats.org/drawingml/2006/main">
                <a:rPr lang="gu" sz="2400" b="1" i="1" dirty="0">
                  <a:solidFill>
                    <a:schemeClr val="bg1"/>
                  </a:solidFill>
                </a:rPr>
                <a:t>એકાઉન્ટ</a:t>
              </a:r>
              <a:endParaRPr xmlns:a="http://schemas.openxmlformats.org/drawingml/2006/main" sz="2400" b="1" i="1" dirty="0">
                <a:solidFill>
                  <a:schemeClr val="bg1"/>
                </a:solidFill>
              </a:endParaRPr>
            </a:p>
          </p:txBody>
        </p:sp>
        <p:sp>
          <p:nvSpPr>
            <p:cNvPr id="52" name="Google Shape;200;p27">
              <a:extLst>
                <a:ext uri="{FF2B5EF4-FFF2-40B4-BE49-F238E27FC236}">
                  <a16:creationId xmlns:a16="http://schemas.microsoft.com/office/drawing/2014/main" xmlns="" id="{69228244-FA09-4F4E-ABD3-43F7A27C185D}"/>
                </a:ext>
              </a:extLst>
            </p:cNvPr>
            <p:cNvSpPr/>
            <p:nvPr/>
          </p:nvSpPr>
          <p:spPr>
            <a:xfrm>
              <a:off x="3713413" y="5029212"/>
              <a:ext cx="1835420" cy="27227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r xmlns:a="http://schemas.openxmlformats.org/drawingml/2006/main">
                <a:rPr lang="gu" sz="1400" i="1" dirty="0">
                  <a:solidFill>
                    <a:schemeClr val="tx1"/>
                  </a:solidFill>
                </a:rPr>
                <a:t>+ </a:t>
              </a:r>
              <a:r xmlns:a="http://schemas.openxmlformats.org/drawingml/2006/main">
                <a:rPr lang="gu" sz="1400" dirty="0" err="1">
                  <a:solidFill>
                    <a:schemeClr val="tx1"/>
                  </a:solidFill>
                </a:rPr>
                <a:t>એકાઉન્ટ નંબર:લાંબા</a:t>
              </a:r>
              <a:endParaRPr xmlns:a="http://schemas.openxmlformats.org/drawingml/2006/main" lang="en-IN" sz="1400" dirty="0">
                <a:solidFill>
                  <a:schemeClr val="tx1"/>
                </a:solidFill>
              </a:endParaRPr>
            </a:p>
            <a:p>
              <a:r xmlns:a="http://schemas.openxmlformats.org/drawingml/2006/main">
                <a:rPr lang="gu" sz="1400" dirty="0">
                  <a:solidFill>
                    <a:schemeClr val="tx1"/>
                  </a:solidFill>
                </a:rPr>
                <a:t>+ </a:t>
              </a:r>
              <a:r xmlns:a="http://schemas.openxmlformats.org/drawingml/2006/main">
                <a:rPr lang="gu" sz="1400" dirty="0" err="1">
                  <a:solidFill>
                    <a:schemeClr val="tx1"/>
                  </a:solidFill>
                </a:rPr>
                <a:t>સંતુલન: ડબલ</a:t>
              </a:r>
              <a:endParaRPr xmlns:a="http://schemas.openxmlformats.org/drawingml/2006/main"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Google Shape;200;p27">
              <a:extLst>
                <a:ext uri="{FF2B5EF4-FFF2-40B4-BE49-F238E27FC236}">
                  <a16:creationId xmlns:a16="http://schemas.microsoft.com/office/drawing/2014/main" xmlns="" id="{93705C5A-3030-47F0-9973-30877B827B42}"/>
                </a:ext>
              </a:extLst>
            </p:cNvPr>
            <p:cNvSpPr/>
            <p:nvPr/>
          </p:nvSpPr>
          <p:spPr>
            <a:xfrm>
              <a:off x="3713413" y="5299921"/>
              <a:ext cx="1835420" cy="44378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lvl="0"/>
              <a:r xmlns:a="http://schemas.openxmlformats.org/drawingml/2006/main">
                <a:rPr lang="gu" sz="1400" dirty="0">
                  <a:solidFill>
                    <a:schemeClr val="tx1"/>
                  </a:solidFill>
                </a:rPr>
                <a:t>+ </a:t>
              </a:r>
              <a:r xmlns:a="http://schemas.openxmlformats.org/drawingml/2006/main">
                <a:rPr lang="gu" sz="1400" dirty="0" err="1">
                  <a:solidFill>
                    <a:schemeClr val="tx1"/>
                  </a:solidFill>
                </a:rPr>
                <a:t>ડેબિટ રકમ </a:t>
              </a:r>
              <a:r xmlns:a="http://schemas.openxmlformats.org/drawingml/2006/main">
                <a:rPr lang="gu" sz="1400" dirty="0">
                  <a:solidFill>
                    <a:schemeClr val="tx1"/>
                  </a:solidFill>
                </a:rPr>
                <a:t>( </a:t>
              </a:r>
              <a:r xmlns:a="http://schemas.openxmlformats.org/drawingml/2006/main">
                <a:rPr lang="gu" sz="1400" dirty="0" err="1">
                  <a:solidFill>
                    <a:schemeClr val="tx1"/>
                  </a:solidFill>
                </a:rPr>
                <a:t>રકમ: ડબલ </a:t>
              </a:r>
              <a:r xmlns:a="http://schemas.openxmlformats.org/drawingml/2006/main">
                <a:rPr lang="gu" sz="1400" dirty="0">
                  <a:solidFill>
                    <a:schemeClr val="tx1"/>
                  </a:solidFill>
                </a:rPr>
                <a:t>): રદબાતલ</a:t>
              </a:r>
            </a:p>
            <a:p>
              <a:pPr xmlns:a="http://schemas.openxmlformats.org/drawingml/2006/main" lvl="0"/>
              <a:r xmlns:a="http://schemas.openxmlformats.org/drawingml/2006/main">
                <a:rPr lang="gu" sz="1400" dirty="0">
                  <a:solidFill>
                    <a:schemeClr val="tx1"/>
                  </a:solidFill>
                </a:rPr>
                <a:t>+ </a:t>
              </a:r>
              <a:r xmlns:a="http://schemas.openxmlformats.org/drawingml/2006/main">
                <a:rPr lang="gu" sz="1400" dirty="0" err="1">
                  <a:solidFill>
                    <a:schemeClr val="tx1"/>
                  </a:solidFill>
                </a:rPr>
                <a:t>creditAmount </a:t>
              </a:r>
              <a:r xmlns:a="http://schemas.openxmlformats.org/drawingml/2006/main">
                <a:rPr lang="gu" sz="1400" dirty="0">
                  <a:solidFill>
                    <a:schemeClr val="tx1"/>
                  </a:solidFill>
                </a:rPr>
                <a:t>( </a:t>
              </a:r>
              <a:r xmlns:a="http://schemas.openxmlformats.org/drawingml/2006/main">
                <a:rPr lang="gu" sz="1400" dirty="0" err="1">
                  <a:solidFill>
                    <a:schemeClr val="tx1"/>
                  </a:solidFill>
                </a:rPr>
                <a:t>રકમ: ડબલ </a:t>
              </a:r>
              <a:r xmlns:a="http://schemas.openxmlformats.org/drawingml/2006/main">
                <a:rPr lang="gu" sz="1400" dirty="0">
                  <a:solidFill>
                    <a:schemeClr val="tx1"/>
                  </a:solidFill>
                </a:rPr>
                <a:t>) : int</a:t>
              </a:r>
            </a:p>
            <a:p>
              <a:pPr xmlns:a="http://schemas.openxmlformats.org/drawingml/2006/main" lvl="0"/>
              <a:r xmlns:a="http://schemas.openxmlformats.org/drawingml/2006/main">
                <a:rPr lang="gu" sz="1400" dirty="0">
                  <a:solidFill>
                    <a:schemeClr val="tx1"/>
                  </a:solidFill>
                </a:rPr>
                <a:t>+ </a:t>
              </a:r>
              <a:r xmlns:a="http://schemas.openxmlformats.org/drawingml/2006/main">
                <a:rPr lang="gu" sz="1400" dirty="0" err="1">
                  <a:solidFill>
                    <a:schemeClr val="tx1"/>
                  </a:solidFill>
                </a:rPr>
                <a:t>ગેટબેલેન્સ </a:t>
              </a:r>
              <a:r xmlns:a="http://schemas.openxmlformats.org/drawingml/2006/main">
                <a:rPr lang="gu" sz="1400" dirty="0">
                  <a:solidFill>
                    <a:schemeClr val="tx1"/>
                  </a:solidFill>
                </a:rPr>
                <a:t>( ખાતા નંબર </a:t>
              </a:r>
              <a:r xmlns:a="http://schemas.openxmlformats.org/drawingml/2006/main">
                <a:rPr lang="gu" sz="1400" dirty="0" err="1">
                  <a:solidFill>
                    <a:schemeClr val="tx1"/>
                  </a:solidFill>
                </a:rPr>
                <a:t>:લાંબા </a:t>
              </a:r>
              <a:r xmlns:a="http://schemas.openxmlformats.org/drawingml/2006/main">
                <a:rPr lang="gu" sz="1400" dirty="0">
                  <a:solidFill>
                    <a:schemeClr val="tx1"/>
                  </a:solidFill>
                </a:rPr>
                <a:t>): ડબલ</a:t>
              </a:r>
              <a:endParaRPr xmlns:a="http://schemas.openxmlformats.org/drawingml/2006/main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DBAF93CB-75F5-42B3-B483-FED3C056AED5}"/>
              </a:ext>
            </a:extLst>
          </p:cNvPr>
          <p:cNvGrpSpPr/>
          <p:nvPr/>
        </p:nvGrpSpPr>
        <p:grpSpPr>
          <a:xfrm>
            <a:off x="4951742" y="3548413"/>
            <a:ext cx="3993565" cy="1040128"/>
            <a:chOff x="5753361" y="4367090"/>
            <a:chExt cx="2797184" cy="773745"/>
          </a:xfrm>
        </p:grpSpPr>
        <p:sp>
          <p:nvSpPr>
            <p:cNvPr id="55" name="Google Shape;200;p27">
              <a:extLst>
                <a:ext uri="{FF2B5EF4-FFF2-40B4-BE49-F238E27FC236}">
                  <a16:creationId xmlns:a16="http://schemas.microsoft.com/office/drawing/2014/main" xmlns="" id="{B8ED8D7D-7F1B-44F5-B74A-AF413FF3E8CC}"/>
                </a:ext>
              </a:extLst>
            </p:cNvPr>
            <p:cNvSpPr/>
            <p:nvPr/>
          </p:nvSpPr>
          <p:spPr>
            <a:xfrm>
              <a:off x="5753361" y="4367090"/>
              <a:ext cx="2797184" cy="287413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lvl="0" algn="ctr"/>
              <a:r xmlns:a="http://schemas.openxmlformats.org/drawingml/2006/main">
                <a:rPr lang="gu" sz="2400" b="1" dirty="0" err="1">
                  <a:solidFill>
                    <a:schemeClr val="bg1"/>
                  </a:solidFill>
                </a:rPr>
                <a:t>બચત ખાતું</a:t>
              </a:r>
              <a:endParaRPr xmlns:a="http://schemas.openxmlformats.org/drawingml/2006/mai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Google Shape;200;p27">
              <a:extLst>
                <a:ext uri="{FF2B5EF4-FFF2-40B4-BE49-F238E27FC236}">
                  <a16:creationId xmlns:a16="http://schemas.microsoft.com/office/drawing/2014/main" xmlns="" id="{DE20083C-9786-4F79-B8DD-B89664D93340}"/>
                </a:ext>
              </a:extLst>
            </p:cNvPr>
            <p:cNvSpPr/>
            <p:nvPr/>
          </p:nvSpPr>
          <p:spPr>
            <a:xfrm>
              <a:off x="5753361" y="4654503"/>
              <a:ext cx="2797184" cy="23691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r xmlns:a="http://schemas.openxmlformats.org/drawingml/2006/main">
                <a:rPr lang="gu" sz="1400" dirty="0">
                  <a:solidFill>
                    <a:schemeClr val="tx1"/>
                  </a:solidFill>
                </a:rPr>
                <a:t>+ </a:t>
              </a:r>
              <a:r xmlns:a="http://schemas.openxmlformats.org/drawingml/2006/main">
                <a:rPr lang="gu" sz="1400" dirty="0" err="1">
                  <a:solidFill>
                    <a:schemeClr val="tx1"/>
                  </a:solidFill>
                </a:rPr>
                <a:t>વ્યાજદર: ડબલ</a:t>
              </a:r>
              <a:endParaRPr xmlns:a="http://schemas.openxmlformats.org/drawingml/2006/main"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Google Shape;200;p27">
              <a:extLst>
                <a:ext uri="{FF2B5EF4-FFF2-40B4-BE49-F238E27FC236}">
                  <a16:creationId xmlns:a16="http://schemas.microsoft.com/office/drawing/2014/main" xmlns="" id="{F0A50E83-26D6-48AF-8D68-70ACA6D1553E}"/>
                </a:ext>
              </a:extLst>
            </p:cNvPr>
            <p:cNvSpPr/>
            <p:nvPr/>
          </p:nvSpPr>
          <p:spPr>
            <a:xfrm>
              <a:off x="5753361" y="4887916"/>
              <a:ext cx="2797184" cy="25291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xmlns:a="http://schemas.openxmlformats.org/drawingml/2006/main" lvl="0"/>
              <a:r xmlns:a="http://schemas.openxmlformats.org/drawingml/2006/main">
                <a:rPr lang="gu" sz="1400" dirty="0">
                  <a:solidFill>
                    <a:schemeClr val="tx1"/>
                  </a:solidFill>
                </a:rPr>
                <a:t>+ </a:t>
              </a:r>
              <a:r xmlns:a="http://schemas.openxmlformats.org/drawingml/2006/main">
                <a:rPr lang="gu" sz="1400" dirty="0" err="1">
                  <a:solidFill>
                    <a:schemeClr val="tx1"/>
                  </a:solidFill>
                </a:rPr>
                <a:t>isTransactionLimitOut </a:t>
              </a:r>
              <a:r xmlns:a="http://schemas.openxmlformats.org/drawingml/2006/main">
                <a:rPr lang="gu" sz="1400" dirty="0">
                  <a:solidFill>
                    <a:schemeClr val="tx1"/>
                  </a:solidFill>
                </a:rPr>
                <a:t>( accountNo </a:t>
              </a:r>
              <a:r xmlns:a="http://schemas.openxmlformats.org/drawingml/2006/main">
                <a:rPr lang="gu" sz="1400" dirty="0" err="1">
                  <a:solidFill>
                    <a:schemeClr val="tx1"/>
                  </a:solidFill>
                </a:rPr>
                <a:t>:long </a:t>
              </a:r>
              <a:r xmlns:a="http://schemas.openxmlformats.org/drawingml/2006/main">
                <a:rPr lang="gu" sz="1400" dirty="0">
                  <a:solidFill>
                    <a:schemeClr val="tx1"/>
                  </a:solidFill>
                </a:rPr>
                <a:t>) : int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F2CE4EE2-1B49-45BC-8B15-B3903E412CFE}"/>
              </a:ext>
            </a:extLst>
          </p:cNvPr>
          <p:cNvGrpSpPr/>
          <p:nvPr/>
        </p:nvGrpSpPr>
        <p:grpSpPr>
          <a:xfrm>
            <a:off x="7230846" y="2929671"/>
            <a:ext cx="3342247" cy="599918"/>
            <a:chOff x="4487057" y="3981744"/>
            <a:chExt cx="2639981" cy="1067903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74554CEB-52AE-40C2-987C-51510CF8E714}"/>
                </a:ext>
              </a:extLst>
            </p:cNvPr>
            <p:cNvCxnSpPr>
              <a:cxnSpLocks/>
            </p:cNvCxnSpPr>
            <p:nvPr/>
          </p:nvCxnSpPr>
          <p:spPr>
            <a:xfrm>
              <a:off x="4487057" y="4618074"/>
              <a:ext cx="263998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B52BED1C-E024-44FF-86A2-00F2A25B515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057" y="4618074"/>
              <a:ext cx="1" cy="43157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A47C3CB9-FE72-4552-A7D1-A42F2748F3AC}"/>
                </a:ext>
              </a:extLst>
            </p:cNvPr>
            <p:cNvCxnSpPr>
              <a:cxnSpLocks/>
            </p:cNvCxnSpPr>
            <p:nvPr/>
          </p:nvCxnSpPr>
          <p:spPr>
            <a:xfrm>
              <a:off x="7127038" y="4618074"/>
              <a:ext cx="0" cy="43157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xmlns="" id="{C6992EC1-7C8D-43EC-9BAF-BDA9B376F3BA}"/>
                </a:ext>
              </a:extLst>
            </p:cNvPr>
            <p:cNvSpPr/>
            <p:nvPr/>
          </p:nvSpPr>
          <p:spPr>
            <a:xfrm>
              <a:off x="5681707" y="3981744"/>
              <a:ext cx="233702" cy="118783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26D05762-E714-400F-A134-4BC3A69E24F9}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>
              <a:off x="5798558" y="4100527"/>
              <a:ext cx="2998" cy="51754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839ABC00-F05B-4D27-8141-178D123AB6A4}"/>
              </a:ext>
            </a:extLst>
          </p:cNvPr>
          <p:cNvGrpSpPr/>
          <p:nvPr/>
        </p:nvGrpSpPr>
        <p:grpSpPr>
          <a:xfrm>
            <a:off x="9347083" y="3529588"/>
            <a:ext cx="2567413" cy="1148398"/>
            <a:chOff x="5753361" y="4367090"/>
            <a:chExt cx="2797184" cy="854287"/>
          </a:xfrm>
        </p:grpSpPr>
        <p:sp>
          <p:nvSpPr>
            <p:cNvPr id="65" name="Google Shape;200;p27">
              <a:extLst>
                <a:ext uri="{FF2B5EF4-FFF2-40B4-BE49-F238E27FC236}">
                  <a16:creationId xmlns:a16="http://schemas.microsoft.com/office/drawing/2014/main" xmlns="" id="{677509C2-3C67-4137-A1A1-1604BA062B37}"/>
                </a:ext>
              </a:extLst>
            </p:cNvPr>
            <p:cNvSpPr/>
            <p:nvPr/>
          </p:nvSpPr>
          <p:spPr>
            <a:xfrm>
              <a:off x="5753361" y="4367090"/>
              <a:ext cx="2797184" cy="287413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xmlns:a="http://schemas.openxmlformats.org/drawingml/2006/main" lvl="0" algn="ctr"/>
              <a:r xmlns:a="http://schemas.openxmlformats.org/drawingml/2006/main">
                <a:rPr lang="gu" sz="2400" b="1" dirty="0" err="1">
                  <a:solidFill>
                    <a:schemeClr val="bg1"/>
                  </a:solidFill>
                </a:rPr>
                <a:t>ચાલુ ખાતાની</a:t>
              </a:r>
              <a:endParaRPr xmlns:a="http://schemas.openxmlformats.org/drawingml/2006/mai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Google Shape;200;p27">
              <a:extLst>
                <a:ext uri="{FF2B5EF4-FFF2-40B4-BE49-F238E27FC236}">
                  <a16:creationId xmlns:a16="http://schemas.microsoft.com/office/drawing/2014/main" xmlns="" id="{3448CE2C-E507-4EED-A28A-47F439614E50}"/>
                </a:ext>
              </a:extLst>
            </p:cNvPr>
            <p:cNvSpPr/>
            <p:nvPr/>
          </p:nvSpPr>
          <p:spPr>
            <a:xfrm>
              <a:off x="5753361" y="4654503"/>
              <a:ext cx="2797184" cy="23691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IN" sz="1400" dirty="0"/>
            </a:p>
          </p:txBody>
        </p:sp>
        <p:sp>
          <p:nvSpPr>
            <p:cNvPr id="67" name="Google Shape;200;p27">
              <a:extLst>
                <a:ext uri="{FF2B5EF4-FFF2-40B4-BE49-F238E27FC236}">
                  <a16:creationId xmlns:a16="http://schemas.microsoft.com/office/drawing/2014/main" xmlns="" id="{A9093674-6EB4-4FC5-9FBE-9701D1693670}"/>
                </a:ext>
              </a:extLst>
            </p:cNvPr>
            <p:cNvSpPr/>
            <p:nvPr/>
          </p:nvSpPr>
          <p:spPr>
            <a:xfrm>
              <a:off x="5753361" y="4887916"/>
              <a:ext cx="2797184" cy="33346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endParaRPr lang="en-IN" sz="1400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4737517" y="698138"/>
            <a:ext cx="0" cy="592473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3595</TotalTime>
  <Words>1672</Words>
  <Application>Microsoft Office PowerPoint</Application>
  <PresentationFormat>Widescreen</PresentationFormat>
  <Paragraphs>319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Roboto Condensed Light</vt:lpstr>
      <vt:lpstr>Calibri</vt:lpstr>
      <vt:lpstr>Segoe UI Black</vt:lpstr>
      <vt:lpstr>Wingdings</vt:lpstr>
      <vt:lpstr>Roboto Condensed</vt:lpstr>
      <vt:lpstr>Arial</vt:lpstr>
      <vt:lpstr>Wingdings 3</vt:lpstr>
      <vt:lpstr>Office Theme</vt:lpstr>
      <vt:lpstr>PowerPoint Presentation</vt:lpstr>
      <vt:lpstr>Class diagram </vt:lpstr>
      <vt:lpstr>Elements of Class Diagram (Class Name)</vt:lpstr>
      <vt:lpstr>Elements of Class Diagram (Class Name) Cont.</vt:lpstr>
      <vt:lpstr>Elements of Class Diagram (Attributes)</vt:lpstr>
      <vt:lpstr>Elements of Class Diagram (Access Modifiers)</vt:lpstr>
      <vt:lpstr>Elements of Class Diagram (Operation)</vt:lpstr>
      <vt:lpstr>Generalization &amp; Specialization</vt:lpstr>
      <vt:lpstr>Generalization &amp; Specialization</vt:lpstr>
      <vt:lpstr>Link and Association Concepts</vt:lpstr>
      <vt:lpstr>Aggregation</vt:lpstr>
      <vt:lpstr>Composition</vt:lpstr>
      <vt:lpstr>Multiplicity</vt:lpstr>
      <vt:lpstr>Example Of Multiplicity</vt:lpstr>
      <vt:lpstr>Class Diagram Of Bank Management System</vt:lpstr>
      <vt:lpstr>Class Diagram Of Library Management System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1871</cp:revision>
  <dcterms:created xsi:type="dcterms:W3CDTF">2020-05-01T05:09:15Z</dcterms:created>
  <dcterms:modified xsi:type="dcterms:W3CDTF">2020-08-11T06:36:52Z</dcterms:modified>
</cp:coreProperties>
</file>