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310" r:id="rId2"/>
    <p:sldId id="353" r:id="rId3"/>
    <p:sldId id="356" r:id="rId4"/>
    <p:sldId id="357" r:id="rId5"/>
    <p:sldId id="359" r:id="rId6"/>
    <p:sldId id="361" r:id="rId7"/>
    <p:sldId id="362" r:id="rId8"/>
    <p:sldId id="363" r:id="rId9"/>
    <p:sldId id="364" r:id="rId10"/>
    <p:sldId id="365" r:id="rId11"/>
    <p:sldId id="366" r:id="rId12"/>
    <p:sldId id="367" r:id="rId13"/>
    <p:sldId id="355" r:id="rId14"/>
  </p:sldIdLst>
  <p:sldSz cx="12192000" cy="6858000"/>
  <p:notesSz cx="6858000" cy="9144000"/>
  <p:embeddedFontLst>
    <p:embeddedFont>
      <p:font typeface="Open Sans Semibold" panose="020B0604020202020204" charset="0"/>
      <p:bold r:id="rId16"/>
      <p:boldItalic r:id="rId17"/>
    </p:embeddedFont>
    <p:embeddedFont>
      <p:font typeface="Roboto Condensed" panose="020B0604020202020204" charset="0"/>
      <p:regular r:id="rId18"/>
      <p:bold r:id="rId19"/>
      <p:italic r:id="rId20"/>
      <p:boldItalic r:id="rId21"/>
    </p:embeddedFont>
    <p:embeddedFont>
      <p:font typeface="Segoe UI Black" panose="020B0A02040204020203" pitchFamily="34" charset="0"/>
      <p:bold r:id="rId22"/>
      <p:boldItalic r:id="rId23"/>
    </p:embeddedFont>
    <p:embeddedFont>
      <p:font typeface="Wingdings 3" panose="05040102010807070707" pitchFamily="18" charset="2"/>
      <p:regular r:id="rId24"/>
    </p:embeddedFont>
    <p:embeddedFont>
      <p:font typeface="Open Sans" panose="020B0604020202020204" charset="0"/>
      <p:regular r:id="rId25"/>
      <p:bold r:id="rId26"/>
      <p:italic r:id="rId27"/>
      <p:boldItalic r:id="rId28"/>
    </p:embeddedFont>
    <p:embeddedFont>
      <p:font typeface="Roboto Condensed Light" panose="020B0604020202020204" charset="0"/>
      <p:regular r:id="rId29"/>
      <p:italic r:id="rId30"/>
    </p:embeddedFont>
    <p:embeddedFont>
      <p:font typeface="Calibri" panose="020F0502020204030204" pitchFamily="34" charset="0"/>
      <p:regular r:id="rId31"/>
      <p:bold r:id="rId32"/>
      <p:italic r:id="rId33"/>
      <p:boldItalic r:id="rId34"/>
    </p:embeddedFont>
    <p:embeddedFont>
      <p:font typeface="Wingdings 2" panose="05020102010507070707" pitchFamily="18" charset="2"/>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ktkGQvp8gaSv+XAnc53qw==" hashData="Rdbk1fo95ExpYTn+5FwpzpkWGHuN9d/zenbOP3l4aiEwIygJo61WGf2SVH939QZI1UdvCwrSLgrU5T31ykwnd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bleStyles" Target="tableStyles.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8/13/2021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3.wdp"/><Relationship Id="rId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image" Target="../media/image6.png"/><Relationship Id="rId9" Type="http://schemas.openxmlformats.org/officeDocument/2006/relationships/image" Target="../media/image15.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720545"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baseline="0" dirty="0">
                <a:solidFill>
                  <a:schemeClr val="lt1"/>
                </a:solidFill>
                <a:latin typeface="+mn-lt"/>
                <a:ea typeface="+mn-ea"/>
                <a:cs typeface="+mn-cs"/>
              </a:defRPr>
            </a:lvl1pPr>
          </a:lstStyle>
          <a:p>
            <a:r>
              <a:rPr lang="en-US" b="1" dirty="0" smtClean="0"/>
              <a:t>Professional Ethics</a:t>
            </a:r>
            <a:r>
              <a:rPr lang="en-US" dirty="0" smtClean="0">
                <a:latin typeface="Roboto Condensed Light" panose="02000000000000000000" pitchFamily="2" charset="0"/>
                <a:ea typeface="Roboto Condensed Light" panose="02000000000000000000" pitchFamily="2" charset="0"/>
              </a:rPr>
              <a:t>(PE)</a:t>
            </a:r>
          </a:p>
          <a:p>
            <a:r>
              <a:rPr lang="en-US" dirty="0" smtClean="0">
                <a:latin typeface="Roboto Condensed Light" panose="02000000000000000000" pitchFamily="2" charset="0"/>
                <a:ea typeface="Roboto Condensed Light" panose="02000000000000000000" pitchFamily="2" charset="0"/>
              </a:rPr>
              <a:t>GTU # 3150709</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4" name="Picture 2"/>
          <p:cNvPicPr>
            <a:picLocks noChangeArrowheads="1"/>
          </p:cNvPicPr>
          <p:nvPr userDrawn="1"/>
        </p:nvPicPr>
        <p:blipFill>
          <a:blip r:embed="rId10" cstate="print">
            <a:extLst>
              <a:ext uri="{28A0092B-C50C-407E-A947-70E740481C1C}">
                <a14:useLocalDpi xmlns:a14="http://schemas.microsoft.com/office/drawing/2010/main" val="0"/>
              </a:ext>
            </a:extLst>
          </a:blip>
          <a:stretch>
            <a:fillRect/>
          </a:stretch>
        </p:blipFill>
        <p:spPr bwMode="auto">
          <a:xfrm>
            <a:off x="8440861" y="2132249"/>
            <a:ext cx="2813885" cy="204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188163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Vijay</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81461" y="6602874"/>
            <a:ext cx="402907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3140709 (PEM)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Introduction to Economics</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1">
                <a:lumMod val="75000"/>
              </a:schemeClr>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t>Thank</a:t>
            </a:r>
          </a:p>
          <a:p>
            <a:pPr algn="ctr"/>
            <a:r>
              <a:rPr lang="en-US" sz="6000" b="1" i="1" dirty="0" smtClean="0"/>
              <a:t>You</a:t>
            </a:r>
            <a:endParaRPr lang="en-US" sz="6000" b="1" i="1" dirty="0"/>
          </a:p>
        </p:txBody>
      </p:sp>
      <p:sp>
        <p:nvSpPr>
          <p:cNvPr id="43" name="Rectangle 42"/>
          <p:cNvSpPr/>
          <p:nvPr userDrawn="1"/>
        </p:nvSpPr>
        <p:spPr>
          <a:xfrm>
            <a:off x="7678346" y="2221532"/>
            <a:ext cx="4513654" cy="1951692"/>
          </a:xfrm>
          <a:prstGeom prst="rect">
            <a:avLst/>
          </a:prstGeom>
          <a:solidFill>
            <a:schemeClr val="accent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Rectangle 43"/>
          <p:cNvSpPr/>
          <p:nvPr userDrawn="1"/>
        </p:nvSpPr>
        <p:spPr>
          <a:xfrm>
            <a:off x="0" y="2221532"/>
            <a:ext cx="4402106" cy="1951692"/>
          </a:xfrm>
          <a:prstGeom prst="rect">
            <a:avLst/>
          </a:prstGeom>
          <a:solidFill>
            <a:schemeClr val="accent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xmlns=""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xmlns="" id="{9812EDA6-C656-492A-A9CA-44B03C63913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50" name="Picture 49">
            <a:extLst>
              <a:ext uri="{FF2B5EF4-FFF2-40B4-BE49-F238E27FC236}">
                <a16:creationId xmlns:a16="http://schemas.microsoft.com/office/drawing/2014/main" xmlns="" id="{627AEF91-6492-4B0C-A844-2296473B58D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pic>
        <p:nvPicPr>
          <p:cNvPr id="58" name="Picture 57">
            <a:extLst>
              <a:ext uri="{FF2B5EF4-FFF2-40B4-BE49-F238E27FC236}">
                <a16:creationId xmlns:a16="http://schemas.microsoft.com/office/drawing/2014/main" xmlns=""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6"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7"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sp>
        <p:nvSpPr>
          <p:cNvPr id="34" name="TextBox 33">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Text Placeholder 2">
            <a:extLst>
              <a:ext uri="{FF2B5EF4-FFF2-40B4-BE49-F238E27FC236}">
                <a16:creationId xmlns=""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36" name="Text Placeholder 2">
            <a:extLst>
              <a:ext uri="{FF2B5EF4-FFF2-40B4-BE49-F238E27FC236}">
                <a16:creationId xmlns=""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37"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38"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sp>
        <p:nvSpPr>
          <p:cNvPr id="39" name="Picture Placeholder 29">
            <a:extLst>
              <a:ext uri="{FF2B5EF4-FFF2-40B4-BE49-F238E27FC236}">
                <a16:creationId xmlns=""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3375402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Outline">
    <p:spTree>
      <p:nvGrpSpPr>
        <p:cNvPr id="1" name=""/>
        <p:cNvGrpSpPr/>
        <p:nvPr/>
      </p:nvGrpSpPr>
      <p:grpSpPr>
        <a:xfrm>
          <a:off x="0" y="0"/>
          <a:ext cx="0" cy="0"/>
          <a:chOff x="0" y="0"/>
          <a:chExt cx="0" cy="0"/>
        </a:xfrm>
      </p:grpSpPr>
      <p:sp>
        <p:nvSpPr>
          <p:cNvPr id="2" name="Title 1"/>
          <p:cNvSpPr>
            <a:spLocks noGrp="1" noChangeAspect="1"/>
          </p:cNvSpPr>
          <p:nvPr>
            <p:ph type="title"/>
          </p:nvPr>
        </p:nvSpPr>
        <p:spPr>
          <a:xfrm>
            <a:off x="254000" y="-46037"/>
            <a:ext cx="11684000" cy="808037"/>
          </a:xfrm>
        </p:spPr>
        <p:txBody>
          <a:bodyPr wrap="none">
            <a:normAutofit/>
          </a:bodyPr>
          <a:lstStyle>
            <a:lvl1pPr algn="l">
              <a:defRPr sz="4400" b="0">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4000" y="734704"/>
            <a:ext cx="11684000" cy="5638800"/>
          </a:xfrm>
        </p:spPr>
        <p:txBody>
          <a:bodyPr>
            <a:noAutofit/>
          </a:bodyPr>
          <a:lstStyle>
            <a:lvl1pPr marL="342900" indent="-342900" algn="just">
              <a:lnSpc>
                <a:spcPct val="114000"/>
              </a:lnSpc>
              <a:buClr>
                <a:schemeClr val="tx1"/>
              </a:buClr>
              <a:buFont typeface="Wingdings" pitchFamily="2" charset="2"/>
              <a:buChar char="§"/>
              <a:defRPr sz="2400" b="0">
                <a:solidFill>
                  <a:schemeClr val="tx1"/>
                </a:solidFill>
                <a:latin typeface="+mj-lt"/>
                <a:ea typeface="Times New Roman" panose="02020603050405020304" pitchFamily="18" charset="0"/>
                <a:cs typeface="Times New Roman" panose="02020603050405020304" pitchFamily="18" charset="0"/>
              </a:defRPr>
            </a:lvl1pPr>
            <a:lvl2pPr marL="742950" indent="-285750" algn="just">
              <a:lnSpc>
                <a:spcPct val="114000"/>
              </a:lnSpc>
              <a:buClr>
                <a:srgbClr val="002060"/>
              </a:buClr>
              <a:buFont typeface="Arial" pitchFamily="34" charset="0"/>
              <a:buChar char="•"/>
              <a:defRPr sz="2200">
                <a:solidFill>
                  <a:srgbClr val="002060"/>
                </a:solidFill>
                <a:latin typeface="+mj-lt"/>
                <a:ea typeface="Times New Roman" panose="02020603050405020304" pitchFamily="18" charset="0"/>
                <a:cs typeface="Times New Roman" panose="02020603050405020304" pitchFamily="18" charset="0"/>
              </a:defRPr>
            </a:lvl2pPr>
            <a:lvl3pPr marL="1143000" indent="-228600" algn="just">
              <a:lnSpc>
                <a:spcPct val="114000"/>
              </a:lnSpc>
              <a:buClr>
                <a:schemeClr val="tx1"/>
              </a:buClr>
              <a:buFont typeface="Courier New" pitchFamily="49" charset="0"/>
              <a:buChar char="o"/>
              <a:defRPr sz="2000">
                <a:latin typeface="+mj-lt"/>
                <a:ea typeface="Times New Roman" panose="02020603050405020304" pitchFamily="18" charset="0"/>
                <a:cs typeface="Times New Roman" panose="02020603050405020304" pitchFamily="18" charset="0"/>
              </a:defRPr>
            </a:lvl3pPr>
            <a:lvl4pPr algn="just">
              <a:lnSpc>
                <a:spcPct val="114000"/>
              </a:lnSpc>
              <a:buClr>
                <a:srgbClr val="002060"/>
              </a:buClr>
              <a:defRPr sz="1800">
                <a:solidFill>
                  <a:srgbClr val="002060"/>
                </a:solidFill>
                <a:latin typeface="+mj-lt"/>
                <a:ea typeface="Times New Roman" panose="02020603050405020304" pitchFamily="18" charset="0"/>
                <a:cs typeface="Times New Roman" panose="02020603050405020304" pitchFamily="18" charset="0"/>
              </a:defRPr>
            </a:lvl4pPr>
            <a:lvl5pPr algn="just">
              <a:lnSpc>
                <a:spcPct val="114000"/>
              </a:lnSpc>
              <a:buClr>
                <a:schemeClr val="tx1"/>
              </a:buClr>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6" name="Straight Connector 5"/>
          <p:cNvCxnSpPr/>
          <p:nvPr userDrawn="1"/>
        </p:nvCxnSpPr>
        <p:spPr>
          <a:xfrm>
            <a:off x="254000" y="6858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0" y="6477000"/>
            <a:ext cx="6096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kern="1200" noProof="1" smtClean="0">
                <a:solidFill>
                  <a:srgbClr val="FFFFFF"/>
                </a:solidFill>
                <a:latin typeface="+mn-lt"/>
                <a:ea typeface="Open Sans" panose="020B0606030504020204" pitchFamily="34" charset="0"/>
                <a:cs typeface="Open Sans" panose="020B0606030504020204" pitchFamily="34" charset="0"/>
              </a:rPr>
              <a:t>Unit:</a:t>
            </a:r>
            <a:r>
              <a:rPr lang="da-DK" sz="1800" kern="1200" baseline="0" noProof="1" smtClean="0">
                <a:solidFill>
                  <a:srgbClr val="FFFFFF"/>
                </a:solidFill>
                <a:latin typeface="+mn-lt"/>
                <a:ea typeface="Open Sans" panose="020B0606030504020204" pitchFamily="34" charset="0"/>
                <a:cs typeface="Open Sans" panose="020B0606030504020204" pitchFamily="34" charset="0"/>
              </a:rPr>
              <a:t> 1 Introduction to Economics</a:t>
            </a:r>
            <a:r>
              <a:rPr lang="da-DK" sz="1800" noProof="1" smtClean="0">
                <a:solidFill>
                  <a:srgbClr val="FFFFFF"/>
                </a:solidFill>
                <a:ea typeface="Open Sans" panose="020B0606030504020204" pitchFamily="34" charset="0"/>
                <a:cs typeface="Open Sans" panose="020B0606030504020204" pitchFamily="34" charset="0"/>
              </a:rPr>
              <a:t>               </a:t>
            </a:r>
            <a:fld id="{37AC90A6-3827-458B-B5F8-36D0DA7C6055}" type="slidenum">
              <a:rPr lang="da-DK" sz="1800" noProof="1" smtClean="0">
                <a:solidFill>
                  <a:srgbClr val="FFFFFF"/>
                </a:solidFill>
                <a:ea typeface="Open Sans" panose="020B0606030504020204" pitchFamily="34" charset="0"/>
                <a:cs typeface="Open Sans" panose="020B0606030504020204" pitchFamily="34" charset="0"/>
              </a:rPr>
              <a:pPr indent="-342900">
                <a:defRPr/>
              </a:pPr>
              <a:t>‹#›</a:t>
            </a:fld>
            <a:endParaRPr lang="da-DK" sz="1800" noProof="1">
              <a:solidFill>
                <a:srgbClr val="FFFFFF"/>
              </a:solidFill>
              <a:ea typeface="Open Sans" panose="020B0606030504020204" pitchFamily="34" charset="0"/>
              <a:cs typeface="Open Sans" panose="020B0606030504020204" pitchFamily="34" charset="0"/>
            </a:endParaRPr>
          </a:p>
        </p:txBody>
      </p:sp>
      <p:sp>
        <p:nvSpPr>
          <p:cNvPr id="9" name="Rektangel 11"/>
          <p:cNvSpPr/>
          <p:nvPr userDrawn="1"/>
        </p:nvSpPr>
        <p:spPr>
          <a:xfrm>
            <a:off x="6096000" y="6477000"/>
            <a:ext cx="6096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ea typeface="Open Sans" panose="020B0606030504020204" pitchFamily="34" charset="0"/>
                <a:cs typeface="Open Sans" panose="020B0606030504020204" pitchFamily="34" charset="0"/>
              </a:rPr>
              <a:t>Darshan Institute </a:t>
            </a:r>
            <a:r>
              <a:rPr lang="da-DK" sz="1800" noProof="1">
                <a:solidFill>
                  <a:srgbClr val="FFFFFF"/>
                </a:solidFill>
                <a:ea typeface="Open Sans" panose="020B0606030504020204" pitchFamily="34" charset="0"/>
                <a:cs typeface="Open Sans" panose="020B0606030504020204" pitchFamily="34" charset="0"/>
              </a:rPr>
              <a:t>of Engineering &amp; </a:t>
            </a:r>
            <a:r>
              <a:rPr lang="da-DK" sz="1800" noProof="1" smtClean="0">
                <a:solidFill>
                  <a:srgbClr val="FFFFFF"/>
                </a:solidFill>
                <a:ea typeface="Open Sans" panose="020B0606030504020204" pitchFamily="34" charset="0"/>
                <a:cs typeface="Open Sans" panose="020B0606030504020204" pitchFamily="34" charset="0"/>
              </a:rPr>
              <a:t>Technology</a:t>
            </a:r>
            <a:endParaRPr lang="da-DK" sz="1800" noProof="1">
              <a:solidFill>
                <a:srgbClr val="FFFFFF"/>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963523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Vijay</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6"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831431" y="6604000"/>
            <a:ext cx="452913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#3150709 (PE)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1 – Concepts and Theories of Business Ethics</a:t>
            </a:r>
          </a:p>
        </p:txBody>
      </p: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81461" y="6602874"/>
            <a:ext cx="402907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#3140709 (PEM)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1 – Introduction to Economics</a:t>
            </a:r>
          </a:p>
        </p:txBody>
      </p:sp>
      <p:sp>
        <p:nvSpPr>
          <p:cNvPr id="15"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Vijay</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a16="http://schemas.microsoft.com/office/drawing/2014/main" xmlns=""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xmlns=""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xmlns=""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8/13/2021</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 id="2147483693"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95517B9A-CB15-4105-8DB6-3BE4CEF0C915}"/>
              </a:ext>
            </a:extLst>
          </p:cNvPr>
          <p:cNvSpPr>
            <a:spLocks noGrp="1"/>
          </p:cNvSpPr>
          <p:nvPr>
            <p:ph type="ctrTitle"/>
          </p:nvPr>
        </p:nvSpPr>
        <p:spPr/>
        <p:txBody>
          <a:bodyPr/>
          <a:lstStyle/>
          <a:p>
            <a:r>
              <a:rPr lang="en-US" sz="4800" b="0" dirty="0">
                <a:latin typeface="Roboto Condensed Light" panose="02000000000000000000" pitchFamily="2" charset="0"/>
                <a:ea typeface="Roboto Condensed Light" panose="02000000000000000000" pitchFamily="2" charset="0"/>
              </a:rPr>
              <a:t>Unit-1</a:t>
            </a:r>
            <a:r>
              <a:rPr lang="en-US" dirty="0"/>
              <a:t> </a:t>
            </a:r>
            <a:br>
              <a:rPr lang="en-US" dirty="0"/>
            </a:br>
            <a:r>
              <a:rPr lang="en-US" dirty="0"/>
              <a:t>Concepts and Theories of Business Ethics</a:t>
            </a:r>
          </a:p>
        </p:txBody>
      </p:sp>
      <p:sp>
        <p:nvSpPr>
          <p:cNvPr id="10" name="Text Placeholder 9">
            <a:extLst>
              <a:ext uri="{FF2B5EF4-FFF2-40B4-BE49-F238E27FC236}">
                <a16:creationId xmlns:a16="http://schemas.microsoft.com/office/drawing/2014/main" xmlns="" id="{C082D7EB-29EC-46FF-A7B0-A0D59D247AEB}"/>
              </a:ext>
            </a:extLst>
          </p:cNvPr>
          <p:cNvSpPr>
            <a:spLocks noGrp="1"/>
          </p:cNvSpPr>
          <p:nvPr>
            <p:ph type="body" sz="quarter" idx="11"/>
          </p:nvPr>
        </p:nvSpPr>
        <p:spPr/>
        <p:txBody>
          <a:bodyPr/>
          <a:lstStyle/>
          <a:p>
            <a:r>
              <a:rPr lang="en-US" dirty="0" smtClean="0"/>
              <a:t>Vijay.shekhat@Darshan.ac.in	</a:t>
            </a:r>
            <a:endParaRPr lang="en-US" dirty="0"/>
          </a:p>
        </p:txBody>
      </p:sp>
      <p:sp>
        <p:nvSpPr>
          <p:cNvPr id="11" name="Text Placeholder 10">
            <a:extLst>
              <a:ext uri="{FF2B5EF4-FFF2-40B4-BE49-F238E27FC236}">
                <a16:creationId xmlns:a16="http://schemas.microsoft.com/office/drawing/2014/main" xmlns="" id="{AA546C7D-5FAD-4283-8D6D-335B9785575B}"/>
              </a:ext>
            </a:extLst>
          </p:cNvPr>
          <p:cNvSpPr>
            <a:spLocks noGrp="1"/>
          </p:cNvSpPr>
          <p:nvPr>
            <p:ph type="body" sz="quarter" idx="12"/>
          </p:nvPr>
        </p:nvSpPr>
        <p:spPr/>
        <p:txBody>
          <a:bodyPr/>
          <a:lstStyle/>
          <a:p>
            <a:r>
              <a:rPr lang="en-US" dirty="0" smtClean="0"/>
              <a:t>9558045778</a:t>
            </a:r>
            <a:endParaRPr lang="en-US" dirty="0"/>
          </a:p>
        </p:txBody>
      </p:sp>
      <p:sp>
        <p:nvSpPr>
          <p:cNvPr id="12" name="Text Placeholder 11">
            <a:extLst>
              <a:ext uri="{FF2B5EF4-FFF2-40B4-BE49-F238E27FC236}">
                <a16:creationId xmlns:a16="http://schemas.microsoft.com/office/drawing/2014/main" xmlns="" id="{E122C0AC-FE99-4050-96C1-834C68B58208}"/>
              </a:ext>
            </a:extLst>
          </p:cNvPr>
          <p:cNvSpPr>
            <a:spLocks noGrp="1"/>
          </p:cNvSpPr>
          <p:nvPr>
            <p:ph type="body" sz="quarter" idx="13"/>
          </p:nvPr>
        </p:nvSpPr>
        <p:spPr/>
        <p:txBody>
          <a:bodyPr/>
          <a:lstStyle/>
          <a:p>
            <a:r>
              <a:rPr lang="en-US" dirty="0"/>
              <a:t>Computer Engineering </a:t>
            </a:r>
            <a:r>
              <a:rPr lang="en-US" dirty="0" smtClean="0"/>
              <a:t>Department</a:t>
            </a:r>
            <a:endParaRPr lang="en-US" dirty="0"/>
          </a:p>
        </p:txBody>
      </p:sp>
      <p:sp>
        <p:nvSpPr>
          <p:cNvPr id="13" name="Text Placeholder 12">
            <a:extLst>
              <a:ext uri="{FF2B5EF4-FFF2-40B4-BE49-F238E27FC236}">
                <a16:creationId xmlns:a16="http://schemas.microsoft.com/office/drawing/2014/main" xmlns="" id="{4747B24B-6BDC-4D9B-A81D-E04AD86D9990}"/>
              </a:ext>
            </a:extLst>
          </p:cNvPr>
          <p:cNvSpPr>
            <a:spLocks noGrp="1"/>
          </p:cNvSpPr>
          <p:nvPr>
            <p:ph type="body" sz="quarter" idx="14"/>
          </p:nvPr>
        </p:nvSpPr>
        <p:spPr/>
        <p:txBody>
          <a:bodyPr/>
          <a:lstStyle/>
          <a:p>
            <a:r>
              <a:rPr lang="en-US" dirty="0" smtClean="0"/>
              <a:t>Prof. Vijay M. </a:t>
            </a:r>
            <a:r>
              <a:rPr lang="en-US" dirty="0" err="1" smtClean="0"/>
              <a:t>Shekhat</a:t>
            </a:r>
            <a:endParaRPr lang="en-US" dirty="0"/>
          </a:p>
        </p:txBody>
      </p:sp>
      <p:sp>
        <p:nvSpPr>
          <p:cNvPr id="14" name="Text Placeholder 13">
            <a:extLst>
              <a:ext uri="{FF2B5EF4-FFF2-40B4-BE49-F238E27FC236}">
                <a16:creationId xmlns:a16="http://schemas.microsoft.com/office/drawing/2014/main" xmlns="" id="{38247361-D1B1-496C-91FD-362FC4744130}"/>
              </a:ext>
            </a:extLst>
          </p:cNvPr>
          <p:cNvSpPr>
            <a:spLocks noGrp="1"/>
          </p:cNvSpPr>
          <p:nvPr>
            <p:ph type="body" sz="quarter" idx="16"/>
          </p:nvPr>
        </p:nvSpPr>
        <p:spPr/>
        <p:txBody>
          <a:bodyPr/>
          <a:lstStyle/>
          <a:p>
            <a:r>
              <a:rPr lang="en-US" b="1" dirty="0"/>
              <a:t>Professional </a:t>
            </a:r>
            <a:r>
              <a:rPr lang="en-US" b="1" dirty="0" smtClean="0"/>
              <a:t>Ethics</a:t>
            </a:r>
            <a:r>
              <a:rPr lang="en-US" dirty="0" smtClean="0">
                <a:latin typeface="Roboto Condensed Light" panose="02000000000000000000" pitchFamily="2" charset="0"/>
                <a:ea typeface="Roboto Condensed Light" panose="02000000000000000000" pitchFamily="2" charset="0"/>
              </a:rPr>
              <a:t>(PE)</a:t>
            </a:r>
            <a:endParaRPr lang="en-US" dirty="0">
              <a:latin typeface="Roboto Condensed Light" panose="02000000000000000000" pitchFamily="2" charset="0"/>
              <a:ea typeface="Roboto Condensed Light" panose="02000000000000000000" pitchFamily="2" charset="0"/>
            </a:endParaRPr>
          </a:p>
          <a:p>
            <a:r>
              <a:rPr lang="en-US" dirty="0">
                <a:latin typeface="Roboto Condensed Light" panose="02000000000000000000" pitchFamily="2" charset="0"/>
                <a:ea typeface="Roboto Condensed Light" panose="02000000000000000000" pitchFamily="2" charset="0"/>
              </a:rPr>
              <a:t>GTU # </a:t>
            </a:r>
            <a:r>
              <a:rPr lang="en-US" dirty="0" smtClean="0">
                <a:latin typeface="Roboto Condensed Light" panose="02000000000000000000" pitchFamily="2" charset="0"/>
                <a:ea typeface="Roboto Condensed Light" panose="02000000000000000000" pitchFamily="2" charset="0"/>
              </a:rPr>
              <a:t>3150709</a:t>
            </a:r>
            <a:endParaRPr lang="en-US" dirty="0">
              <a:latin typeface="Roboto Condensed Light" panose="02000000000000000000" pitchFamily="2" charset="0"/>
              <a:ea typeface="Roboto Condensed Light" panose="02000000000000000000" pitchFamily="2" charset="0"/>
            </a:endParaRPr>
          </a:p>
        </p:txBody>
      </p:sp>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79" r="2679"/>
          <a:stretch>
            <a:fillRect/>
          </a:stretch>
        </p:blipFill>
        <p:spPr/>
      </p:pic>
    </p:spTree>
    <p:extLst>
      <p:ext uri="{BB962C8B-B14F-4D97-AF65-F5344CB8AC3E}">
        <p14:creationId xmlns:p14="http://schemas.microsoft.com/office/powerpoint/2010/main" val="3333740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Morality</a:t>
            </a:r>
            <a:r>
              <a:rPr lang="fr-FR" dirty="0"/>
              <a:t>, </a:t>
            </a:r>
            <a:r>
              <a:rPr lang="fr-FR" dirty="0" smtClean="0"/>
              <a:t>Etiquette </a:t>
            </a:r>
            <a:r>
              <a:rPr lang="fr-FR" dirty="0"/>
              <a:t>and </a:t>
            </a:r>
            <a:r>
              <a:rPr lang="fr-FR" dirty="0" smtClean="0"/>
              <a:t>Professional Codes </a:t>
            </a:r>
            <a:r>
              <a:rPr lang="en-US" dirty="0"/>
              <a:t>(</a:t>
            </a:r>
            <a:r>
              <a:rPr lang="en-US" dirty="0" err="1"/>
              <a:t>Cont</a:t>
            </a:r>
            <a:r>
              <a:rPr lang="en-US" dirty="0"/>
              <a:t>…)</a:t>
            </a:r>
            <a:endParaRPr lang="en-IN" dirty="0"/>
          </a:p>
        </p:txBody>
      </p:sp>
      <p:sp>
        <p:nvSpPr>
          <p:cNvPr id="3" name="Content Placeholder 2"/>
          <p:cNvSpPr>
            <a:spLocks noGrp="1"/>
          </p:cNvSpPr>
          <p:nvPr>
            <p:ph idx="1"/>
          </p:nvPr>
        </p:nvSpPr>
        <p:spPr/>
        <p:txBody>
          <a:bodyPr/>
          <a:lstStyle/>
          <a:p>
            <a:pPr lvl="0"/>
            <a:r>
              <a:rPr lang="en-US" dirty="0" smtClean="0"/>
              <a:t>Organizational </a:t>
            </a:r>
            <a:r>
              <a:rPr lang="en-US" dirty="0"/>
              <a:t>norms, group commitment to certain goals, pressure to conform and the diffusion of responsibility can all make the exercise of personal integrity in the context of an organization difficult.</a:t>
            </a:r>
            <a:endParaRPr lang="en-IN" dirty="0"/>
          </a:p>
          <a:p>
            <a:pPr lvl="0"/>
            <a:r>
              <a:rPr lang="en-US" dirty="0"/>
              <a:t>Moral principles provide confirmatory standard for moral judgments.</a:t>
            </a:r>
            <a:endParaRPr lang="en-IN" dirty="0"/>
          </a:p>
          <a:p>
            <a:pPr lvl="0"/>
            <a:r>
              <a:rPr lang="en-US" dirty="0"/>
              <a:t>This process, however, is not mechanical.</a:t>
            </a:r>
            <a:endParaRPr lang="en-IN" dirty="0"/>
          </a:p>
          <a:p>
            <a:pPr lvl="0"/>
            <a:r>
              <a:rPr lang="en-US" dirty="0"/>
              <a:t>Principles provide a conceptual framework that guides people in making moral decisions.</a:t>
            </a:r>
            <a:endParaRPr lang="en-IN" dirty="0"/>
          </a:p>
          <a:p>
            <a:pPr lvl="0"/>
            <a:r>
              <a:rPr lang="en-US" dirty="0"/>
              <a:t>Careful thoughts and reflection with an open mind are very necessary to work from one’s moral principle to make a moral judgment.</a:t>
            </a:r>
            <a:endParaRPr lang="en-IN" dirty="0"/>
          </a:p>
          <a:p>
            <a:r>
              <a:rPr lang="en-US" dirty="0"/>
              <a:t>A person can hold a moral or ethical belief only after going through a process of a </a:t>
            </a:r>
            <a:r>
              <a:rPr lang="en-US" dirty="0" smtClean="0"/>
              <a:t>careful effort taken to </a:t>
            </a:r>
            <a:r>
              <a:rPr lang="en-US" dirty="0"/>
              <a:t>be conceptually clear, to acquire all relevant information, and to think rationally, impartially and dispassionately about the belief and its implications.</a:t>
            </a:r>
            <a:endParaRPr lang="en-IN" dirty="0"/>
          </a:p>
        </p:txBody>
      </p:sp>
    </p:spTree>
    <p:extLst>
      <p:ext uri="{BB962C8B-B14F-4D97-AF65-F5344CB8AC3E}">
        <p14:creationId xmlns:p14="http://schemas.microsoft.com/office/powerpoint/2010/main" val="316561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Indian ethical traditions</a:t>
            </a:r>
          </a:p>
        </p:txBody>
      </p:sp>
      <p:sp>
        <p:nvSpPr>
          <p:cNvPr id="3" name="Content Placeholder 2"/>
          <p:cNvSpPr>
            <a:spLocks noGrp="1"/>
          </p:cNvSpPr>
          <p:nvPr>
            <p:ph idx="1"/>
          </p:nvPr>
        </p:nvSpPr>
        <p:spPr/>
        <p:txBody>
          <a:bodyPr/>
          <a:lstStyle/>
          <a:p>
            <a:pPr lvl="0"/>
            <a:r>
              <a:rPr lang="en-US" dirty="0"/>
              <a:t>India has rich ethical traditions which envisioned in the scriptures of the land like the Gita, the Upanishads, etc. </a:t>
            </a:r>
            <a:endParaRPr lang="en-IN" dirty="0"/>
          </a:p>
          <a:p>
            <a:pPr lvl="0"/>
            <a:r>
              <a:rPr lang="en-US" dirty="0"/>
              <a:t>Hindu scriptures speak of the performance of right duty, at the right time in the right manner. </a:t>
            </a:r>
            <a:endParaRPr lang="en-IN" dirty="0"/>
          </a:p>
          <a:p>
            <a:pPr lvl="0"/>
            <a:r>
              <a:rPr lang="en-US" dirty="0"/>
              <a:t>The rich Indian tradition has always emphasized the dignity of human life and right to live in a respectful manner. </a:t>
            </a:r>
            <a:endParaRPr lang="en-IN" dirty="0"/>
          </a:p>
          <a:p>
            <a:pPr lvl="0"/>
            <a:r>
              <a:rPr lang="en-US" dirty="0"/>
              <a:t>The rich values that once prevailed in India are now disappearing from the mainstream. </a:t>
            </a:r>
            <a:endParaRPr lang="en-IN" dirty="0"/>
          </a:p>
          <a:p>
            <a:pPr lvl="0"/>
            <a:r>
              <a:rPr lang="en-US" dirty="0"/>
              <a:t>Indian traditions are copied and followed by Western countries in their social welfare and organizational conduct.</a:t>
            </a:r>
            <a:endParaRPr lang="en-IN" dirty="0"/>
          </a:p>
          <a:p>
            <a:pPr lvl="0"/>
            <a:r>
              <a:rPr lang="en-US" dirty="0"/>
              <a:t>Another idea of trusteeship was propounded by Tolstoy, Ruskin and Mahatma Gandhi. </a:t>
            </a:r>
            <a:endParaRPr lang="en-IN" dirty="0"/>
          </a:p>
          <a:p>
            <a:pPr lvl="0"/>
            <a:r>
              <a:rPr lang="en-US" dirty="0"/>
              <a:t>According to this principle, the managers of business are only the trustees of their property and it is their moral duty to use and manage all of their property for the welfare of the society. </a:t>
            </a:r>
            <a:endParaRPr lang="en-IN" dirty="0"/>
          </a:p>
          <a:p>
            <a:pPr lvl="0"/>
            <a:r>
              <a:rPr lang="en-US" dirty="0"/>
              <a:t>No individual has any right to hold any property for personal gain only and to use it against the interests of society</a:t>
            </a:r>
            <a:r>
              <a:rPr lang="en-US" dirty="0" smtClean="0"/>
              <a:t>.</a:t>
            </a:r>
            <a:endParaRPr lang="en-IN" dirty="0"/>
          </a:p>
        </p:txBody>
      </p:sp>
    </p:spTree>
    <p:extLst>
      <p:ext uri="{BB962C8B-B14F-4D97-AF65-F5344CB8AC3E}">
        <p14:creationId xmlns:p14="http://schemas.microsoft.com/office/powerpoint/2010/main" val="287571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Indian ethical traditions (</a:t>
            </a:r>
            <a:r>
              <a:rPr lang="en-IN" dirty="0" err="1" smtClean="0"/>
              <a:t>Cont</a:t>
            </a:r>
            <a:r>
              <a:rPr lang="en-IN" dirty="0" smtClean="0"/>
              <a:t>…)</a:t>
            </a:r>
            <a:endParaRPr lang="en-IN" dirty="0"/>
          </a:p>
        </p:txBody>
      </p:sp>
      <p:sp>
        <p:nvSpPr>
          <p:cNvPr id="3" name="Content Placeholder 2"/>
          <p:cNvSpPr>
            <a:spLocks noGrp="1"/>
          </p:cNvSpPr>
          <p:nvPr>
            <p:ph idx="1"/>
          </p:nvPr>
        </p:nvSpPr>
        <p:spPr/>
        <p:txBody>
          <a:bodyPr/>
          <a:lstStyle/>
          <a:p>
            <a:pPr lvl="0"/>
            <a:r>
              <a:rPr lang="en-US" dirty="0" smtClean="0"/>
              <a:t>All </a:t>
            </a:r>
            <a:r>
              <a:rPr lang="en-US" dirty="0"/>
              <a:t>resources must be fully utilized for production of goods and services. Keeping in view the needs of the society. </a:t>
            </a:r>
            <a:endParaRPr lang="en-IN" dirty="0"/>
          </a:p>
          <a:p>
            <a:r>
              <a:rPr lang="en-US" dirty="0"/>
              <a:t>As far back as in 1927, a top industrialist had remarked, “We consider ourselves to be the trustees of our wealth, which is to be managed only for the benefits of workers and  consumers”</a:t>
            </a:r>
            <a:endParaRPr lang="en-IN" dirty="0"/>
          </a:p>
        </p:txBody>
      </p:sp>
    </p:spTree>
    <p:extLst>
      <p:ext uri="{BB962C8B-B14F-4D97-AF65-F5344CB8AC3E}">
        <p14:creationId xmlns:p14="http://schemas.microsoft.com/office/powerpoint/2010/main" val="420933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IN" dirty="0"/>
              <a:t>Vijay.shekhat@Darshan.ac.in</a:t>
            </a:r>
          </a:p>
        </p:txBody>
      </p:sp>
      <p:sp>
        <p:nvSpPr>
          <p:cNvPr id="4" name="Text Placeholder 3"/>
          <p:cNvSpPr>
            <a:spLocks noGrp="1"/>
          </p:cNvSpPr>
          <p:nvPr>
            <p:ph type="body" sz="quarter" idx="12"/>
          </p:nvPr>
        </p:nvSpPr>
        <p:spPr/>
        <p:txBody>
          <a:bodyPr/>
          <a:lstStyle/>
          <a:p>
            <a:r>
              <a:rPr lang="en-IN" dirty="0" smtClean="0"/>
              <a:t>9558045778</a:t>
            </a:r>
            <a:endParaRPr lang="en-IN" dirty="0"/>
          </a:p>
        </p:txBody>
      </p:sp>
      <p:sp>
        <p:nvSpPr>
          <p:cNvPr id="5" name="Text Placeholder 4"/>
          <p:cNvSpPr>
            <a:spLocks noGrp="1"/>
          </p:cNvSpPr>
          <p:nvPr>
            <p:ph type="body" sz="quarter" idx="13"/>
          </p:nvPr>
        </p:nvSpPr>
        <p:spPr/>
        <p:txBody>
          <a:bodyPr/>
          <a:lstStyle/>
          <a:p>
            <a:r>
              <a:rPr lang="en-IN" dirty="0" smtClean="0"/>
              <a:t>Computer Engineering Department</a:t>
            </a:r>
            <a:endParaRPr lang="en-IN" dirty="0"/>
          </a:p>
        </p:txBody>
      </p:sp>
      <p:sp>
        <p:nvSpPr>
          <p:cNvPr id="6" name="Text Placeholder 5"/>
          <p:cNvSpPr>
            <a:spLocks noGrp="1"/>
          </p:cNvSpPr>
          <p:nvPr>
            <p:ph type="body" sz="quarter" idx="14"/>
          </p:nvPr>
        </p:nvSpPr>
        <p:spPr/>
        <p:txBody>
          <a:bodyPr/>
          <a:lstStyle/>
          <a:p>
            <a:r>
              <a:rPr lang="en-IN" dirty="0" err="1" smtClean="0"/>
              <a:t>Prof.</a:t>
            </a:r>
            <a:r>
              <a:rPr lang="en-IN" dirty="0" smtClean="0"/>
              <a:t> Vijay M. </a:t>
            </a:r>
            <a:r>
              <a:rPr lang="en-IN" dirty="0" err="1" smtClean="0"/>
              <a:t>Shekhat</a:t>
            </a:r>
            <a:endParaRPr lang="en-IN" dirty="0"/>
          </a:p>
        </p:txBody>
      </p:sp>
      <p:pic>
        <p:nvPicPr>
          <p:cNvPr id="8" name="Picture Placeholder 7"/>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79" r="2679"/>
          <a:stretch>
            <a:fillRect/>
          </a:stretch>
        </p:blipFill>
        <p:spPr/>
      </p:pic>
      <p:sp>
        <p:nvSpPr>
          <p:cNvPr id="2" name="Text Placeholder 1"/>
          <p:cNvSpPr>
            <a:spLocks noGrp="1"/>
          </p:cNvSpPr>
          <p:nvPr>
            <p:ph type="body" sz="quarter" idx="16"/>
          </p:nvPr>
        </p:nvSpPr>
        <p:spPr>
          <a:xfrm>
            <a:off x="2715106" y="20384"/>
            <a:ext cx="4646358" cy="734653"/>
          </a:xfrm>
        </p:spPr>
        <p:txBody>
          <a:bodyPr/>
          <a:lstStyle/>
          <a:p>
            <a:r>
              <a:rPr lang="en-US" b="1" dirty="0"/>
              <a:t>Professional Ethics</a:t>
            </a:r>
            <a:r>
              <a:rPr lang="en-US" dirty="0">
                <a:latin typeface="Roboto Condensed Light" panose="02000000000000000000" pitchFamily="2" charset="0"/>
                <a:ea typeface="Roboto Condensed Light" panose="02000000000000000000" pitchFamily="2" charset="0"/>
              </a:rPr>
              <a:t>(PE)</a:t>
            </a:r>
          </a:p>
          <a:p>
            <a:r>
              <a:rPr lang="en-US" dirty="0">
                <a:latin typeface="Roboto Condensed Light" panose="02000000000000000000" pitchFamily="2" charset="0"/>
                <a:ea typeface="Roboto Condensed Light" panose="02000000000000000000" pitchFamily="2" charset="0"/>
              </a:rPr>
              <a:t>GTU # 3150709</a:t>
            </a:r>
          </a:p>
        </p:txBody>
      </p:sp>
    </p:spTree>
    <p:extLst>
      <p:ext uri="{BB962C8B-B14F-4D97-AF65-F5344CB8AC3E}">
        <p14:creationId xmlns:p14="http://schemas.microsoft.com/office/powerpoint/2010/main" val="1086290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397524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58964" y="731706"/>
            <a:ext cx="4766048" cy="2308324"/>
          </a:xfrm>
          <a:prstGeom prst="rect">
            <a:avLst/>
          </a:prstGeom>
          <a:noFill/>
        </p:spPr>
        <p:txBody>
          <a:bodyPr wrap="none" rtlCol="0">
            <a:spAutoFit/>
          </a:bodyPr>
          <a:lstStyle/>
          <a:p>
            <a:r>
              <a:rPr lang="en-US" b="1" dirty="0" smtClean="0"/>
              <a:t>Outline</a:t>
            </a:r>
          </a:p>
          <a:p>
            <a:pPr marL="742950" lvl="1" indent="-285750">
              <a:buFont typeface="Arial" panose="020B0604020202020204" pitchFamily="34" charset="0"/>
              <a:buChar char="•"/>
            </a:pPr>
            <a:r>
              <a:rPr lang="en-US" dirty="0">
                <a:solidFill>
                  <a:schemeClr val="bg1">
                    <a:lumMod val="50000"/>
                  </a:schemeClr>
                </a:solidFill>
              </a:rPr>
              <a:t>What is ethics</a:t>
            </a:r>
            <a:r>
              <a:rPr lang="en-US" dirty="0" smtClean="0">
                <a:solidFill>
                  <a:schemeClr val="bg1">
                    <a:lumMod val="50000"/>
                  </a:schemeClr>
                </a:solidFill>
              </a:rPr>
              <a:t>?</a:t>
            </a:r>
          </a:p>
          <a:p>
            <a:pPr marL="742950" lvl="1" indent="-285750">
              <a:buFont typeface="Arial" panose="020B0604020202020204" pitchFamily="34" charset="0"/>
              <a:buChar char="•"/>
            </a:pPr>
            <a:r>
              <a:rPr lang="en-US" dirty="0">
                <a:solidFill>
                  <a:schemeClr val="bg1">
                    <a:lumMod val="50000"/>
                  </a:schemeClr>
                </a:solidFill>
              </a:rPr>
              <a:t>Personal ethics and business </a:t>
            </a:r>
            <a:r>
              <a:rPr lang="en-US" dirty="0" smtClean="0">
                <a:solidFill>
                  <a:schemeClr val="bg1">
                    <a:lumMod val="50000"/>
                  </a:schemeClr>
                </a:solidFill>
              </a:rPr>
              <a:t>ethics</a:t>
            </a:r>
          </a:p>
          <a:p>
            <a:pPr marL="742950" lvl="1" indent="-285750">
              <a:buFont typeface="Arial" panose="020B0604020202020204" pitchFamily="34" charset="0"/>
              <a:buChar char="•"/>
            </a:pPr>
            <a:r>
              <a:rPr lang="en-US" dirty="0">
                <a:solidFill>
                  <a:schemeClr val="bg1">
                    <a:lumMod val="50000"/>
                  </a:schemeClr>
                </a:solidFill>
              </a:rPr>
              <a:t>Morality and </a:t>
            </a:r>
            <a:r>
              <a:rPr lang="en-US" dirty="0" smtClean="0">
                <a:solidFill>
                  <a:schemeClr val="bg1">
                    <a:lumMod val="50000"/>
                  </a:schemeClr>
                </a:solidFill>
              </a:rPr>
              <a:t>law</a:t>
            </a:r>
          </a:p>
          <a:p>
            <a:pPr marL="742950" lvl="1" indent="-285750">
              <a:buFont typeface="Arial" panose="020B0604020202020204" pitchFamily="34" charset="0"/>
              <a:buChar char="•"/>
            </a:pPr>
            <a:r>
              <a:rPr lang="en-US" dirty="0">
                <a:solidFill>
                  <a:schemeClr val="bg1">
                    <a:lumMod val="50000"/>
                  </a:schemeClr>
                </a:solidFill>
              </a:rPr>
              <a:t>How are moral standards formed</a:t>
            </a:r>
            <a:r>
              <a:rPr lang="en-US" dirty="0" smtClean="0">
                <a:solidFill>
                  <a:schemeClr val="bg1">
                    <a:lumMod val="50000"/>
                  </a:schemeClr>
                </a:solidFill>
              </a:rPr>
              <a:t>?</a:t>
            </a:r>
          </a:p>
          <a:p>
            <a:pPr marL="742950" lvl="1" indent="-285750">
              <a:buFont typeface="Arial" panose="020B0604020202020204" pitchFamily="34" charset="0"/>
              <a:buChar char="•"/>
            </a:pPr>
            <a:r>
              <a:rPr lang="en-US" dirty="0">
                <a:solidFill>
                  <a:schemeClr val="bg1">
                    <a:lumMod val="50000"/>
                  </a:schemeClr>
                </a:solidFill>
              </a:rPr>
              <a:t>Religion and </a:t>
            </a:r>
            <a:r>
              <a:rPr lang="en-US" dirty="0" smtClean="0">
                <a:solidFill>
                  <a:schemeClr val="bg1">
                    <a:lumMod val="50000"/>
                  </a:schemeClr>
                </a:solidFill>
              </a:rPr>
              <a:t>morality</a:t>
            </a:r>
          </a:p>
          <a:p>
            <a:pPr marL="742950" lvl="1" indent="-285750">
              <a:buFont typeface="Arial" panose="020B0604020202020204" pitchFamily="34" charset="0"/>
              <a:buChar char="•"/>
            </a:pPr>
            <a:r>
              <a:rPr lang="fr-FR" dirty="0" err="1">
                <a:solidFill>
                  <a:schemeClr val="bg1">
                    <a:lumMod val="50000"/>
                  </a:schemeClr>
                </a:solidFill>
              </a:rPr>
              <a:t>Morality</a:t>
            </a:r>
            <a:r>
              <a:rPr lang="fr-FR" dirty="0">
                <a:solidFill>
                  <a:schemeClr val="bg1">
                    <a:lumMod val="50000"/>
                  </a:schemeClr>
                </a:solidFill>
              </a:rPr>
              <a:t>, E</a:t>
            </a:r>
            <a:r>
              <a:rPr lang="fr-FR" dirty="0" smtClean="0">
                <a:solidFill>
                  <a:schemeClr val="bg1">
                    <a:lumMod val="50000"/>
                  </a:schemeClr>
                </a:solidFill>
              </a:rPr>
              <a:t>tiquette </a:t>
            </a:r>
            <a:r>
              <a:rPr lang="fr-FR" dirty="0">
                <a:solidFill>
                  <a:schemeClr val="bg1">
                    <a:lumMod val="50000"/>
                  </a:schemeClr>
                </a:solidFill>
              </a:rPr>
              <a:t>and </a:t>
            </a:r>
            <a:r>
              <a:rPr lang="fr-FR" dirty="0" smtClean="0">
                <a:solidFill>
                  <a:schemeClr val="bg1">
                    <a:lumMod val="50000"/>
                  </a:schemeClr>
                </a:solidFill>
              </a:rPr>
              <a:t>Professional Codes</a:t>
            </a:r>
          </a:p>
          <a:p>
            <a:pPr marL="742950" lvl="1" indent="-285750">
              <a:buFont typeface="Arial" panose="020B0604020202020204" pitchFamily="34" charset="0"/>
              <a:buChar char="•"/>
            </a:pPr>
            <a:r>
              <a:rPr lang="en-US" dirty="0">
                <a:solidFill>
                  <a:schemeClr val="bg1">
                    <a:lumMod val="50000"/>
                  </a:schemeClr>
                </a:solidFill>
              </a:rPr>
              <a:t>Indian ethical </a:t>
            </a:r>
            <a:r>
              <a:rPr lang="en-US" dirty="0" smtClean="0">
                <a:solidFill>
                  <a:schemeClr val="bg1">
                    <a:lumMod val="50000"/>
                  </a:schemeClr>
                </a:solidFill>
              </a:rPr>
              <a:t>traditions</a:t>
            </a:r>
          </a:p>
        </p:txBody>
      </p:sp>
    </p:spTree>
    <p:extLst>
      <p:ext uri="{BB962C8B-B14F-4D97-AF65-F5344CB8AC3E}">
        <p14:creationId xmlns:p14="http://schemas.microsoft.com/office/powerpoint/2010/main" val="30273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par>
                                <p:cTn id="28" presetID="1" presetClass="entr" presetSubtype="0" fill="hold" nodeType="with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childTnLst>
                                </p:cTn>
                              </p:par>
                            </p:childTnLst>
                          </p:cTn>
                        </p:par>
                        <p:par>
                          <p:cTn id="30" fill="hold">
                            <p:stCondLst>
                              <p:cond delay="2000"/>
                            </p:stCondLst>
                            <p:childTnLst>
                              <p:par>
                                <p:cTn id="31" presetID="1" presetClass="entr" presetSubtype="0" fill="hold" nodeType="afterEffect">
                                  <p:stCondLst>
                                    <p:cond delay="500"/>
                                  </p:stCondLst>
                                  <p:childTnLst>
                                    <p:set>
                                      <p:cBhvr>
                                        <p:cTn id="32" dur="1" fill="hold">
                                          <p:stCondLst>
                                            <p:cond delay="0"/>
                                          </p:stCondLst>
                                        </p:cTn>
                                        <p:tgtEl>
                                          <p:spTgt spid="9">
                                            <p:txEl>
                                              <p:pRg st="1" end="1"/>
                                            </p:txEl>
                                          </p:spTgt>
                                        </p:tgtEl>
                                        <p:attrNameLst>
                                          <p:attrName>style.visibility</p:attrName>
                                        </p:attrNameLst>
                                      </p:cBhvr>
                                      <p:to>
                                        <p:strVal val="visible"/>
                                      </p:to>
                                    </p:set>
                                  </p:childTnLst>
                                </p:cTn>
                              </p:par>
                            </p:childTnLst>
                          </p:cTn>
                        </p:par>
                        <p:par>
                          <p:cTn id="33" fill="hold">
                            <p:stCondLst>
                              <p:cond delay="2500"/>
                            </p:stCondLst>
                            <p:childTnLst>
                              <p:par>
                                <p:cTn id="34" presetID="1" presetClass="entr" presetSubtype="0" fill="hold" nodeType="afterEffect">
                                  <p:stCondLst>
                                    <p:cond delay="500"/>
                                  </p:stCondLst>
                                  <p:childTnLst>
                                    <p:set>
                                      <p:cBhvr>
                                        <p:cTn id="35" dur="1" fill="hold">
                                          <p:stCondLst>
                                            <p:cond delay="0"/>
                                          </p:stCondLst>
                                        </p:cTn>
                                        <p:tgtEl>
                                          <p:spTgt spid="9">
                                            <p:txEl>
                                              <p:pRg st="2" end="2"/>
                                            </p:txEl>
                                          </p:spTgt>
                                        </p:tgtEl>
                                        <p:attrNameLst>
                                          <p:attrName>style.visibility</p:attrName>
                                        </p:attrNameLst>
                                      </p:cBhvr>
                                      <p:to>
                                        <p:strVal val="visible"/>
                                      </p:to>
                                    </p:set>
                                  </p:childTnLst>
                                </p:cTn>
                              </p:par>
                            </p:childTnLst>
                          </p:cTn>
                        </p:par>
                        <p:par>
                          <p:cTn id="36" fill="hold">
                            <p:stCondLst>
                              <p:cond delay="3000"/>
                            </p:stCondLst>
                            <p:childTnLst>
                              <p:par>
                                <p:cTn id="37" presetID="1" presetClass="entr" presetSubtype="0" fill="hold" nodeType="afterEffect">
                                  <p:stCondLst>
                                    <p:cond delay="500"/>
                                  </p:stCondLst>
                                  <p:childTnLst>
                                    <p:set>
                                      <p:cBhvr>
                                        <p:cTn id="38" dur="1" fill="hold">
                                          <p:stCondLst>
                                            <p:cond delay="0"/>
                                          </p:stCondLst>
                                        </p:cTn>
                                        <p:tgtEl>
                                          <p:spTgt spid="9">
                                            <p:txEl>
                                              <p:pRg st="3" end="3"/>
                                            </p:txEl>
                                          </p:spTgt>
                                        </p:tgtEl>
                                        <p:attrNameLst>
                                          <p:attrName>style.visibility</p:attrName>
                                        </p:attrNameLst>
                                      </p:cBhvr>
                                      <p:to>
                                        <p:strVal val="visible"/>
                                      </p:to>
                                    </p:set>
                                  </p:childTnLst>
                                </p:cTn>
                              </p:par>
                            </p:childTnLst>
                          </p:cTn>
                        </p:par>
                        <p:par>
                          <p:cTn id="39" fill="hold">
                            <p:stCondLst>
                              <p:cond delay="3500"/>
                            </p:stCondLst>
                            <p:childTnLst>
                              <p:par>
                                <p:cTn id="40" presetID="1" presetClass="entr" presetSubtype="0" fill="hold" nodeType="afterEffect">
                                  <p:stCondLst>
                                    <p:cond delay="500"/>
                                  </p:stCondLst>
                                  <p:childTnLst>
                                    <p:set>
                                      <p:cBhvr>
                                        <p:cTn id="41" dur="1" fill="hold">
                                          <p:stCondLst>
                                            <p:cond delay="0"/>
                                          </p:stCondLst>
                                        </p:cTn>
                                        <p:tgtEl>
                                          <p:spTgt spid="9">
                                            <p:txEl>
                                              <p:pRg st="4" end="4"/>
                                            </p:txEl>
                                          </p:spTgt>
                                        </p:tgtEl>
                                        <p:attrNameLst>
                                          <p:attrName>style.visibility</p:attrName>
                                        </p:attrNameLst>
                                      </p:cBhvr>
                                      <p:to>
                                        <p:strVal val="visible"/>
                                      </p:to>
                                    </p:set>
                                  </p:childTnLst>
                                </p:cTn>
                              </p:par>
                            </p:childTnLst>
                          </p:cTn>
                        </p:par>
                        <p:par>
                          <p:cTn id="42" fill="hold">
                            <p:stCondLst>
                              <p:cond delay="4000"/>
                            </p:stCondLst>
                            <p:childTnLst>
                              <p:par>
                                <p:cTn id="43" presetID="1" presetClass="entr" presetSubtype="0" fill="hold" nodeType="afterEffect">
                                  <p:stCondLst>
                                    <p:cond delay="500"/>
                                  </p:stCondLst>
                                  <p:childTnLst>
                                    <p:set>
                                      <p:cBhvr>
                                        <p:cTn id="44" dur="1" fill="hold">
                                          <p:stCondLst>
                                            <p:cond delay="0"/>
                                          </p:stCondLst>
                                        </p:cTn>
                                        <p:tgtEl>
                                          <p:spTgt spid="9">
                                            <p:txEl>
                                              <p:pRg st="5" end="5"/>
                                            </p:txEl>
                                          </p:spTgt>
                                        </p:tgtEl>
                                        <p:attrNameLst>
                                          <p:attrName>style.visibility</p:attrName>
                                        </p:attrNameLst>
                                      </p:cBhvr>
                                      <p:to>
                                        <p:strVal val="visible"/>
                                      </p:to>
                                    </p:set>
                                  </p:childTnLst>
                                </p:cTn>
                              </p:par>
                            </p:childTnLst>
                          </p:cTn>
                        </p:par>
                        <p:par>
                          <p:cTn id="45" fill="hold">
                            <p:stCondLst>
                              <p:cond delay="4500"/>
                            </p:stCondLst>
                            <p:childTnLst>
                              <p:par>
                                <p:cTn id="46" presetID="1" presetClass="entr" presetSubtype="0" fill="hold" nodeType="afterEffect">
                                  <p:stCondLst>
                                    <p:cond delay="500"/>
                                  </p:stCondLst>
                                  <p:childTnLst>
                                    <p:set>
                                      <p:cBhvr>
                                        <p:cTn id="47" dur="1" fill="hold">
                                          <p:stCondLst>
                                            <p:cond delay="0"/>
                                          </p:stCondLst>
                                        </p:cTn>
                                        <p:tgtEl>
                                          <p:spTgt spid="9">
                                            <p:txEl>
                                              <p:pRg st="6" end="6"/>
                                            </p:txEl>
                                          </p:spTgt>
                                        </p:tgtEl>
                                        <p:attrNameLst>
                                          <p:attrName>style.visibility</p:attrName>
                                        </p:attrNameLst>
                                      </p:cBhvr>
                                      <p:to>
                                        <p:strVal val="visible"/>
                                      </p:to>
                                    </p:set>
                                  </p:childTnLst>
                                </p:cTn>
                              </p:par>
                            </p:childTnLst>
                          </p:cTn>
                        </p:par>
                        <p:par>
                          <p:cTn id="48" fill="hold">
                            <p:stCondLst>
                              <p:cond delay="5000"/>
                            </p:stCondLst>
                            <p:childTnLst>
                              <p:par>
                                <p:cTn id="49" presetID="1" presetClass="entr" presetSubtype="0" fill="hold" nodeType="afterEffect">
                                  <p:stCondLst>
                                    <p:cond delay="500"/>
                                  </p:stCondLst>
                                  <p:childTnLst>
                                    <p:set>
                                      <p:cBhvr>
                                        <p:cTn id="5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is </a:t>
            </a:r>
            <a:r>
              <a:rPr lang="en-US" sz="3600" dirty="0" smtClean="0"/>
              <a:t>Ethics</a:t>
            </a:r>
            <a:r>
              <a:rPr lang="en-US" sz="3600" dirty="0"/>
              <a:t>?</a:t>
            </a:r>
          </a:p>
        </p:txBody>
      </p:sp>
      <p:sp>
        <p:nvSpPr>
          <p:cNvPr id="8" name="Content Placeholder 7"/>
          <p:cNvSpPr>
            <a:spLocks noGrp="1"/>
          </p:cNvSpPr>
          <p:nvPr>
            <p:ph idx="1"/>
          </p:nvPr>
        </p:nvSpPr>
        <p:spPr/>
        <p:txBody>
          <a:bodyPr/>
          <a:lstStyle/>
          <a:p>
            <a:r>
              <a:rPr lang="en-US" dirty="0" smtClean="0"/>
              <a:t>Ethics </a:t>
            </a:r>
            <a:r>
              <a:rPr lang="en-US" dirty="0"/>
              <a:t>is a system of moral principles. They affect how people make decisions and lead their lives.</a:t>
            </a:r>
          </a:p>
          <a:p>
            <a:r>
              <a:rPr lang="en-US" dirty="0" smtClean="0"/>
              <a:t>Ethics </a:t>
            </a:r>
            <a:r>
              <a:rPr lang="en-US" dirty="0"/>
              <a:t>is concerned with what is good for individuals and society and is also described as moral philosophy.</a:t>
            </a:r>
          </a:p>
          <a:p>
            <a:r>
              <a:rPr lang="en-US" dirty="0" smtClean="0"/>
              <a:t>The </a:t>
            </a:r>
            <a:r>
              <a:rPr lang="en-US" dirty="0"/>
              <a:t>term is derived from the Greek word ethos which can mean custom, habit, character or disposition.</a:t>
            </a:r>
          </a:p>
          <a:p>
            <a:r>
              <a:rPr lang="en-US" dirty="0" smtClean="0"/>
              <a:t>Ethics </a:t>
            </a:r>
            <a:r>
              <a:rPr lang="en-US" dirty="0"/>
              <a:t>covers the following dilemmas:</a:t>
            </a:r>
          </a:p>
          <a:p>
            <a:pPr lvl="1"/>
            <a:r>
              <a:rPr lang="en-US" dirty="0" smtClean="0"/>
              <a:t>How </a:t>
            </a:r>
            <a:r>
              <a:rPr lang="en-US" dirty="0"/>
              <a:t>to live a good </a:t>
            </a:r>
            <a:r>
              <a:rPr lang="en-US" dirty="0" smtClean="0"/>
              <a:t>life</a:t>
            </a:r>
          </a:p>
          <a:p>
            <a:pPr lvl="1"/>
            <a:r>
              <a:rPr lang="en-US" dirty="0" smtClean="0"/>
              <a:t>Our </a:t>
            </a:r>
            <a:r>
              <a:rPr lang="en-US" dirty="0"/>
              <a:t>rights and responsibilities</a:t>
            </a:r>
          </a:p>
          <a:p>
            <a:pPr lvl="1"/>
            <a:r>
              <a:rPr lang="en-US" dirty="0" smtClean="0"/>
              <a:t>The </a:t>
            </a:r>
            <a:r>
              <a:rPr lang="en-US" dirty="0"/>
              <a:t>language of right and wrong</a:t>
            </a:r>
          </a:p>
          <a:p>
            <a:pPr lvl="1"/>
            <a:r>
              <a:rPr lang="en-US" dirty="0" smtClean="0"/>
              <a:t>Moral </a:t>
            </a:r>
            <a:r>
              <a:rPr lang="en-US" dirty="0"/>
              <a:t>decisions - what is good and bad?</a:t>
            </a:r>
          </a:p>
          <a:p>
            <a:pPr lvl="1"/>
            <a:r>
              <a:rPr lang="en-US" dirty="0" smtClean="0"/>
              <a:t>Our </a:t>
            </a:r>
            <a:r>
              <a:rPr lang="en-US" dirty="0"/>
              <a:t>concepts of ethics have been derived from religions, philosophies and cultures.</a:t>
            </a:r>
          </a:p>
        </p:txBody>
      </p:sp>
    </p:spTree>
    <p:extLst>
      <p:ext uri="{BB962C8B-B14F-4D97-AF65-F5344CB8AC3E}">
        <p14:creationId xmlns:p14="http://schemas.microsoft.com/office/powerpoint/2010/main" val="267572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a:t>
            </a:r>
            <a:r>
              <a:rPr lang="en-US" dirty="0" smtClean="0"/>
              <a:t>Ethics </a:t>
            </a:r>
            <a:r>
              <a:rPr lang="en-US" dirty="0"/>
              <a:t>and </a:t>
            </a:r>
            <a:r>
              <a:rPr lang="en-US" dirty="0" smtClean="0"/>
              <a:t>Business Ethics</a:t>
            </a:r>
            <a:endParaRPr lang="en-US" dirty="0"/>
          </a:p>
        </p:txBody>
      </p:sp>
      <p:sp>
        <p:nvSpPr>
          <p:cNvPr id="8" name="Content Placeholder 7"/>
          <p:cNvSpPr>
            <a:spLocks noGrp="1"/>
          </p:cNvSpPr>
          <p:nvPr>
            <p:ph idx="1"/>
          </p:nvPr>
        </p:nvSpPr>
        <p:spPr/>
        <p:txBody>
          <a:bodyPr/>
          <a:lstStyle/>
          <a:p>
            <a:pPr lvl="0"/>
            <a:r>
              <a:rPr lang="en-US" b="1" dirty="0" smtClean="0"/>
              <a:t>Personal </a:t>
            </a:r>
            <a:r>
              <a:rPr lang="en-US" b="1" dirty="0"/>
              <a:t>ethics </a:t>
            </a:r>
            <a:r>
              <a:rPr lang="en-US" dirty="0"/>
              <a:t>refers to the set of moral values that form the character and conduct of a person.</a:t>
            </a:r>
          </a:p>
          <a:p>
            <a:pPr lvl="0"/>
            <a:r>
              <a:rPr lang="en-US" b="1" dirty="0" smtClean="0"/>
              <a:t>Organization </a:t>
            </a:r>
            <a:r>
              <a:rPr lang="en-US" b="1" dirty="0"/>
              <a:t>(Business)</a:t>
            </a:r>
            <a:r>
              <a:rPr lang="en-US" b="1" dirty="0" smtClean="0"/>
              <a:t> ethics</a:t>
            </a:r>
            <a:r>
              <a:rPr lang="en-US" dirty="0" smtClean="0"/>
              <a:t>, </a:t>
            </a:r>
            <a:r>
              <a:rPr lang="en-US" dirty="0"/>
              <a:t>on the other hand, describe what constitutes right and wrong or good and bad, in human conduct in the context of an organization.</a:t>
            </a:r>
          </a:p>
          <a:p>
            <a:pPr lvl="0"/>
            <a:r>
              <a:rPr lang="en-US" dirty="0" smtClean="0"/>
              <a:t>It </a:t>
            </a:r>
            <a:r>
              <a:rPr lang="en-US" dirty="0"/>
              <a:t>is concerned with the issue of morality that arises in any situation where employees come together for the specific purpose of producing commodities or rendering services for the purpose of making profit.</a:t>
            </a:r>
          </a:p>
          <a:p>
            <a:pPr lvl="0"/>
            <a:r>
              <a:rPr lang="en-US" dirty="0" smtClean="0"/>
              <a:t>Organization </a:t>
            </a:r>
            <a:r>
              <a:rPr lang="en-US" dirty="0"/>
              <a:t>ethics, </a:t>
            </a:r>
            <a:r>
              <a:rPr lang="en-US" dirty="0" smtClean="0"/>
              <a:t>deals </a:t>
            </a:r>
            <a:r>
              <a:rPr lang="en-US" dirty="0"/>
              <a:t>with moral issues and dilemmas organizations face both in business and non-business settings that include academic, social and legal entities</a:t>
            </a:r>
            <a:r>
              <a:rPr lang="en-US" dirty="0" smtClean="0"/>
              <a:t>.</a:t>
            </a:r>
            <a:endParaRPr lang="en-US" dirty="0"/>
          </a:p>
        </p:txBody>
      </p:sp>
    </p:spTree>
    <p:extLst>
      <p:ext uri="{BB962C8B-B14F-4D97-AF65-F5344CB8AC3E}">
        <p14:creationId xmlns:p14="http://schemas.microsoft.com/office/powerpoint/2010/main" val="356468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Morality and </a:t>
            </a:r>
            <a:r>
              <a:rPr lang="en-US" dirty="0" smtClean="0"/>
              <a:t>Law</a:t>
            </a:r>
            <a:endParaRPr lang="en-US" dirty="0"/>
          </a:p>
        </p:txBody>
      </p:sp>
      <p:sp>
        <p:nvSpPr>
          <p:cNvPr id="4" name="Content Placeholder 3"/>
          <p:cNvSpPr>
            <a:spLocks noGrp="1"/>
          </p:cNvSpPr>
          <p:nvPr>
            <p:ph idx="1"/>
          </p:nvPr>
        </p:nvSpPr>
        <p:spPr/>
        <p:txBody>
          <a:bodyPr/>
          <a:lstStyle/>
          <a:p>
            <a:r>
              <a:rPr lang="en-US" b="1" dirty="0" smtClean="0"/>
              <a:t>Morality</a:t>
            </a:r>
            <a:r>
              <a:rPr lang="en-US" dirty="0" smtClean="0"/>
              <a:t> </a:t>
            </a:r>
            <a:r>
              <a:rPr lang="en-US" dirty="0"/>
              <a:t>can be a body of standards or principles derived from a code of conduct from a particular philosophy, religion or culture, or it can derive from a standard that a person believes should be universal. E.g. never cheat other.</a:t>
            </a:r>
          </a:p>
          <a:p>
            <a:r>
              <a:rPr lang="en-US" b="1" dirty="0" smtClean="0"/>
              <a:t>Law</a:t>
            </a:r>
            <a:r>
              <a:rPr lang="en-US" dirty="0" smtClean="0"/>
              <a:t> </a:t>
            </a:r>
            <a:r>
              <a:rPr lang="en-US" dirty="0"/>
              <a:t>is define as the system of rules which a particular country or community recognizes as regulating the actions of its members and which it may enforce by the imposition of penalties. E.g. shooting the birds is against the law.</a:t>
            </a:r>
          </a:p>
          <a:p>
            <a:r>
              <a:rPr lang="en-US" dirty="0" smtClean="0"/>
              <a:t>Law </a:t>
            </a:r>
            <a:r>
              <a:rPr lang="en-US" dirty="0"/>
              <a:t>and morality are two normative systems that control and regulate behaviors in a human community so as to allow harmonious and effective inter subjectivity between individuals who recognize one another as bearers of rights. </a:t>
            </a:r>
          </a:p>
          <a:p>
            <a:r>
              <a:rPr lang="en-US" dirty="0" smtClean="0"/>
              <a:t>Both </a:t>
            </a:r>
            <a:r>
              <a:rPr lang="en-US" dirty="0"/>
              <a:t>philosophies have their common foundation in the concept of individual autonomy and equal respect for everyone. </a:t>
            </a:r>
          </a:p>
          <a:p>
            <a:r>
              <a:rPr lang="en-US" dirty="0" smtClean="0"/>
              <a:t>They </a:t>
            </a:r>
            <a:r>
              <a:rPr lang="en-US" dirty="0"/>
              <a:t>have a complementary relationship. </a:t>
            </a:r>
          </a:p>
          <a:p>
            <a:r>
              <a:rPr lang="en-US" dirty="0" smtClean="0"/>
              <a:t>Law </a:t>
            </a:r>
            <a:r>
              <a:rPr lang="en-US" dirty="0"/>
              <a:t>compensates for the functional weaknesses of morality and morality tempers the mechanical implementation of positive law through the philosophies of solidarity and responsibility. </a:t>
            </a:r>
          </a:p>
          <a:p>
            <a:endParaRPr lang="en-US" dirty="0" smtClean="0"/>
          </a:p>
        </p:txBody>
      </p:sp>
    </p:spTree>
    <p:extLst>
      <p:ext uri="{BB962C8B-B14F-4D97-AF65-F5344CB8AC3E}">
        <p14:creationId xmlns:p14="http://schemas.microsoft.com/office/powerpoint/2010/main" val="156730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a:t>
            </a:r>
            <a:r>
              <a:rPr lang="en-US" dirty="0" smtClean="0"/>
              <a:t>Moral Standards Formed</a:t>
            </a:r>
            <a:r>
              <a:rPr lang="en-US" dirty="0"/>
              <a:t>?</a:t>
            </a:r>
          </a:p>
        </p:txBody>
      </p:sp>
      <p:sp>
        <p:nvSpPr>
          <p:cNvPr id="3" name="Content Placeholder 2"/>
          <p:cNvSpPr>
            <a:spLocks noGrp="1"/>
          </p:cNvSpPr>
          <p:nvPr>
            <p:ph idx="1"/>
          </p:nvPr>
        </p:nvSpPr>
        <p:spPr/>
        <p:txBody>
          <a:bodyPr/>
          <a:lstStyle/>
          <a:p>
            <a:r>
              <a:rPr lang="en-US" dirty="0" smtClean="0"/>
              <a:t>There </a:t>
            </a:r>
            <a:r>
              <a:rPr lang="en-US" dirty="0"/>
              <a:t>are some moral standards that many of us share in our conduct in society. </a:t>
            </a:r>
          </a:p>
          <a:p>
            <a:r>
              <a:rPr lang="en-US" dirty="0" smtClean="0"/>
              <a:t>These </a:t>
            </a:r>
            <a:r>
              <a:rPr lang="en-US" dirty="0"/>
              <a:t>moral standards are influenced by a variety of factors such as: </a:t>
            </a:r>
          </a:p>
          <a:p>
            <a:pPr lvl="1"/>
            <a:r>
              <a:rPr lang="en-US" dirty="0" smtClean="0"/>
              <a:t>The </a:t>
            </a:r>
            <a:r>
              <a:rPr lang="en-US" dirty="0"/>
              <a:t>moral principles we accept as part of our upbringing</a:t>
            </a:r>
          </a:p>
          <a:p>
            <a:pPr lvl="1"/>
            <a:r>
              <a:rPr lang="en-US" dirty="0" smtClean="0"/>
              <a:t>Values </a:t>
            </a:r>
            <a:r>
              <a:rPr lang="en-US" dirty="0"/>
              <a:t>passed on to us through heritage and legacy</a:t>
            </a:r>
          </a:p>
          <a:p>
            <a:pPr lvl="1"/>
            <a:r>
              <a:rPr lang="en-US" dirty="0" smtClean="0"/>
              <a:t>The </a:t>
            </a:r>
            <a:r>
              <a:rPr lang="en-US" dirty="0"/>
              <a:t>religious values that we have imbibed from childhood</a:t>
            </a:r>
          </a:p>
          <a:p>
            <a:pPr lvl="1"/>
            <a:r>
              <a:rPr lang="en-US" dirty="0" smtClean="0"/>
              <a:t>The </a:t>
            </a:r>
            <a:r>
              <a:rPr lang="en-US" dirty="0"/>
              <a:t>values that were showcased during the period of our education</a:t>
            </a:r>
          </a:p>
          <a:p>
            <a:pPr lvl="1"/>
            <a:r>
              <a:rPr lang="en-US" dirty="0" smtClean="0"/>
              <a:t>The </a:t>
            </a:r>
            <a:r>
              <a:rPr lang="en-US" dirty="0"/>
              <a:t>behavior pattern of those who are around us</a:t>
            </a:r>
          </a:p>
          <a:p>
            <a:pPr lvl="1"/>
            <a:r>
              <a:rPr lang="en-US" dirty="0" smtClean="0"/>
              <a:t>The </a:t>
            </a:r>
            <a:r>
              <a:rPr lang="en-US" dirty="0"/>
              <a:t>explicit and implicit standards of our culture</a:t>
            </a:r>
          </a:p>
          <a:p>
            <a:pPr lvl="1"/>
            <a:r>
              <a:rPr lang="en-US" dirty="0" smtClean="0"/>
              <a:t>Our </a:t>
            </a:r>
            <a:r>
              <a:rPr lang="en-US" dirty="0"/>
              <a:t>life experiences and more importantly, our critical reflections on these experiences</a:t>
            </a:r>
          </a:p>
          <a:p>
            <a:r>
              <a:rPr lang="en-US" dirty="0" smtClean="0"/>
              <a:t>Moral </a:t>
            </a:r>
            <a:r>
              <a:rPr lang="en-US" dirty="0"/>
              <a:t>standards concern behavior which is very closely linked to human well-being. </a:t>
            </a:r>
          </a:p>
          <a:p>
            <a:r>
              <a:rPr lang="en-US" dirty="0" smtClean="0"/>
              <a:t>These </a:t>
            </a:r>
            <a:r>
              <a:rPr lang="en-US" dirty="0"/>
              <a:t>standards also take priority over non-moral standards, including one’s self-interest. </a:t>
            </a:r>
          </a:p>
          <a:p>
            <a:r>
              <a:rPr lang="en-US" dirty="0" smtClean="0"/>
              <a:t>The </a:t>
            </a:r>
            <a:r>
              <a:rPr lang="en-US" dirty="0"/>
              <a:t>soundness or otherwise of these, of course, depends on the adequacy of the reasons that support or justify them.</a:t>
            </a:r>
          </a:p>
          <a:p>
            <a:endParaRPr lang="en-IN" dirty="0"/>
          </a:p>
        </p:txBody>
      </p:sp>
    </p:spTree>
    <p:extLst>
      <p:ext uri="{BB962C8B-B14F-4D97-AF65-F5344CB8AC3E}">
        <p14:creationId xmlns:p14="http://schemas.microsoft.com/office/powerpoint/2010/main" val="167242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Religion and </a:t>
            </a:r>
            <a:r>
              <a:rPr lang="en-US" dirty="0" smtClean="0"/>
              <a:t>Morality</a:t>
            </a:r>
            <a:endParaRPr lang="en-US" dirty="0"/>
          </a:p>
        </p:txBody>
      </p:sp>
      <p:sp>
        <p:nvSpPr>
          <p:cNvPr id="3" name="Content Placeholder 2"/>
          <p:cNvSpPr>
            <a:spLocks noGrp="1"/>
          </p:cNvSpPr>
          <p:nvPr>
            <p:ph idx="1"/>
          </p:nvPr>
        </p:nvSpPr>
        <p:spPr/>
        <p:txBody>
          <a:bodyPr/>
          <a:lstStyle/>
          <a:p>
            <a:pPr lvl="0"/>
            <a:r>
              <a:rPr lang="en-US" dirty="0"/>
              <a:t>Morality and religion is the relationship between religious views and morals. </a:t>
            </a:r>
            <a:endParaRPr lang="en-IN" dirty="0"/>
          </a:p>
          <a:p>
            <a:pPr lvl="0"/>
            <a:r>
              <a:rPr lang="en-US" dirty="0"/>
              <a:t>Many religions have value frameworks regarding personal behavior meant to guide adherents in determining between right and wrong. </a:t>
            </a:r>
            <a:r>
              <a:rPr lang="en-US" dirty="0" smtClean="0"/>
              <a:t>These </a:t>
            </a:r>
            <a:r>
              <a:rPr lang="en-US" dirty="0"/>
              <a:t>include </a:t>
            </a:r>
            <a:r>
              <a:rPr lang="en-US" dirty="0" smtClean="0"/>
              <a:t>:</a:t>
            </a:r>
          </a:p>
          <a:p>
            <a:pPr lvl="1"/>
            <a:r>
              <a:rPr lang="en-US" dirty="0"/>
              <a:t>T</a:t>
            </a:r>
            <a:r>
              <a:rPr lang="en-US" dirty="0" smtClean="0"/>
              <a:t>he </a:t>
            </a:r>
            <a:r>
              <a:rPr lang="en-US" dirty="0"/>
              <a:t>Triple Gems of </a:t>
            </a:r>
            <a:r>
              <a:rPr lang="en-US" dirty="0" smtClean="0"/>
              <a:t>Jainism </a:t>
            </a:r>
          </a:p>
          <a:p>
            <a:pPr lvl="1"/>
            <a:r>
              <a:rPr lang="en-US" dirty="0" smtClean="0"/>
              <a:t>Islam's Sharia </a:t>
            </a:r>
          </a:p>
          <a:p>
            <a:pPr lvl="1"/>
            <a:r>
              <a:rPr lang="en-US" dirty="0" smtClean="0"/>
              <a:t>Buddhism's </a:t>
            </a:r>
            <a:r>
              <a:rPr lang="en-US" dirty="0"/>
              <a:t>Eightfold </a:t>
            </a:r>
            <a:r>
              <a:rPr lang="en-US" dirty="0" smtClean="0"/>
              <a:t>Path</a:t>
            </a:r>
          </a:p>
          <a:p>
            <a:pPr lvl="1"/>
            <a:r>
              <a:rPr lang="en-US" dirty="0" smtClean="0"/>
              <a:t>Zoroastrianism's </a:t>
            </a:r>
            <a:r>
              <a:rPr lang="en-US" dirty="0"/>
              <a:t>"good thoughts, good words, and good deeds" concept, among others</a:t>
            </a:r>
            <a:r>
              <a:rPr lang="en-US" dirty="0" smtClean="0"/>
              <a:t>. And many more.</a:t>
            </a:r>
            <a:endParaRPr lang="en-IN" dirty="0"/>
          </a:p>
          <a:p>
            <a:pPr lvl="0"/>
            <a:r>
              <a:rPr lang="en-US" dirty="0"/>
              <a:t>These frameworks are outlined and interpreted by various sources such as holy books, oral and written traditions, and religious leaders</a:t>
            </a:r>
            <a:r>
              <a:rPr lang="en-US" dirty="0" smtClean="0"/>
              <a:t>.</a:t>
            </a:r>
            <a:endParaRPr lang="en-IN" dirty="0"/>
          </a:p>
          <a:p>
            <a:pPr lvl="0"/>
            <a:r>
              <a:rPr lang="en-US" dirty="0"/>
              <a:t>Many of these share tenets with secular value frameworks such as consequentialism, free thought, and utilitarianism.</a:t>
            </a:r>
            <a:endParaRPr lang="en-IN" dirty="0"/>
          </a:p>
          <a:p>
            <a:pPr lvl="0"/>
            <a:r>
              <a:rPr lang="en-US" dirty="0" smtClean="0"/>
              <a:t>Morality </a:t>
            </a:r>
            <a:r>
              <a:rPr lang="en-US" dirty="0"/>
              <a:t>does not necessarily depend upon religion, though for some, this is "an almost automatic assumption</a:t>
            </a:r>
            <a:r>
              <a:rPr lang="en-US" dirty="0" smtClean="0"/>
              <a:t>.</a:t>
            </a:r>
            <a:endParaRPr lang="en-IN" dirty="0"/>
          </a:p>
        </p:txBody>
      </p:sp>
    </p:spTree>
    <p:extLst>
      <p:ext uri="{BB962C8B-B14F-4D97-AF65-F5344CB8AC3E}">
        <p14:creationId xmlns:p14="http://schemas.microsoft.com/office/powerpoint/2010/main" val="428310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Religion and </a:t>
            </a:r>
            <a:r>
              <a:rPr lang="en-US" dirty="0" smtClean="0"/>
              <a:t>Morality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According to The Westminster Dictionary of Christian Ethics, religion and morality "are to be defined differently and have no definitional connections with each other. </a:t>
            </a:r>
            <a:endParaRPr lang="en-IN" dirty="0"/>
          </a:p>
          <a:p>
            <a:pPr lvl="0"/>
            <a:r>
              <a:rPr lang="en-US" dirty="0" smtClean="0"/>
              <a:t>Conceptually </a:t>
            </a:r>
            <a:r>
              <a:rPr lang="en-US" dirty="0"/>
              <a:t>and in principle, morality and a religious value system are two distinct kinds of value systems or action guides.</a:t>
            </a:r>
            <a:endParaRPr lang="en-IN" dirty="0"/>
          </a:p>
          <a:p>
            <a:pPr lvl="0"/>
            <a:r>
              <a:rPr lang="en-US" dirty="0"/>
              <a:t>In the views of others, the two can overlap. </a:t>
            </a:r>
            <a:endParaRPr lang="en-IN" dirty="0"/>
          </a:p>
          <a:p>
            <a:pPr lvl="0"/>
            <a:r>
              <a:rPr lang="en-US" dirty="0" smtClean="0"/>
              <a:t>Value </a:t>
            </a:r>
            <a:r>
              <a:rPr lang="en-US" dirty="0"/>
              <a:t>judgments can vary greatly between religions, past and present. </a:t>
            </a:r>
            <a:endParaRPr lang="en-IN" dirty="0"/>
          </a:p>
          <a:p>
            <a:pPr lvl="0"/>
            <a:r>
              <a:rPr lang="en-US" dirty="0"/>
              <a:t>People in various religious traditions, such as Christianity, may derive ideas of right and wrong from the rules and laws set forth in their respective authoritative guides and by their religious leaders</a:t>
            </a:r>
            <a:r>
              <a:rPr lang="en-US" dirty="0" smtClean="0"/>
              <a:t>.</a:t>
            </a:r>
            <a:endParaRPr lang="en-IN" dirty="0"/>
          </a:p>
        </p:txBody>
      </p:sp>
    </p:spTree>
    <p:extLst>
      <p:ext uri="{BB962C8B-B14F-4D97-AF65-F5344CB8AC3E}">
        <p14:creationId xmlns:p14="http://schemas.microsoft.com/office/powerpoint/2010/main" val="266989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Morality</a:t>
            </a:r>
            <a:r>
              <a:rPr lang="fr-FR" dirty="0"/>
              <a:t>, </a:t>
            </a:r>
            <a:r>
              <a:rPr lang="fr-FR" dirty="0" smtClean="0"/>
              <a:t>Etiquette </a:t>
            </a:r>
            <a:r>
              <a:rPr lang="fr-FR" dirty="0"/>
              <a:t>and </a:t>
            </a:r>
            <a:r>
              <a:rPr lang="fr-FR" dirty="0" smtClean="0"/>
              <a:t>Professional Codes</a:t>
            </a:r>
            <a:endParaRPr lang="en-IN" dirty="0"/>
          </a:p>
        </p:txBody>
      </p:sp>
      <p:sp>
        <p:nvSpPr>
          <p:cNvPr id="3" name="Content Placeholder 2"/>
          <p:cNvSpPr>
            <a:spLocks noGrp="1"/>
          </p:cNvSpPr>
          <p:nvPr>
            <p:ph idx="1"/>
          </p:nvPr>
        </p:nvSpPr>
        <p:spPr/>
        <p:txBody>
          <a:bodyPr/>
          <a:lstStyle/>
          <a:p>
            <a:pPr lvl="0"/>
            <a:r>
              <a:rPr lang="en-US" dirty="0" smtClean="0"/>
              <a:t>Morality </a:t>
            </a:r>
            <a:r>
              <a:rPr lang="en-US" dirty="0"/>
              <a:t>is the moral code of an individual or of a </a:t>
            </a:r>
            <a:r>
              <a:rPr lang="en-US" dirty="0" smtClean="0"/>
              <a:t>society.</a:t>
            </a:r>
          </a:p>
          <a:p>
            <a:pPr lvl="0"/>
            <a:r>
              <a:rPr lang="en-US" dirty="0" smtClean="0"/>
              <a:t>Etiquette </a:t>
            </a:r>
            <a:r>
              <a:rPr lang="en-US" dirty="0"/>
              <a:t>is a set of rules for well-mannered behavior. </a:t>
            </a:r>
            <a:endParaRPr lang="en-IN" dirty="0"/>
          </a:p>
          <a:p>
            <a:pPr lvl="0"/>
            <a:r>
              <a:rPr lang="en-US" dirty="0"/>
              <a:t>Etiquette is an unwritten code or rules of social or professional behavior such as medical etiquette. </a:t>
            </a:r>
            <a:endParaRPr lang="en-IN" dirty="0"/>
          </a:p>
          <a:p>
            <a:pPr lvl="0"/>
            <a:r>
              <a:rPr lang="en-US" dirty="0"/>
              <a:t>Morality can be also differentiated from law which consists of </a:t>
            </a:r>
            <a:r>
              <a:rPr lang="en-US" dirty="0" smtClean="0"/>
              <a:t>rules, </a:t>
            </a:r>
            <a:r>
              <a:rPr lang="en-US" dirty="0"/>
              <a:t>regulations, common law and constitutional law. </a:t>
            </a:r>
            <a:endParaRPr lang="en-IN" dirty="0"/>
          </a:p>
          <a:p>
            <a:pPr lvl="0"/>
            <a:r>
              <a:rPr lang="en-US" dirty="0"/>
              <a:t>Morality is different from professional codes of ethics which are special rules governing the members of a profession, say of doctors, lawyers and so on. </a:t>
            </a:r>
            <a:endParaRPr lang="en-IN" dirty="0"/>
          </a:p>
          <a:p>
            <a:pPr lvl="0"/>
            <a:r>
              <a:rPr lang="en-US" dirty="0"/>
              <a:t>Morality is not necessarily based on religion as many people think. </a:t>
            </a:r>
            <a:endParaRPr lang="en-IN" dirty="0"/>
          </a:p>
          <a:p>
            <a:pPr lvl="0"/>
            <a:r>
              <a:rPr lang="en-US" dirty="0"/>
              <a:t>Although we draw our moral beliefs from many sources, for ethicists the issue is whether these beliefs can be justified.</a:t>
            </a:r>
            <a:endParaRPr lang="en-IN" dirty="0"/>
          </a:p>
          <a:p>
            <a:pPr lvl="0"/>
            <a:r>
              <a:rPr lang="en-US" dirty="0"/>
              <a:t>When people work in organizations, several aspects of corporate structures and functions tend to undermine a person’s moral responsibility</a:t>
            </a:r>
            <a:r>
              <a:rPr lang="en-US" dirty="0" smtClean="0"/>
              <a:t>.</a:t>
            </a:r>
            <a:endParaRPr lang="en-IN" dirty="0"/>
          </a:p>
        </p:txBody>
      </p:sp>
    </p:spTree>
    <p:extLst>
      <p:ext uri="{BB962C8B-B14F-4D97-AF65-F5344CB8AC3E}">
        <p14:creationId xmlns:p14="http://schemas.microsoft.com/office/powerpoint/2010/main" val="418428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1957</TotalTime>
  <Words>1392</Words>
  <Application>Microsoft Office PowerPoint</Application>
  <PresentationFormat>Widescreen</PresentationFormat>
  <Paragraphs>102</Paragraphs>
  <Slides>13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Open Sans Semibold</vt:lpstr>
      <vt:lpstr>Roboto Condensed</vt:lpstr>
      <vt:lpstr>Arial</vt:lpstr>
      <vt:lpstr>Segoe UI Black</vt:lpstr>
      <vt:lpstr>Wingdings 3</vt:lpstr>
      <vt:lpstr>Open Sans</vt:lpstr>
      <vt:lpstr>Roboto Condensed Light</vt:lpstr>
      <vt:lpstr>Courier New</vt:lpstr>
      <vt:lpstr>Calibri</vt:lpstr>
      <vt:lpstr>Wingdings 2</vt:lpstr>
      <vt:lpstr>Times New Roman</vt:lpstr>
      <vt:lpstr>Wingdings</vt:lpstr>
      <vt:lpstr>Office Theme</vt:lpstr>
      <vt:lpstr>Unit-1  Concepts and Theories of Business Ethics</vt:lpstr>
      <vt:lpstr>PowerPoint Presentation</vt:lpstr>
      <vt:lpstr>What is Ethics?</vt:lpstr>
      <vt:lpstr>Personal Ethics and Business Ethics</vt:lpstr>
      <vt:lpstr>Morality and Law</vt:lpstr>
      <vt:lpstr>How are Moral Standards Formed?</vt:lpstr>
      <vt:lpstr>Religion and Morality</vt:lpstr>
      <vt:lpstr>Religion and Morality (Cont…)</vt:lpstr>
      <vt:lpstr>Morality, Etiquette and Professional Codes</vt:lpstr>
      <vt:lpstr>Morality, Etiquette and Professional Codes (Cont…)</vt:lpstr>
      <vt:lpstr>Indian ethical traditions</vt:lpstr>
      <vt:lpstr>Indian ethical traditions (Cont…)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264</cp:revision>
  <dcterms:created xsi:type="dcterms:W3CDTF">2020-05-01T05:09:15Z</dcterms:created>
  <dcterms:modified xsi:type="dcterms:W3CDTF">2021-08-13T11:37:53Z</dcterms:modified>
</cp:coreProperties>
</file>