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310" r:id="rId2"/>
    <p:sldId id="353" r:id="rId3"/>
    <p:sldId id="356" r:id="rId4"/>
    <p:sldId id="357" r:id="rId5"/>
    <p:sldId id="358" r:id="rId6"/>
    <p:sldId id="359" r:id="rId7"/>
    <p:sldId id="360" r:id="rId8"/>
    <p:sldId id="362" r:id="rId9"/>
    <p:sldId id="361" r:id="rId10"/>
    <p:sldId id="363" r:id="rId11"/>
    <p:sldId id="364" r:id="rId12"/>
    <p:sldId id="365" r:id="rId13"/>
    <p:sldId id="366" r:id="rId14"/>
    <p:sldId id="367" r:id="rId15"/>
    <p:sldId id="368" r:id="rId16"/>
    <p:sldId id="369" r:id="rId17"/>
    <p:sldId id="370" r:id="rId18"/>
    <p:sldId id="355" r:id="rId19"/>
  </p:sldIdLst>
  <p:sldSz cx="12192000" cy="6858000"/>
  <p:notesSz cx="6858000" cy="9144000"/>
  <p:embeddedFontLst>
    <p:embeddedFont>
      <p:font typeface="Segoe UI Black" panose="020B0A02040204020203" pitchFamily="34" charset="0"/>
      <p:bold r:id="rId21"/>
      <p:boldItalic r:id="rId22"/>
    </p:embeddedFont>
    <p:embeddedFont>
      <p:font typeface="Calibri" panose="020F0502020204030204" pitchFamily="34" charset="0"/>
      <p:regular r:id="rId23"/>
      <p:bold r:id="rId24"/>
      <p:italic r:id="rId25"/>
      <p:boldItalic r:id="rId26"/>
    </p:embeddedFont>
    <p:embeddedFont>
      <p:font typeface="Roboto Condensed Light" panose="020B0604020202020204" charset="0"/>
      <p:regular r:id="rId27"/>
      <p:italic r:id="rId28"/>
    </p:embeddedFont>
    <p:embeddedFont>
      <p:font typeface="Open Sans Semibold" panose="020B0604020202020204" charset="0"/>
      <p:bold r:id="rId29"/>
      <p:boldItalic r:id="rId30"/>
    </p:embeddedFont>
    <p:embeddedFont>
      <p:font typeface="Wingdings 3" panose="05040102010807070707" pitchFamily="18" charset="2"/>
      <p:regular r:id="rId31"/>
    </p:embeddedFont>
    <p:embeddedFont>
      <p:font typeface="Roboto Condensed" panose="020B0604020202020204" charset="0"/>
      <p:regular r:id="rId32"/>
      <p:bold r:id="rId33"/>
      <p:italic r:id="rId34"/>
      <p:boldItalic r:id="rId35"/>
    </p:embeddedFont>
    <p:embeddedFont>
      <p:font typeface="Wingdings 2" panose="05020102010507070707" pitchFamily="18" charset="2"/>
      <p:regular r:id="rId36"/>
    </p:embeddedFont>
    <p:embeddedFont>
      <p:font typeface="Open Sans" panose="020B060402020202020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7ebuXzNoYaUz08f1rlM2bw==" hashData="IVNIHhoG9oWSSZ2mFA8OJlitDSK+GcXX6qla71xOafOO5i+vJLDIwKSaGUG2ryVcpoi8xM+ZFNrI1KmRex9Dv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720545"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baseline="0" dirty="0">
                <a:solidFill>
                  <a:schemeClr val="lt1"/>
                </a:solidFill>
                <a:latin typeface="+mn-lt"/>
                <a:ea typeface="+mn-ea"/>
                <a:cs typeface="+mn-cs"/>
              </a:defRPr>
            </a:lvl1pPr>
          </a:lstStyle>
          <a:p>
            <a:r>
              <a:rPr lang="en-US" b="1" dirty="0" smtClean="0"/>
              <a:t>Professional Ethics</a:t>
            </a:r>
            <a:r>
              <a:rPr lang="en-US" dirty="0" smtClean="0">
                <a:latin typeface="Roboto Condensed Light" panose="02000000000000000000" pitchFamily="2" charset="0"/>
                <a:ea typeface="Roboto Condensed Light" panose="02000000000000000000" pitchFamily="2" charset="0"/>
              </a:rPr>
              <a:t>(PE)</a:t>
            </a:r>
          </a:p>
          <a:p>
            <a:r>
              <a:rPr lang="en-US" dirty="0" smtClean="0">
                <a:latin typeface="Roboto Condensed Light" panose="02000000000000000000" pitchFamily="2" charset="0"/>
                <a:ea typeface="Roboto Condensed Light" panose="02000000000000000000" pitchFamily="2" charset="0"/>
              </a:rPr>
              <a:t>GTU # 3150709</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2"/>
          <p:cNvPicPr>
            <a:picLocks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8440861" y="2132249"/>
            <a:ext cx="2813885" cy="204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Economics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sp>
        <p:nvSpPr>
          <p:cNvPr id="34" name="TextBox 33">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337540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Outline">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254000" y="-46037"/>
            <a:ext cx="11684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734704"/>
            <a:ext cx="11684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userDrawn="1"/>
        </p:nvCxnSpPr>
        <p:spPr>
          <a:xfrm>
            <a:off x="254000" y="6858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1 Introduction to Economics</a:t>
            </a:r>
            <a:r>
              <a:rPr lang="da-DK" sz="1800" noProof="1" smtClean="0">
                <a:solidFill>
                  <a:srgbClr val="FFFFFF"/>
                </a:solidFill>
                <a:ea typeface="Open Sans" panose="020B0606030504020204" pitchFamily="34" charset="0"/>
                <a:cs typeface="Open Sans" panose="020B0606030504020204" pitchFamily="34" charset="0"/>
              </a:rPr>
              <a:t>               </a:t>
            </a:r>
            <a:fld id="{37AC90A6-3827-458B-B5F8-36D0DA7C6055}" type="slidenum">
              <a:rPr lang="da-DK" sz="1800" noProof="1" smtClean="0">
                <a:solidFill>
                  <a:srgbClr val="FFFFFF"/>
                </a:solidFill>
                <a:ea typeface="Open Sans" panose="020B0606030504020204" pitchFamily="34" charset="0"/>
                <a:cs typeface="Open Sans" panose="020B0606030504020204" pitchFamily="34" charset="0"/>
              </a:rPr>
              <a:pPr indent="-342900">
                <a:defRPr/>
              </a:pPr>
              <a:t>‹#›</a:t>
            </a:fld>
            <a:endParaRPr lang="da-DK" sz="1800" noProof="1">
              <a:solidFill>
                <a:srgbClr val="FFFFFF"/>
              </a:solidFill>
              <a:ea typeface="Open Sans" panose="020B0606030504020204" pitchFamily="34" charset="0"/>
              <a:cs typeface="Open Sans" panose="020B0606030504020204" pitchFamily="34" charset="0"/>
            </a:endParaRPr>
          </a:p>
        </p:txBody>
      </p:sp>
      <p:sp>
        <p:nvSpPr>
          <p:cNvPr id="9" name="Rektangel 11"/>
          <p:cNvSpPr/>
          <p:nvPr userDrawn="1"/>
        </p:nvSpPr>
        <p:spPr>
          <a:xfrm>
            <a:off x="609600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ea typeface="Open Sans" panose="020B0606030504020204" pitchFamily="34" charset="0"/>
                <a:cs typeface="Open Sans" panose="020B0606030504020204" pitchFamily="34" charset="0"/>
              </a:rPr>
              <a:t>Darshan Institute </a:t>
            </a:r>
            <a:r>
              <a:rPr lang="da-DK" sz="1800" noProof="1">
                <a:solidFill>
                  <a:srgbClr val="FFFFFF"/>
                </a:solidFill>
                <a:ea typeface="Open Sans" panose="020B0606030504020204" pitchFamily="34" charset="0"/>
                <a:cs typeface="Open Sans" panose="020B0606030504020204" pitchFamily="34" charset="0"/>
              </a:rPr>
              <a:t>of Engineering &amp; </a:t>
            </a:r>
            <a:r>
              <a:rPr lang="da-DK" sz="1800" noProof="1" smtClean="0">
                <a:solidFill>
                  <a:srgbClr val="FFFFFF"/>
                </a:solidFill>
                <a:ea typeface="Open Sans" panose="020B0606030504020204" pitchFamily="34" charset="0"/>
                <a:cs typeface="Open Sans" panose="020B0606030504020204" pitchFamily="34" charset="0"/>
              </a:rPr>
              <a:t>Technology</a:t>
            </a:r>
            <a:endParaRPr lang="da-DK" sz="1800"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6352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6"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3831431" y="6604000"/>
            <a:ext cx="452913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#3150709 (PE)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Business Ethics</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Economics</a:t>
            </a:r>
          </a:p>
        </p:txBody>
      </p:sp>
      <p:sp>
        <p:nvSpPr>
          <p:cNvPr id="15"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8/13/2021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95517B9A-CB15-4105-8DB6-3BE4CEF0C915}"/>
              </a:ext>
            </a:extLst>
          </p:cNvPr>
          <p:cNvSpPr>
            <a:spLocks noGrp="1"/>
          </p:cNvSpPr>
          <p:nvPr>
            <p:ph type="ctrTitle"/>
          </p:nvPr>
        </p:nvSpPr>
        <p:spPr/>
        <p:txBody>
          <a:bodyPr/>
          <a:lstStyle/>
          <a:p>
            <a:r>
              <a:rPr lang="en-US" sz="4800" b="0" dirty="0" smtClean="0">
                <a:latin typeface="Roboto Condensed Light" panose="02000000000000000000" pitchFamily="2" charset="0"/>
                <a:ea typeface="Roboto Condensed Light" panose="02000000000000000000" pitchFamily="2" charset="0"/>
              </a:rPr>
              <a:t>Unit-2</a:t>
            </a:r>
            <a:r>
              <a:rPr lang="en-US" dirty="0" smtClean="0"/>
              <a:t> </a:t>
            </a:r>
            <a:r>
              <a:rPr lang="en-US" dirty="0"/>
              <a:t/>
            </a:r>
            <a:br>
              <a:rPr lang="en-US" dirty="0"/>
            </a:br>
            <a:r>
              <a:rPr lang="en-US" dirty="0"/>
              <a:t>Business Ethics</a:t>
            </a:r>
          </a:p>
        </p:txBody>
      </p:sp>
      <p:sp>
        <p:nvSpPr>
          <p:cNvPr id="10" name="Text Placeholder 9">
            <a:extLst>
              <a:ext uri="{FF2B5EF4-FFF2-40B4-BE49-F238E27FC236}">
                <a16:creationId xmlns="" xmlns:a16="http://schemas.microsoft.com/office/drawing/2014/main" id="{C082D7EB-29EC-46FF-A7B0-A0D59D247AEB}"/>
              </a:ext>
            </a:extLst>
          </p:cNvPr>
          <p:cNvSpPr>
            <a:spLocks noGrp="1"/>
          </p:cNvSpPr>
          <p:nvPr>
            <p:ph type="body" sz="quarter" idx="11"/>
          </p:nvPr>
        </p:nvSpPr>
        <p:spPr/>
        <p:txBody>
          <a:bodyPr/>
          <a:lstStyle/>
          <a:p>
            <a:r>
              <a:rPr lang="en-US" dirty="0" smtClean="0"/>
              <a:t>Vijay.shekhat@Darshan.ac.in	</a:t>
            </a:r>
            <a:endParaRPr lang="en-US" dirty="0"/>
          </a:p>
        </p:txBody>
      </p:sp>
      <p:sp>
        <p:nvSpPr>
          <p:cNvPr id="11" name="Text Placeholder 10">
            <a:extLst>
              <a:ext uri="{FF2B5EF4-FFF2-40B4-BE49-F238E27FC236}">
                <a16:creationId xmlns="" xmlns:a16="http://schemas.microsoft.com/office/drawing/2014/main" id="{AA546C7D-5FAD-4283-8D6D-335B9785575B}"/>
              </a:ext>
            </a:extLst>
          </p:cNvPr>
          <p:cNvSpPr>
            <a:spLocks noGrp="1"/>
          </p:cNvSpPr>
          <p:nvPr>
            <p:ph type="body" sz="quarter" idx="12"/>
          </p:nvPr>
        </p:nvSpPr>
        <p:spPr/>
        <p:txBody>
          <a:bodyPr/>
          <a:lstStyle/>
          <a:p>
            <a:r>
              <a:rPr lang="en-US" dirty="0" smtClean="0"/>
              <a:t>9558045778</a:t>
            </a:r>
            <a:endParaRPr lang="en-US" dirty="0"/>
          </a:p>
        </p:txBody>
      </p:sp>
      <p:sp>
        <p:nvSpPr>
          <p:cNvPr id="12" name="Text Placeholder 11">
            <a:extLst>
              <a:ext uri="{FF2B5EF4-FFF2-40B4-BE49-F238E27FC236}">
                <a16:creationId xmlns="" xmlns:a16="http://schemas.microsoft.com/office/drawing/2014/main" id="{E122C0AC-FE99-4050-96C1-834C68B58208}"/>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 xmlns:a16="http://schemas.microsoft.com/office/drawing/2014/main" id="{4747B24B-6BDC-4D9B-A81D-E04AD86D9990}"/>
              </a:ext>
            </a:extLst>
          </p:cNvPr>
          <p:cNvSpPr>
            <a:spLocks noGrp="1"/>
          </p:cNvSpPr>
          <p:nvPr>
            <p:ph type="body" sz="quarter" idx="14"/>
          </p:nvPr>
        </p:nvSpPr>
        <p:spPr/>
        <p:txBody>
          <a:bodyPr/>
          <a:lstStyle/>
          <a:p>
            <a:r>
              <a:rPr lang="en-US" dirty="0" smtClean="0"/>
              <a:t>Prof. Vijay M. </a:t>
            </a:r>
            <a:r>
              <a:rPr lang="en-US" dirty="0" err="1" smtClean="0"/>
              <a:t>Shekhat</a:t>
            </a:r>
            <a:endParaRPr lang="en-US" dirty="0"/>
          </a:p>
        </p:txBody>
      </p:sp>
      <p:sp>
        <p:nvSpPr>
          <p:cNvPr id="14" name="Text Placeholder 13">
            <a:extLst>
              <a:ext uri="{FF2B5EF4-FFF2-40B4-BE49-F238E27FC236}">
                <a16:creationId xmlns="" xmlns:a16="http://schemas.microsoft.com/office/drawing/2014/main" id="{38247361-D1B1-496C-91FD-362FC4744130}"/>
              </a:ext>
            </a:extLst>
          </p:cNvPr>
          <p:cNvSpPr>
            <a:spLocks noGrp="1"/>
          </p:cNvSpPr>
          <p:nvPr>
            <p:ph type="body" sz="quarter" idx="16"/>
          </p:nvPr>
        </p:nvSpPr>
        <p:spPr/>
        <p:txBody>
          <a:bodyPr/>
          <a:lstStyle/>
          <a:p>
            <a:r>
              <a:rPr lang="en-US" b="1" dirty="0"/>
              <a:t>Professional </a:t>
            </a:r>
            <a:r>
              <a:rPr lang="en-US" b="1" dirty="0" smtClean="0"/>
              <a:t>Ethics</a:t>
            </a:r>
            <a:r>
              <a:rPr lang="en-US" dirty="0" smtClean="0">
                <a:latin typeface="Roboto Condensed Light" panose="02000000000000000000" pitchFamily="2" charset="0"/>
                <a:ea typeface="Roboto Condensed Light" panose="02000000000000000000" pitchFamily="2" charset="0"/>
              </a:rPr>
              <a:t>(PE)</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3150709</a:t>
            </a:r>
            <a:endParaRPr lang="en-US" dirty="0">
              <a:latin typeface="Roboto Condensed Light" panose="02000000000000000000" pitchFamily="2" charset="0"/>
              <a:ea typeface="Roboto Condensed Light" panose="02000000000000000000" pitchFamily="2"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33374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r>
              <a:rPr lang="en-US" dirty="0" smtClean="0"/>
              <a:t>Ethics </a:t>
            </a:r>
            <a:r>
              <a:rPr lang="en-US" dirty="0"/>
              <a:t>o</a:t>
            </a:r>
            <a:r>
              <a:rPr lang="en-US" dirty="0" smtClean="0"/>
              <a:t>ver </a:t>
            </a:r>
            <a:r>
              <a:rPr lang="en-US" dirty="0"/>
              <a:t>the </a:t>
            </a:r>
            <a:r>
              <a:rPr lang="en-US" dirty="0" smtClean="0"/>
              <a:t>Years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lvl="0"/>
            <a:r>
              <a:rPr lang="en-US" dirty="0" smtClean="0"/>
              <a:t>The </a:t>
            </a:r>
            <a:r>
              <a:rPr lang="en-US" dirty="0"/>
              <a:t>third strand is the adoption of ethics or at least the trappings of ethics in businesses. </a:t>
            </a:r>
            <a:endParaRPr lang="en-IN" dirty="0"/>
          </a:p>
          <a:p>
            <a:pPr lvl="0"/>
            <a:r>
              <a:rPr lang="en-US" dirty="0"/>
              <a:t>This again subdivides into the integration of ethics into business and business practices on the one hand and the commitment to corporate social responsibility on the other. </a:t>
            </a:r>
            <a:endParaRPr lang="en-IN" dirty="0"/>
          </a:p>
          <a:p>
            <a:pPr lvl="0"/>
            <a:r>
              <a:rPr lang="en-US" dirty="0"/>
              <a:t>Business ethics was introduced into Europe and Japan in the 1980s although the term did not translate easily, and the development in each country varied from that in the United States because of socio-political-economic differences. </a:t>
            </a:r>
            <a:endParaRPr lang="en-IN" dirty="0"/>
          </a:p>
          <a:p>
            <a:pPr lvl="0"/>
            <a:r>
              <a:rPr lang="en-US" dirty="0"/>
              <a:t>It then spread in a variety of ways to other parts of the world, each time with a different local emphasis and history. </a:t>
            </a:r>
            <a:endParaRPr lang="en-IN" dirty="0"/>
          </a:p>
          <a:p>
            <a:pPr lvl="0"/>
            <a:r>
              <a:rPr lang="en-US" dirty="0"/>
              <a:t>On the world-wide level it became associated with the UN Global Compact, initiated by the then UN Secretary-General Kofi Annan in an address to The World Economic Forum on January 31, 1999, and officially launched in July, 2000</a:t>
            </a:r>
            <a:r>
              <a:rPr lang="en-US" dirty="0" smtClean="0"/>
              <a:t>.</a:t>
            </a:r>
            <a:endParaRPr lang="en-IN" dirty="0"/>
          </a:p>
        </p:txBody>
      </p:sp>
    </p:spTree>
    <p:extLst>
      <p:ext uri="{BB962C8B-B14F-4D97-AF65-F5344CB8AC3E}">
        <p14:creationId xmlns:p14="http://schemas.microsoft.com/office/powerpoint/2010/main" val="23641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Honesty, </a:t>
            </a:r>
            <a:r>
              <a:rPr lang="en-US" dirty="0" smtClean="0"/>
              <a:t>Integrity </a:t>
            </a:r>
            <a:r>
              <a:rPr lang="en-US" dirty="0"/>
              <a:t>&amp;</a:t>
            </a:r>
            <a:r>
              <a:rPr lang="en-US" dirty="0" smtClean="0"/>
              <a:t> </a:t>
            </a:r>
            <a:r>
              <a:rPr lang="en-US" dirty="0"/>
              <a:t>T</a:t>
            </a:r>
            <a:r>
              <a:rPr lang="en-US" dirty="0" smtClean="0"/>
              <a:t>ransparency </a:t>
            </a:r>
            <a:r>
              <a:rPr lang="en-US" dirty="0"/>
              <a:t>are the </a:t>
            </a:r>
            <a:r>
              <a:rPr lang="en-US" dirty="0" smtClean="0"/>
              <a:t>Touchstones </a:t>
            </a:r>
            <a:r>
              <a:rPr lang="en-US" dirty="0"/>
              <a:t>of </a:t>
            </a:r>
            <a:r>
              <a:rPr lang="en-US" dirty="0" smtClean="0"/>
              <a:t>Business Ethics</a:t>
            </a:r>
            <a:endParaRPr lang="en-IN" dirty="0"/>
          </a:p>
        </p:txBody>
      </p:sp>
      <p:sp>
        <p:nvSpPr>
          <p:cNvPr id="3" name="Content Placeholder 2"/>
          <p:cNvSpPr>
            <a:spLocks noGrp="1"/>
          </p:cNvSpPr>
          <p:nvPr>
            <p:ph idx="1"/>
          </p:nvPr>
        </p:nvSpPr>
        <p:spPr/>
        <p:txBody>
          <a:bodyPr/>
          <a:lstStyle/>
          <a:p>
            <a:pPr lvl="0"/>
            <a:r>
              <a:rPr lang="en-US" dirty="0"/>
              <a:t>Ethical corporate behavior is nothing but a reiteration of the ancient wisdom that ‘honesty is the best policy’. </a:t>
            </a:r>
            <a:endParaRPr lang="en-IN" dirty="0"/>
          </a:p>
          <a:p>
            <a:pPr lvl="0"/>
            <a:r>
              <a:rPr lang="en-US" dirty="0"/>
              <a:t>The dramatic collapse of some of the Fortune 500 companies such as Enron and WorldCom or the well-known auditing firm Andersen showed that even successful companies could ultimately come to grief, if their managers did not practice the basic principles of integrity. </a:t>
            </a:r>
            <a:endParaRPr lang="en-IN" dirty="0"/>
          </a:p>
          <a:p>
            <a:pPr lvl="0"/>
            <a:r>
              <a:rPr lang="en-US" dirty="0"/>
              <a:t>For every profession </a:t>
            </a:r>
            <a:r>
              <a:rPr lang="en-US" dirty="0" smtClean="0"/>
              <a:t>we </a:t>
            </a:r>
            <a:r>
              <a:rPr lang="en-US" dirty="0"/>
              <a:t>would think of a code of conduct or a set of values, which has a moral content and that would be the essence of ethics for that </a:t>
            </a:r>
            <a:r>
              <a:rPr lang="en-US" dirty="0" smtClean="0"/>
              <a:t>profession.</a:t>
            </a:r>
            <a:endParaRPr lang="en-IN" dirty="0"/>
          </a:p>
          <a:p>
            <a:r>
              <a:rPr lang="en-US" dirty="0"/>
              <a:t>There should be transparency in operations leading to accountability, which should ensure safety and protect the interest of all stakeholders.</a:t>
            </a:r>
            <a:endParaRPr lang="en-IN" dirty="0"/>
          </a:p>
        </p:txBody>
      </p:sp>
    </p:spTree>
    <p:extLst>
      <p:ext uri="{BB962C8B-B14F-4D97-AF65-F5344CB8AC3E}">
        <p14:creationId xmlns:p14="http://schemas.microsoft.com/office/powerpoint/2010/main" val="218562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Distinction b</a:t>
            </a:r>
            <a:r>
              <a:rPr lang="en-US" dirty="0" smtClean="0"/>
              <a:t>etween </a:t>
            </a:r>
            <a:r>
              <a:rPr lang="en-US" dirty="0"/>
              <a:t>V</a:t>
            </a:r>
            <a:r>
              <a:rPr lang="en-US" dirty="0" smtClean="0"/>
              <a:t>alues </a:t>
            </a:r>
            <a:r>
              <a:rPr lang="en-US" dirty="0"/>
              <a:t>and </a:t>
            </a:r>
            <a:r>
              <a:rPr lang="en-US" dirty="0" smtClean="0"/>
              <a:t>Ethics</a:t>
            </a:r>
            <a:endParaRPr lang="en-IN" dirty="0"/>
          </a:p>
        </p:txBody>
      </p:sp>
      <p:sp>
        <p:nvSpPr>
          <p:cNvPr id="3" name="Content Placeholder 2"/>
          <p:cNvSpPr>
            <a:spLocks noGrp="1"/>
          </p:cNvSpPr>
          <p:nvPr>
            <p:ph idx="1"/>
          </p:nvPr>
        </p:nvSpPr>
        <p:spPr/>
        <p:txBody>
          <a:bodyPr/>
          <a:lstStyle/>
          <a:p>
            <a:pPr lvl="0"/>
            <a:r>
              <a:rPr lang="en-US" dirty="0" smtClean="0"/>
              <a:t>Ethics are the set of rules that govern the behavior of a person, established by a group or culture. </a:t>
            </a:r>
            <a:endParaRPr lang="en-IN" dirty="0" smtClean="0"/>
          </a:p>
          <a:p>
            <a:pPr lvl="0"/>
            <a:r>
              <a:rPr lang="en-US" dirty="0" smtClean="0"/>
              <a:t>Values refer to the beliefs for which a person has an enduring preference.</a:t>
            </a:r>
            <a:endParaRPr lang="en-IN" dirty="0" smtClean="0"/>
          </a:p>
          <a:p>
            <a:pPr lvl="0"/>
            <a:r>
              <a:rPr lang="en-US" dirty="0" smtClean="0"/>
              <a:t>Ethics and values are important in every aspect of life, when we have to make a choice between two things, wherein ethics determine what is right, values determine what is important.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91630674"/>
              </p:ext>
            </p:extLst>
          </p:nvPr>
        </p:nvGraphicFramePr>
        <p:xfrm>
          <a:off x="243521" y="2948591"/>
          <a:ext cx="11738929" cy="2839212"/>
        </p:xfrm>
        <a:graphic>
          <a:graphicData uri="http://schemas.openxmlformats.org/drawingml/2006/table">
            <a:tbl>
              <a:tblPr firstRow="1" firstCol="1" bandRow="1">
                <a:tableStyleId>{5C22544A-7EE6-4342-B048-85BDC9FD1C3A}</a:tableStyleId>
              </a:tblPr>
              <a:tblGrid>
                <a:gridCol w="1654505"/>
                <a:gridCol w="4821166"/>
                <a:gridCol w="5263258"/>
              </a:tblGrid>
              <a:tr h="0">
                <a:tc>
                  <a:txBody>
                    <a:bodyPr/>
                    <a:lstStyle/>
                    <a:p>
                      <a:pPr algn="ctr">
                        <a:lnSpc>
                          <a:spcPct val="115000"/>
                        </a:lnSpc>
                        <a:spcAft>
                          <a:spcPts val="0"/>
                        </a:spcAft>
                      </a:pP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cap="all" dirty="0">
                          <a:effectLst/>
                        </a:rPr>
                        <a:t>ETHICS</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cap="all">
                          <a:effectLst/>
                        </a:rPr>
                        <a:t>VALUES</a:t>
                      </a:r>
                      <a:endParaRPr lang="en-IN" sz="180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gn="just">
                        <a:lnSpc>
                          <a:spcPct val="115000"/>
                        </a:lnSpc>
                        <a:spcAft>
                          <a:spcPts val="0"/>
                        </a:spcAft>
                      </a:pPr>
                      <a:r>
                        <a:rPr lang="en-US" sz="1800">
                          <a:effectLst/>
                        </a:rPr>
                        <a:t>Meaning</a:t>
                      </a:r>
                      <a:endParaRPr lang="en-IN" sz="180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Ethics refers to the guidelines for conduct, that address question about morality.</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Value is defined as the principles and ideals, which helps them in making judgment of what is more important.</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800" dirty="0">
                          <a:effectLst/>
                        </a:rPr>
                        <a:t>What are they?</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System of moral principles.</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Stimuli for thinking.</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800" dirty="0">
                          <a:effectLst/>
                        </a:rPr>
                        <a:t>Consistency</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Uniform</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Differs from person to person</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800">
                          <a:effectLst/>
                        </a:rPr>
                        <a:t>Tells</a:t>
                      </a:r>
                      <a:endParaRPr lang="en-IN" sz="180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What is morally correct or incorrect, in the given situation?</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What we want to do or achieve?</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800">
                          <a:effectLst/>
                        </a:rPr>
                        <a:t>Determines</a:t>
                      </a:r>
                      <a:endParaRPr lang="en-IN" sz="180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Extent of rightness or wrongness of our options.</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Level of importance.</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800">
                          <a:effectLst/>
                        </a:rPr>
                        <a:t>What it does?</a:t>
                      </a:r>
                      <a:endParaRPr lang="en-IN" sz="180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Constrains</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800" dirty="0">
                          <a:effectLst/>
                        </a:rPr>
                        <a:t>Motivates</a:t>
                      </a:r>
                      <a:endParaRPr lang="en-IN" sz="1800" dirty="0">
                        <a:effectLst/>
                        <a:latin typeface="LM Roman 12" panose="00000500000000000000" pitchFamily="50"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5"/>
          <p:cNvSpPr/>
          <p:nvPr/>
        </p:nvSpPr>
        <p:spPr>
          <a:xfrm>
            <a:off x="200025" y="5110319"/>
            <a:ext cx="11791950"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00025" y="5457825"/>
            <a:ext cx="11791950" cy="39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00025" y="4523710"/>
            <a:ext cx="11791950" cy="695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00025" y="4213815"/>
            <a:ext cx="11791950" cy="548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00025" y="3892337"/>
            <a:ext cx="11791950" cy="631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244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 of </a:t>
            </a:r>
            <a:r>
              <a:rPr lang="en-US" dirty="0" smtClean="0"/>
              <a:t>Unethical </a:t>
            </a:r>
            <a:r>
              <a:rPr lang="en-US" dirty="0"/>
              <a:t>B</a:t>
            </a:r>
            <a:r>
              <a:rPr lang="en-US" dirty="0" smtClean="0"/>
              <a:t>ehavior</a:t>
            </a:r>
            <a:endParaRPr lang="en-IN" dirty="0"/>
          </a:p>
        </p:txBody>
      </p:sp>
      <p:sp>
        <p:nvSpPr>
          <p:cNvPr id="3" name="Content Placeholder 2"/>
          <p:cNvSpPr>
            <a:spLocks noGrp="1"/>
          </p:cNvSpPr>
          <p:nvPr>
            <p:ph idx="1"/>
          </p:nvPr>
        </p:nvSpPr>
        <p:spPr/>
        <p:txBody>
          <a:bodyPr/>
          <a:lstStyle/>
          <a:p>
            <a:pPr lvl="0"/>
            <a:r>
              <a:rPr lang="en-US" dirty="0"/>
              <a:t>Unethical behavior in the workplace doesn’t have to be widespread or wasteful to be costly. </a:t>
            </a:r>
            <a:endParaRPr lang="en-IN" dirty="0"/>
          </a:p>
          <a:p>
            <a:pPr lvl="0"/>
            <a:r>
              <a:rPr lang="en-US" dirty="0"/>
              <a:t>Corporate scandals that finish with the arrests of immoral executives may gather the headlines. </a:t>
            </a:r>
            <a:endParaRPr lang="en-IN" dirty="0"/>
          </a:p>
          <a:p>
            <a:pPr lvl="0"/>
            <a:r>
              <a:rPr lang="en-US" dirty="0"/>
              <a:t>But the cumulative damages caused by the apparently small indiscretions that employees and managers commit every day are just as bad.</a:t>
            </a:r>
            <a:endParaRPr lang="en-IN" dirty="0"/>
          </a:p>
          <a:p>
            <a:pPr lvl="0"/>
            <a:r>
              <a:rPr lang="en-US" dirty="0"/>
              <a:t>Almost half of the 120 million workers in the United States have acknowledged witnessing ethical misconduct. </a:t>
            </a:r>
            <a:endParaRPr lang="en-IN" dirty="0"/>
          </a:p>
          <a:p>
            <a:pPr lvl="0"/>
            <a:r>
              <a:rPr lang="en-US" dirty="0"/>
              <a:t>Whether it’s a common infraction like misusing company time, mistreating others, lying, stealing or violating company internet policies, unethical behavior in the workplace is widespread. </a:t>
            </a:r>
            <a:endParaRPr lang="en-IN" dirty="0"/>
          </a:p>
          <a:p>
            <a:pPr lvl="0"/>
            <a:r>
              <a:rPr lang="en-US" dirty="0"/>
              <a:t>These are the root causes of unethical behavior:</a:t>
            </a:r>
            <a:endParaRPr lang="en-IN" dirty="0"/>
          </a:p>
          <a:p>
            <a:pPr lvl="1"/>
            <a:r>
              <a:rPr lang="en-US" dirty="0"/>
              <a:t>No Code of Ethics</a:t>
            </a:r>
            <a:endParaRPr lang="en-IN" dirty="0"/>
          </a:p>
          <a:p>
            <a:pPr lvl="2"/>
            <a:r>
              <a:rPr lang="en-US" dirty="0"/>
              <a:t>Employees are more likely to do wrong if they don’t know what’s right. </a:t>
            </a:r>
            <a:endParaRPr lang="en-IN" dirty="0"/>
          </a:p>
          <a:p>
            <a:pPr lvl="2"/>
            <a:r>
              <a:rPr lang="en-US" dirty="0"/>
              <a:t>Without a code of ethics, they may be </a:t>
            </a:r>
            <a:r>
              <a:rPr lang="en-IN" dirty="0" smtClean="0"/>
              <a:t>unfair</a:t>
            </a:r>
            <a:r>
              <a:rPr lang="en-US" dirty="0" smtClean="0"/>
              <a:t>. </a:t>
            </a:r>
            <a:endParaRPr lang="en-IN" dirty="0"/>
          </a:p>
          <a:p>
            <a:pPr lvl="2"/>
            <a:r>
              <a:rPr lang="en-US" dirty="0"/>
              <a:t>A code of ethics is a proactive approach to addressing unethical behavior. </a:t>
            </a:r>
            <a:endParaRPr lang="en-IN" dirty="0"/>
          </a:p>
          <a:p>
            <a:pPr lvl="2"/>
            <a:r>
              <a:rPr lang="en-US" dirty="0"/>
              <a:t>It establishes an organization’s values and sets boundaries for adhering to those values. Everyone is accountable</a:t>
            </a:r>
            <a:r>
              <a:rPr lang="en-US" dirty="0" smtClean="0"/>
              <a:t>.</a:t>
            </a:r>
            <a:endParaRPr lang="en-IN" dirty="0"/>
          </a:p>
        </p:txBody>
      </p:sp>
    </p:spTree>
    <p:extLst>
      <p:ext uri="{BB962C8B-B14F-4D97-AF65-F5344CB8AC3E}">
        <p14:creationId xmlns:p14="http://schemas.microsoft.com/office/powerpoint/2010/main" val="13093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 of </a:t>
            </a:r>
            <a:r>
              <a:rPr lang="en-US" dirty="0" smtClean="0"/>
              <a:t>Unethical Behavior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lvl="1"/>
            <a:r>
              <a:rPr lang="en-US" dirty="0" smtClean="0"/>
              <a:t>Fear </a:t>
            </a:r>
            <a:r>
              <a:rPr lang="en-US" dirty="0"/>
              <a:t>of Reprisal</a:t>
            </a:r>
            <a:endParaRPr lang="en-IN" dirty="0"/>
          </a:p>
          <a:p>
            <a:pPr lvl="2"/>
            <a:r>
              <a:rPr lang="en-US" dirty="0"/>
              <a:t>When explaining why they don’t report ethical misconduct that they witness, people often say it is because they worry about the implications. </a:t>
            </a:r>
            <a:endParaRPr lang="en-IN" dirty="0"/>
          </a:p>
          <a:p>
            <a:pPr lvl="2"/>
            <a:r>
              <a:rPr lang="en-US" dirty="0"/>
              <a:t>They don’t want to damage their career or incur the anger of the offender. </a:t>
            </a:r>
            <a:endParaRPr lang="en-IN" dirty="0"/>
          </a:p>
          <a:p>
            <a:pPr lvl="2"/>
            <a:r>
              <a:rPr lang="en-US" dirty="0"/>
              <a:t>Or, sometimes, they let the infraction go because they don’t know how to report it or they feel that their report may be ignored.</a:t>
            </a:r>
            <a:endParaRPr lang="en-IN" dirty="0"/>
          </a:p>
          <a:p>
            <a:pPr lvl="1"/>
            <a:r>
              <a:rPr lang="en-US" dirty="0"/>
              <a:t>Impact of Peer Influence</a:t>
            </a:r>
            <a:endParaRPr lang="en-IN" dirty="0"/>
          </a:p>
          <a:p>
            <a:pPr lvl="2"/>
            <a:r>
              <a:rPr lang="en-US" dirty="0"/>
              <a:t>If everyone is doing it, it must be right. Or is it? What’s to stop someone from padding their expense report when their co-workers do it but don’t get caught? </a:t>
            </a:r>
            <a:endParaRPr lang="en-IN" dirty="0"/>
          </a:p>
          <a:p>
            <a:pPr lvl="2"/>
            <a:r>
              <a:rPr lang="en-US" dirty="0"/>
              <a:t>Too often people lapse into the bad behavior of others. </a:t>
            </a:r>
            <a:endParaRPr lang="en-IN" dirty="0"/>
          </a:p>
          <a:p>
            <a:pPr lvl="2"/>
            <a:r>
              <a:rPr lang="en-US" dirty="0"/>
              <a:t>People behave unethically because they tend to perceive questionable behaviors exhibited by people who are similar to them — like their co-workers — to be more acceptable than those exhibited by people who they perceive as dissimilar, researchers say.</a:t>
            </a:r>
            <a:endParaRPr lang="en-IN" dirty="0"/>
          </a:p>
          <a:p>
            <a:pPr lvl="1"/>
            <a:r>
              <a:rPr lang="en-US" dirty="0"/>
              <a:t>Going Down a Slippery Slope</a:t>
            </a:r>
            <a:endParaRPr lang="en-IN" dirty="0"/>
          </a:p>
          <a:p>
            <a:pPr lvl="2"/>
            <a:r>
              <a:rPr lang="en-US" dirty="0"/>
              <a:t>Misconduct starts small, such as the exaggeration of a mileage report. </a:t>
            </a:r>
            <a:endParaRPr lang="en-IN" dirty="0"/>
          </a:p>
          <a:p>
            <a:pPr lvl="2"/>
            <a:r>
              <a:rPr lang="en-US" dirty="0"/>
              <a:t>But the longer it goes unchecked, the worse the offenses become. </a:t>
            </a:r>
            <a:endParaRPr lang="en-IN" dirty="0"/>
          </a:p>
          <a:p>
            <a:pPr lvl="2"/>
            <a:r>
              <a:rPr lang="en-US" dirty="0"/>
              <a:t>The few extra dollars that came from the mileage report may eventually be dwarfed by larger falsified expenses or perhaps even outright misuse. </a:t>
            </a:r>
            <a:endParaRPr lang="en-IN" dirty="0"/>
          </a:p>
        </p:txBody>
      </p:sp>
    </p:spTree>
    <p:extLst>
      <p:ext uri="{BB962C8B-B14F-4D97-AF65-F5344CB8AC3E}">
        <p14:creationId xmlns:p14="http://schemas.microsoft.com/office/powerpoint/2010/main" val="222599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 of </a:t>
            </a:r>
            <a:r>
              <a:rPr lang="en-US" dirty="0" smtClean="0"/>
              <a:t>Unethical Behavior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lvl="1"/>
            <a:r>
              <a:rPr lang="en-US" dirty="0" smtClean="0"/>
              <a:t>Setting </a:t>
            </a:r>
            <a:r>
              <a:rPr lang="en-US" dirty="0"/>
              <a:t>a Bad Example</a:t>
            </a:r>
            <a:endParaRPr lang="en-IN" dirty="0"/>
          </a:p>
          <a:p>
            <a:pPr lvl="2"/>
            <a:r>
              <a:rPr lang="en-US" dirty="0"/>
              <a:t>Ethical behavior starts at the top. </a:t>
            </a:r>
            <a:endParaRPr lang="en-IN" dirty="0"/>
          </a:p>
          <a:p>
            <a:pPr lvl="2"/>
            <a:r>
              <a:rPr lang="en-US" dirty="0"/>
              <a:t>Employees emulate their leaders, and the most significant factor in ethical leadership is personal character. </a:t>
            </a:r>
            <a:endParaRPr lang="en-IN" dirty="0"/>
          </a:p>
          <a:p>
            <a:pPr lvl="2"/>
            <a:r>
              <a:rPr lang="en-US" dirty="0"/>
              <a:t>Corporate leaders who employees view as demonstrating personal character are more likely to be perceived as setting a strong tone, researchers say. </a:t>
            </a:r>
            <a:endParaRPr lang="en-IN" dirty="0"/>
          </a:p>
          <a:p>
            <a:pPr lvl="2"/>
            <a:r>
              <a:rPr lang="en-US" dirty="0"/>
              <a:t>If employees see the boss knocking off early every day, they may do likewise.</a:t>
            </a:r>
            <a:endParaRPr lang="en-IN" dirty="0"/>
          </a:p>
          <a:p>
            <a:pPr lvl="0"/>
            <a:r>
              <a:rPr lang="en-US" dirty="0"/>
              <a:t>Ignoring the small stuff will not necessarily lead to the type of scandals that make the news. </a:t>
            </a:r>
            <a:endParaRPr lang="en-IN" dirty="0"/>
          </a:p>
          <a:p>
            <a:pPr lvl="0"/>
            <a:r>
              <a:rPr lang="en-US" dirty="0"/>
              <a:t>But ethical misconduct could prove costly if it is not stopped. </a:t>
            </a:r>
            <a:endParaRPr lang="en-IN" dirty="0"/>
          </a:p>
          <a:p>
            <a:r>
              <a:rPr lang="en-US" dirty="0"/>
              <a:t>Identifying these causes of unethical behavior in the workplace could prevent problems and minimize damages.</a:t>
            </a:r>
            <a:endParaRPr lang="en-IN" dirty="0"/>
          </a:p>
        </p:txBody>
      </p:sp>
    </p:spTree>
    <p:extLst>
      <p:ext uri="{BB962C8B-B14F-4D97-AF65-F5344CB8AC3E}">
        <p14:creationId xmlns:p14="http://schemas.microsoft.com/office/powerpoint/2010/main" val="12309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t>
            </a:r>
            <a:r>
              <a:rPr lang="en-US" dirty="0" smtClean="0"/>
              <a:t>Decision </a:t>
            </a:r>
            <a:r>
              <a:rPr lang="en-US" dirty="0"/>
              <a:t>– </a:t>
            </a:r>
            <a:r>
              <a:rPr lang="en-US" dirty="0" smtClean="0"/>
              <a:t>Making </a:t>
            </a:r>
            <a:r>
              <a:rPr lang="en-US" dirty="0"/>
              <a:t>P</a:t>
            </a:r>
            <a:r>
              <a:rPr lang="en-US" dirty="0" smtClean="0"/>
              <a:t>rocess</a:t>
            </a:r>
            <a:endParaRPr lang="en-IN" dirty="0"/>
          </a:p>
        </p:txBody>
      </p:sp>
      <p:sp>
        <p:nvSpPr>
          <p:cNvPr id="3" name="Content Placeholder 2"/>
          <p:cNvSpPr>
            <a:spLocks noGrp="1"/>
          </p:cNvSpPr>
          <p:nvPr>
            <p:ph idx="1"/>
          </p:nvPr>
        </p:nvSpPr>
        <p:spPr/>
        <p:txBody>
          <a:bodyPr/>
          <a:lstStyle/>
          <a:p>
            <a:endParaRPr lang="en-IN" dirty="0"/>
          </a:p>
        </p:txBody>
      </p:sp>
      <p:sp>
        <p:nvSpPr>
          <p:cNvPr id="4" name="Down Arrow Callout 3"/>
          <p:cNvSpPr/>
          <p:nvPr/>
        </p:nvSpPr>
        <p:spPr>
          <a:xfrm>
            <a:off x="3305717" y="1187294"/>
            <a:ext cx="5591175"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Take Time to Define the Problem</a:t>
            </a:r>
            <a:endParaRPr lang="en-IN" sz="2400" dirty="0"/>
          </a:p>
        </p:txBody>
      </p:sp>
      <p:sp>
        <p:nvSpPr>
          <p:cNvPr id="6" name="Down Arrow Callout 5"/>
          <p:cNvSpPr/>
          <p:nvPr/>
        </p:nvSpPr>
        <p:spPr>
          <a:xfrm>
            <a:off x="3305717" y="2012268"/>
            <a:ext cx="5591175"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Consult Resources and Seek Assistance</a:t>
            </a:r>
            <a:endParaRPr lang="en-IN" sz="2400" dirty="0"/>
          </a:p>
        </p:txBody>
      </p:sp>
      <p:sp>
        <p:nvSpPr>
          <p:cNvPr id="8" name="Down Arrow Callout 7"/>
          <p:cNvSpPr/>
          <p:nvPr/>
        </p:nvSpPr>
        <p:spPr>
          <a:xfrm>
            <a:off x="3305717" y="2837242"/>
            <a:ext cx="5591175"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Think About the Lasting Effects</a:t>
            </a:r>
            <a:endParaRPr lang="en-IN" sz="2400" dirty="0"/>
          </a:p>
        </p:txBody>
      </p:sp>
      <p:sp>
        <p:nvSpPr>
          <p:cNvPr id="10" name="Down Arrow Callout 9"/>
          <p:cNvSpPr/>
          <p:nvPr/>
        </p:nvSpPr>
        <p:spPr>
          <a:xfrm>
            <a:off x="3305717" y="3662216"/>
            <a:ext cx="5591175"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Consider Regulations in Other Industries</a:t>
            </a:r>
            <a:endParaRPr lang="en-IN" sz="2400" dirty="0"/>
          </a:p>
        </p:txBody>
      </p:sp>
      <p:sp>
        <p:nvSpPr>
          <p:cNvPr id="11" name="Down Arrow Callout 10"/>
          <p:cNvSpPr/>
          <p:nvPr/>
        </p:nvSpPr>
        <p:spPr>
          <a:xfrm>
            <a:off x="3305717" y="4487190"/>
            <a:ext cx="5591175"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Decide on a Decision</a:t>
            </a:r>
            <a:endParaRPr lang="en-IN" sz="2400" dirty="0"/>
          </a:p>
        </p:txBody>
      </p:sp>
      <p:sp>
        <p:nvSpPr>
          <p:cNvPr id="12" name="Rectangle 11"/>
          <p:cNvSpPr/>
          <p:nvPr/>
        </p:nvSpPr>
        <p:spPr>
          <a:xfrm>
            <a:off x="3305717" y="5312164"/>
            <a:ext cx="5591175" cy="508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Implement and Evaluate</a:t>
            </a:r>
            <a:endParaRPr lang="en-IN" sz="2400" dirty="0"/>
          </a:p>
        </p:txBody>
      </p:sp>
    </p:spTree>
    <p:extLst>
      <p:ext uri="{BB962C8B-B14F-4D97-AF65-F5344CB8AC3E}">
        <p14:creationId xmlns:p14="http://schemas.microsoft.com/office/powerpoint/2010/main" val="20008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PLUS </a:t>
            </a:r>
            <a:r>
              <a:rPr lang="en-US" dirty="0" smtClean="0"/>
              <a:t>Ethical Decision-Making </a:t>
            </a:r>
            <a:r>
              <a:rPr lang="en-US" dirty="0"/>
              <a:t>M</a:t>
            </a:r>
            <a:r>
              <a:rPr lang="en-US" dirty="0" smtClean="0"/>
              <a:t>odel</a:t>
            </a:r>
            <a:endParaRPr lang="en-IN" dirty="0"/>
          </a:p>
        </p:txBody>
      </p:sp>
      <p:sp>
        <p:nvSpPr>
          <p:cNvPr id="3" name="Content Placeholder 2"/>
          <p:cNvSpPr>
            <a:spLocks noGrp="1"/>
          </p:cNvSpPr>
          <p:nvPr>
            <p:ph idx="1"/>
          </p:nvPr>
        </p:nvSpPr>
        <p:spPr/>
        <p:txBody>
          <a:bodyPr/>
          <a:lstStyle/>
          <a:p>
            <a:pPr lvl="0"/>
            <a:r>
              <a:rPr lang="en-US" dirty="0"/>
              <a:t>PLUS Ethical Decision-Making Model is one of the most used and widely cited ethical models.</a:t>
            </a:r>
            <a:endParaRPr lang="en-IN" dirty="0"/>
          </a:p>
          <a:p>
            <a:pPr lvl="0"/>
            <a:r>
              <a:rPr lang="en-US" dirty="0"/>
              <a:t>To create a clear and cohesive approach to implementing a solution to an ethical problem, the model is set in a way that it gives the leader “ethical filters” to make decisions.</a:t>
            </a:r>
            <a:endParaRPr lang="en-IN" dirty="0"/>
          </a:p>
          <a:p>
            <a:pPr lvl="0"/>
            <a:r>
              <a:rPr lang="en-US" dirty="0"/>
              <a:t>The letters in PLUS each stand for a filter that leaders can use for decision-making:</a:t>
            </a:r>
            <a:endParaRPr lang="en-IN" dirty="0"/>
          </a:p>
          <a:p>
            <a:pPr lvl="1"/>
            <a:r>
              <a:rPr lang="en-US" dirty="0"/>
              <a:t>P – Policies and Procedures:</a:t>
            </a:r>
            <a:endParaRPr lang="en-IN" dirty="0"/>
          </a:p>
          <a:p>
            <a:pPr lvl="2"/>
            <a:r>
              <a:rPr lang="en-US" dirty="0"/>
              <a:t>Is the decision in line with the policies laid out by the company?</a:t>
            </a:r>
            <a:endParaRPr lang="en-IN" dirty="0"/>
          </a:p>
          <a:p>
            <a:pPr lvl="1"/>
            <a:r>
              <a:rPr lang="en-US" dirty="0"/>
              <a:t>L – Legal:</a:t>
            </a:r>
            <a:endParaRPr lang="en-IN" dirty="0"/>
          </a:p>
          <a:p>
            <a:pPr lvl="2"/>
            <a:r>
              <a:rPr lang="en-US" dirty="0"/>
              <a:t>Will this violate any legal parameters or regulations?</a:t>
            </a:r>
            <a:endParaRPr lang="en-IN" dirty="0"/>
          </a:p>
          <a:p>
            <a:pPr lvl="1"/>
            <a:r>
              <a:rPr lang="en-US" dirty="0"/>
              <a:t>U – Universal:</a:t>
            </a:r>
            <a:endParaRPr lang="en-IN" dirty="0"/>
          </a:p>
          <a:p>
            <a:pPr lvl="2"/>
            <a:r>
              <a:rPr lang="en-US" dirty="0"/>
              <a:t>How does this relate to the values and principles established for the organization to operate? Is it in tune with core values and the company culture?</a:t>
            </a:r>
            <a:endParaRPr lang="en-IN" dirty="0"/>
          </a:p>
          <a:p>
            <a:pPr lvl="1"/>
            <a:r>
              <a:rPr lang="en-US" dirty="0"/>
              <a:t>S – Self:</a:t>
            </a:r>
            <a:endParaRPr lang="en-IN" dirty="0"/>
          </a:p>
          <a:p>
            <a:pPr lvl="2"/>
            <a:r>
              <a:rPr lang="en-US" dirty="0"/>
              <a:t>Does it meet my standards of fairness and justice?</a:t>
            </a:r>
            <a:endParaRPr lang="en-IN" dirty="0"/>
          </a:p>
          <a:p>
            <a:pPr lvl="0"/>
            <a:r>
              <a:rPr lang="en-US" dirty="0"/>
              <a:t>These filters can even be applied to the process, so leaders have a clear ethical framework all along the way. </a:t>
            </a:r>
            <a:endParaRPr lang="en-IN" dirty="0"/>
          </a:p>
        </p:txBody>
      </p:sp>
    </p:spTree>
    <p:extLst>
      <p:ext uri="{BB962C8B-B14F-4D97-AF65-F5344CB8AC3E}">
        <p14:creationId xmlns:p14="http://schemas.microsoft.com/office/powerpoint/2010/main" val="9529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IN" dirty="0"/>
              <a:t>Vijay.shekhat@Darshan.ac.in</a:t>
            </a:r>
          </a:p>
        </p:txBody>
      </p:sp>
      <p:sp>
        <p:nvSpPr>
          <p:cNvPr id="4" name="Text Placeholder 3"/>
          <p:cNvSpPr>
            <a:spLocks noGrp="1"/>
          </p:cNvSpPr>
          <p:nvPr>
            <p:ph type="body" sz="quarter" idx="12"/>
          </p:nvPr>
        </p:nvSpPr>
        <p:spPr/>
        <p:txBody>
          <a:bodyPr/>
          <a:lstStyle/>
          <a:p>
            <a:r>
              <a:rPr lang="en-IN" dirty="0" smtClean="0"/>
              <a:t>9558045778</a:t>
            </a:r>
            <a:endParaRPr lang="en-IN" dirty="0"/>
          </a:p>
        </p:txBody>
      </p:sp>
      <p:sp>
        <p:nvSpPr>
          <p:cNvPr id="5" name="Text Placeholder 4"/>
          <p:cNvSpPr>
            <a:spLocks noGrp="1"/>
          </p:cNvSpPr>
          <p:nvPr>
            <p:ph type="body" sz="quarter" idx="13"/>
          </p:nvPr>
        </p:nvSpPr>
        <p:spPr/>
        <p:txBody>
          <a:bodyPr/>
          <a:lstStyle/>
          <a:p>
            <a:r>
              <a:rPr lang="en-IN" dirty="0" smtClean="0"/>
              <a:t>Computer Engineering Department</a:t>
            </a:r>
            <a:endParaRPr lang="en-IN" dirty="0"/>
          </a:p>
        </p:txBody>
      </p:sp>
      <p:sp>
        <p:nvSpPr>
          <p:cNvPr id="6" name="Text Placeholder 5"/>
          <p:cNvSpPr>
            <a:spLocks noGrp="1"/>
          </p:cNvSpPr>
          <p:nvPr>
            <p:ph type="body" sz="quarter" idx="14"/>
          </p:nvPr>
        </p:nvSpPr>
        <p:spPr/>
        <p:txBody>
          <a:bodyPr/>
          <a:lstStyle/>
          <a:p>
            <a:r>
              <a:rPr lang="en-IN" dirty="0" err="1" smtClean="0"/>
              <a:t>Prof.</a:t>
            </a:r>
            <a:r>
              <a:rPr lang="en-IN" dirty="0" smtClean="0"/>
              <a:t> Vijay M. </a:t>
            </a:r>
            <a:r>
              <a:rPr lang="en-IN" dirty="0" err="1" smtClean="0"/>
              <a:t>Shekhat</a:t>
            </a:r>
            <a:endParaRPr lang="en-IN"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
        <p:nvSpPr>
          <p:cNvPr id="2" name="Text Placeholder 1"/>
          <p:cNvSpPr>
            <a:spLocks noGrp="1"/>
          </p:cNvSpPr>
          <p:nvPr>
            <p:ph type="body" sz="quarter" idx="16"/>
          </p:nvPr>
        </p:nvSpPr>
        <p:spPr>
          <a:xfrm>
            <a:off x="2715106" y="20384"/>
            <a:ext cx="4646358" cy="734653"/>
          </a:xfrm>
        </p:spPr>
        <p:txBody>
          <a:bodyPr/>
          <a:lstStyle/>
          <a:p>
            <a:r>
              <a:rPr lang="en-US" b="1" dirty="0"/>
              <a:t>Professional Ethics</a:t>
            </a:r>
            <a:r>
              <a:rPr lang="en-US" dirty="0">
                <a:latin typeface="Roboto Condensed Light" panose="02000000000000000000" pitchFamily="2" charset="0"/>
                <a:ea typeface="Roboto Condensed Light" panose="02000000000000000000" pitchFamily="2" charset="0"/>
              </a:rPr>
              <a:t>(PE)</a:t>
            </a:r>
          </a:p>
          <a:p>
            <a:r>
              <a:rPr lang="en-US" dirty="0">
                <a:latin typeface="Roboto Condensed Light" panose="02000000000000000000" pitchFamily="2" charset="0"/>
                <a:ea typeface="Roboto Condensed Light" panose="02000000000000000000" pitchFamily="2" charset="0"/>
              </a:rPr>
              <a:t>GTU # 3150709</a:t>
            </a:r>
          </a:p>
        </p:txBody>
      </p:sp>
    </p:spTree>
    <p:extLst>
      <p:ext uri="{BB962C8B-B14F-4D97-AF65-F5344CB8AC3E}">
        <p14:creationId xmlns:p14="http://schemas.microsoft.com/office/powerpoint/2010/main" val="10862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4" y="731706"/>
            <a:ext cx="7739619" cy="2862322"/>
          </a:xfrm>
          <a:prstGeom prst="rect">
            <a:avLst/>
          </a:prstGeom>
          <a:noFill/>
        </p:spPr>
        <p:txBody>
          <a:bodyPr wrap="none" rtlCol="0">
            <a:spAutoFit/>
          </a:bodyPr>
          <a:lstStyle/>
          <a:p>
            <a:r>
              <a:rPr lang="en-US" b="1" dirty="0" smtClean="0"/>
              <a:t>Outline</a:t>
            </a:r>
          </a:p>
          <a:p>
            <a:pPr marL="742950" lvl="1" indent="-285750">
              <a:buFont typeface="Arial" panose="020B0604020202020204" pitchFamily="34" charset="0"/>
              <a:buChar char="•"/>
            </a:pPr>
            <a:r>
              <a:rPr lang="en-US" dirty="0">
                <a:solidFill>
                  <a:schemeClr val="bg1">
                    <a:lumMod val="50000"/>
                  </a:schemeClr>
                </a:solidFill>
              </a:rPr>
              <a:t>Principles of personal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Professional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Principles of professional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Evolution of ethics over the </a:t>
            </a:r>
            <a:r>
              <a:rPr lang="en-US" dirty="0" smtClean="0">
                <a:solidFill>
                  <a:schemeClr val="bg1">
                    <a:lumMod val="50000"/>
                  </a:schemeClr>
                </a:solidFill>
              </a:rPr>
              <a:t>years</a:t>
            </a:r>
          </a:p>
          <a:p>
            <a:pPr marL="742950" lvl="1" indent="-285750">
              <a:buFont typeface="Arial" panose="020B0604020202020204" pitchFamily="34" charset="0"/>
              <a:buChar char="•"/>
            </a:pPr>
            <a:r>
              <a:rPr lang="en-US" dirty="0">
                <a:solidFill>
                  <a:schemeClr val="bg1">
                    <a:lumMod val="50000"/>
                  </a:schemeClr>
                </a:solidFill>
              </a:rPr>
              <a:t>Honesty, integrity and transparency are the touchstones of business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Distinction between values and </a:t>
            </a:r>
            <a:r>
              <a:rPr lang="en-US" dirty="0" smtClean="0">
                <a:solidFill>
                  <a:schemeClr val="bg1">
                    <a:lumMod val="50000"/>
                  </a:schemeClr>
                </a:solidFill>
              </a:rPr>
              <a:t>ethics</a:t>
            </a:r>
          </a:p>
          <a:p>
            <a:pPr marL="742950" lvl="1" indent="-285750">
              <a:buFont typeface="Arial" panose="020B0604020202020204" pitchFamily="34" charset="0"/>
              <a:buChar char="•"/>
            </a:pPr>
            <a:r>
              <a:rPr lang="en-US" dirty="0">
                <a:solidFill>
                  <a:schemeClr val="bg1">
                    <a:lumMod val="50000"/>
                  </a:schemeClr>
                </a:solidFill>
              </a:rPr>
              <a:t>Roots of unethical </a:t>
            </a:r>
            <a:r>
              <a:rPr lang="en-US" dirty="0" smtClean="0">
                <a:solidFill>
                  <a:schemeClr val="bg1">
                    <a:lumMod val="50000"/>
                  </a:schemeClr>
                </a:solidFill>
              </a:rPr>
              <a:t>behavior</a:t>
            </a:r>
          </a:p>
          <a:p>
            <a:pPr marL="742950" lvl="1" indent="-285750">
              <a:buFont typeface="Arial" panose="020B0604020202020204" pitchFamily="34" charset="0"/>
              <a:buChar char="•"/>
            </a:pPr>
            <a:r>
              <a:rPr lang="en-US" dirty="0">
                <a:solidFill>
                  <a:schemeClr val="bg1">
                    <a:lumMod val="50000"/>
                  </a:schemeClr>
                </a:solidFill>
              </a:rPr>
              <a:t>Ethical decision – making </a:t>
            </a:r>
            <a:r>
              <a:rPr lang="en-US" dirty="0" smtClean="0">
                <a:solidFill>
                  <a:schemeClr val="bg1">
                    <a:lumMod val="50000"/>
                  </a:schemeClr>
                </a:solidFill>
              </a:rPr>
              <a:t>process</a:t>
            </a:r>
          </a:p>
          <a:p>
            <a:pPr marL="742950" lvl="1" indent="-285750">
              <a:buFont typeface="Arial" panose="020B0604020202020204" pitchFamily="34" charset="0"/>
              <a:buChar char="•"/>
            </a:pPr>
            <a:r>
              <a:rPr lang="en-US" dirty="0">
                <a:solidFill>
                  <a:schemeClr val="bg1">
                    <a:lumMod val="50000"/>
                  </a:schemeClr>
                </a:solidFill>
              </a:rPr>
              <a:t>PLUS ethical decision-making </a:t>
            </a:r>
            <a:r>
              <a:rPr lang="en-US" dirty="0" smtClean="0">
                <a:solidFill>
                  <a:schemeClr val="bg1">
                    <a:lumMod val="50000"/>
                  </a:schemeClr>
                </a:solidFill>
              </a:rPr>
              <a:t>model</a:t>
            </a:r>
          </a:p>
        </p:txBody>
      </p:sp>
    </p:spTree>
    <p:extLst>
      <p:ext uri="{BB962C8B-B14F-4D97-AF65-F5344CB8AC3E}">
        <p14:creationId xmlns:p14="http://schemas.microsoft.com/office/powerpoint/2010/main" val="30273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50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nodeType="afterEffect">
                                  <p:stCondLst>
                                    <p:cond delay="50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nodeType="afterEffect">
                                  <p:stCondLst>
                                    <p:cond delay="50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nodeType="afterEffect">
                                  <p:stCondLst>
                                    <p:cond delay="50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childTnLst>
                          </p:cTn>
                        </p:par>
                        <p:par>
                          <p:cTn id="45" fill="hold">
                            <p:stCondLst>
                              <p:cond delay="4500"/>
                            </p:stCondLst>
                            <p:childTnLst>
                              <p:par>
                                <p:cTn id="46" presetID="1" presetClass="entr" presetSubtype="0" fill="hold" nodeType="afterEffect">
                                  <p:stCondLst>
                                    <p:cond delay="500"/>
                                  </p:stCondLst>
                                  <p:childTnLst>
                                    <p:set>
                                      <p:cBhvr>
                                        <p:cTn id="47" dur="1" fill="hold">
                                          <p:stCondLst>
                                            <p:cond delay="0"/>
                                          </p:stCondLst>
                                        </p:cTn>
                                        <p:tgtEl>
                                          <p:spTgt spid="9">
                                            <p:txEl>
                                              <p:pRg st="6" end="6"/>
                                            </p:txEl>
                                          </p:spTgt>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nodeType="afterEffect">
                                  <p:stCondLst>
                                    <p:cond delay="50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500"/>
                                  </p:stCondLst>
                                  <p:childTnLst>
                                    <p:set>
                                      <p:cBhvr>
                                        <p:cTn id="53" dur="1" fill="hold">
                                          <p:stCondLst>
                                            <p:cond delay="0"/>
                                          </p:stCondLst>
                                        </p:cTn>
                                        <p:tgtEl>
                                          <p:spTgt spid="9">
                                            <p:txEl>
                                              <p:pRg st="8" end="8"/>
                                            </p:txEl>
                                          </p:spTgt>
                                        </p:tgtEl>
                                        <p:attrNameLst>
                                          <p:attrName>style.visibility</p:attrName>
                                        </p:attrNameLst>
                                      </p:cBhvr>
                                      <p:to>
                                        <p:strVal val="visible"/>
                                      </p:to>
                                    </p:set>
                                  </p:childTnLst>
                                </p:cTn>
                              </p:par>
                            </p:childTnLst>
                          </p:cTn>
                        </p:par>
                        <p:par>
                          <p:cTn id="54" fill="hold">
                            <p:stCondLst>
                              <p:cond delay="6000"/>
                            </p:stCondLst>
                            <p:childTnLst>
                              <p:par>
                                <p:cTn id="55" presetID="1" presetClass="entr" presetSubtype="0" fill="hold" nodeType="afterEffect">
                                  <p:stCondLst>
                                    <p:cond delay="500"/>
                                  </p:stCondLst>
                                  <p:childTnLst>
                                    <p:set>
                                      <p:cBhvr>
                                        <p:cTn id="5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Principles of </a:t>
            </a:r>
            <a:r>
              <a:rPr lang="en-US" sz="3600" dirty="0" smtClean="0"/>
              <a:t>Personal Ethics</a:t>
            </a:r>
            <a:endParaRPr lang="en-US" sz="3600" dirty="0"/>
          </a:p>
        </p:txBody>
      </p:sp>
      <p:sp>
        <p:nvSpPr>
          <p:cNvPr id="8" name="Content Placeholder 7"/>
          <p:cNvSpPr>
            <a:spLocks noGrp="1"/>
          </p:cNvSpPr>
          <p:nvPr>
            <p:ph idx="1"/>
          </p:nvPr>
        </p:nvSpPr>
        <p:spPr/>
        <p:txBody>
          <a:bodyPr/>
          <a:lstStyle/>
          <a:p>
            <a:pPr lvl="0"/>
            <a:r>
              <a:rPr lang="en-US" dirty="0"/>
              <a:t>As with beliefs and values, personal ethics can differ widely from person to person.</a:t>
            </a:r>
            <a:endParaRPr lang="en-IN" dirty="0"/>
          </a:p>
          <a:p>
            <a:pPr lvl="0"/>
            <a:r>
              <a:rPr lang="en-US" dirty="0"/>
              <a:t>As mentioned already, beliefs and values often motivate a person by defining what they see as being important. </a:t>
            </a:r>
            <a:endParaRPr lang="en-IN" dirty="0"/>
          </a:p>
          <a:p>
            <a:pPr lvl="0"/>
            <a:r>
              <a:rPr lang="en-US" dirty="0"/>
              <a:t>In turn, they influence a person’s attitudes, and how they behave.</a:t>
            </a:r>
            <a:endParaRPr lang="en-IN" dirty="0"/>
          </a:p>
          <a:p>
            <a:pPr lvl="0"/>
            <a:r>
              <a:rPr lang="en-US" dirty="0"/>
              <a:t>Ethical expectations often take the form of principles such as:</a:t>
            </a:r>
            <a:endParaRPr lang="en-IN" dirty="0"/>
          </a:p>
          <a:p>
            <a:pPr lvl="1"/>
            <a:r>
              <a:rPr lang="en-US" dirty="0"/>
              <a:t>concern for the well-being of others</a:t>
            </a:r>
            <a:endParaRPr lang="en-IN" dirty="0"/>
          </a:p>
          <a:p>
            <a:pPr lvl="1"/>
            <a:r>
              <a:rPr lang="en-US" dirty="0"/>
              <a:t>respect for others</a:t>
            </a:r>
            <a:endParaRPr lang="en-IN" dirty="0"/>
          </a:p>
          <a:p>
            <a:pPr lvl="1"/>
            <a:r>
              <a:rPr lang="en-US" dirty="0"/>
              <a:t>trustworthiness and honesty</a:t>
            </a:r>
            <a:endParaRPr lang="en-IN" dirty="0"/>
          </a:p>
          <a:p>
            <a:pPr lvl="1"/>
            <a:r>
              <a:rPr lang="en-US" dirty="0"/>
              <a:t>compliance with the law</a:t>
            </a:r>
            <a:endParaRPr lang="en-IN" dirty="0"/>
          </a:p>
          <a:p>
            <a:pPr lvl="1"/>
            <a:r>
              <a:rPr lang="en-US" dirty="0"/>
              <a:t>preventing harm to others</a:t>
            </a:r>
            <a:endParaRPr lang="en-IN" dirty="0"/>
          </a:p>
        </p:txBody>
      </p:sp>
    </p:spTree>
    <p:extLst>
      <p:ext uri="{BB962C8B-B14F-4D97-AF65-F5344CB8AC3E}">
        <p14:creationId xmlns:p14="http://schemas.microsoft.com/office/powerpoint/2010/main" val="26757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a:t>
            </a:r>
            <a:r>
              <a:rPr lang="en-US" dirty="0" smtClean="0"/>
              <a:t>Ethics</a:t>
            </a:r>
            <a:endParaRPr lang="en-US" dirty="0"/>
          </a:p>
        </p:txBody>
      </p:sp>
      <p:sp>
        <p:nvSpPr>
          <p:cNvPr id="8" name="Content Placeholder 7"/>
          <p:cNvSpPr>
            <a:spLocks noGrp="1"/>
          </p:cNvSpPr>
          <p:nvPr>
            <p:ph idx="1"/>
          </p:nvPr>
        </p:nvSpPr>
        <p:spPr/>
        <p:txBody>
          <a:bodyPr/>
          <a:lstStyle/>
          <a:p>
            <a:pPr lvl="0"/>
            <a:r>
              <a:rPr lang="en-US" dirty="0"/>
              <a:t>In life our behavior is governed by different norm systems</a:t>
            </a:r>
            <a:r>
              <a:rPr lang="en-US" dirty="0" smtClean="0"/>
              <a:t>.</a:t>
            </a:r>
            <a:endParaRPr lang="en-IN" dirty="0"/>
          </a:p>
          <a:p>
            <a:pPr lvl="0"/>
            <a:r>
              <a:rPr lang="en-US" dirty="0"/>
              <a:t>The word NORM comes from Latin “NORMA”= yardstick. Norms dictate what we “ought” or “ought not” to do. </a:t>
            </a:r>
            <a:endParaRPr lang="en-IN" dirty="0"/>
          </a:p>
          <a:p>
            <a:pPr lvl="0"/>
            <a:r>
              <a:rPr lang="en-US" dirty="0"/>
              <a:t>The norm systems governing the behavior of a professional are:</a:t>
            </a:r>
            <a:endParaRPr lang="en-IN" dirty="0"/>
          </a:p>
          <a:p>
            <a:pPr lvl="1"/>
            <a:r>
              <a:rPr lang="en-US" dirty="0"/>
              <a:t>Individual morality</a:t>
            </a:r>
            <a:endParaRPr lang="en-IN" dirty="0"/>
          </a:p>
          <a:p>
            <a:pPr lvl="2"/>
            <a:r>
              <a:rPr lang="en-US" dirty="0"/>
              <a:t>Refers to individual values of a specific person and what they believe to be right.</a:t>
            </a:r>
            <a:endParaRPr lang="en-IN" dirty="0"/>
          </a:p>
          <a:p>
            <a:pPr lvl="2"/>
            <a:r>
              <a:rPr lang="en-US" dirty="0"/>
              <a:t>Individual morality is influenced by how a person was raised. </a:t>
            </a:r>
            <a:endParaRPr lang="en-IN" dirty="0"/>
          </a:p>
          <a:p>
            <a:pPr lvl="2"/>
            <a:r>
              <a:rPr lang="en-US" dirty="0"/>
              <a:t>It is their personal value system. </a:t>
            </a:r>
            <a:endParaRPr lang="en-IN" dirty="0"/>
          </a:p>
          <a:p>
            <a:pPr lvl="2"/>
            <a:r>
              <a:rPr lang="en-US" dirty="0"/>
              <a:t>The sanction for disobeying one’s individual morality is a guilty conscience.</a:t>
            </a:r>
            <a:endParaRPr lang="en-IN" dirty="0"/>
          </a:p>
          <a:p>
            <a:pPr lvl="1"/>
            <a:r>
              <a:rPr lang="en-US" dirty="0"/>
              <a:t>Positive morality</a:t>
            </a:r>
            <a:endParaRPr lang="en-IN" dirty="0"/>
          </a:p>
          <a:p>
            <a:pPr lvl="2"/>
            <a:r>
              <a:rPr lang="en-US" dirty="0"/>
              <a:t>This set of norms represents what is considered “right” in society at a particular time. </a:t>
            </a:r>
            <a:endParaRPr lang="en-IN" dirty="0"/>
          </a:p>
          <a:p>
            <a:pPr lvl="2"/>
            <a:r>
              <a:rPr lang="en-US" dirty="0"/>
              <a:t>The sanction for failure to obey positive morality is social sanction</a:t>
            </a:r>
            <a:r>
              <a:rPr lang="en-US" dirty="0" smtClean="0"/>
              <a:t>.</a:t>
            </a:r>
            <a:endParaRPr lang="en-IN" dirty="0"/>
          </a:p>
        </p:txBody>
      </p:sp>
    </p:spTree>
    <p:extLst>
      <p:ext uri="{BB962C8B-B14F-4D97-AF65-F5344CB8AC3E}">
        <p14:creationId xmlns:p14="http://schemas.microsoft.com/office/powerpoint/2010/main" val="35646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a:t>
            </a:r>
            <a:r>
              <a:rPr lang="en-US" dirty="0" smtClean="0"/>
              <a:t>Ethics (</a:t>
            </a:r>
            <a:r>
              <a:rPr lang="en-US" dirty="0" err="1" smtClean="0"/>
              <a:t>Cont</a:t>
            </a:r>
            <a:r>
              <a:rPr lang="en-US" dirty="0" smtClean="0"/>
              <a:t>…)</a:t>
            </a:r>
            <a:endParaRPr lang="en-US" dirty="0"/>
          </a:p>
        </p:txBody>
      </p:sp>
      <p:sp>
        <p:nvSpPr>
          <p:cNvPr id="8" name="Content Placeholder 7"/>
          <p:cNvSpPr>
            <a:spLocks noGrp="1"/>
          </p:cNvSpPr>
          <p:nvPr>
            <p:ph idx="1"/>
          </p:nvPr>
        </p:nvSpPr>
        <p:spPr/>
        <p:txBody>
          <a:bodyPr/>
          <a:lstStyle/>
          <a:p>
            <a:pPr lvl="1"/>
            <a:r>
              <a:rPr lang="en-US" dirty="0" smtClean="0"/>
              <a:t>Law </a:t>
            </a:r>
            <a:r>
              <a:rPr lang="en-US" dirty="0"/>
              <a:t>(Legal Norms)</a:t>
            </a:r>
            <a:endParaRPr lang="en-IN" dirty="0"/>
          </a:p>
          <a:p>
            <a:pPr lvl="2"/>
            <a:r>
              <a:rPr lang="en-US" dirty="0"/>
              <a:t>Laws protect society and prevent anarchy by regulating behavior.</a:t>
            </a:r>
            <a:endParaRPr lang="en-IN" dirty="0"/>
          </a:p>
          <a:p>
            <a:pPr lvl="2"/>
            <a:r>
              <a:rPr lang="en-US" b="1" dirty="0"/>
              <a:t>Public Law</a:t>
            </a:r>
            <a:r>
              <a:rPr lang="en-US" dirty="0"/>
              <a:t> – also referred to as criminal law: between the state and individual.</a:t>
            </a:r>
            <a:endParaRPr lang="en-IN" dirty="0"/>
          </a:p>
          <a:p>
            <a:pPr lvl="2"/>
            <a:r>
              <a:rPr lang="en-US" b="1" dirty="0"/>
              <a:t>Private Law</a:t>
            </a:r>
            <a:r>
              <a:rPr lang="en-US" dirty="0"/>
              <a:t> – also referred to as contractual law and focuses on the relationship between persons.</a:t>
            </a:r>
            <a:endParaRPr lang="en-IN" dirty="0"/>
          </a:p>
          <a:p>
            <a:pPr lvl="2"/>
            <a:r>
              <a:rPr lang="en-US" b="1" dirty="0"/>
              <a:t>Formal Law</a:t>
            </a:r>
            <a:r>
              <a:rPr lang="en-US" dirty="0"/>
              <a:t> and </a:t>
            </a:r>
            <a:r>
              <a:rPr lang="en-US" b="1" dirty="0"/>
              <a:t>Common Law</a:t>
            </a:r>
            <a:r>
              <a:rPr lang="en-US" dirty="0"/>
              <a:t> find expression in the reported judgments of courts.</a:t>
            </a:r>
            <a:endParaRPr lang="en-IN" dirty="0"/>
          </a:p>
          <a:p>
            <a:pPr lvl="1"/>
            <a:r>
              <a:rPr lang="en-US" dirty="0"/>
              <a:t>Professional Ethics</a:t>
            </a:r>
            <a:endParaRPr lang="en-IN" dirty="0"/>
          </a:p>
          <a:p>
            <a:pPr lvl="2"/>
            <a:r>
              <a:rPr lang="en-US" dirty="0"/>
              <a:t>Professionals are a group of people who earn a living by undertaking a common activity and who regulate most of this themselves. </a:t>
            </a:r>
            <a:endParaRPr lang="en-IN" dirty="0"/>
          </a:p>
          <a:p>
            <a:pPr lvl="2"/>
            <a:r>
              <a:rPr lang="en-US" dirty="0"/>
              <a:t>Firstly they must form a constitution, e.g. </a:t>
            </a:r>
            <a:r>
              <a:rPr lang="en-US" dirty="0" err="1"/>
              <a:t>SAIMechE</a:t>
            </a:r>
            <a:r>
              <a:rPr lang="en-US" dirty="0"/>
              <a:t>, and secondly they must publish a professional code of rules or an ethical code of conduct. </a:t>
            </a:r>
            <a:endParaRPr lang="en-IN" dirty="0"/>
          </a:p>
          <a:p>
            <a:pPr lvl="2"/>
            <a:r>
              <a:rPr lang="en-US" dirty="0"/>
              <a:t>This code must be in line with the law and is often more restrictive than the law.</a:t>
            </a:r>
            <a:endParaRPr lang="en-IN" dirty="0"/>
          </a:p>
        </p:txBody>
      </p:sp>
    </p:spTree>
    <p:extLst>
      <p:ext uri="{BB962C8B-B14F-4D97-AF65-F5344CB8AC3E}">
        <p14:creationId xmlns:p14="http://schemas.microsoft.com/office/powerpoint/2010/main" val="264799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P</a:t>
            </a:r>
            <a:r>
              <a:rPr lang="en-US" dirty="0" smtClean="0"/>
              <a:t>rofessional </a:t>
            </a:r>
            <a:r>
              <a:rPr lang="en-US" dirty="0"/>
              <a:t>E</a:t>
            </a:r>
            <a:r>
              <a:rPr lang="en-US" dirty="0" smtClean="0"/>
              <a:t>thics</a:t>
            </a:r>
            <a:endParaRPr lang="en-IN" dirty="0"/>
          </a:p>
        </p:txBody>
      </p:sp>
      <p:sp>
        <p:nvSpPr>
          <p:cNvPr id="3" name="Content Placeholder 2"/>
          <p:cNvSpPr>
            <a:spLocks noGrp="1"/>
          </p:cNvSpPr>
          <p:nvPr>
            <p:ph idx="1"/>
          </p:nvPr>
        </p:nvSpPr>
        <p:spPr/>
        <p:txBody>
          <a:bodyPr/>
          <a:lstStyle/>
          <a:p>
            <a:pPr lvl="0"/>
            <a:r>
              <a:rPr lang="en-US" dirty="0"/>
              <a:t>Most of profession have common fundamental principles which boil down to four universal fundamental principles:</a:t>
            </a:r>
            <a:endParaRPr lang="en-IN" dirty="0"/>
          </a:p>
          <a:p>
            <a:pPr marL="914400" lvl="1" indent="-457200">
              <a:buFont typeface="+mj-lt"/>
              <a:buAutoNum type="arabicPeriod"/>
            </a:pPr>
            <a:r>
              <a:rPr lang="en-US" dirty="0"/>
              <a:t>Respect for People’s Dignity and Rights</a:t>
            </a:r>
            <a:endParaRPr lang="en-IN" dirty="0"/>
          </a:p>
          <a:p>
            <a:pPr lvl="2"/>
            <a:r>
              <a:rPr lang="en-US" dirty="0"/>
              <a:t>Respect the client’s personal integrity (privacy, confidentiality)</a:t>
            </a:r>
            <a:endParaRPr lang="en-IN" dirty="0"/>
          </a:p>
          <a:p>
            <a:pPr lvl="2"/>
            <a:r>
              <a:rPr lang="en-US" dirty="0"/>
              <a:t>Be non-judgmental of the intrinsic value of the client irrespective of age, behavior, culture, gender, race or religion</a:t>
            </a:r>
            <a:endParaRPr lang="en-IN" dirty="0"/>
          </a:p>
          <a:p>
            <a:pPr lvl="2"/>
            <a:r>
              <a:rPr lang="en-US" dirty="0"/>
              <a:t>If you are not competent to undertake a project/task refer to another professionals</a:t>
            </a:r>
            <a:endParaRPr lang="en-IN" dirty="0"/>
          </a:p>
          <a:p>
            <a:pPr lvl="2"/>
            <a:r>
              <a:rPr lang="en-US" dirty="0"/>
              <a:t>Respect the knowledge skills and experience of your colleagues and other professionals</a:t>
            </a:r>
            <a:endParaRPr lang="en-IN" dirty="0"/>
          </a:p>
          <a:p>
            <a:pPr marL="914400" lvl="1" indent="-457200">
              <a:buFont typeface="+mj-lt"/>
              <a:buAutoNum type="arabicPeriod"/>
            </a:pPr>
            <a:r>
              <a:rPr lang="en-US" dirty="0"/>
              <a:t>Responsible Practice</a:t>
            </a:r>
            <a:endParaRPr lang="en-IN" dirty="0"/>
          </a:p>
          <a:p>
            <a:pPr lvl="2"/>
            <a:r>
              <a:rPr lang="en-US" dirty="0"/>
              <a:t>The critical focus of this principle is to limit your practice to your field of expertise and competence</a:t>
            </a:r>
            <a:endParaRPr lang="en-IN" dirty="0"/>
          </a:p>
          <a:p>
            <a:pPr lvl="2"/>
            <a:r>
              <a:rPr lang="en-US" dirty="0"/>
              <a:t>You must have the appropriate knowledge and skill before undertaking an activity</a:t>
            </a:r>
            <a:endParaRPr lang="en-IN" dirty="0"/>
          </a:p>
          <a:p>
            <a:pPr lvl="2"/>
            <a:r>
              <a:rPr lang="en-US" dirty="0"/>
              <a:t>Undergo relevant training and adhere to best practice</a:t>
            </a:r>
            <a:endParaRPr lang="en-IN" dirty="0"/>
          </a:p>
          <a:p>
            <a:pPr lvl="2"/>
            <a:r>
              <a:rPr lang="en-US" dirty="0"/>
              <a:t>Keep abreast of new developments in your field</a:t>
            </a:r>
            <a:endParaRPr lang="en-IN" dirty="0"/>
          </a:p>
          <a:p>
            <a:pPr lvl="2"/>
            <a:r>
              <a:rPr lang="en-US" dirty="0"/>
              <a:t>Use a new technique under supervision of a competent and experienced </a:t>
            </a:r>
            <a:r>
              <a:rPr lang="en-US" dirty="0" smtClean="0"/>
              <a:t>professionals</a:t>
            </a:r>
            <a:endParaRPr lang="en-IN" dirty="0"/>
          </a:p>
        </p:txBody>
      </p:sp>
    </p:spTree>
    <p:extLst>
      <p:ext uri="{BB962C8B-B14F-4D97-AF65-F5344CB8AC3E}">
        <p14:creationId xmlns:p14="http://schemas.microsoft.com/office/powerpoint/2010/main" val="34325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P</a:t>
            </a:r>
            <a:r>
              <a:rPr lang="en-US" dirty="0" smtClean="0"/>
              <a:t>rofessional Ethics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914400" lvl="1" indent="-457200">
              <a:buFont typeface="+mj-lt"/>
              <a:buAutoNum type="arabicPeriod" startAt="3"/>
            </a:pPr>
            <a:r>
              <a:rPr lang="en-US" dirty="0" smtClean="0"/>
              <a:t>Integrity </a:t>
            </a:r>
            <a:r>
              <a:rPr lang="en-US" dirty="0"/>
              <a:t>in Relationships</a:t>
            </a:r>
            <a:endParaRPr lang="en-IN" dirty="0"/>
          </a:p>
          <a:p>
            <a:pPr lvl="2"/>
            <a:r>
              <a:rPr lang="en-US" dirty="0"/>
              <a:t>The power relationship is unbalanced between the client and the professionals as most power rests with the professionals (having the knowledge and skill) which leaves the client vulnerable</a:t>
            </a:r>
            <a:endParaRPr lang="en-IN" dirty="0"/>
          </a:p>
          <a:p>
            <a:pPr lvl="2"/>
            <a:r>
              <a:rPr lang="en-US" dirty="0"/>
              <a:t>Professional codes expect professionals to act with integrity</a:t>
            </a:r>
            <a:endParaRPr lang="en-IN" dirty="0"/>
          </a:p>
          <a:p>
            <a:pPr lvl="2"/>
            <a:r>
              <a:rPr lang="en-US" dirty="0"/>
              <a:t>For professionals to be accepted in society and successful in their profession they need to be trusted. </a:t>
            </a:r>
            <a:endParaRPr lang="en-US" dirty="0" smtClean="0"/>
          </a:p>
          <a:p>
            <a:pPr lvl="2"/>
            <a:r>
              <a:rPr lang="en-US" dirty="0" smtClean="0"/>
              <a:t>In </a:t>
            </a:r>
            <a:r>
              <a:rPr lang="en-US" dirty="0"/>
              <a:t>such a relationship good conscience requires one to act at all times for the sole benefit and interests of another, with loyalty to those interests</a:t>
            </a:r>
            <a:endParaRPr lang="en-IN" dirty="0"/>
          </a:p>
          <a:p>
            <a:pPr marL="914400" lvl="1" indent="-457200">
              <a:buFont typeface="+mj-lt"/>
              <a:buAutoNum type="arabicPeriod" startAt="3"/>
            </a:pPr>
            <a:r>
              <a:rPr lang="en-US" dirty="0"/>
              <a:t>Responsibility</a:t>
            </a:r>
            <a:endParaRPr lang="en-IN" dirty="0"/>
          </a:p>
          <a:p>
            <a:pPr lvl="2"/>
            <a:r>
              <a:rPr lang="en-US" dirty="0"/>
              <a:t>Clients are clearly the professionals first responsibility but professionals also have a responsibility to society</a:t>
            </a:r>
            <a:endParaRPr lang="en-IN" dirty="0"/>
          </a:p>
          <a:p>
            <a:pPr lvl="2"/>
            <a:r>
              <a:rPr lang="en-US" dirty="0"/>
              <a:t>Examples of responsible social actions are to:</a:t>
            </a:r>
            <a:endParaRPr lang="en-IN" dirty="0"/>
          </a:p>
          <a:p>
            <a:pPr lvl="3"/>
            <a:r>
              <a:rPr lang="en-US" dirty="0"/>
              <a:t>disperse information that can advance the profession</a:t>
            </a:r>
            <a:endParaRPr lang="en-IN" dirty="0"/>
          </a:p>
          <a:p>
            <a:pPr lvl="3"/>
            <a:r>
              <a:rPr lang="en-US" dirty="0"/>
              <a:t>protect the public trust in the profession by “blowing the whistle” on non-professional conduct</a:t>
            </a:r>
            <a:endParaRPr lang="en-IN" dirty="0"/>
          </a:p>
          <a:p>
            <a:pPr lvl="3"/>
            <a:r>
              <a:rPr lang="en-US" dirty="0"/>
              <a:t>assisting in some instances where worthy causes cannot afford professional </a:t>
            </a:r>
            <a:r>
              <a:rPr lang="en-US" dirty="0" smtClean="0"/>
              <a:t>services</a:t>
            </a:r>
            <a:endParaRPr lang="en-IN" dirty="0"/>
          </a:p>
          <a:p>
            <a:pPr lvl="3"/>
            <a:r>
              <a:rPr lang="en-US" dirty="0" smtClean="0"/>
              <a:t>protect </a:t>
            </a:r>
            <a:r>
              <a:rPr lang="en-US" dirty="0"/>
              <a:t>society from dangerous practices</a:t>
            </a:r>
            <a:endParaRPr lang="en-IN" dirty="0"/>
          </a:p>
        </p:txBody>
      </p:sp>
    </p:spTree>
    <p:extLst>
      <p:ext uri="{BB962C8B-B14F-4D97-AF65-F5344CB8AC3E}">
        <p14:creationId xmlns:p14="http://schemas.microsoft.com/office/powerpoint/2010/main" val="196534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r>
              <a:rPr lang="en-US" dirty="0" smtClean="0"/>
              <a:t>Ethics </a:t>
            </a:r>
            <a:r>
              <a:rPr lang="en-US" dirty="0"/>
              <a:t>o</a:t>
            </a:r>
            <a:r>
              <a:rPr lang="en-US" dirty="0" smtClean="0"/>
              <a:t>ver </a:t>
            </a:r>
            <a:r>
              <a:rPr lang="en-US" dirty="0"/>
              <a:t>the </a:t>
            </a:r>
            <a:r>
              <a:rPr lang="en-US" dirty="0" smtClean="0"/>
              <a:t>Years</a:t>
            </a:r>
            <a:endParaRPr lang="en-IN" dirty="0"/>
          </a:p>
        </p:txBody>
      </p:sp>
      <p:sp>
        <p:nvSpPr>
          <p:cNvPr id="3" name="Content Placeholder 2"/>
          <p:cNvSpPr>
            <a:spLocks noGrp="1"/>
          </p:cNvSpPr>
          <p:nvPr>
            <p:ph idx="1"/>
          </p:nvPr>
        </p:nvSpPr>
        <p:spPr/>
        <p:txBody>
          <a:bodyPr/>
          <a:lstStyle/>
          <a:p>
            <a:pPr lvl="0"/>
            <a:r>
              <a:rPr lang="en-US" dirty="0"/>
              <a:t>The notion of ethics in business can be traced back to the earliest forms of bartering, based on the principle of equal exchange. </a:t>
            </a:r>
            <a:endParaRPr lang="en-IN" dirty="0"/>
          </a:p>
          <a:p>
            <a:pPr lvl="0"/>
            <a:r>
              <a:rPr lang="en-US" dirty="0"/>
              <a:t>Countless philosophers and economists have examined the topic, from Aristotle and his concept of justice to Karl Marx's attack on capitalism. </a:t>
            </a:r>
            <a:endParaRPr lang="en-IN" dirty="0"/>
          </a:p>
          <a:p>
            <a:pPr lvl="0"/>
            <a:r>
              <a:rPr lang="en-US" dirty="0"/>
              <a:t>But the modern concept of business ethics dates back to the rise of anti-big business protest groups in the United States in the 1970s. </a:t>
            </a:r>
            <a:endParaRPr lang="en-IN" dirty="0"/>
          </a:p>
          <a:p>
            <a:pPr lvl="0"/>
            <a:r>
              <a:rPr lang="en-US" dirty="0"/>
              <a:t>The subject gradually became an academic field in its own right, with both philosophical and empirical branches. </a:t>
            </a:r>
            <a:endParaRPr lang="en-IN" dirty="0"/>
          </a:p>
          <a:p>
            <a:pPr lvl="0"/>
            <a:r>
              <a:rPr lang="en-US" dirty="0"/>
              <a:t>Then, thanks to government legislation, ethics have been incorporated into businesses, reflected today in corporate social responsibility strategies and codes of conduct. </a:t>
            </a:r>
            <a:endParaRPr lang="en-IN" dirty="0"/>
          </a:p>
          <a:p>
            <a:pPr lvl="0"/>
            <a:r>
              <a:rPr lang="en-US" dirty="0"/>
              <a:t>Business ethics is now not only a firmly established academic field, it is something companies realize they need to manage and internalize.</a:t>
            </a:r>
            <a:endParaRPr lang="en-IN" dirty="0"/>
          </a:p>
          <a:p>
            <a:pPr lvl="0"/>
            <a:r>
              <a:rPr lang="en-US" dirty="0"/>
              <a:t>The history of “business ethics” depends on how one defines it</a:t>
            </a:r>
            <a:r>
              <a:rPr lang="en-US" dirty="0" smtClean="0"/>
              <a:t>.</a:t>
            </a:r>
            <a:endParaRPr lang="en-IN" dirty="0"/>
          </a:p>
        </p:txBody>
      </p:sp>
    </p:spTree>
    <p:extLst>
      <p:ext uri="{BB962C8B-B14F-4D97-AF65-F5344CB8AC3E}">
        <p14:creationId xmlns:p14="http://schemas.microsoft.com/office/powerpoint/2010/main" val="127609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r>
              <a:rPr lang="en-US" dirty="0" smtClean="0"/>
              <a:t>Ethics </a:t>
            </a:r>
            <a:r>
              <a:rPr lang="en-US" dirty="0"/>
              <a:t>o</a:t>
            </a:r>
            <a:r>
              <a:rPr lang="en-US" dirty="0" smtClean="0"/>
              <a:t>ver </a:t>
            </a:r>
            <a:r>
              <a:rPr lang="en-US" dirty="0"/>
              <a:t>the </a:t>
            </a:r>
            <a:r>
              <a:rPr lang="en-US" dirty="0" smtClean="0"/>
              <a:t>Years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lvl="0"/>
            <a:r>
              <a:rPr lang="en-US" dirty="0" smtClean="0"/>
              <a:t>Although </a:t>
            </a:r>
            <a:r>
              <a:rPr lang="en-US" dirty="0"/>
              <a:t>the term is used in several senses and varies somewhat for different countries, its current use originated in the United States and became widespread in the 1970s. </a:t>
            </a:r>
            <a:endParaRPr lang="en-IN" dirty="0"/>
          </a:p>
          <a:p>
            <a:pPr lvl="0"/>
            <a:r>
              <a:rPr lang="en-US" dirty="0"/>
              <a:t>The history of business ethics in the United States can be viewed as the intersection of three intertwined strands. </a:t>
            </a:r>
            <a:endParaRPr lang="en-IN" dirty="0"/>
          </a:p>
          <a:p>
            <a:pPr lvl="0"/>
            <a:r>
              <a:rPr lang="en-US" dirty="0"/>
              <a:t>Each of these in turn can be divided into at least two related branches. </a:t>
            </a:r>
            <a:endParaRPr lang="en-IN" dirty="0"/>
          </a:p>
          <a:p>
            <a:pPr lvl="0"/>
            <a:r>
              <a:rPr lang="en-US" dirty="0"/>
              <a:t>The first strand, which I shall call the ethics-in-business strand, is the long tradition of applying ethical norms to business, just as it has been applied to other areas of social and personal life. </a:t>
            </a:r>
            <a:endParaRPr lang="en-IN" dirty="0"/>
          </a:p>
          <a:p>
            <a:pPr lvl="0"/>
            <a:r>
              <a:rPr lang="en-US" dirty="0"/>
              <a:t>This strand can be divided further into the secular and the religious branches. </a:t>
            </a:r>
            <a:endParaRPr lang="en-IN" dirty="0"/>
          </a:p>
          <a:p>
            <a:pPr lvl="0"/>
            <a:r>
              <a:rPr lang="en-US" dirty="0"/>
              <a:t>The second strand is the development of an academic field, which has been called business ethics. </a:t>
            </a:r>
            <a:endParaRPr lang="en-IN" dirty="0"/>
          </a:p>
          <a:p>
            <a:pPr lvl="0"/>
            <a:r>
              <a:rPr lang="en-US" dirty="0"/>
              <a:t>It also has two main branches, one being the philosophical business-ethics branch, which is normative and critical, and the other the social-scientific branch, which is primarily descriptive and empirical. </a:t>
            </a:r>
            <a:endParaRPr lang="en-IN" dirty="0"/>
          </a:p>
        </p:txBody>
      </p:sp>
    </p:spTree>
    <p:extLst>
      <p:ext uri="{BB962C8B-B14F-4D97-AF65-F5344CB8AC3E}">
        <p14:creationId xmlns:p14="http://schemas.microsoft.com/office/powerpoint/2010/main" val="15000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2261</Words>
  <Application>Microsoft Office PowerPoint</Application>
  <PresentationFormat>Widescreen</PresentationFormat>
  <Paragraphs>188</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Segoe UI Black</vt:lpstr>
      <vt:lpstr>Arial</vt:lpstr>
      <vt:lpstr>LM Roman 12</vt:lpstr>
      <vt:lpstr>Calibri</vt:lpstr>
      <vt:lpstr>Times New Roman</vt:lpstr>
      <vt:lpstr>Roboto Condensed Light</vt:lpstr>
      <vt:lpstr>Open Sans Semibold</vt:lpstr>
      <vt:lpstr>Wingdings 3</vt:lpstr>
      <vt:lpstr>Wingdings</vt:lpstr>
      <vt:lpstr>Roboto Condensed</vt:lpstr>
      <vt:lpstr>Courier New</vt:lpstr>
      <vt:lpstr>Wingdings 2</vt:lpstr>
      <vt:lpstr>Open Sans</vt:lpstr>
      <vt:lpstr>Office Theme</vt:lpstr>
      <vt:lpstr>Unit-2  Business Ethics</vt:lpstr>
      <vt:lpstr>PowerPoint Presentation</vt:lpstr>
      <vt:lpstr>Principles of Personal Ethics</vt:lpstr>
      <vt:lpstr>Professional Ethics</vt:lpstr>
      <vt:lpstr>Professional Ethics (Cont…)</vt:lpstr>
      <vt:lpstr>Principles of Professional Ethics</vt:lpstr>
      <vt:lpstr>Principles of Professional Ethics (Cont…)</vt:lpstr>
      <vt:lpstr>Evolution of Ethics over the Years</vt:lpstr>
      <vt:lpstr>Evolution of Ethics over the Years (Cont…)</vt:lpstr>
      <vt:lpstr>Evolution of Ethics over the Years (Cont…)</vt:lpstr>
      <vt:lpstr>Honesty, Integrity &amp; Transparency are the Touchstones of Business Ethics</vt:lpstr>
      <vt:lpstr>Distinction between Values and Ethics</vt:lpstr>
      <vt:lpstr>Roots of Unethical Behavior</vt:lpstr>
      <vt:lpstr>Roots of Unethical Behavior (Cont…)</vt:lpstr>
      <vt:lpstr>Roots of Unethical Behavior (Cont…)</vt:lpstr>
      <vt:lpstr>Ethical Decision – Making Process</vt:lpstr>
      <vt:lpstr>PLUS Ethical Decision-Making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280</cp:revision>
  <dcterms:created xsi:type="dcterms:W3CDTF">2020-05-01T05:09:15Z</dcterms:created>
  <dcterms:modified xsi:type="dcterms:W3CDTF">2021-08-13T11:38:24Z</dcterms:modified>
</cp:coreProperties>
</file>