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310" r:id="rId2"/>
    <p:sldId id="353" r:id="rId3"/>
    <p:sldId id="356" r:id="rId4"/>
    <p:sldId id="357" r:id="rId5"/>
    <p:sldId id="371" r:id="rId6"/>
    <p:sldId id="372" r:id="rId7"/>
    <p:sldId id="358" r:id="rId8"/>
    <p:sldId id="373" r:id="rId9"/>
    <p:sldId id="359" r:id="rId10"/>
    <p:sldId id="360" r:id="rId11"/>
    <p:sldId id="374" r:id="rId12"/>
    <p:sldId id="375" r:id="rId13"/>
    <p:sldId id="355" r:id="rId14"/>
  </p:sldIdLst>
  <p:sldSz cx="12192000" cy="6858000"/>
  <p:notesSz cx="6858000" cy="9144000"/>
  <p:embeddedFontLst>
    <p:embeddedFont>
      <p:font typeface="Roboto Condensed" panose="020B0604020202020204" charset="0"/>
      <p:regular r:id="rId16"/>
      <p:bold r:id="rId17"/>
      <p:italic r:id="rId18"/>
      <p:boldItalic r:id="rId19"/>
    </p:embeddedFont>
    <p:embeddedFont>
      <p:font typeface="Open Sans" panose="020B0604020202020204" charset="0"/>
      <p:regular r:id="rId20"/>
      <p:bold r:id="rId21"/>
      <p:italic r:id="rId22"/>
      <p:boldItalic r:id="rId23"/>
    </p:embeddedFont>
    <p:embeddedFont>
      <p:font typeface="Segoe UI Black" panose="020B0A02040204020203" pitchFamily="34" charset="0"/>
      <p:bold r:id="rId24"/>
      <p:boldItalic r:id="rId25"/>
    </p:embeddedFont>
    <p:embeddedFont>
      <p:font typeface="Calibri" panose="020F0502020204030204" pitchFamily="34" charset="0"/>
      <p:regular r:id="rId26"/>
      <p:bold r:id="rId27"/>
      <p:italic r:id="rId28"/>
      <p:boldItalic r:id="rId29"/>
    </p:embeddedFont>
    <p:embeddedFont>
      <p:font typeface="Wingdings 3" panose="05040102010807070707" pitchFamily="18" charset="2"/>
      <p:regular r:id="rId30"/>
    </p:embeddedFont>
    <p:embeddedFont>
      <p:font typeface="Open Sans Semibold" panose="020B0604020202020204" charset="0"/>
      <p:bold r:id="rId31"/>
      <p:boldItalic r:id="rId32"/>
    </p:embeddedFont>
    <p:embeddedFont>
      <p:font typeface="Roboto Condensed Light" panose="020B0604020202020204" charset="0"/>
      <p:regular r:id="rId33"/>
      <p:italic r:id="rId34"/>
    </p:embeddedFont>
    <p:embeddedFont>
      <p:font typeface="Wingdings 2" panose="05020102010507070707" pitchFamily="18" charset="2"/>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EcsM5OmoxpXeixaidHt6Dg==" hashData="ivFVjZL/0umh5rmMLPsOkqKl4asQNKI0Dc9NUptTAE1K/ybityfrwB+nvAsz1FT0ic7j4nYBE7Hrs2uQDlw4b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1B92"/>
    <a:srgbClr val="673BB7"/>
    <a:srgbClr val="607D8B"/>
    <a:srgbClr val="ED524F"/>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tableStyles" Target="tableStyles.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8/13/2021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2.png"/><Relationship Id="rId4" Type="http://schemas.openxmlformats.org/officeDocument/2006/relationships/image" Target="../media/image4.png"/><Relationship Id="rId9"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3.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3.wdp"/><Relationship Id="rId5" Type="http://schemas.openxmlformats.org/officeDocument/2006/relationships/image" Target="../media/image14.png"/><Relationship Id="rId10" Type="http://schemas.openxmlformats.org/officeDocument/2006/relationships/image" Target="../media/image9.jpeg"/><Relationship Id="rId4" Type="http://schemas.openxmlformats.org/officeDocument/2006/relationships/image" Target="../media/image6.png"/><Relationship Id="rId9" Type="http://schemas.openxmlformats.org/officeDocument/2006/relationships/image" Target="../media/image15.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720545"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baseline="0" dirty="0">
                <a:solidFill>
                  <a:schemeClr val="lt1"/>
                </a:solidFill>
                <a:latin typeface="+mn-lt"/>
                <a:ea typeface="+mn-ea"/>
                <a:cs typeface="+mn-cs"/>
              </a:defRPr>
            </a:lvl1pPr>
          </a:lstStyle>
          <a:p>
            <a:r>
              <a:rPr lang="en-US" b="1" dirty="0" smtClean="0"/>
              <a:t>Professional Ethics</a:t>
            </a:r>
            <a:r>
              <a:rPr lang="en-US" dirty="0" smtClean="0">
                <a:latin typeface="Roboto Condensed Light" panose="02000000000000000000" pitchFamily="2" charset="0"/>
                <a:ea typeface="Roboto Condensed Light" panose="02000000000000000000" pitchFamily="2" charset="0"/>
              </a:rPr>
              <a:t>(PE)</a:t>
            </a:r>
          </a:p>
          <a:p>
            <a:r>
              <a:rPr lang="en-US" dirty="0" smtClean="0">
                <a:latin typeface="Roboto Condensed Light" panose="02000000000000000000" pitchFamily="2" charset="0"/>
                <a:ea typeface="Roboto Condensed Light" panose="02000000000000000000" pitchFamily="2" charset="0"/>
              </a:rPr>
              <a:t>GTU # 3150709</a:t>
            </a:r>
            <a:endParaRPr lang="en-US" dirty="0">
              <a:latin typeface="Roboto Condensed Light" panose="02000000000000000000" pitchFamily="2" charset="0"/>
              <a:ea typeface="Roboto Condensed Light" panose="02000000000000000000" pitchFamily="2" charset="0"/>
            </a:endParaRP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4" name="Picture 2"/>
          <p:cNvPicPr>
            <a:picLocks noChangeArrowheads="1"/>
          </p:cNvPicPr>
          <p:nvPr userDrawn="1"/>
        </p:nvPicPr>
        <p:blipFill>
          <a:blip r:embed="rId10" cstate="print">
            <a:extLst>
              <a:ext uri="{28A0092B-C50C-407E-A947-70E740481C1C}">
                <a14:useLocalDpi xmlns:a14="http://schemas.microsoft.com/office/drawing/2010/main" val="0"/>
              </a:ext>
            </a:extLst>
          </a:blip>
          <a:stretch>
            <a:fillRect/>
          </a:stretch>
        </p:blipFill>
        <p:spPr bwMode="auto">
          <a:xfrm>
            <a:off x="8440861" y="2132249"/>
            <a:ext cx="2813885" cy="2046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188163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Vijay</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81461" y="6602874"/>
            <a:ext cx="402907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3140709 (PEM)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Introduction to Economics</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41" name="Hexagon 40"/>
          <p:cNvSpPr/>
          <p:nvPr userDrawn="1"/>
        </p:nvSpPr>
        <p:spPr>
          <a:xfrm rot="5400000">
            <a:off x="4309292" y="1717040"/>
            <a:ext cx="3461658" cy="2984188"/>
          </a:xfrm>
          <a:prstGeom prst="hexagon">
            <a:avLst/>
          </a:prstGeom>
          <a:solidFill>
            <a:schemeClr val="bg1">
              <a:lumMod val="95000"/>
            </a:schemeClr>
          </a:solidFill>
          <a:ln w="57150">
            <a:solidFill>
              <a:schemeClr val="accent1">
                <a:lumMod val="75000"/>
              </a:schemeClr>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2" name="TextBox 41"/>
          <p:cNvSpPr txBox="1"/>
          <p:nvPr userDrawn="1"/>
        </p:nvSpPr>
        <p:spPr>
          <a:xfrm>
            <a:off x="5014038" y="2239638"/>
            <a:ext cx="2052165" cy="1938992"/>
          </a:xfrm>
          <a:prstGeom prst="rect">
            <a:avLst/>
          </a:prstGeom>
          <a:noFill/>
        </p:spPr>
        <p:txBody>
          <a:bodyPr wrap="none" rtlCol="0">
            <a:spAutoFit/>
          </a:bodyPr>
          <a:lstStyle/>
          <a:p>
            <a:pPr algn="ctr"/>
            <a:r>
              <a:rPr lang="en-US" sz="6000" b="1" i="1" dirty="0" smtClean="0"/>
              <a:t>Thank</a:t>
            </a:r>
          </a:p>
          <a:p>
            <a:pPr algn="ctr"/>
            <a:r>
              <a:rPr lang="en-US" sz="6000" b="1" i="1" dirty="0" smtClean="0"/>
              <a:t>You</a:t>
            </a:r>
            <a:endParaRPr lang="en-US" sz="6000" b="1" i="1" dirty="0"/>
          </a:p>
        </p:txBody>
      </p:sp>
      <p:sp>
        <p:nvSpPr>
          <p:cNvPr id="43" name="Rectangle 42"/>
          <p:cNvSpPr/>
          <p:nvPr userDrawn="1"/>
        </p:nvSpPr>
        <p:spPr>
          <a:xfrm>
            <a:off x="7678346" y="2221532"/>
            <a:ext cx="4513654" cy="1951692"/>
          </a:xfrm>
          <a:prstGeom prst="rect">
            <a:avLst/>
          </a:prstGeom>
          <a:solidFill>
            <a:schemeClr val="accent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4" name="Rectangle 43"/>
          <p:cNvSpPr/>
          <p:nvPr userDrawn="1"/>
        </p:nvSpPr>
        <p:spPr>
          <a:xfrm>
            <a:off x="0" y="2221532"/>
            <a:ext cx="4402106" cy="1951692"/>
          </a:xfrm>
          <a:prstGeom prst="rect">
            <a:avLst/>
          </a:prstGeom>
          <a:solidFill>
            <a:schemeClr val="accent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xmlns="" id="{E79C5D16-8087-4587-9A0A-A0570C73E0E7}"/>
              </a:ext>
            </a:extLst>
          </p:cNvPr>
          <p:cNvCxnSpPr/>
          <p:nvPr userDrawn="1"/>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xmlns="" id="{9812EDA6-C656-492A-A9CA-44B03C639132}"/>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50" name="Picture 49">
            <a:extLst>
              <a:ext uri="{FF2B5EF4-FFF2-40B4-BE49-F238E27FC236}">
                <a16:creationId xmlns:a16="http://schemas.microsoft.com/office/drawing/2014/main" xmlns="" id="{627AEF91-6492-4B0C-A844-2296473B58DE}"/>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pic>
        <p:nvPicPr>
          <p:cNvPr id="58" name="Picture 57">
            <a:extLst>
              <a:ext uri="{FF2B5EF4-FFF2-40B4-BE49-F238E27FC236}">
                <a16:creationId xmlns:a16="http://schemas.microsoft.com/office/drawing/2014/main" xmlns=""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59" name="Picture 58"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6"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7"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smtClean="0"/>
              <a:t>Computer Graphics </a:t>
            </a:r>
            <a:r>
              <a:rPr lang="en-US" dirty="0" smtClean="0">
                <a:latin typeface="Roboto Condensed Light" panose="02000000000000000000" pitchFamily="2" charset="0"/>
                <a:ea typeface="Roboto Condensed Light" panose="02000000000000000000" pitchFamily="2" charset="0"/>
              </a:rPr>
              <a:t>(CG)</a:t>
            </a:r>
          </a:p>
          <a:p>
            <a:r>
              <a:rPr lang="en-US" dirty="0" smtClean="0">
                <a:latin typeface="Roboto Condensed Light" panose="02000000000000000000" pitchFamily="2" charset="0"/>
                <a:ea typeface="Roboto Condensed Light" panose="02000000000000000000" pitchFamily="2" charset="0"/>
              </a:rPr>
              <a:t>GTU # 3150712</a:t>
            </a:r>
            <a:endParaRPr lang="en-US" dirty="0">
              <a:latin typeface="Roboto Condensed Light" panose="02000000000000000000" pitchFamily="2" charset="0"/>
              <a:ea typeface="Roboto Condensed Light" panose="02000000000000000000" pitchFamily="2" charset="0"/>
            </a:endParaRPr>
          </a:p>
        </p:txBody>
      </p:sp>
      <p:sp>
        <p:nvSpPr>
          <p:cNvPr id="34" name="TextBox 33">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35" name="Text Placeholder 2">
            <a:extLst>
              <a:ext uri="{FF2B5EF4-FFF2-40B4-BE49-F238E27FC236}">
                <a16:creationId xmlns="" xmlns:a16="http://schemas.microsoft.com/office/drawing/2014/main"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36" name="Text Placeholder 2">
            <a:extLst>
              <a:ext uri="{FF2B5EF4-FFF2-40B4-BE49-F238E27FC236}">
                <a16:creationId xmlns="" xmlns:a16="http://schemas.microsoft.com/office/drawing/2014/main"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37"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38"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sp>
        <p:nvSpPr>
          <p:cNvPr id="39" name="Picture Placeholder 29">
            <a:extLst>
              <a:ext uri="{FF2B5EF4-FFF2-40B4-BE49-F238E27FC236}">
                <a16:creationId xmlns=""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3375402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Outline">
    <p:spTree>
      <p:nvGrpSpPr>
        <p:cNvPr id="1" name=""/>
        <p:cNvGrpSpPr/>
        <p:nvPr/>
      </p:nvGrpSpPr>
      <p:grpSpPr>
        <a:xfrm>
          <a:off x="0" y="0"/>
          <a:ext cx="0" cy="0"/>
          <a:chOff x="0" y="0"/>
          <a:chExt cx="0" cy="0"/>
        </a:xfrm>
      </p:grpSpPr>
      <p:sp>
        <p:nvSpPr>
          <p:cNvPr id="2" name="Title 1"/>
          <p:cNvSpPr>
            <a:spLocks noGrp="1" noChangeAspect="1"/>
          </p:cNvSpPr>
          <p:nvPr>
            <p:ph type="title"/>
          </p:nvPr>
        </p:nvSpPr>
        <p:spPr>
          <a:xfrm>
            <a:off x="254000" y="-46037"/>
            <a:ext cx="11684000" cy="808037"/>
          </a:xfrm>
        </p:spPr>
        <p:txBody>
          <a:bodyPr wrap="none">
            <a:normAutofit/>
          </a:bodyPr>
          <a:lstStyle>
            <a:lvl1pPr algn="l">
              <a:defRPr sz="4400" b="0">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4000" y="734704"/>
            <a:ext cx="11684000" cy="5638800"/>
          </a:xfrm>
        </p:spPr>
        <p:txBody>
          <a:bodyPr>
            <a:noAutofit/>
          </a:bodyPr>
          <a:lstStyle>
            <a:lvl1pPr marL="342900" indent="-342900" algn="just">
              <a:lnSpc>
                <a:spcPct val="114000"/>
              </a:lnSpc>
              <a:buClr>
                <a:schemeClr val="tx1"/>
              </a:buClr>
              <a:buFont typeface="Wingdings" pitchFamily="2" charset="2"/>
              <a:buChar char="§"/>
              <a:defRPr sz="2400" b="0">
                <a:solidFill>
                  <a:schemeClr val="tx1"/>
                </a:solidFill>
                <a:latin typeface="+mj-lt"/>
                <a:ea typeface="Times New Roman" panose="02020603050405020304" pitchFamily="18" charset="0"/>
                <a:cs typeface="Times New Roman" panose="02020603050405020304" pitchFamily="18" charset="0"/>
              </a:defRPr>
            </a:lvl1pPr>
            <a:lvl2pPr marL="742950" indent="-285750" algn="just">
              <a:lnSpc>
                <a:spcPct val="114000"/>
              </a:lnSpc>
              <a:buClr>
                <a:srgbClr val="002060"/>
              </a:buClr>
              <a:buFont typeface="Arial" pitchFamily="34" charset="0"/>
              <a:buChar char="•"/>
              <a:defRPr sz="2200">
                <a:solidFill>
                  <a:srgbClr val="002060"/>
                </a:solidFill>
                <a:latin typeface="+mj-lt"/>
                <a:ea typeface="Times New Roman" panose="02020603050405020304" pitchFamily="18" charset="0"/>
                <a:cs typeface="Times New Roman" panose="02020603050405020304" pitchFamily="18" charset="0"/>
              </a:defRPr>
            </a:lvl2pPr>
            <a:lvl3pPr marL="1143000" indent="-228600" algn="just">
              <a:lnSpc>
                <a:spcPct val="114000"/>
              </a:lnSpc>
              <a:buClr>
                <a:schemeClr val="tx1"/>
              </a:buClr>
              <a:buFont typeface="Courier New" pitchFamily="49" charset="0"/>
              <a:buChar char="o"/>
              <a:defRPr sz="2000">
                <a:latin typeface="+mj-lt"/>
                <a:ea typeface="Times New Roman" panose="02020603050405020304" pitchFamily="18" charset="0"/>
                <a:cs typeface="Times New Roman" panose="02020603050405020304" pitchFamily="18" charset="0"/>
              </a:defRPr>
            </a:lvl3pPr>
            <a:lvl4pPr algn="just">
              <a:lnSpc>
                <a:spcPct val="114000"/>
              </a:lnSpc>
              <a:buClr>
                <a:srgbClr val="002060"/>
              </a:buClr>
              <a:defRPr sz="1800">
                <a:solidFill>
                  <a:srgbClr val="002060"/>
                </a:solidFill>
                <a:latin typeface="+mj-lt"/>
                <a:ea typeface="Times New Roman" panose="02020603050405020304" pitchFamily="18" charset="0"/>
                <a:cs typeface="Times New Roman" panose="02020603050405020304" pitchFamily="18" charset="0"/>
              </a:defRPr>
            </a:lvl4pPr>
            <a:lvl5pPr algn="just">
              <a:lnSpc>
                <a:spcPct val="114000"/>
              </a:lnSpc>
              <a:buClr>
                <a:schemeClr val="tx1"/>
              </a:buClr>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6" name="Straight Connector 5"/>
          <p:cNvCxnSpPr/>
          <p:nvPr userDrawn="1"/>
        </p:nvCxnSpPr>
        <p:spPr>
          <a:xfrm>
            <a:off x="254000" y="6858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ktangel 11"/>
          <p:cNvSpPr/>
          <p:nvPr userDrawn="1"/>
        </p:nvSpPr>
        <p:spPr>
          <a:xfrm>
            <a:off x="0" y="6477000"/>
            <a:ext cx="6096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kern="1200" noProof="1" smtClean="0">
                <a:solidFill>
                  <a:srgbClr val="FFFFFF"/>
                </a:solidFill>
                <a:latin typeface="+mn-lt"/>
                <a:ea typeface="Open Sans" panose="020B0606030504020204" pitchFamily="34" charset="0"/>
                <a:cs typeface="Open Sans" panose="020B0606030504020204" pitchFamily="34" charset="0"/>
              </a:rPr>
              <a:t>Unit:</a:t>
            </a:r>
            <a:r>
              <a:rPr lang="da-DK" sz="1800" kern="1200" baseline="0" noProof="1" smtClean="0">
                <a:solidFill>
                  <a:srgbClr val="FFFFFF"/>
                </a:solidFill>
                <a:latin typeface="+mn-lt"/>
                <a:ea typeface="Open Sans" panose="020B0606030504020204" pitchFamily="34" charset="0"/>
                <a:cs typeface="Open Sans" panose="020B0606030504020204" pitchFamily="34" charset="0"/>
              </a:rPr>
              <a:t> 1 Introduction to Economics</a:t>
            </a:r>
            <a:r>
              <a:rPr lang="da-DK" sz="1800" noProof="1" smtClean="0">
                <a:solidFill>
                  <a:srgbClr val="FFFFFF"/>
                </a:solidFill>
                <a:ea typeface="Open Sans" panose="020B0606030504020204" pitchFamily="34" charset="0"/>
                <a:cs typeface="Open Sans" panose="020B0606030504020204" pitchFamily="34" charset="0"/>
              </a:rPr>
              <a:t>               </a:t>
            </a:r>
            <a:fld id="{37AC90A6-3827-458B-B5F8-36D0DA7C6055}" type="slidenum">
              <a:rPr lang="da-DK" sz="1800" noProof="1" smtClean="0">
                <a:solidFill>
                  <a:srgbClr val="FFFFFF"/>
                </a:solidFill>
                <a:ea typeface="Open Sans" panose="020B0606030504020204" pitchFamily="34" charset="0"/>
                <a:cs typeface="Open Sans" panose="020B0606030504020204" pitchFamily="34" charset="0"/>
              </a:rPr>
              <a:pPr indent="-342900">
                <a:defRPr/>
              </a:pPr>
              <a:t>‹#›</a:t>
            </a:fld>
            <a:endParaRPr lang="da-DK" sz="1800" noProof="1">
              <a:solidFill>
                <a:srgbClr val="FFFFFF"/>
              </a:solidFill>
              <a:ea typeface="Open Sans" panose="020B0606030504020204" pitchFamily="34" charset="0"/>
              <a:cs typeface="Open Sans" panose="020B0606030504020204" pitchFamily="34" charset="0"/>
            </a:endParaRPr>
          </a:p>
        </p:txBody>
      </p:sp>
      <p:sp>
        <p:nvSpPr>
          <p:cNvPr id="9" name="Rektangel 11"/>
          <p:cNvSpPr/>
          <p:nvPr userDrawn="1"/>
        </p:nvSpPr>
        <p:spPr>
          <a:xfrm>
            <a:off x="6096000" y="6477000"/>
            <a:ext cx="6096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ea typeface="Open Sans" panose="020B0606030504020204" pitchFamily="34" charset="0"/>
                <a:cs typeface="Open Sans" panose="020B0606030504020204" pitchFamily="34" charset="0"/>
              </a:rPr>
              <a:t>Darshan Institute </a:t>
            </a:r>
            <a:r>
              <a:rPr lang="da-DK" sz="1800" noProof="1">
                <a:solidFill>
                  <a:srgbClr val="FFFFFF"/>
                </a:solidFill>
                <a:ea typeface="Open Sans" panose="020B0606030504020204" pitchFamily="34" charset="0"/>
                <a:cs typeface="Open Sans" panose="020B0606030504020204" pitchFamily="34" charset="0"/>
              </a:rPr>
              <a:t>of Engineering &amp; </a:t>
            </a:r>
            <a:r>
              <a:rPr lang="da-DK" sz="1800" noProof="1" smtClean="0">
                <a:solidFill>
                  <a:srgbClr val="FFFFFF"/>
                </a:solidFill>
                <a:ea typeface="Open Sans" panose="020B0606030504020204" pitchFamily="34" charset="0"/>
                <a:cs typeface="Open Sans" panose="020B0606030504020204" pitchFamily="34" charset="0"/>
              </a:rPr>
              <a:t>Technology</a:t>
            </a:r>
            <a:endParaRPr lang="da-DK" sz="1800" noProof="1">
              <a:solidFill>
                <a:srgbClr val="FFFFFF"/>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963523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Vijay</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26"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831431" y="6604000"/>
            <a:ext cx="452913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#3150709 (PE)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3 – Ethical Dilemmas, Sources &amp; Resolutions</a:t>
            </a:r>
          </a:p>
        </p:txBody>
      </p: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81461" y="6602874"/>
            <a:ext cx="402907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#3140709 (PEM)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1 – Introduction to Economics</a:t>
            </a:r>
          </a:p>
        </p:txBody>
      </p:sp>
      <p:sp>
        <p:nvSpPr>
          <p:cNvPr id="15"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Vijay</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9" name="Group 8">
            <a:extLst>
              <a:ext uri="{FF2B5EF4-FFF2-40B4-BE49-F238E27FC236}">
                <a16:creationId xmlns:a16="http://schemas.microsoft.com/office/drawing/2014/main" xmlns=""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xmlns=""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xmlns=""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20016929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xmlns=""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xmlns=""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xmlns=""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8/13/2021</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2" r:id="rId22"/>
    <p:sldLayoutId id="2147483693"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95517B9A-CB15-4105-8DB6-3BE4CEF0C915}"/>
              </a:ext>
            </a:extLst>
          </p:cNvPr>
          <p:cNvSpPr>
            <a:spLocks noGrp="1"/>
          </p:cNvSpPr>
          <p:nvPr>
            <p:ph type="ctrTitle"/>
          </p:nvPr>
        </p:nvSpPr>
        <p:spPr/>
        <p:txBody>
          <a:bodyPr/>
          <a:lstStyle/>
          <a:p>
            <a:r>
              <a:rPr lang="en-US" sz="4800" b="0" dirty="0" smtClean="0">
                <a:latin typeface="Roboto Condensed Light" panose="02000000000000000000" pitchFamily="2" charset="0"/>
                <a:ea typeface="Roboto Condensed Light" panose="02000000000000000000" pitchFamily="2" charset="0"/>
              </a:rPr>
              <a:t>Unit-3</a:t>
            </a:r>
            <a:r>
              <a:rPr lang="en-US" dirty="0" smtClean="0"/>
              <a:t> </a:t>
            </a:r>
            <a:r>
              <a:rPr lang="en-US" dirty="0"/>
              <a:t/>
            </a:r>
            <a:br>
              <a:rPr lang="en-US" dirty="0"/>
            </a:br>
            <a:r>
              <a:rPr lang="en-US" dirty="0"/>
              <a:t>Ethical Dilemmas, Sources &amp; Resolutions</a:t>
            </a:r>
          </a:p>
        </p:txBody>
      </p:sp>
      <p:sp>
        <p:nvSpPr>
          <p:cNvPr id="10" name="Text Placeholder 9">
            <a:extLst>
              <a:ext uri="{FF2B5EF4-FFF2-40B4-BE49-F238E27FC236}">
                <a16:creationId xmlns:a16="http://schemas.microsoft.com/office/drawing/2014/main" xmlns="" id="{C082D7EB-29EC-46FF-A7B0-A0D59D247AEB}"/>
              </a:ext>
            </a:extLst>
          </p:cNvPr>
          <p:cNvSpPr>
            <a:spLocks noGrp="1"/>
          </p:cNvSpPr>
          <p:nvPr>
            <p:ph type="body" sz="quarter" idx="11"/>
          </p:nvPr>
        </p:nvSpPr>
        <p:spPr/>
        <p:txBody>
          <a:bodyPr/>
          <a:lstStyle/>
          <a:p>
            <a:r>
              <a:rPr lang="en-US" dirty="0" smtClean="0"/>
              <a:t>Vijay.shekhat@Darshan.ac.in	</a:t>
            </a:r>
            <a:endParaRPr lang="en-US" dirty="0"/>
          </a:p>
        </p:txBody>
      </p:sp>
      <p:sp>
        <p:nvSpPr>
          <p:cNvPr id="11" name="Text Placeholder 10">
            <a:extLst>
              <a:ext uri="{FF2B5EF4-FFF2-40B4-BE49-F238E27FC236}">
                <a16:creationId xmlns:a16="http://schemas.microsoft.com/office/drawing/2014/main" xmlns="" id="{AA546C7D-5FAD-4283-8D6D-335B9785575B}"/>
              </a:ext>
            </a:extLst>
          </p:cNvPr>
          <p:cNvSpPr>
            <a:spLocks noGrp="1"/>
          </p:cNvSpPr>
          <p:nvPr>
            <p:ph type="body" sz="quarter" idx="12"/>
          </p:nvPr>
        </p:nvSpPr>
        <p:spPr/>
        <p:txBody>
          <a:bodyPr/>
          <a:lstStyle/>
          <a:p>
            <a:r>
              <a:rPr lang="en-US" dirty="0" smtClean="0"/>
              <a:t>9558045778</a:t>
            </a:r>
            <a:endParaRPr lang="en-US" dirty="0"/>
          </a:p>
        </p:txBody>
      </p:sp>
      <p:sp>
        <p:nvSpPr>
          <p:cNvPr id="12" name="Text Placeholder 11">
            <a:extLst>
              <a:ext uri="{FF2B5EF4-FFF2-40B4-BE49-F238E27FC236}">
                <a16:creationId xmlns:a16="http://schemas.microsoft.com/office/drawing/2014/main" xmlns="" id="{E122C0AC-FE99-4050-96C1-834C68B58208}"/>
              </a:ext>
            </a:extLst>
          </p:cNvPr>
          <p:cNvSpPr>
            <a:spLocks noGrp="1"/>
          </p:cNvSpPr>
          <p:nvPr>
            <p:ph type="body" sz="quarter" idx="13"/>
          </p:nvPr>
        </p:nvSpPr>
        <p:spPr/>
        <p:txBody>
          <a:bodyPr/>
          <a:lstStyle/>
          <a:p>
            <a:r>
              <a:rPr lang="en-US" dirty="0"/>
              <a:t>Computer Engineering </a:t>
            </a:r>
            <a:r>
              <a:rPr lang="en-US" dirty="0" smtClean="0"/>
              <a:t>Department</a:t>
            </a:r>
            <a:endParaRPr lang="en-US" dirty="0"/>
          </a:p>
        </p:txBody>
      </p:sp>
      <p:sp>
        <p:nvSpPr>
          <p:cNvPr id="13" name="Text Placeholder 12">
            <a:extLst>
              <a:ext uri="{FF2B5EF4-FFF2-40B4-BE49-F238E27FC236}">
                <a16:creationId xmlns:a16="http://schemas.microsoft.com/office/drawing/2014/main" xmlns="" id="{4747B24B-6BDC-4D9B-A81D-E04AD86D9990}"/>
              </a:ext>
            </a:extLst>
          </p:cNvPr>
          <p:cNvSpPr>
            <a:spLocks noGrp="1"/>
          </p:cNvSpPr>
          <p:nvPr>
            <p:ph type="body" sz="quarter" idx="14"/>
          </p:nvPr>
        </p:nvSpPr>
        <p:spPr/>
        <p:txBody>
          <a:bodyPr/>
          <a:lstStyle/>
          <a:p>
            <a:r>
              <a:rPr lang="en-US" dirty="0" smtClean="0"/>
              <a:t>Prof. Vijay M. </a:t>
            </a:r>
            <a:r>
              <a:rPr lang="en-US" dirty="0" err="1" smtClean="0"/>
              <a:t>Shekhat</a:t>
            </a:r>
            <a:endParaRPr lang="en-US" dirty="0"/>
          </a:p>
        </p:txBody>
      </p:sp>
      <p:sp>
        <p:nvSpPr>
          <p:cNvPr id="14" name="Text Placeholder 13">
            <a:extLst>
              <a:ext uri="{FF2B5EF4-FFF2-40B4-BE49-F238E27FC236}">
                <a16:creationId xmlns:a16="http://schemas.microsoft.com/office/drawing/2014/main" xmlns="" id="{38247361-D1B1-496C-91FD-362FC4744130}"/>
              </a:ext>
            </a:extLst>
          </p:cNvPr>
          <p:cNvSpPr>
            <a:spLocks noGrp="1"/>
          </p:cNvSpPr>
          <p:nvPr>
            <p:ph type="body" sz="quarter" idx="16"/>
          </p:nvPr>
        </p:nvSpPr>
        <p:spPr/>
        <p:txBody>
          <a:bodyPr/>
          <a:lstStyle/>
          <a:p>
            <a:r>
              <a:rPr lang="en-US" b="1" dirty="0"/>
              <a:t>Professional </a:t>
            </a:r>
            <a:r>
              <a:rPr lang="en-US" b="1" dirty="0" smtClean="0"/>
              <a:t>Ethics</a:t>
            </a:r>
            <a:r>
              <a:rPr lang="en-US" dirty="0" smtClean="0">
                <a:latin typeface="Roboto Condensed Light" panose="02000000000000000000" pitchFamily="2" charset="0"/>
                <a:ea typeface="Roboto Condensed Light" panose="02000000000000000000" pitchFamily="2" charset="0"/>
              </a:rPr>
              <a:t>(PE)</a:t>
            </a:r>
            <a:endParaRPr lang="en-US" dirty="0">
              <a:latin typeface="Roboto Condensed Light" panose="02000000000000000000" pitchFamily="2" charset="0"/>
              <a:ea typeface="Roboto Condensed Light" panose="02000000000000000000" pitchFamily="2" charset="0"/>
            </a:endParaRPr>
          </a:p>
          <a:p>
            <a:r>
              <a:rPr lang="en-US" dirty="0">
                <a:latin typeface="Roboto Condensed Light" panose="02000000000000000000" pitchFamily="2" charset="0"/>
                <a:ea typeface="Roboto Condensed Light" panose="02000000000000000000" pitchFamily="2" charset="0"/>
              </a:rPr>
              <a:t>GTU # </a:t>
            </a:r>
            <a:r>
              <a:rPr lang="en-US" dirty="0" smtClean="0">
                <a:latin typeface="Roboto Condensed Light" panose="02000000000000000000" pitchFamily="2" charset="0"/>
                <a:ea typeface="Roboto Condensed Light" panose="02000000000000000000" pitchFamily="2" charset="0"/>
              </a:rPr>
              <a:t>3150709</a:t>
            </a:r>
            <a:endParaRPr lang="en-US" dirty="0">
              <a:latin typeface="Roboto Condensed Light" panose="02000000000000000000" pitchFamily="2" charset="0"/>
              <a:ea typeface="Roboto Condensed Light" panose="02000000000000000000" pitchFamily="2" charset="0"/>
            </a:endParaRPr>
          </a:p>
        </p:txBody>
      </p:sp>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679" r="2679"/>
          <a:stretch>
            <a:fillRect/>
          </a:stretch>
        </p:blipFill>
        <p:spPr/>
      </p:pic>
    </p:spTree>
    <p:extLst>
      <p:ext uri="{BB962C8B-B14F-4D97-AF65-F5344CB8AC3E}">
        <p14:creationId xmlns:p14="http://schemas.microsoft.com/office/powerpoint/2010/main" val="3333740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t>
            </a:r>
            <a:r>
              <a:rPr lang="en-US" dirty="0" smtClean="0"/>
              <a:t>Resolve Ethical Dilemmas</a:t>
            </a:r>
            <a:r>
              <a:rPr lang="en-US" dirty="0"/>
              <a:t>?</a:t>
            </a:r>
            <a:endParaRPr lang="en-IN" dirty="0"/>
          </a:p>
        </p:txBody>
      </p:sp>
      <p:sp>
        <p:nvSpPr>
          <p:cNvPr id="3" name="Content Placeholder 2"/>
          <p:cNvSpPr>
            <a:spLocks noGrp="1"/>
          </p:cNvSpPr>
          <p:nvPr>
            <p:ph idx="1"/>
          </p:nvPr>
        </p:nvSpPr>
        <p:spPr/>
        <p:txBody>
          <a:bodyPr/>
          <a:lstStyle/>
          <a:p>
            <a:pPr lvl="0"/>
            <a:r>
              <a:rPr lang="en-US" dirty="0"/>
              <a:t>What do you do when you find yourself in an ethical dilemma? </a:t>
            </a:r>
            <a:r>
              <a:rPr lang="en-US" dirty="0" smtClean="0"/>
              <a:t>How </a:t>
            </a:r>
            <a:r>
              <a:rPr lang="en-US" dirty="0"/>
              <a:t>do you figure out the best path to take? </a:t>
            </a:r>
            <a:endParaRPr lang="en-US" dirty="0" smtClean="0"/>
          </a:p>
          <a:p>
            <a:pPr lvl="0"/>
            <a:r>
              <a:rPr lang="en-US" dirty="0" smtClean="0"/>
              <a:t>Before </a:t>
            </a:r>
            <a:r>
              <a:rPr lang="en-US" dirty="0"/>
              <a:t>thinking about which path is the most ethical one, be sure to spell out the problem and the feasible options at hand. </a:t>
            </a:r>
            <a:endParaRPr lang="en-IN" dirty="0"/>
          </a:p>
          <a:p>
            <a:pPr lvl="0"/>
            <a:r>
              <a:rPr lang="en-US" dirty="0"/>
              <a:t>Many times, our mind limits itself to two conflicting options and does not see the presence of a third, better option.</a:t>
            </a:r>
            <a:endParaRPr lang="en-IN" dirty="0"/>
          </a:p>
          <a:p>
            <a:pPr lvl="0"/>
            <a:r>
              <a:rPr lang="en-US" dirty="0"/>
              <a:t>Generally, philosophers outline two major approaches in handling ethical dilemmas after assessing the legality of the actions. </a:t>
            </a:r>
            <a:endParaRPr lang="en-IN" dirty="0"/>
          </a:p>
          <a:p>
            <a:pPr lvl="1"/>
            <a:r>
              <a:rPr lang="en-US" dirty="0" smtClean="0"/>
              <a:t>First approach focusing </a:t>
            </a:r>
            <a:r>
              <a:rPr lang="en-US" dirty="0"/>
              <a:t>on the consequences of the ethical dilemma, argues ‘no harm, no </a:t>
            </a:r>
            <a:r>
              <a:rPr lang="en-US" dirty="0" smtClean="0"/>
              <a:t>foul’, </a:t>
            </a:r>
          </a:p>
          <a:p>
            <a:pPr lvl="1"/>
            <a:r>
              <a:rPr lang="en-US" dirty="0" smtClean="0"/>
              <a:t>Other </a:t>
            </a:r>
            <a:r>
              <a:rPr lang="en-US" dirty="0"/>
              <a:t>focuses on the actions themselves, claiming that some actions are simply inherently wrong. </a:t>
            </a:r>
            <a:endParaRPr lang="en-IN" dirty="0"/>
          </a:p>
          <a:p>
            <a:pPr lvl="0"/>
            <a:r>
              <a:rPr lang="en-US" dirty="0"/>
              <a:t>While these approaches seem to conflict each other, they actually complement the other in practice</a:t>
            </a:r>
            <a:r>
              <a:rPr lang="en-US" dirty="0" smtClean="0"/>
              <a:t>.</a:t>
            </a:r>
            <a:endParaRPr lang="en-IN" dirty="0"/>
          </a:p>
        </p:txBody>
      </p:sp>
    </p:spTree>
    <p:extLst>
      <p:ext uri="{BB962C8B-B14F-4D97-AF65-F5344CB8AC3E}">
        <p14:creationId xmlns:p14="http://schemas.microsoft.com/office/powerpoint/2010/main" val="196534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t>
            </a:r>
            <a:r>
              <a:rPr lang="en-US" dirty="0" smtClean="0"/>
              <a:t>Resolve Ethical Dilemmas? (</a:t>
            </a:r>
            <a:r>
              <a:rPr lang="en-US" dirty="0" err="1" smtClean="0"/>
              <a:t>Cont</a:t>
            </a:r>
            <a:r>
              <a:rPr lang="en-US" dirty="0" smtClean="0"/>
              <a:t>…)</a:t>
            </a:r>
            <a:endParaRPr lang="en-IN" dirty="0"/>
          </a:p>
        </p:txBody>
      </p:sp>
      <p:sp>
        <p:nvSpPr>
          <p:cNvPr id="3" name="Content Placeholder 2"/>
          <p:cNvSpPr>
            <a:spLocks noGrp="1"/>
          </p:cNvSpPr>
          <p:nvPr>
            <p:ph idx="1"/>
          </p:nvPr>
        </p:nvSpPr>
        <p:spPr/>
        <p:txBody>
          <a:bodyPr/>
          <a:lstStyle/>
          <a:p>
            <a:pPr lvl="0"/>
            <a:r>
              <a:rPr lang="en-US" dirty="0" smtClean="0"/>
              <a:t>A </a:t>
            </a:r>
            <a:r>
              <a:rPr lang="en-US" dirty="0"/>
              <a:t>brief three-step strategy can be formulated by combining these two schools of thought.</a:t>
            </a:r>
            <a:endParaRPr lang="en-IN" dirty="0"/>
          </a:p>
          <a:p>
            <a:pPr marL="457200" lvl="0" indent="-457200">
              <a:buFont typeface="+mj-lt"/>
              <a:buAutoNum type="arabicPeriod"/>
            </a:pPr>
            <a:r>
              <a:rPr lang="en-US" b="1" dirty="0"/>
              <a:t>Analyze the consequences</a:t>
            </a:r>
            <a:endParaRPr lang="en-IN" b="1" dirty="0"/>
          </a:p>
          <a:p>
            <a:pPr lvl="1"/>
            <a:r>
              <a:rPr lang="en-US" dirty="0"/>
              <a:t>When you have two options, considering the positive and negative consequences connected with each of those options gives you a better outlook on which option is better.</a:t>
            </a:r>
            <a:endParaRPr lang="en-IN" dirty="0"/>
          </a:p>
          <a:p>
            <a:pPr lvl="1"/>
            <a:r>
              <a:rPr lang="en-US" dirty="0"/>
              <a:t>It is not enough to count the number of good and bad consequences an option has, it is also important to note the kind and amount of good it does. </a:t>
            </a:r>
            <a:endParaRPr lang="en-IN" dirty="0"/>
          </a:p>
          <a:p>
            <a:pPr lvl="1"/>
            <a:r>
              <a:rPr lang="en-US" dirty="0"/>
              <a:t>After all, certain ‘good things’ in life (e.g., health) are more significant than others (e.g., a new phone).</a:t>
            </a:r>
            <a:endParaRPr lang="en-IN" dirty="0"/>
          </a:p>
          <a:p>
            <a:pPr marL="457200" lvl="0" indent="-457200">
              <a:buFont typeface="+mj-lt"/>
              <a:buAutoNum type="arabicPeriod"/>
            </a:pPr>
            <a:r>
              <a:rPr lang="en-US" b="1" dirty="0" smtClean="0"/>
              <a:t>Analyze </a:t>
            </a:r>
            <a:r>
              <a:rPr lang="en-US" b="1" dirty="0"/>
              <a:t>the actions</a:t>
            </a:r>
            <a:endParaRPr lang="en-IN" b="1" dirty="0"/>
          </a:p>
          <a:p>
            <a:pPr lvl="1"/>
            <a:r>
              <a:rPr lang="en-US" dirty="0"/>
              <a:t>Now, look at those options from an entirely different perspective. </a:t>
            </a:r>
            <a:endParaRPr lang="en-IN" dirty="0"/>
          </a:p>
          <a:p>
            <a:pPr lvl="1"/>
            <a:r>
              <a:rPr lang="en-US" dirty="0"/>
              <a:t>Some actions are inherently good (truth-telling, keeping promises), while others are bad </a:t>
            </a:r>
            <a:r>
              <a:rPr lang="en-US" dirty="0" smtClean="0"/>
              <a:t>(force, </a:t>
            </a:r>
            <a:r>
              <a:rPr lang="en-US" dirty="0"/>
              <a:t>theft). </a:t>
            </a:r>
            <a:endParaRPr lang="en-IN" dirty="0"/>
          </a:p>
          <a:p>
            <a:pPr lvl="1"/>
            <a:r>
              <a:rPr lang="en-US" dirty="0"/>
              <a:t>No matter how much good comes from these bad actions, the action will never be right</a:t>
            </a:r>
            <a:r>
              <a:rPr lang="en-US" dirty="0" smtClean="0"/>
              <a:t>.</a:t>
            </a:r>
            <a:endParaRPr lang="en-IN" dirty="0"/>
          </a:p>
        </p:txBody>
      </p:sp>
    </p:spTree>
    <p:extLst>
      <p:ext uri="{BB962C8B-B14F-4D97-AF65-F5344CB8AC3E}">
        <p14:creationId xmlns:p14="http://schemas.microsoft.com/office/powerpoint/2010/main" val="355200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t>
            </a:r>
            <a:r>
              <a:rPr lang="en-US" dirty="0" smtClean="0"/>
              <a:t>Resolve Ethical Dilemmas? (</a:t>
            </a:r>
            <a:r>
              <a:rPr lang="en-US" dirty="0" err="1" smtClean="0"/>
              <a:t>Cont</a:t>
            </a:r>
            <a:r>
              <a:rPr lang="en-US" dirty="0" smtClean="0"/>
              <a:t>…)</a:t>
            </a:r>
            <a:endParaRPr lang="en-IN" dirty="0"/>
          </a:p>
        </p:txBody>
      </p:sp>
      <p:sp>
        <p:nvSpPr>
          <p:cNvPr id="3" name="Content Placeholder 2"/>
          <p:cNvSpPr>
            <a:spLocks noGrp="1"/>
          </p:cNvSpPr>
          <p:nvPr>
            <p:ph idx="1"/>
          </p:nvPr>
        </p:nvSpPr>
        <p:spPr/>
        <p:txBody>
          <a:bodyPr/>
          <a:lstStyle/>
          <a:p>
            <a:pPr marL="457200" lvl="0" indent="-457200">
              <a:buFont typeface="+mj-lt"/>
              <a:buAutoNum type="arabicPeriod" startAt="3"/>
            </a:pPr>
            <a:r>
              <a:rPr lang="en-US" b="1" dirty="0" smtClean="0"/>
              <a:t>Make </a:t>
            </a:r>
            <a:r>
              <a:rPr lang="en-US" b="1" dirty="0"/>
              <a:t>a decision</a:t>
            </a:r>
            <a:endParaRPr lang="en-IN" b="1" dirty="0"/>
          </a:p>
          <a:p>
            <a:pPr lvl="1"/>
            <a:r>
              <a:rPr lang="en-US" dirty="0"/>
              <a:t>Each of the above approaches acts as a check on the limitations of the other and must therefore be analyzed in combination. </a:t>
            </a:r>
            <a:endParaRPr lang="en-IN" dirty="0"/>
          </a:p>
          <a:p>
            <a:pPr lvl="1"/>
            <a:r>
              <a:rPr lang="en-US" dirty="0"/>
              <a:t>They provide the basic elements that we can use in determining the ethical character of the options at hand and make the process relatively easy.</a:t>
            </a:r>
            <a:endParaRPr lang="en-IN" dirty="0"/>
          </a:p>
          <a:p>
            <a:pPr lvl="1"/>
            <a:r>
              <a:rPr lang="en-US" dirty="0"/>
              <a:t>When you find yourself in a fix, consider speaking to others about the situation and getting the opinion of more knowledgeable people to find a possible solution.</a:t>
            </a:r>
            <a:endParaRPr lang="en-IN" dirty="0"/>
          </a:p>
          <a:p>
            <a:pPr lvl="1"/>
            <a:r>
              <a:rPr lang="en-US" dirty="0"/>
              <a:t>Once the decision is made, explain it to those who will be affected by your decision. </a:t>
            </a:r>
            <a:endParaRPr lang="en-IN" dirty="0"/>
          </a:p>
          <a:p>
            <a:pPr lvl="1"/>
            <a:r>
              <a:rPr lang="en-US" dirty="0"/>
              <a:t>Be aware and reactive to new developments in that situation that may require you to make changes in your course of action. </a:t>
            </a:r>
            <a:endParaRPr lang="en-IN" dirty="0"/>
          </a:p>
          <a:p>
            <a:pPr lvl="1"/>
            <a:r>
              <a:rPr lang="en-US" dirty="0"/>
              <a:t>It will also help to reflect on your past actions, and consider whether there is anything you can do to prevent the dilemma from happening again.</a:t>
            </a:r>
            <a:endParaRPr lang="en-IN" dirty="0"/>
          </a:p>
        </p:txBody>
      </p:sp>
    </p:spTree>
    <p:extLst>
      <p:ext uri="{BB962C8B-B14F-4D97-AF65-F5344CB8AC3E}">
        <p14:creationId xmlns:p14="http://schemas.microsoft.com/office/powerpoint/2010/main" val="19411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IN" dirty="0"/>
              <a:t>Vijay.shekhat@Darshan.ac.in</a:t>
            </a:r>
          </a:p>
        </p:txBody>
      </p:sp>
      <p:sp>
        <p:nvSpPr>
          <p:cNvPr id="4" name="Text Placeholder 3"/>
          <p:cNvSpPr>
            <a:spLocks noGrp="1"/>
          </p:cNvSpPr>
          <p:nvPr>
            <p:ph type="body" sz="quarter" idx="12"/>
          </p:nvPr>
        </p:nvSpPr>
        <p:spPr/>
        <p:txBody>
          <a:bodyPr/>
          <a:lstStyle/>
          <a:p>
            <a:r>
              <a:rPr lang="en-IN" dirty="0" smtClean="0"/>
              <a:t>9558045778</a:t>
            </a:r>
            <a:endParaRPr lang="en-IN" dirty="0"/>
          </a:p>
        </p:txBody>
      </p:sp>
      <p:sp>
        <p:nvSpPr>
          <p:cNvPr id="5" name="Text Placeholder 4"/>
          <p:cNvSpPr>
            <a:spLocks noGrp="1"/>
          </p:cNvSpPr>
          <p:nvPr>
            <p:ph type="body" sz="quarter" idx="13"/>
          </p:nvPr>
        </p:nvSpPr>
        <p:spPr/>
        <p:txBody>
          <a:bodyPr/>
          <a:lstStyle/>
          <a:p>
            <a:r>
              <a:rPr lang="en-IN" dirty="0" smtClean="0"/>
              <a:t>Computer Engineering Department</a:t>
            </a:r>
            <a:endParaRPr lang="en-IN" dirty="0"/>
          </a:p>
        </p:txBody>
      </p:sp>
      <p:sp>
        <p:nvSpPr>
          <p:cNvPr id="6" name="Text Placeholder 5"/>
          <p:cNvSpPr>
            <a:spLocks noGrp="1"/>
          </p:cNvSpPr>
          <p:nvPr>
            <p:ph type="body" sz="quarter" idx="14"/>
          </p:nvPr>
        </p:nvSpPr>
        <p:spPr/>
        <p:txBody>
          <a:bodyPr/>
          <a:lstStyle/>
          <a:p>
            <a:r>
              <a:rPr lang="en-IN" dirty="0" err="1" smtClean="0"/>
              <a:t>Prof.</a:t>
            </a:r>
            <a:r>
              <a:rPr lang="en-IN" dirty="0" smtClean="0"/>
              <a:t> Vijay M. </a:t>
            </a:r>
            <a:r>
              <a:rPr lang="en-IN" dirty="0" err="1" smtClean="0"/>
              <a:t>Shekhat</a:t>
            </a:r>
            <a:endParaRPr lang="en-IN" dirty="0"/>
          </a:p>
        </p:txBody>
      </p:sp>
      <p:pic>
        <p:nvPicPr>
          <p:cNvPr id="8" name="Picture Placeholder 7"/>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679" r="2679"/>
          <a:stretch>
            <a:fillRect/>
          </a:stretch>
        </p:blipFill>
        <p:spPr/>
      </p:pic>
      <p:sp>
        <p:nvSpPr>
          <p:cNvPr id="2" name="Text Placeholder 1"/>
          <p:cNvSpPr>
            <a:spLocks noGrp="1"/>
          </p:cNvSpPr>
          <p:nvPr>
            <p:ph type="body" sz="quarter" idx="16"/>
          </p:nvPr>
        </p:nvSpPr>
        <p:spPr>
          <a:xfrm>
            <a:off x="2715106" y="20384"/>
            <a:ext cx="4646358" cy="734653"/>
          </a:xfrm>
        </p:spPr>
        <p:txBody>
          <a:bodyPr/>
          <a:lstStyle/>
          <a:p>
            <a:r>
              <a:rPr lang="en-US" b="1" dirty="0"/>
              <a:t>Professional Ethics</a:t>
            </a:r>
            <a:r>
              <a:rPr lang="en-US" dirty="0">
                <a:latin typeface="Roboto Condensed Light" panose="02000000000000000000" pitchFamily="2" charset="0"/>
                <a:ea typeface="Roboto Condensed Light" panose="02000000000000000000" pitchFamily="2" charset="0"/>
              </a:rPr>
              <a:t>(PE)</a:t>
            </a:r>
          </a:p>
          <a:p>
            <a:r>
              <a:rPr lang="en-US" dirty="0">
                <a:latin typeface="Roboto Condensed Light" panose="02000000000000000000" pitchFamily="2" charset="0"/>
                <a:ea typeface="Roboto Condensed Light" panose="02000000000000000000" pitchFamily="2" charset="0"/>
              </a:rPr>
              <a:t>GTU # 3150709</a:t>
            </a:r>
          </a:p>
        </p:txBody>
      </p:sp>
    </p:spTree>
    <p:extLst>
      <p:ext uri="{BB962C8B-B14F-4D97-AF65-F5344CB8AC3E}">
        <p14:creationId xmlns:p14="http://schemas.microsoft.com/office/powerpoint/2010/main" val="1086290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xmlns=""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xmlns="" id="{F34260FD-CAA3-43A0-977C-7E4B57013872}"/>
              </a:ext>
            </a:extLst>
          </p:cNvPr>
          <p:cNvCxnSpPr>
            <a:cxnSpLocks/>
          </p:cNvCxnSpPr>
          <p:nvPr/>
        </p:nvCxnSpPr>
        <p:spPr>
          <a:xfrm>
            <a:off x="1191446" y="1157468"/>
            <a:ext cx="0" cy="397524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BDA2F9A4-6988-4274-8384-12496EC9D59D}"/>
              </a:ext>
            </a:extLst>
          </p:cNvPr>
          <p:cNvSpPr txBox="1"/>
          <p:nvPr/>
        </p:nvSpPr>
        <p:spPr>
          <a:xfrm>
            <a:off x="1458964" y="731706"/>
            <a:ext cx="4439036" cy="1754326"/>
          </a:xfrm>
          <a:prstGeom prst="rect">
            <a:avLst/>
          </a:prstGeom>
          <a:noFill/>
        </p:spPr>
        <p:txBody>
          <a:bodyPr wrap="none" rtlCol="0">
            <a:spAutoFit/>
          </a:bodyPr>
          <a:lstStyle/>
          <a:p>
            <a:r>
              <a:rPr lang="en-US" b="1" dirty="0" smtClean="0"/>
              <a:t>Outline</a:t>
            </a:r>
          </a:p>
          <a:p>
            <a:pPr marL="742950" lvl="1" indent="-285750">
              <a:buFont typeface="Arial" panose="020B0604020202020204" pitchFamily="34" charset="0"/>
              <a:buChar char="•"/>
            </a:pPr>
            <a:r>
              <a:rPr lang="en-US" dirty="0">
                <a:solidFill>
                  <a:schemeClr val="bg1">
                    <a:lumMod val="50000"/>
                  </a:schemeClr>
                </a:solidFill>
              </a:rPr>
              <a:t>What is an ethical dilemma</a:t>
            </a:r>
            <a:r>
              <a:rPr lang="en-US" dirty="0" smtClean="0">
                <a:solidFill>
                  <a:schemeClr val="bg1">
                    <a:lumMod val="50000"/>
                  </a:schemeClr>
                </a:solidFill>
              </a:rPr>
              <a:t>?</a:t>
            </a:r>
          </a:p>
          <a:p>
            <a:pPr marL="742950" lvl="1" indent="-285750">
              <a:buFont typeface="Arial" panose="020B0604020202020204" pitchFamily="34" charset="0"/>
              <a:buChar char="•"/>
            </a:pPr>
            <a:r>
              <a:rPr lang="en-US" dirty="0">
                <a:solidFill>
                  <a:schemeClr val="bg1">
                    <a:lumMod val="50000"/>
                  </a:schemeClr>
                </a:solidFill>
              </a:rPr>
              <a:t>Sources of ethical </a:t>
            </a:r>
            <a:r>
              <a:rPr lang="en-US" dirty="0" smtClean="0">
                <a:solidFill>
                  <a:schemeClr val="bg1">
                    <a:lumMod val="50000"/>
                  </a:schemeClr>
                </a:solidFill>
              </a:rPr>
              <a:t>behavior</a:t>
            </a:r>
          </a:p>
          <a:p>
            <a:pPr marL="742950" lvl="1" indent="-285750">
              <a:buFont typeface="Arial" panose="020B0604020202020204" pitchFamily="34" charset="0"/>
              <a:buChar char="•"/>
            </a:pPr>
            <a:r>
              <a:rPr lang="en-US" dirty="0">
                <a:solidFill>
                  <a:schemeClr val="bg1">
                    <a:lumMod val="50000"/>
                  </a:schemeClr>
                </a:solidFill>
              </a:rPr>
              <a:t>Code of personal ethics for </a:t>
            </a:r>
            <a:r>
              <a:rPr lang="en-US" dirty="0" smtClean="0">
                <a:solidFill>
                  <a:schemeClr val="bg1">
                    <a:lumMod val="50000"/>
                  </a:schemeClr>
                </a:solidFill>
              </a:rPr>
              <a:t>employees</a:t>
            </a:r>
          </a:p>
          <a:p>
            <a:pPr marL="742950" lvl="1" indent="-285750">
              <a:buFont typeface="Arial" panose="020B0604020202020204" pitchFamily="34" charset="0"/>
              <a:buChar char="•"/>
            </a:pPr>
            <a:r>
              <a:rPr lang="en-US" dirty="0">
                <a:solidFill>
                  <a:schemeClr val="bg1">
                    <a:lumMod val="50000"/>
                  </a:schemeClr>
                </a:solidFill>
              </a:rPr>
              <a:t>How to resolve an ethical problem</a:t>
            </a:r>
            <a:r>
              <a:rPr lang="en-US" dirty="0" smtClean="0">
                <a:solidFill>
                  <a:schemeClr val="bg1">
                    <a:lumMod val="50000"/>
                  </a:schemeClr>
                </a:solidFill>
              </a:rPr>
              <a:t>?</a:t>
            </a:r>
          </a:p>
          <a:p>
            <a:pPr marL="742950" lvl="1" indent="-285750">
              <a:buFont typeface="Arial" panose="020B0604020202020204" pitchFamily="34" charset="0"/>
              <a:buChar char="•"/>
            </a:pPr>
            <a:r>
              <a:rPr lang="en-US" dirty="0">
                <a:solidFill>
                  <a:schemeClr val="bg1">
                    <a:lumMod val="50000"/>
                  </a:schemeClr>
                </a:solidFill>
              </a:rPr>
              <a:t>How to resolve ethical dilemmas</a:t>
            </a:r>
            <a:r>
              <a:rPr lang="en-US" dirty="0" smtClean="0">
                <a:solidFill>
                  <a:schemeClr val="bg1">
                    <a:lumMod val="50000"/>
                  </a:schemeClr>
                </a:solidFill>
              </a:rPr>
              <a:t>?</a:t>
            </a:r>
          </a:p>
        </p:txBody>
      </p:sp>
    </p:spTree>
    <p:extLst>
      <p:ext uri="{BB962C8B-B14F-4D97-AF65-F5344CB8AC3E}">
        <p14:creationId xmlns:p14="http://schemas.microsoft.com/office/powerpoint/2010/main" val="302737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par>
                                <p:cTn id="28" presetID="1" presetClass="entr" presetSubtype="0" fill="hold" nodeType="with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childTnLst>
                                </p:cTn>
                              </p:par>
                            </p:childTnLst>
                          </p:cTn>
                        </p:par>
                        <p:par>
                          <p:cTn id="30" fill="hold">
                            <p:stCondLst>
                              <p:cond delay="2000"/>
                            </p:stCondLst>
                            <p:childTnLst>
                              <p:par>
                                <p:cTn id="31" presetID="1" presetClass="entr" presetSubtype="0" fill="hold" nodeType="afterEffect">
                                  <p:stCondLst>
                                    <p:cond delay="500"/>
                                  </p:stCondLst>
                                  <p:childTnLst>
                                    <p:set>
                                      <p:cBhvr>
                                        <p:cTn id="32" dur="1" fill="hold">
                                          <p:stCondLst>
                                            <p:cond delay="0"/>
                                          </p:stCondLst>
                                        </p:cTn>
                                        <p:tgtEl>
                                          <p:spTgt spid="9">
                                            <p:txEl>
                                              <p:pRg st="1" end="1"/>
                                            </p:txEl>
                                          </p:spTgt>
                                        </p:tgtEl>
                                        <p:attrNameLst>
                                          <p:attrName>style.visibility</p:attrName>
                                        </p:attrNameLst>
                                      </p:cBhvr>
                                      <p:to>
                                        <p:strVal val="visible"/>
                                      </p:to>
                                    </p:set>
                                  </p:childTnLst>
                                </p:cTn>
                              </p:par>
                            </p:childTnLst>
                          </p:cTn>
                        </p:par>
                        <p:par>
                          <p:cTn id="33" fill="hold">
                            <p:stCondLst>
                              <p:cond delay="2500"/>
                            </p:stCondLst>
                            <p:childTnLst>
                              <p:par>
                                <p:cTn id="34" presetID="1" presetClass="entr" presetSubtype="0" fill="hold" nodeType="afterEffect">
                                  <p:stCondLst>
                                    <p:cond delay="500"/>
                                  </p:stCondLst>
                                  <p:childTnLst>
                                    <p:set>
                                      <p:cBhvr>
                                        <p:cTn id="35" dur="1" fill="hold">
                                          <p:stCondLst>
                                            <p:cond delay="0"/>
                                          </p:stCondLst>
                                        </p:cTn>
                                        <p:tgtEl>
                                          <p:spTgt spid="9">
                                            <p:txEl>
                                              <p:pRg st="2" end="2"/>
                                            </p:txEl>
                                          </p:spTgt>
                                        </p:tgtEl>
                                        <p:attrNameLst>
                                          <p:attrName>style.visibility</p:attrName>
                                        </p:attrNameLst>
                                      </p:cBhvr>
                                      <p:to>
                                        <p:strVal val="visible"/>
                                      </p:to>
                                    </p:set>
                                  </p:childTnLst>
                                </p:cTn>
                              </p:par>
                            </p:childTnLst>
                          </p:cTn>
                        </p:par>
                        <p:par>
                          <p:cTn id="36" fill="hold">
                            <p:stCondLst>
                              <p:cond delay="3000"/>
                            </p:stCondLst>
                            <p:childTnLst>
                              <p:par>
                                <p:cTn id="37" presetID="1" presetClass="entr" presetSubtype="0" fill="hold" nodeType="afterEffect">
                                  <p:stCondLst>
                                    <p:cond delay="500"/>
                                  </p:stCondLst>
                                  <p:childTnLst>
                                    <p:set>
                                      <p:cBhvr>
                                        <p:cTn id="38" dur="1" fill="hold">
                                          <p:stCondLst>
                                            <p:cond delay="0"/>
                                          </p:stCondLst>
                                        </p:cTn>
                                        <p:tgtEl>
                                          <p:spTgt spid="9">
                                            <p:txEl>
                                              <p:pRg st="3" end="3"/>
                                            </p:txEl>
                                          </p:spTgt>
                                        </p:tgtEl>
                                        <p:attrNameLst>
                                          <p:attrName>style.visibility</p:attrName>
                                        </p:attrNameLst>
                                      </p:cBhvr>
                                      <p:to>
                                        <p:strVal val="visible"/>
                                      </p:to>
                                    </p:set>
                                  </p:childTnLst>
                                </p:cTn>
                              </p:par>
                            </p:childTnLst>
                          </p:cTn>
                        </p:par>
                        <p:par>
                          <p:cTn id="39" fill="hold">
                            <p:stCondLst>
                              <p:cond delay="3500"/>
                            </p:stCondLst>
                            <p:childTnLst>
                              <p:par>
                                <p:cTn id="40" presetID="1" presetClass="entr" presetSubtype="0" fill="hold" nodeType="afterEffect">
                                  <p:stCondLst>
                                    <p:cond delay="500"/>
                                  </p:stCondLst>
                                  <p:childTnLst>
                                    <p:set>
                                      <p:cBhvr>
                                        <p:cTn id="41" dur="1" fill="hold">
                                          <p:stCondLst>
                                            <p:cond delay="0"/>
                                          </p:stCondLst>
                                        </p:cTn>
                                        <p:tgtEl>
                                          <p:spTgt spid="9">
                                            <p:txEl>
                                              <p:pRg st="4" end="4"/>
                                            </p:txEl>
                                          </p:spTgt>
                                        </p:tgtEl>
                                        <p:attrNameLst>
                                          <p:attrName>style.visibility</p:attrName>
                                        </p:attrNameLst>
                                      </p:cBhvr>
                                      <p:to>
                                        <p:strVal val="visible"/>
                                      </p:to>
                                    </p:set>
                                  </p:childTnLst>
                                </p:cTn>
                              </p:par>
                            </p:childTnLst>
                          </p:cTn>
                        </p:par>
                        <p:par>
                          <p:cTn id="42" fill="hold">
                            <p:stCondLst>
                              <p:cond delay="4000"/>
                            </p:stCondLst>
                            <p:childTnLst>
                              <p:par>
                                <p:cTn id="43" presetID="1" presetClass="entr" presetSubtype="0" fill="hold" nodeType="afterEffect">
                                  <p:stCondLst>
                                    <p:cond delay="500"/>
                                  </p:stCondLst>
                                  <p:childTnLst>
                                    <p:set>
                                      <p:cBhvr>
                                        <p:cTn id="4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What is an </a:t>
            </a:r>
            <a:r>
              <a:rPr lang="en-US" sz="3600" dirty="0" smtClean="0"/>
              <a:t>Ethical Dilemma</a:t>
            </a:r>
            <a:r>
              <a:rPr lang="en-US" sz="3600" dirty="0"/>
              <a:t>?</a:t>
            </a:r>
          </a:p>
        </p:txBody>
      </p:sp>
      <p:sp>
        <p:nvSpPr>
          <p:cNvPr id="8" name="Content Placeholder 7"/>
          <p:cNvSpPr>
            <a:spLocks noGrp="1"/>
          </p:cNvSpPr>
          <p:nvPr>
            <p:ph idx="1"/>
          </p:nvPr>
        </p:nvSpPr>
        <p:spPr/>
        <p:txBody>
          <a:bodyPr/>
          <a:lstStyle/>
          <a:p>
            <a:pPr lvl="0"/>
            <a:r>
              <a:rPr lang="en-US" dirty="0"/>
              <a:t>An ethical dilemma is a conflict between alternatives, where choosing any of them will lead to a compromise of some ethical principle and lead to an ethical violation. </a:t>
            </a:r>
            <a:endParaRPr lang="en-IN" dirty="0"/>
          </a:p>
          <a:p>
            <a:pPr lvl="0"/>
            <a:r>
              <a:rPr lang="en-US" dirty="0" smtClean="0"/>
              <a:t>He </a:t>
            </a:r>
            <a:r>
              <a:rPr lang="en-US" dirty="0"/>
              <a:t>is condemned to an ethical failure, meaning that no matter what he does, he will do something wrong.</a:t>
            </a:r>
            <a:endParaRPr lang="en-IN" dirty="0"/>
          </a:p>
          <a:p>
            <a:r>
              <a:rPr lang="en-US" dirty="0" smtClean="0"/>
              <a:t>E.g</a:t>
            </a:r>
            <a:r>
              <a:rPr lang="en-US" dirty="0"/>
              <a:t>. you are a salesperson. Are you ethically obligated to disclose a core weakness of your product to your potential customer?</a:t>
            </a:r>
            <a:endParaRPr lang="en-IN" dirty="0"/>
          </a:p>
        </p:txBody>
      </p:sp>
      <p:pic>
        <p:nvPicPr>
          <p:cNvPr id="1026" name="Picture 2" descr="Das Ethik-Dilemma | Rubik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44031" y="3211143"/>
            <a:ext cx="5112462" cy="28757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544031" y="6085790"/>
            <a:ext cx="5112462" cy="369332"/>
          </a:xfrm>
          <a:prstGeom prst="rect">
            <a:avLst/>
          </a:prstGeom>
          <a:noFill/>
        </p:spPr>
        <p:txBody>
          <a:bodyPr wrap="square" rtlCol="0">
            <a:spAutoFit/>
          </a:bodyPr>
          <a:lstStyle>
            <a:defPPr>
              <a:defRPr lang="en-US"/>
            </a:defPPr>
            <a:lvl1pPr algn="ctr">
              <a:defRPr>
                <a:solidFill>
                  <a:schemeClr val="tx1">
                    <a:lumMod val="50000"/>
                    <a:lumOff val="50000"/>
                  </a:schemeClr>
                </a:solidFill>
              </a:defRPr>
            </a:lvl1pPr>
          </a:lstStyle>
          <a:p>
            <a:r>
              <a:rPr lang="en-US" dirty="0" smtClean="0"/>
              <a:t>Source: www.rubikon.news</a:t>
            </a:r>
            <a:endParaRPr lang="en-US" dirty="0"/>
          </a:p>
        </p:txBody>
      </p:sp>
    </p:spTree>
    <p:extLst>
      <p:ext uri="{BB962C8B-B14F-4D97-AF65-F5344CB8AC3E}">
        <p14:creationId xmlns:p14="http://schemas.microsoft.com/office/powerpoint/2010/main" val="267572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a:t>
            </a:r>
            <a:r>
              <a:rPr lang="en-US" dirty="0" smtClean="0"/>
              <a:t>Ethical Behavior</a:t>
            </a:r>
            <a:endParaRPr lang="en-US" dirty="0"/>
          </a:p>
        </p:txBody>
      </p:sp>
      <p:sp>
        <p:nvSpPr>
          <p:cNvPr id="8" name="Content Placeholder 7"/>
          <p:cNvSpPr>
            <a:spLocks noGrp="1"/>
          </p:cNvSpPr>
          <p:nvPr>
            <p:ph idx="1"/>
          </p:nvPr>
        </p:nvSpPr>
        <p:spPr/>
        <p:txBody>
          <a:bodyPr/>
          <a:lstStyle/>
          <a:p>
            <a:pPr lvl="0"/>
            <a:r>
              <a:rPr lang="en-US" dirty="0"/>
              <a:t>In every society there are three sources of business </a:t>
            </a:r>
            <a:r>
              <a:rPr lang="en-US" dirty="0" smtClean="0"/>
              <a:t>ethics - Religion</a:t>
            </a:r>
            <a:r>
              <a:rPr lang="en-US" dirty="0"/>
              <a:t>, Culture and Law. </a:t>
            </a:r>
            <a:endParaRPr lang="en-IN" dirty="0"/>
          </a:p>
          <a:p>
            <a:pPr lvl="0"/>
            <a:r>
              <a:rPr lang="en-US" dirty="0"/>
              <a:t>The HR manager in every organization, thus, has to be well versed with the unique system of values developed by these three sources.</a:t>
            </a:r>
            <a:endParaRPr lang="en-IN" dirty="0"/>
          </a:p>
          <a:p>
            <a:pPr marL="457200" lvl="0" indent="-457200">
              <a:buFont typeface="+mj-lt"/>
              <a:buAutoNum type="arabicPeriod"/>
            </a:pPr>
            <a:r>
              <a:rPr lang="en-US" b="1" dirty="0" smtClean="0"/>
              <a:t>Religion</a:t>
            </a:r>
            <a:endParaRPr lang="en-IN" b="1" dirty="0"/>
          </a:p>
          <a:p>
            <a:pPr lvl="1"/>
            <a:r>
              <a:rPr lang="en-US" dirty="0"/>
              <a:t>Religion is the oldest source of ethical inspiration. </a:t>
            </a:r>
            <a:endParaRPr lang="en-IN" dirty="0"/>
          </a:p>
          <a:p>
            <a:pPr lvl="1"/>
            <a:r>
              <a:rPr lang="en-US" dirty="0"/>
              <a:t>Nearly 1,00,000 religions which exist across the whole world, but all of them are in agreement on the fundamental principles. </a:t>
            </a:r>
            <a:endParaRPr lang="en-IN" dirty="0"/>
          </a:p>
          <a:p>
            <a:pPr lvl="1"/>
            <a:r>
              <a:rPr lang="en-US" dirty="0"/>
              <a:t>Every religion gives an expression of what is wrong and right in business and other walks of life. </a:t>
            </a:r>
            <a:endParaRPr lang="en-IN" dirty="0"/>
          </a:p>
          <a:p>
            <a:pPr lvl="1"/>
            <a:r>
              <a:rPr lang="en-US" dirty="0"/>
              <a:t>The Principle of reciprocity towards one’s fellow beings is found in all the religions. </a:t>
            </a:r>
            <a:endParaRPr lang="en-IN" dirty="0"/>
          </a:p>
          <a:p>
            <a:pPr lvl="1"/>
            <a:r>
              <a:rPr lang="en-US" dirty="0"/>
              <a:t>Great religions preach the necessity for an orderly social system and emphasize upon social responsibility with an objective to contribute to the general welfare. </a:t>
            </a:r>
            <a:endParaRPr lang="en-IN" dirty="0"/>
          </a:p>
          <a:p>
            <a:pPr lvl="1"/>
            <a:r>
              <a:rPr lang="en-US" dirty="0"/>
              <a:t>With these fundamentals, every religion creates its own code of conduct</a:t>
            </a:r>
            <a:r>
              <a:rPr lang="en-US" dirty="0" smtClean="0"/>
              <a:t>.</a:t>
            </a:r>
            <a:endParaRPr lang="en-IN" dirty="0"/>
          </a:p>
        </p:txBody>
      </p:sp>
      <p:pic>
        <p:nvPicPr>
          <p:cNvPr id="3" name="Picture 2"/>
          <p:cNvPicPr>
            <a:picLocks noChangeAspect="1"/>
          </p:cNvPicPr>
          <p:nvPr/>
        </p:nvPicPr>
        <p:blipFill>
          <a:blip r:embed="rId2"/>
          <a:stretch>
            <a:fillRect/>
          </a:stretch>
        </p:blipFill>
        <p:spPr>
          <a:xfrm>
            <a:off x="4013348" y="5095651"/>
            <a:ext cx="4165304" cy="1107233"/>
          </a:xfrm>
          <a:prstGeom prst="rect">
            <a:avLst/>
          </a:prstGeom>
        </p:spPr>
      </p:pic>
      <p:sp>
        <p:nvSpPr>
          <p:cNvPr id="6" name="TextBox 5"/>
          <p:cNvSpPr txBox="1"/>
          <p:nvPr/>
        </p:nvSpPr>
        <p:spPr>
          <a:xfrm>
            <a:off x="2413513" y="6202884"/>
            <a:ext cx="7364974" cy="369332"/>
          </a:xfrm>
          <a:prstGeom prst="rect">
            <a:avLst/>
          </a:prstGeom>
          <a:noFill/>
        </p:spPr>
        <p:txBody>
          <a:bodyPr wrap="square" rtlCol="0">
            <a:spAutoFit/>
          </a:bodyPr>
          <a:lstStyle>
            <a:defPPr>
              <a:defRPr lang="en-US"/>
            </a:defPPr>
            <a:lvl1pPr algn="ctr">
              <a:defRPr>
                <a:solidFill>
                  <a:schemeClr val="tx1">
                    <a:lumMod val="50000"/>
                    <a:lumOff val="50000"/>
                  </a:schemeClr>
                </a:solidFill>
              </a:defRPr>
            </a:lvl1pPr>
          </a:lstStyle>
          <a:p>
            <a:r>
              <a:rPr lang="en-US" dirty="0" smtClean="0"/>
              <a:t>Source: www.physicsworld.com</a:t>
            </a:r>
            <a:endParaRPr lang="en-US" dirty="0"/>
          </a:p>
        </p:txBody>
      </p:sp>
    </p:spTree>
    <p:extLst>
      <p:ext uri="{BB962C8B-B14F-4D97-AF65-F5344CB8AC3E}">
        <p14:creationId xmlns:p14="http://schemas.microsoft.com/office/powerpoint/2010/main" val="356468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a:t>
            </a:r>
            <a:r>
              <a:rPr lang="en-US" dirty="0" smtClean="0"/>
              <a:t>Ethical Behavior (</a:t>
            </a:r>
            <a:r>
              <a:rPr lang="en-US" dirty="0" err="1" smtClean="0"/>
              <a:t>Cont</a:t>
            </a:r>
            <a:r>
              <a:rPr lang="en-US" dirty="0" smtClean="0"/>
              <a:t>…)</a:t>
            </a:r>
            <a:endParaRPr lang="en-US" dirty="0"/>
          </a:p>
        </p:txBody>
      </p:sp>
      <p:sp>
        <p:nvSpPr>
          <p:cNvPr id="8" name="Content Placeholder 7"/>
          <p:cNvSpPr>
            <a:spLocks noGrp="1"/>
          </p:cNvSpPr>
          <p:nvPr>
            <p:ph idx="1"/>
          </p:nvPr>
        </p:nvSpPr>
        <p:spPr/>
        <p:txBody>
          <a:bodyPr/>
          <a:lstStyle/>
          <a:p>
            <a:pPr marL="457200" lvl="0" indent="-457200">
              <a:buFont typeface="+mj-lt"/>
              <a:buAutoNum type="arabicPeriod" startAt="2"/>
            </a:pPr>
            <a:r>
              <a:rPr lang="en-US" b="1" dirty="0" smtClean="0"/>
              <a:t>Culture</a:t>
            </a:r>
            <a:endParaRPr lang="en-IN" b="1" dirty="0"/>
          </a:p>
          <a:p>
            <a:pPr lvl="1"/>
            <a:r>
              <a:rPr lang="en-US" dirty="0"/>
              <a:t>Culture is the set of important understandings that members of a community share in common. </a:t>
            </a:r>
            <a:endParaRPr lang="en-IN" dirty="0"/>
          </a:p>
          <a:p>
            <a:pPr lvl="1"/>
            <a:r>
              <a:rPr lang="en-US" dirty="0"/>
              <a:t>It consists of a basic set of values, ideas, perceptions, preferences, concept of morality, code of conduct etc. which creates distinctiveness among human groups. </a:t>
            </a:r>
            <a:endParaRPr lang="en-IN" dirty="0"/>
          </a:p>
          <a:p>
            <a:pPr lvl="1"/>
            <a:r>
              <a:rPr lang="en-US" dirty="0" smtClean="0"/>
              <a:t>Depending </a:t>
            </a:r>
            <a:r>
              <a:rPr lang="en-US" dirty="0"/>
              <a:t>upon the pattern and stage of development, culture differs from society to society. </a:t>
            </a:r>
            <a:endParaRPr lang="en-IN" dirty="0"/>
          </a:p>
          <a:p>
            <a:pPr lvl="1"/>
            <a:r>
              <a:rPr lang="en-US" dirty="0"/>
              <a:t>Moreover culture is passed from generation to generation. </a:t>
            </a:r>
            <a:endParaRPr lang="en-IN" dirty="0"/>
          </a:p>
          <a:p>
            <a:pPr lvl="1"/>
            <a:r>
              <a:rPr lang="en-US" dirty="0"/>
              <a:t>Culture facilitates the generation of commitment to something larger than one’s individual self-interest.</a:t>
            </a:r>
            <a:endParaRPr lang="en-IN" dirty="0"/>
          </a:p>
          <a:p>
            <a:pPr lvl="1"/>
            <a:r>
              <a:rPr lang="en-US" dirty="0" smtClean="0"/>
              <a:t>Managers </a:t>
            </a:r>
            <a:r>
              <a:rPr lang="en-US" dirty="0"/>
              <a:t>have to run an industrial enterprise on the cutting edge of cultural experience. </a:t>
            </a:r>
            <a:endParaRPr lang="en-IN" dirty="0"/>
          </a:p>
        </p:txBody>
      </p:sp>
      <p:pic>
        <p:nvPicPr>
          <p:cNvPr id="3074" name="Picture 2" descr="Why Is Culture Important? Impact on People &amp;amp; Society | LoveToKno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61978" y="3658726"/>
            <a:ext cx="3668044" cy="24453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413513" y="6104089"/>
            <a:ext cx="7364974" cy="369332"/>
          </a:xfrm>
          <a:prstGeom prst="rect">
            <a:avLst/>
          </a:prstGeom>
          <a:noFill/>
        </p:spPr>
        <p:txBody>
          <a:bodyPr wrap="square" rtlCol="0">
            <a:spAutoFit/>
          </a:bodyPr>
          <a:lstStyle>
            <a:defPPr>
              <a:defRPr lang="en-US"/>
            </a:defPPr>
            <a:lvl1pPr algn="ctr">
              <a:defRPr>
                <a:solidFill>
                  <a:schemeClr val="tx1">
                    <a:lumMod val="50000"/>
                    <a:lumOff val="50000"/>
                  </a:schemeClr>
                </a:solidFill>
              </a:defRPr>
            </a:lvl1pPr>
          </a:lstStyle>
          <a:p>
            <a:r>
              <a:rPr lang="en-US" dirty="0" smtClean="0"/>
              <a:t>Source: www.family.lovetoknow.com</a:t>
            </a:r>
            <a:endParaRPr lang="en-US" dirty="0"/>
          </a:p>
        </p:txBody>
      </p:sp>
    </p:spTree>
    <p:extLst>
      <p:ext uri="{BB962C8B-B14F-4D97-AF65-F5344CB8AC3E}">
        <p14:creationId xmlns:p14="http://schemas.microsoft.com/office/powerpoint/2010/main" val="2008642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a:t>
            </a:r>
            <a:r>
              <a:rPr lang="en-US" dirty="0" smtClean="0"/>
              <a:t>Ethical Behavior (</a:t>
            </a:r>
            <a:r>
              <a:rPr lang="en-US" dirty="0" err="1" smtClean="0"/>
              <a:t>Cont</a:t>
            </a:r>
            <a:r>
              <a:rPr lang="en-US" dirty="0" smtClean="0"/>
              <a:t>…)</a:t>
            </a:r>
            <a:endParaRPr lang="en-US" dirty="0"/>
          </a:p>
        </p:txBody>
      </p:sp>
      <p:sp>
        <p:nvSpPr>
          <p:cNvPr id="8" name="Content Placeholder 7"/>
          <p:cNvSpPr>
            <a:spLocks noGrp="1"/>
          </p:cNvSpPr>
          <p:nvPr>
            <p:ph idx="1"/>
          </p:nvPr>
        </p:nvSpPr>
        <p:spPr/>
        <p:txBody>
          <a:bodyPr/>
          <a:lstStyle/>
          <a:p>
            <a:pPr marL="457200" lvl="0" indent="-457200">
              <a:buFont typeface="+mj-lt"/>
              <a:buAutoNum type="arabicPeriod" startAt="3"/>
            </a:pPr>
            <a:r>
              <a:rPr lang="en-US" b="1" dirty="0" smtClean="0"/>
              <a:t>Law</a:t>
            </a:r>
            <a:endParaRPr lang="en-IN" b="1" dirty="0"/>
          </a:p>
          <a:p>
            <a:pPr lvl="1"/>
            <a:r>
              <a:rPr lang="en-US" dirty="0"/>
              <a:t>The legal system of any country, guide the human behavior in the society. </a:t>
            </a:r>
            <a:endParaRPr lang="en-IN" dirty="0"/>
          </a:p>
          <a:p>
            <a:pPr lvl="1"/>
            <a:r>
              <a:rPr lang="en-US" dirty="0" smtClean="0"/>
              <a:t>The </a:t>
            </a:r>
            <a:r>
              <a:rPr lang="en-US" dirty="0"/>
              <a:t>society expects the business to abide by the law. </a:t>
            </a:r>
            <a:endParaRPr lang="en-IN" dirty="0"/>
          </a:p>
          <a:p>
            <a:pPr lvl="1"/>
            <a:r>
              <a:rPr lang="en-US" dirty="0"/>
              <a:t>Although it is expected that every business should be law abiding, seldom do the businesses adhere to the rules and regulations. </a:t>
            </a:r>
            <a:endParaRPr lang="en-IN" dirty="0"/>
          </a:p>
          <a:p>
            <a:pPr lvl="1"/>
            <a:r>
              <a:rPr lang="en-US" dirty="0"/>
              <a:t>Law breaking in business is common E.g. Tax evasion, hoarding, adulteration, poor quality &amp; high priced products, environment pollution etc.</a:t>
            </a:r>
            <a:endParaRPr lang="en-IN" dirty="0"/>
          </a:p>
        </p:txBody>
      </p:sp>
      <p:pic>
        <p:nvPicPr>
          <p:cNvPr id="4098" name="Picture 2" descr="Legal system in India: What are the types of Law in the Indian Legal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203" y="3147237"/>
            <a:ext cx="3942469" cy="29568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413513" y="6104089"/>
            <a:ext cx="7364974" cy="369332"/>
          </a:xfrm>
          <a:prstGeom prst="rect">
            <a:avLst/>
          </a:prstGeom>
          <a:noFill/>
        </p:spPr>
        <p:txBody>
          <a:bodyPr wrap="square" rtlCol="0">
            <a:spAutoFit/>
          </a:bodyPr>
          <a:lstStyle>
            <a:defPPr>
              <a:defRPr lang="en-US"/>
            </a:defPPr>
            <a:lvl1pPr algn="ctr">
              <a:defRPr>
                <a:solidFill>
                  <a:schemeClr val="tx1">
                    <a:lumMod val="50000"/>
                    <a:lumOff val="50000"/>
                  </a:schemeClr>
                </a:solidFill>
              </a:defRPr>
            </a:lvl1pPr>
          </a:lstStyle>
          <a:p>
            <a:r>
              <a:rPr lang="en-US" dirty="0" smtClean="0"/>
              <a:t>Source: www.timesofindia.indiatimes.com</a:t>
            </a:r>
            <a:endParaRPr lang="en-US" dirty="0"/>
          </a:p>
        </p:txBody>
      </p:sp>
    </p:spTree>
    <p:extLst>
      <p:ext uri="{BB962C8B-B14F-4D97-AF65-F5344CB8AC3E}">
        <p14:creationId xmlns:p14="http://schemas.microsoft.com/office/powerpoint/2010/main" val="55529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of </a:t>
            </a:r>
            <a:r>
              <a:rPr lang="en-US" dirty="0" smtClean="0"/>
              <a:t>Personal Ethics </a:t>
            </a:r>
            <a:r>
              <a:rPr lang="en-US" dirty="0"/>
              <a:t>for </a:t>
            </a:r>
            <a:r>
              <a:rPr lang="en-US" dirty="0" smtClean="0"/>
              <a:t>Employees</a:t>
            </a:r>
            <a:endParaRPr lang="en-US" dirty="0"/>
          </a:p>
        </p:txBody>
      </p:sp>
      <p:sp>
        <p:nvSpPr>
          <p:cNvPr id="8" name="Content Placeholder 7"/>
          <p:cNvSpPr>
            <a:spLocks noGrp="1"/>
          </p:cNvSpPr>
          <p:nvPr>
            <p:ph idx="1"/>
          </p:nvPr>
        </p:nvSpPr>
        <p:spPr/>
        <p:txBody>
          <a:bodyPr/>
          <a:lstStyle/>
          <a:p>
            <a:pPr lvl="0"/>
            <a:r>
              <a:rPr lang="en-US" dirty="0"/>
              <a:t>A code of ethics is a set of principles for employees to adhere to when conducting business to comply with company standards. </a:t>
            </a:r>
            <a:endParaRPr lang="en-IN" dirty="0"/>
          </a:p>
          <a:p>
            <a:pPr lvl="0"/>
            <a:r>
              <a:rPr lang="en-US" dirty="0"/>
              <a:t>A business code of ethics, usually based on the core values of the business, outlines the company mission statement, how professionals should approach dilemmas and the standards to which they hold their employees. </a:t>
            </a:r>
            <a:endParaRPr lang="en-IN" dirty="0"/>
          </a:p>
          <a:p>
            <a:pPr lvl="0"/>
            <a:r>
              <a:rPr lang="en-US" dirty="0"/>
              <a:t>An individual’s code of ethics can include their beliefs, values and background.</a:t>
            </a:r>
            <a:endParaRPr lang="en-IN" dirty="0"/>
          </a:p>
          <a:p>
            <a:pPr lvl="0"/>
            <a:r>
              <a:rPr lang="en-US" dirty="0"/>
              <a:t>While codes of ethics are unique to every individual or organization, they commonly reflect an overall idea of what the general population considers “right” and “wrong” behavior, and many are based upon societal expectations, such as those that teach us not to steal from others.</a:t>
            </a:r>
            <a:endParaRPr lang="en-IN" dirty="0"/>
          </a:p>
          <a:p>
            <a:pPr lvl="0"/>
            <a:r>
              <a:rPr lang="en-US" dirty="0"/>
              <a:t>Having a code of ethics holds a different level of importance for people, but there are clear advantages to creating a personal code of ethics. </a:t>
            </a:r>
            <a:endParaRPr lang="en-IN" dirty="0"/>
          </a:p>
          <a:p>
            <a:pPr lvl="0"/>
            <a:r>
              <a:rPr lang="en-US" dirty="0"/>
              <a:t>Since personal beliefs are usually the foundation for an individual’s code of ethics, they may refer to it when they are morally unsure about a situation. </a:t>
            </a:r>
            <a:endParaRPr lang="en-IN" dirty="0"/>
          </a:p>
          <a:p>
            <a:pPr lvl="0"/>
            <a:endParaRPr lang="en-IN" dirty="0"/>
          </a:p>
        </p:txBody>
      </p:sp>
    </p:spTree>
    <p:extLst>
      <p:ext uri="{BB962C8B-B14F-4D97-AF65-F5344CB8AC3E}">
        <p14:creationId xmlns:p14="http://schemas.microsoft.com/office/powerpoint/2010/main" val="264799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of </a:t>
            </a:r>
            <a:r>
              <a:rPr lang="en-US" dirty="0" smtClean="0"/>
              <a:t>Personal Ethics </a:t>
            </a:r>
            <a:r>
              <a:rPr lang="en-US" dirty="0"/>
              <a:t>for </a:t>
            </a:r>
            <a:r>
              <a:rPr lang="en-US" dirty="0" smtClean="0"/>
              <a:t>Employees (</a:t>
            </a:r>
            <a:r>
              <a:rPr lang="en-US" dirty="0" err="1" smtClean="0"/>
              <a:t>Cont</a:t>
            </a:r>
            <a:r>
              <a:rPr lang="en-US" dirty="0" smtClean="0"/>
              <a:t>…)</a:t>
            </a:r>
            <a:endParaRPr lang="en-US" dirty="0"/>
          </a:p>
        </p:txBody>
      </p:sp>
      <p:sp>
        <p:nvSpPr>
          <p:cNvPr id="8" name="Content Placeholder 7"/>
          <p:cNvSpPr>
            <a:spLocks noGrp="1"/>
          </p:cNvSpPr>
          <p:nvPr>
            <p:ph idx="1"/>
          </p:nvPr>
        </p:nvSpPr>
        <p:spPr/>
        <p:txBody>
          <a:bodyPr/>
          <a:lstStyle/>
          <a:p>
            <a:pPr lvl="0"/>
            <a:r>
              <a:rPr lang="en-US" dirty="0" smtClean="0"/>
              <a:t>Their </a:t>
            </a:r>
            <a:r>
              <a:rPr lang="en-US" dirty="0"/>
              <a:t>code of ethics can provide guidance to steer them toward an action or opinion that aligns with what they believe on a fundamental level. </a:t>
            </a:r>
            <a:endParaRPr lang="en-IN" dirty="0"/>
          </a:p>
          <a:p>
            <a:pPr lvl="0"/>
            <a:r>
              <a:rPr lang="en-US" dirty="0"/>
              <a:t>A code of ethics reinforces individual values and can provide clarity and strength to follow the path they believe is best.</a:t>
            </a:r>
            <a:endParaRPr lang="en-IN" dirty="0"/>
          </a:p>
          <a:p>
            <a:pPr lvl="0"/>
            <a:r>
              <a:rPr lang="en-US" dirty="0"/>
              <a:t>Here is an example of a personal code of ethics:</a:t>
            </a:r>
            <a:endParaRPr lang="en-IN" dirty="0"/>
          </a:p>
          <a:p>
            <a:pPr lvl="1"/>
            <a:r>
              <a:rPr lang="en-US" dirty="0"/>
              <a:t>I will treat others as I wish to be treated. </a:t>
            </a:r>
            <a:endParaRPr lang="en-IN" dirty="0"/>
          </a:p>
          <a:p>
            <a:pPr lvl="1"/>
            <a:r>
              <a:rPr lang="en-US" dirty="0"/>
              <a:t>I will be honest and transparent in my personal and professional life. </a:t>
            </a:r>
            <a:endParaRPr lang="en-IN" dirty="0"/>
          </a:p>
          <a:p>
            <a:pPr lvl="1"/>
            <a:r>
              <a:rPr lang="en-US" dirty="0"/>
              <a:t>I will always put forth my best effort, and I will maintain a healthy work-life balance. </a:t>
            </a:r>
            <a:endParaRPr lang="en-IN" dirty="0"/>
          </a:p>
          <a:p>
            <a:pPr lvl="1"/>
            <a:r>
              <a:rPr lang="en-US" dirty="0"/>
              <a:t>I am dedicated to continually improving myself. </a:t>
            </a:r>
            <a:endParaRPr lang="en-IN" dirty="0"/>
          </a:p>
          <a:p>
            <a:pPr lvl="1"/>
            <a:r>
              <a:rPr lang="en-US" dirty="0"/>
              <a:t>I will keep my promises and honor my commitments. </a:t>
            </a:r>
            <a:endParaRPr lang="en-IN" dirty="0"/>
          </a:p>
          <a:p>
            <a:pPr lvl="1"/>
            <a:r>
              <a:rPr lang="en-US" dirty="0"/>
              <a:t>I will remain accountable for my shortcomings or mistakes. </a:t>
            </a:r>
            <a:endParaRPr lang="en-IN" dirty="0"/>
          </a:p>
          <a:p>
            <a:pPr lvl="1"/>
            <a:r>
              <a:rPr lang="en-US" dirty="0"/>
              <a:t>I will always uphold my beliefs. </a:t>
            </a:r>
            <a:endParaRPr lang="en-IN" dirty="0"/>
          </a:p>
          <a:p>
            <a:pPr lvl="1"/>
            <a:r>
              <a:rPr lang="en-US" dirty="0" smtClean="0"/>
              <a:t>I </a:t>
            </a:r>
            <a:r>
              <a:rPr lang="en-US" dirty="0"/>
              <a:t>appreciate my life and will be grateful for it every day.</a:t>
            </a:r>
            <a:endParaRPr lang="en-IN" dirty="0"/>
          </a:p>
        </p:txBody>
      </p:sp>
    </p:spTree>
    <p:extLst>
      <p:ext uri="{BB962C8B-B14F-4D97-AF65-F5344CB8AC3E}">
        <p14:creationId xmlns:p14="http://schemas.microsoft.com/office/powerpoint/2010/main" val="2386596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t>
            </a:r>
            <a:r>
              <a:rPr lang="en-US" dirty="0" smtClean="0"/>
              <a:t>Resolve </a:t>
            </a:r>
            <a:r>
              <a:rPr lang="en-US" dirty="0"/>
              <a:t>an </a:t>
            </a:r>
            <a:r>
              <a:rPr lang="en-US" dirty="0" smtClean="0"/>
              <a:t>Ethical Problem</a:t>
            </a:r>
            <a:r>
              <a:rPr lang="en-US" dirty="0"/>
              <a:t>?</a:t>
            </a:r>
            <a:endParaRPr lang="en-IN" dirty="0"/>
          </a:p>
        </p:txBody>
      </p:sp>
      <p:sp>
        <p:nvSpPr>
          <p:cNvPr id="4" name="Down Arrow Callout 3"/>
          <p:cNvSpPr/>
          <p:nvPr/>
        </p:nvSpPr>
        <p:spPr>
          <a:xfrm>
            <a:off x="1477918" y="857686"/>
            <a:ext cx="7982492" cy="793906"/>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Gather </a:t>
            </a:r>
            <a:r>
              <a:rPr lang="en-US" sz="2400" dirty="0"/>
              <a:t>the relevant facts and identify the problems</a:t>
            </a:r>
            <a:endParaRPr lang="en-IN" sz="2400" dirty="0"/>
          </a:p>
        </p:txBody>
      </p:sp>
      <p:sp>
        <p:nvSpPr>
          <p:cNvPr id="5" name="Down Arrow Callout 4"/>
          <p:cNvSpPr/>
          <p:nvPr/>
        </p:nvSpPr>
        <p:spPr>
          <a:xfrm>
            <a:off x="1477918" y="1702790"/>
            <a:ext cx="7982492" cy="793906"/>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Identify </a:t>
            </a:r>
            <a:r>
              <a:rPr lang="en-US" sz="2400" dirty="0"/>
              <a:t>the affected parties</a:t>
            </a:r>
            <a:endParaRPr lang="en-IN" sz="2400" dirty="0"/>
          </a:p>
        </p:txBody>
      </p:sp>
      <p:sp>
        <p:nvSpPr>
          <p:cNvPr id="6" name="Down Arrow Callout 5"/>
          <p:cNvSpPr/>
          <p:nvPr/>
        </p:nvSpPr>
        <p:spPr>
          <a:xfrm>
            <a:off x="1477918" y="2547894"/>
            <a:ext cx="7982492" cy="793906"/>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Consider </a:t>
            </a:r>
            <a:r>
              <a:rPr lang="en-US" sz="2400" dirty="0"/>
              <a:t>the ethical issues involved</a:t>
            </a:r>
            <a:endParaRPr lang="en-IN" sz="2400" dirty="0"/>
          </a:p>
        </p:txBody>
      </p:sp>
      <p:sp>
        <p:nvSpPr>
          <p:cNvPr id="7" name="Down Arrow Callout 6"/>
          <p:cNvSpPr/>
          <p:nvPr/>
        </p:nvSpPr>
        <p:spPr>
          <a:xfrm>
            <a:off x="1477918" y="3392998"/>
            <a:ext cx="7982492" cy="793906"/>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Identify </a:t>
            </a:r>
            <a:r>
              <a:rPr lang="en-US" sz="2400" dirty="0"/>
              <a:t>which fundamental principles are affected</a:t>
            </a:r>
            <a:endParaRPr lang="en-IN" sz="2400" dirty="0"/>
          </a:p>
        </p:txBody>
      </p:sp>
      <p:sp>
        <p:nvSpPr>
          <p:cNvPr id="8" name="Down Arrow Callout 7"/>
          <p:cNvSpPr/>
          <p:nvPr/>
        </p:nvSpPr>
        <p:spPr>
          <a:xfrm>
            <a:off x="1477918" y="4238102"/>
            <a:ext cx="7982492" cy="793906"/>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Refer </a:t>
            </a:r>
            <a:r>
              <a:rPr lang="en-US" sz="2400" dirty="0"/>
              <a:t>to the employing organization’s internal procedures</a:t>
            </a:r>
            <a:endParaRPr lang="en-IN" sz="2400" dirty="0"/>
          </a:p>
        </p:txBody>
      </p:sp>
      <p:sp>
        <p:nvSpPr>
          <p:cNvPr id="9" name="Rectangle 8"/>
          <p:cNvSpPr/>
          <p:nvPr/>
        </p:nvSpPr>
        <p:spPr>
          <a:xfrm>
            <a:off x="1472613" y="5928307"/>
            <a:ext cx="7982492" cy="508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Implement </a:t>
            </a:r>
            <a:r>
              <a:rPr lang="en-US" sz="2400" dirty="0"/>
              <a:t>the course of action and monitor its progress</a:t>
            </a:r>
            <a:endParaRPr lang="en-IN" sz="2400" dirty="0"/>
          </a:p>
        </p:txBody>
      </p:sp>
      <p:sp>
        <p:nvSpPr>
          <p:cNvPr id="11" name="Down Arrow Callout 10"/>
          <p:cNvSpPr/>
          <p:nvPr/>
        </p:nvSpPr>
        <p:spPr>
          <a:xfrm>
            <a:off x="1472613" y="5083206"/>
            <a:ext cx="7982492" cy="793906"/>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Consider </a:t>
            </a:r>
            <a:r>
              <a:rPr lang="en-US" sz="2400" dirty="0"/>
              <a:t>and evaluate alternative courses of action</a:t>
            </a:r>
            <a:endParaRPr lang="en-IN" sz="2400" dirty="0"/>
          </a:p>
        </p:txBody>
      </p:sp>
    </p:spTree>
    <p:extLst>
      <p:ext uri="{BB962C8B-B14F-4D97-AF65-F5344CB8AC3E}">
        <p14:creationId xmlns:p14="http://schemas.microsoft.com/office/powerpoint/2010/main" val="3432553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1"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2312</TotalTime>
  <Words>1380</Words>
  <Application>Microsoft Office PowerPoint</Application>
  <PresentationFormat>Widescreen</PresentationFormat>
  <Paragraphs>106</Paragraphs>
  <Slides>13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Roboto Condensed</vt:lpstr>
      <vt:lpstr>Open Sans</vt:lpstr>
      <vt:lpstr>Arial</vt:lpstr>
      <vt:lpstr>Segoe UI Black</vt:lpstr>
      <vt:lpstr>Calibri</vt:lpstr>
      <vt:lpstr>Times New Roman</vt:lpstr>
      <vt:lpstr>Wingdings 3</vt:lpstr>
      <vt:lpstr>Wingdings</vt:lpstr>
      <vt:lpstr>Open Sans Semibold</vt:lpstr>
      <vt:lpstr>Roboto Condensed Light</vt:lpstr>
      <vt:lpstr>Courier New</vt:lpstr>
      <vt:lpstr>Wingdings 2</vt:lpstr>
      <vt:lpstr>Office Theme</vt:lpstr>
      <vt:lpstr>Unit-3  Ethical Dilemmas, Sources &amp; Resolutions</vt:lpstr>
      <vt:lpstr>PowerPoint Presentation</vt:lpstr>
      <vt:lpstr>What is an Ethical Dilemma?</vt:lpstr>
      <vt:lpstr>Sources of Ethical Behavior</vt:lpstr>
      <vt:lpstr>Sources of Ethical Behavior (Cont…)</vt:lpstr>
      <vt:lpstr>Sources of Ethical Behavior (Cont…)</vt:lpstr>
      <vt:lpstr>Code of Personal Ethics for Employees</vt:lpstr>
      <vt:lpstr>Code of Personal Ethics for Employees (Cont…)</vt:lpstr>
      <vt:lpstr>How to Resolve an Ethical Problem?</vt:lpstr>
      <vt:lpstr>How to Resolve Ethical Dilemmas?</vt:lpstr>
      <vt:lpstr>How to Resolve Ethical Dilemmas? (Cont…)</vt:lpstr>
      <vt:lpstr>How to Resolve Ethical Dilemmas? (Cont…)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296</cp:revision>
  <dcterms:created xsi:type="dcterms:W3CDTF">2020-05-01T05:09:15Z</dcterms:created>
  <dcterms:modified xsi:type="dcterms:W3CDTF">2021-08-13T11:38:45Z</dcterms:modified>
</cp:coreProperties>
</file>