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5"/>
  </p:notesMasterIdLst>
  <p:sldIdLst>
    <p:sldId id="310" r:id="rId2"/>
    <p:sldId id="353" r:id="rId3"/>
    <p:sldId id="356" r:id="rId4"/>
    <p:sldId id="357" r:id="rId5"/>
    <p:sldId id="359" r:id="rId6"/>
    <p:sldId id="361" r:id="rId7"/>
    <p:sldId id="362" r:id="rId8"/>
    <p:sldId id="363" r:id="rId9"/>
    <p:sldId id="364" r:id="rId10"/>
    <p:sldId id="365" r:id="rId11"/>
    <p:sldId id="366" r:id="rId12"/>
    <p:sldId id="367" r:id="rId13"/>
    <p:sldId id="355" r:id="rId14"/>
  </p:sldIdLst>
  <p:sldSz cx="12192000" cy="6858000"/>
  <p:notesSz cx="6858000" cy="9144000"/>
  <p:embeddedFontLst>
    <p:embeddedFont>
      <p:font typeface="Open Sans Semibold" panose="020B0604020202020204" charset="0"/>
      <p:bold r:id="rId16"/>
      <p:boldItalic r:id="rId17"/>
    </p:embeddedFont>
    <p:embeddedFont>
      <p:font typeface="Roboto Condensed" panose="020B0604020202020204" charset="0"/>
      <p:regular r:id="rId18"/>
      <p:bold r:id="rId19"/>
      <p:italic r:id="rId20"/>
      <p:boldItalic r:id="rId21"/>
    </p:embeddedFont>
    <p:embeddedFont>
      <p:font typeface="Segoe UI Black" panose="020B0A02040204020203" pitchFamily="34" charset="0"/>
      <p:bold r:id="rId22"/>
      <p:boldItalic r:id="rId23"/>
    </p:embeddedFont>
    <p:embeddedFont>
      <p:font typeface="Wingdings 3" panose="05040102010807070707" pitchFamily="18" charset="2"/>
      <p:regular r:id="rId24"/>
    </p:embeddedFont>
    <p:embeddedFont>
      <p:font typeface="Open Sans" panose="020B0604020202020204" charset="0"/>
      <p:regular r:id="rId25"/>
      <p:bold r:id="rId26"/>
      <p:italic r:id="rId27"/>
      <p:boldItalic r:id="rId28"/>
    </p:embeddedFont>
    <p:embeddedFont>
      <p:font typeface="Roboto Condensed Light" panose="020B0604020202020204" charset="0"/>
      <p:regular r:id="rId29"/>
      <p:italic r:id="rId30"/>
    </p:embeddedFont>
    <p:embeddedFont>
      <p:font typeface="Calibri" panose="020F0502020204030204" pitchFamily="34" charset="0"/>
      <p:regular r:id="rId31"/>
      <p:bold r:id="rId32"/>
      <p:italic r:id="rId33"/>
      <p:boldItalic r:id="rId34"/>
    </p:embeddedFont>
    <p:embeddedFont>
      <p:font typeface="Wingdings 2" panose="05020102010507070707" pitchFamily="18" charset="2"/>
      <p:regular r:id="rId35"/>
    </p:embeddedFont>
  </p:embeddedFontLst>
  <p:defaultTextStyle>
    <a:defPPr>
      <a:defRPr lang="g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ktkGQvp8gaSv+XAnc53qw==" hashData="Rdbk1fo95ExpYTn+5FwpzpkWGHuN9d/zenbOP3l4aiEwIygJo61WGf2SVH939QZI1UdvCwrSLgrU5T31ykwndQ=="/>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1B92"/>
    <a:srgbClr val="673BB7"/>
    <a:srgbClr val="607D8B"/>
    <a:srgbClr val="ED524F"/>
    <a:srgbClr val="B71B1C"/>
    <a:srgbClr val="F54337"/>
    <a:srgbClr val="D81A60"/>
    <a:srgbClr val="890E4F"/>
    <a:srgbClr val="EA1E63"/>
    <a:srgbClr val="C628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9" Type="http://schemas.openxmlformats.org/officeDocument/2006/relationships/tableStyles" Target="tableStyles.xml"/><Relationship Id="rId21" Type="http://schemas.openxmlformats.org/officeDocument/2006/relationships/font" Target="fonts/font6.fntdata"/><Relationship Id="rId34" Type="http://schemas.openxmlformats.org/officeDocument/2006/relationships/font" Target="fonts/font1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font" Target="fonts/font20.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8/13/2021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xmlns:a="http://schemas.openxmlformats.org/drawingml/2006/main" lvl="0"/>
            <a:r xmlns:a="http://schemas.openxmlformats.org/drawingml/2006/main">
              <a:rPr lang="gu"/>
              <a:t>માસ્ટર ટેક્સ્ટ શૈલીમાં ફેરફાર કરવા માટે ક્લિક કરો</a:t>
            </a:r>
          </a:p>
          <a:p>
            <a:pPr xmlns:a="http://schemas.openxmlformats.org/drawingml/2006/main" lvl="1"/>
            <a:r xmlns:a="http://schemas.openxmlformats.org/drawingml/2006/main">
              <a:rPr lang="gu"/>
              <a:t>બીજા સ્તર</a:t>
            </a:r>
          </a:p>
          <a:p>
            <a:pPr xmlns:a="http://schemas.openxmlformats.org/drawingml/2006/main" lvl="2"/>
            <a:r xmlns:a="http://schemas.openxmlformats.org/drawingml/2006/main">
              <a:rPr lang="gu"/>
              <a:t>ત્રીજા સ્તર</a:t>
            </a:r>
          </a:p>
          <a:p>
            <a:pPr xmlns:a="http://schemas.openxmlformats.org/drawingml/2006/main" lvl="3"/>
            <a:r xmlns:a="http://schemas.openxmlformats.org/drawingml/2006/main">
              <a:rPr lang="gu"/>
              <a:t>ચોથું સ્તર</a:t>
            </a:r>
          </a:p>
          <a:p>
            <a:pPr xmlns:a="http://schemas.openxmlformats.org/drawingml/2006/main" lvl="4"/>
            <a:r xmlns:a="http://schemas.openxmlformats.org/drawingml/2006/main">
              <a:rPr lang="gu"/>
              <a:t>પાંચમું સ્તર</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6.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2.png"/><Relationship Id="rId4" Type="http://schemas.openxmlformats.org/officeDocument/2006/relationships/image" Target="../media/image4.png"/><Relationship Id="rId9"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13.jpeg"/><Relationship Id="rId4" Type="http://schemas.openxmlformats.org/officeDocument/2006/relationships/image" Target="../media/image3.png"/><Relationship Id="rId9" Type="http://schemas.microsoft.com/office/2007/relationships/hdphoto" Target="../media/hdphoto1.wdp"/></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6" Type="http://schemas.microsoft.com/office/2007/relationships/hdphoto" Target="../media/hdphoto3.wdp"/><Relationship Id="rId5" Type="http://schemas.openxmlformats.org/officeDocument/2006/relationships/image" Target="../media/image14.png"/><Relationship Id="rId10" Type="http://schemas.openxmlformats.org/officeDocument/2006/relationships/image" Target="../media/image9.jpeg"/><Relationship Id="rId4" Type="http://schemas.openxmlformats.org/officeDocument/2006/relationships/image" Target="../media/image6.png"/><Relationship Id="rId9" Type="http://schemas.openxmlformats.org/officeDocument/2006/relationships/image" Target="../media/image15.jpe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6.png"/><Relationship Id="rId4" Type="http://schemas.microsoft.com/office/2007/relationships/hdphoto" Target="../media/hdphoto2.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r>
              <a:rPr lang="en-US" b="1" dirty="0" smtClean="0"/>
              <a:t>Computer Graphics </a:t>
            </a:r>
            <a:r>
              <a:rPr lang="en-US" dirty="0" smtClean="0">
                <a:latin typeface="Roboto Condensed Light" panose="02000000000000000000" pitchFamily="2" charset="0"/>
                <a:ea typeface="Roboto Condensed Light" panose="02000000000000000000" pitchFamily="2" charset="0"/>
              </a:rPr>
              <a:t>(CG)</a:t>
            </a:r>
          </a:p>
          <a:p>
            <a:r>
              <a:rPr lang="en-US" dirty="0" smtClean="0">
                <a:latin typeface="Roboto Condensed Light" panose="02000000000000000000" pitchFamily="2" charset="0"/>
                <a:ea typeface="Roboto Condensed Light" panose="02000000000000000000" pitchFamily="2" charset="0"/>
              </a:rPr>
              <a:t>GTU # 3150712</a:t>
            </a:r>
            <a:endParaRPr lang="en-US" dirty="0">
              <a:latin typeface="Roboto Condensed Light" panose="02000000000000000000" pitchFamily="2" charset="0"/>
              <a:ea typeface="Roboto Condensed Light" panose="02000000000000000000" pitchFamily="2" charset="0"/>
            </a:endParaRPr>
          </a:p>
        </p:txBody>
      </p:sp>
      <p:pic>
        <p:nvPicPr>
          <p:cNvPr id="20" name="Picture 19">
            <a:extLst>
              <a:ext uri="{FF2B5EF4-FFF2-40B4-BE49-F238E27FC236}">
                <a16:creationId xmlns:a16="http://schemas.microsoft.com/office/drawing/2014/main" xmlns="" id="{E0042908-6588-4C7A-9615-8D5899E8A9FA}"/>
              </a:ext>
            </a:extLst>
          </p:cNvPr>
          <p:cNvPicPr>
            <a:picLocks noChangeAspect="1"/>
          </p:cNvPicPr>
          <p:nvPr userDrawn="1"/>
        </p:nvPicPr>
        <p:blipFill rotWithShape="1">
          <a:blip r:embed="rId10">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xmlns="" id="{3C805A05-DDF6-4BA6-8EDB-D97128A43BFF}"/>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xmlns=""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570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xmlns=""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r>
              <a:rPr lang="en-US" b="1" dirty="0" smtClean="0"/>
              <a:t>Computer Graphics </a:t>
            </a:r>
            <a:r>
              <a:rPr lang="en-US" dirty="0" smtClean="0">
                <a:latin typeface="Roboto Condensed Light" panose="02000000000000000000" pitchFamily="2" charset="0"/>
                <a:ea typeface="Roboto Condensed Light" panose="02000000000000000000" pitchFamily="2" charset="0"/>
              </a:rPr>
              <a:t>(CG)</a:t>
            </a:r>
          </a:p>
          <a:p>
            <a:r>
              <a:rPr lang="en-US" dirty="0" smtClean="0">
                <a:latin typeface="Roboto Condensed Light" panose="02000000000000000000" pitchFamily="2" charset="0"/>
                <a:ea typeface="Roboto Condensed Light" panose="02000000000000000000" pitchFamily="2" charset="0"/>
              </a:rPr>
              <a:t>GTU # 3150712</a:t>
            </a:r>
            <a:endParaRPr lang="en-US" dirty="0">
              <a:latin typeface="Roboto Condensed Light" panose="02000000000000000000" pitchFamily="2" charset="0"/>
              <a:ea typeface="Roboto Condensed Light" panose="02000000000000000000" pitchFamily="2" charset="0"/>
            </a:endParaRPr>
          </a:p>
        </p:txBody>
      </p:sp>
      <p:pic>
        <p:nvPicPr>
          <p:cNvPr id="20" name="Picture 19" descr="User icon Royalty Free Vector Image - VectorStock">
            <a:extLst>
              <a:ext uri="{FF2B5EF4-FFF2-40B4-BE49-F238E27FC236}">
                <a16:creationId xmlns:a16="http://schemas.microsoft.com/office/drawing/2014/main" xmlns="" id="{4A8E0F54-DC01-449D-B951-DC7CBAFD954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xmlns=""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r>
              <a:rPr lang="en-US" b="1" dirty="0" smtClean="0"/>
              <a:t>Computer Graphics </a:t>
            </a:r>
            <a:r>
              <a:rPr lang="en-US" dirty="0" smtClean="0">
                <a:latin typeface="Roboto Condensed Light" panose="02000000000000000000" pitchFamily="2" charset="0"/>
                <a:ea typeface="Roboto Condensed Light" panose="02000000000000000000" pitchFamily="2" charset="0"/>
              </a:rPr>
              <a:t>(CG)</a:t>
            </a:r>
          </a:p>
          <a:p>
            <a:r>
              <a:rPr lang="en-US" dirty="0" smtClean="0">
                <a:latin typeface="Roboto Condensed Light" panose="02000000000000000000" pitchFamily="2" charset="0"/>
                <a:ea typeface="Roboto Condensed Light" panose="02000000000000000000" pitchFamily="2" charset="0"/>
              </a:rPr>
              <a:t>GTU # 3150712</a:t>
            </a:r>
            <a:endParaRPr lang="en-US" dirty="0">
              <a:latin typeface="Roboto Condensed Light" panose="02000000000000000000" pitchFamily="2" charset="0"/>
              <a:ea typeface="Roboto Condensed Light" panose="02000000000000000000" pitchFamily="2" charset="0"/>
            </a:endParaRPr>
          </a:p>
        </p:txBody>
      </p:sp>
      <p:pic>
        <p:nvPicPr>
          <p:cNvPr id="30" name="Picture 29" descr="User icon Royalty Free Vector Image - VectorStock">
            <a:extLst>
              <a:ext uri="{FF2B5EF4-FFF2-40B4-BE49-F238E27FC236}">
                <a16:creationId xmlns:a16="http://schemas.microsoft.com/office/drawing/2014/main" xmlns="" id="{5F55812D-505A-4B1A-9EB5-16DCD08F2B8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xmlns=""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r>
              <a:rPr lang="en-US" b="1" dirty="0" smtClean="0"/>
              <a:t>Computer Graphics </a:t>
            </a:r>
            <a:r>
              <a:rPr lang="en-US" dirty="0" smtClean="0">
                <a:latin typeface="Roboto Condensed Light" panose="02000000000000000000" pitchFamily="2" charset="0"/>
                <a:ea typeface="Roboto Condensed Light" panose="02000000000000000000" pitchFamily="2" charset="0"/>
              </a:rPr>
              <a:t>(CG)</a:t>
            </a:r>
          </a:p>
          <a:p>
            <a:r>
              <a:rPr lang="en-US" dirty="0" smtClean="0">
                <a:latin typeface="Roboto Condensed Light" panose="02000000000000000000" pitchFamily="2" charset="0"/>
                <a:ea typeface="Roboto Condensed Light" panose="02000000000000000000" pitchFamily="2" charset="0"/>
              </a:rPr>
              <a:t>GTU # 3150712</a:t>
            </a:r>
            <a:endParaRPr lang="en-US" dirty="0">
              <a:latin typeface="Roboto Condensed Light" panose="02000000000000000000" pitchFamily="2" charset="0"/>
              <a:ea typeface="Roboto Condensed Light" panose="02000000000000000000" pitchFamily="2" charset="0"/>
            </a:endParaRPr>
          </a:p>
        </p:txBody>
      </p:sp>
      <p:pic>
        <p:nvPicPr>
          <p:cNvPr id="21" name="Picture 20" descr="User icon Royalty Free Vector Image - VectorStock">
            <a:extLst>
              <a:ext uri="{FF2B5EF4-FFF2-40B4-BE49-F238E27FC236}">
                <a16:creationId xmlns:a16="http://schemas.microsoft.com/office/drawing/2014/main" xmlns="" id="{AE6570A8-081D-45CE-A0DD-F78F5EDB0F9B}"/>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r>
              <a:rPr lang="en-US" b="1" dirty="0" smtClean="0"/>
              <a:t>Computer Graphics </a:t>
            </a:r>
            <a:r>
              <a:rPr lang="en-US" dirty="0" smtClean="0">
                <a:latin typeface="Roboto Condensed Light" panose="02000000000000000000" pitchFamily="2" charset="0"/>
                <a:ea typeface="Roboto Condensed Light" panose="02000000000000000000" pitchFamily="2" charset="0"/>
              </a:rPr>
              <a:t>(CG)</a:t>
            </a:r>
          </a:p>
          <a:p>
            <a:r>
              <a:rPr lang="en-US" dirty="0" smtClean="0">
                <a:latin typeface="Roboto Condensed Light" panose="02000000000000000000" pitchFamily="2" charset="0"/>
                <a:ea typeface="Roboto Condensed Light" panose="02000000000000000000" pitchFamily="2" charset="0"/>
              </a:rPr>
              <a:t>GTU # 3150712</a:t>
            </a:r>
            <a:endParaRPr lang="en-US" dirty="0">
              <a:latin typeface="Roboto Condensed Light" panose="02000000000000000000" pitchFamily="2" charset="0"/>
              <a:ea typeface="Roboto Condensed Light" panose="02000000000000000000" pitchFamily="2" charset="0"/>
            </a:endParaRPr>
          </a:p>
        </p:txBody>
      </p:sp>
      <p:pic>
        <p:nvPicPr>
          <p:cNvPr id="21" name="Picture 20" descr="User icon Royalty Free Vector Image - VectorStock">
            <a:extLst>
              <a:ext uri="{FF2B5EF4-FFF2-40B4-BE49-F238E27FC236}">
                <a16:creationId xmlns:a16="http://schemas.microsoft.com/office/drawing/2014/main" xmlns="" id="{00C9ED70-1CC8-4EF2-BE10-AAFE24AAC5D7}"/>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615859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r>
              <a:rPr lang="en-US" b="1" dirty="0" smtClean="0"/>
              <a:t>Computer Graphics </a:t>
            </a:r>
            <a:r>
              <a:rPr lang="en-US" dirty="0" smtClean="0">
                <a:latin typeface="Roboto Condensed Light" panose="02000000000000000000" pitchFamily="2" charset="0"/>
                <a:ea typeface="Roboto Condensed Light" panose="02000000000000000000" pitchFamily="2" charset="0"/>
              </a:rPr>
              <a:t>(CG)</a:t>
            </a:r>
          </a:p>
          <a:p>
            <a:r>
              <a:rPr lang="en-US" dirty="0" smtClean="0">
                <a:latin typeface="Roboto Condensed Light" panose="02000000000000000000" pitchFamily="2" charset="0"/>
                <a:ea typeface="Roboto Condensed Light" panose="02000000000000000000" pitchFamily="2" charset="0"/>
              </a:rPr>
              <a:t>GTU # 3150712</a:t>
            </a:r>
            <a:endParaRPr lang="en-US" dirty="0">
              <a:latin typeface="Roboto Condensed Light" panose="02000000000000000000" pitchFamily="2" charset="0"/>
              <a:ea typeface="Roboto Condensed Light" panose="02000000000000000000" pitchFamily="2" charset="0"/>
            </a:endParaRPr>
          </a:p>
        </p:txBody>
      </p:sp>
      <p:pic>
        <p:nvPicPr>
          <p:cNvPr id="21" name="Picture 20" descr="User icon Royalty Free Vector Image - VectorStock">
            <a:extLst>
              <a:ext uri="{FF2B5EF4-FFF2-40B4-BE49-F238E27FC236}">
                <a16:creationId xmlns:a16="http://schemas.microsoft.com/office/drawing/2014/main" xmlns="" id="{80BF4AFD-B365-46D4-AAC5-485DFA5A7D4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31625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720545"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baseline="0" dirty="0">
                <a:solidFill>
                  <a:schemeClr val="lt1"/>
                </a:solidFill>
                <a:latin typeface="+mn-lt"/>
                <a:ea typeface="+mn-ea"/>
                <a:cs typeface="+mn-cs"/>
              </a:defRPr>
            </a:lvl1pPr>
          </a:lstStyle>
          <a:p>
            <a:r>
              <a:rPr lang="en-US" b="1" dirty="0" smtClean="0"/>
              <a:t>Professional Ethics</a:t>
            </a:r>
            <a:r>
              <a:rPr lang="en-US" dirty="0" smtClean="0">
                <a:latin typeface="Roboto Condensed Light" panose="02000000000000000000" pitchFamily="2" charset="0"/>
                <a:ea typeface="Roboto Condensed Light" panose="02000000000000000000" pitchFamily="2" charset="0"/>
              </a:rPr>
              <a:t>(PE)</a:t>
            </a:r>
          </a:p>
          <a:p>
            <a:r>
              <a:rPr lang="en-US" dirty="0" smtClean="0">
                <a:latin typeface="Roboto Condensed Light" panose="02000000000000000000" pitchFamily="2" charset="0"/>
                <a:ea typeface="Roboto Condensed Light" panose="02000000000000000000" pitchFamily="2" charset="0"/>
              </a:rPr>
              <a:t>GTU # 3150709</a:t>
            </a:r>
            <a:endParaRPr lang="en-US" dirty="0">
              <a:latin typeface="Roboto Condensed Light" panose="02000000000000000000" pitchFamily="2" charset="0"/>
              <a:ea typeface="Roboto Condensed Light" panose="02000000000000000000" pitchFamily="2" charset="0"/>
            </a:endParaRPr>
          </a:p>
        </p:txBody>
      </p:sp>
      <p:pic>
        <p:nvPicPr>
          <p:cNvPr id="21" name="Picture 20" descr="User icon Royalty Free Vector Image - VectorStock">
            <a:extLst>
              <a:ext uri="{FF2B5EF4-FFF2-40B4-BE49-F238E27FC236}">
                <a16:creationId xmlns:a16="http://schemas.microsoft.com/office/drawing/2014/main" xmlns="" id="{AEB45C91-0DA6-4973-9AEA-FF1388508ACC}"/>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4" name="Picture 2"/>
          <p:cNvPicPr>
            <a:picLocks noChangeArrowheads="1"/>
          </p:cNvPicPr>
          <p:nvPr userDrawn="1"/>
        </p:nvPicPr>
        <p:blipFill>
          <a:blip r:embed="rId10" cstate="print">
            <a:extLst>
              <a:ext uri="{28A0092B-C50C-407E-A947-70E740481C1C}">
                <a14:useLocalDpi xmlns:a14="http://schemas.microsoft.com/office/drawing/2010/main" val="0"/>
              </a:ext>
            </a:extLst>
          </a:blip>
          <a:stretch>
            <a:fillRect/>
          </a:stretch>
        </p:blipFill>
        <p:spPr bwMode="auto">
          <a:xfrm>
            <a:off x="8440861" y="2132249"/>
            <a:ext cx="2813885" cy="2046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188163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r>
              <a:rPr lang="en-US" b="1" dirty="0" smtClean="0"/>
              <a:t>Computer Graphics </a:t>
            </a:r>
            <a:r>
              <a:rPr lang="en-US" dirty="0" smtClean="0">
                <a:latin typeface="Roboto Condensed Light" panose="02000000000000000000" pitchFamily="2" charset="0"/>
                <a:ea typeface="Roboto Condensed Light" panose="02000000000000000000" pitchFamily="2" charset="0"/>
              </a:rPr>
              <a:t>(CG)</a:t>
            </a:r>
          </a:p>
          <a:p>
            <a:r>
              <a:rPr lang="en-US" dirty="0" smtClean="0">
                <a:latin typeface="Roboto Condensed Light" panose="02000000000000000000" pitchFamily="2" charset="0"/>
                <a:ea typeface="Roboto Condensed Light" panose="02000000000000000000" pitchFamily="2" charset="0"/>
              </a:rPr>
              <a:t>GTU # 3150712</a:t>
            </a:r>
            <a:endParaRPr lang="en-US" dirty="0">
              <a:latin typeface="Roboto Condensed Light" panose="02000000000000000000" pitchFamily="2" charset="0"/>
              <a:ea typeface="Roboto Condensed Light" panose="02000000000000000000" pitchFamily="2" charset="0"/>
            </a:endParaRPr>
          </a:p>
        </p:txBody>
      </p:sp>
      <p:pic>
        <p:nvPicPr>
          <p:cNvPr id="21" name="Picture 20" descr="User icon Royalty Free Vector Image - VectorStock">
            <a:extLst>
              <a:ext uri="{FF2B5EF4-FFF2-40B4-BE49-F238E27FC236}">
                <a16:creationId xmlns:a16="http://schemas.microsoft.com/office/drawing/2014/main" xmlns="" id="{7E386D9D-B92A-4F40-9089-A1FD00CD387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r>
              <a:rPr lang="en-US" b="1" dirty="0" smtClean="0"/>
              <a:t>Computer Graphics </a:t>
            </a:r>
            <a:r>
              <a:rPr lang="en-US" dirty="0" smtClean="0">
                <a:latin typeface="Roboto Condensed Light" panose="02000000000000000000" pitchFamily="2" charset="0"/>
                <a:ea typeface="Roboto Condensed Light" panose="02000000000000000000" pitchFamily="2" charset="0"/>
              </a:rPr>
              <a:t>(CG)</a:t>
            </a:r>
          </a:p>
          <a:p>
            <a:r>
              <a:rPr lang="en-US" dirty="0" smtClean="0">
                <a:latin typeface="Roboto Condensed Light" panose="02000000000000000000" pitchFamily="2" charset="0"/>
                <a:ea typeface="Roboto Condensed Light" panose="02000000000000000000" pitchFamily="2" charset="0"/>
              </a:rPr>
              <a:t>GTU # 3150712</a:t>
            </a:r>
            <a:endParaRPr lang="en-US" dirty="0">
              <a:latin typeface="Roboto Condensed Light" panose="02000000000000000000" pitchFamily="2" charset="0"/>
              <a:ea typeface="Roboto Condensed Light" panose="02000000000000000000" pitchFamily="2" charset="0"/>
            </a:endParaRPr>
          </a:p>
        </p:txBody>
      </p:sp>
      <p:pic>
        <p:nvPicPr>
          <p:cNvPr id="21" name="Picture 20" descr="User icon Royalty Free Vector Image - VectorStock">
            <a:extLst>
              <a:ext uri="{FF2B5EF4-FFF2-40B4-BE49-F238E27FC236}">
                <a16:creationId xmlns:a16="http://schemas.microsoft.com/office/drawing/2014/main" xmlns="" id="{BE300026-40E8-4FB1-998A-9CEB5F7A1B8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r>
              <a:rPr lang="en-US" b="1" dirty="0" smtClean="0"/>
              <a:t>Computer Graphics </a:t>
            </a:r>
            <a:r>
              <a:rPr lang="en-US" dirty="0" smtClean="0">
                <a:latin typeface="Roboto Condensed Light" panose="02000000000000000000" pitchFamily="2" charset="0"/>
                <a:ea typeface="Roboto Condensed Light" panose="02000000000000000000" pitchFamily="2" charset="0"/>
              </a:rPr>
              <a:t>(CG)</a:t>
            </a:r>
          </a:p>
          <a:p>
            <a:r>
              <a:rPr lang="en-US" dirty="0" smtClean="0">
                <a:latin typeface="Roboto Condensed Light" panose="02000000000000000000" pitchFamily="2" charset="0"/>
                <a:ea typeface="Roboto Condensed Light" panose="02000000000000000000" pitchFamily="2" charset="0"/>
              </a:rPr>
              <a:t>GTU # 3150712</a:t>
            </a:r>
            <a:endParaRPr lang="en-US" dirty="0">
              <a:latin typeface="Roboto Condensed Light" panose="02000000000000000000" pitchFamily="2" charset="0"/>
              <a:ea typeface="Roboto Condensed Light" panose="02000000000000000000" pitchFamily="2" charset="0"/>
            </a:endParaRPr>
          </a:p>
        </p:txBody>
      </p:sp>
      <p:pic>
        <p:nvPicPr>
          <p:cNvPr id="21" name="Picture 20" descr="User icon Royalty Free Vector Image - VectorStock">
            <a:extLst>
              <a:ext uri="{FF2B5EF4-FFF2-40B4-BE49-F238E27FC236}">
                <a16:creationId xmlns:a16="http://schemas.microsoft.com/office/drawing/2014/main" xmlns=""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2967F7A9-F404-4412-B868-8EB67A41E2A4}"/>
              </a:ext>
            </a:extLst>
          </p:cNvPr>
          <p:cNvGrpSpPr/>
          <p:nvPr userDrawn="1"/>
        </p:nvGrpSpPr>
        <p:grpSpPr>
          <a:xfrm>
            <a:off x="9576895" y="861192"/>
            <a:ext cx="2554143" cy="587454"/>
            <a:chOff x="131177" y="5775962"/>
            <a:chExt cx="2530239" cy="581956"/>
          </a:xfrm>
        </p:grpSpPr>
        <p:pic>
          <p:nvPicPr>
            <p:cNvPr id="16" name="Picture 15">
              <a:extLst>
                <a:ext uri="{FF2B5EF4-FFF2-40B4-BE49-F238E27FC236}">
                  <a16:creationId xmlns:a16="http://schemas.microsoft.com/office/drawing/2014/main" xmlns=""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xmlns=""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Vijay</a:t>
            </a:r>
            <a:r>
              <a:rPr lang="en-US" baseline="0"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M </a:t>
            </a:r>
            <a:r>
              <a:rPr lang="en-US" baseline="0"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Shekhat</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4081461" y="6602874"/>
            <a:ext cx="4029077"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3140709 (PEM)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Introduction to Economics</a:t>
            </a: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63331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r>
              <a:rPr lang="en-US" b="1" dirty="0" smtClean="0"/>
              <a:t>Computer Graphics </a:t>
            </a:r>
            <a:r>
              <a:rPr lang="en-US" dirty="0" smtClean="0">
                <a:latin typeface="Roboto Condensed Light" panose="02000000000000000000" pitchFamily="2" charset="0"/>
                <a:ea typeface="Roboto Condensed Light" panose="02000000000000000000" pitchFamily="2" charset="0"/>
              </a:rPr>
              <a:t>(CG)</a:t>
            </a:r>
          </a:p>
          <a:p>
            <a:r>
              <a:rPr lang="en-US" dirty="0" smtClean="0">
                <a:latin typeface="Roboto Condensed Light" panose="02000000000000000000" pitchFamily="2" charset="0"/>
                <a:ea typeface="Roboto Condensed Light" panose="02000000000000000000" pitchFamily="2" charset="0"/>
              </a:rPr>
              <a:t>GTU # 3150712</a:t>
            </a:r>
            <a:endParaRPr lang="en-US" dirty="0">
              <a:latin typeface="Roboto Condensed Light" panose="02000000000000000000" pitchFamily="2" charset="0"/>
              <a:ea typeface="Roboto Condensed Light" panose="02000000000000000000" pitchFamily="2" charset="0"/>
            </a:endParaRPr>
          </a:p>
        </p:txBody>
      </p:sp>
      <p:pic>
        <p:nvPicPr>
          <p:cNvPr id="31" name="Picture 30">
            <a:extLst>
              <a:ext uri="{FF2B5EF4-FFF2-40B4-BE49-F238E27FC236}">
                <a16:creationId xmlns:a16="http://schemas.microsoft.com/office/drawing/2014/main" xmlns="" id="{77B7B864-C091-4493-B14B-F5B61B586EED}"/>
              </a:ext>
            </a:extLst>
          </p:cNvPr>
          <p:cNvPicPr>
            <a:picLocks noChangeAspect="1"/>
          </p:cNvPicPr>
          <p:nvPr userDrawn="1"/>
        </p:nvPicPr>
        <p:blipFill>
          <a:blip r:embed="rId10"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xmlns="" id="{177B86E9-222D-4757-BE64-59540DB794E6}"/>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651319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r>
              <a:rPr lang="en-US" b="1" dirty="0" smtClean="0"/>
              <a:t>Computer Graphics </a:t>
            </a:r>
            <a:r>
              <a:rPr lang="en-US" dirty="0" smtClean="0">
                <a:latin typeface="Roboto Condensed Light" panose="02000000000000000000" pitchFamily="2" charset="0"/>
                <a:ea typeface="Roboto Condensed Light" panose="02000000000000000000" pitchFamily="2" charset="0"/>
              </a:rPr>
              <a:t>(CG)</a:t>
            </a:r>
          </a:p>
          <a:p>
            <a:r>
              <a:rPr lang="en-US" smtClean="0">
                <a:latin typeface="Roboto Condensed Light" panose="02000000000000000000" pitchFamily="2" charset="0"/>
                <a:ea typeface="Roboto Condensed Light" panose="02000000000000000000" pitchFamily="2" charset="0"/>
              </a:rPr>
              <a:t>GTU # 3150712</a:t>
            </a:r>
            <a:endParaRPr lang="en-US" dirty="0">
              <a:latin typeface="Roboto Condensed Light" panose="02000000000000000000" pitchFamily="2" charset="0"/>
              <a:ea typeface="Roboto Condensed Light" panose="02000000000000000000" pitchFamily="2" charset="0"/>
            </a:endParaRPr>
          </a:p>
        </p:txBody>
      </p:sp>
      <p:pic>
        <p:nvPicPr>
          <p:cNvPr id="21" name="Picture 20" descr="User icon Royalty Free Vector Image - VectorStock">
            <a:extLst>
              <a:ext uri="{FF2B5EF4-FFF2-40B4-BE49-F238E27FC236}">
                <a16:creationId xmlns:a16="http://schemas.microsoft.com/office/drawing/2014/main" xmlns="" id="{A2F1AAAC-C051-4A31-837B-4A9977722A4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705025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41" name="Hexagon 40"/>
          <p:cNvSpPr/>
          <p:nvPr userDrawn="1"/>
        </p:nvSpPr>
        <p:spPr>
          <a:xfrm rot="5400000">
            <a:off x="4309292" y="1717040"/>
            <a:ext cx="3461658" cy="2984188"/>
          </a:xfrm>
          <a:prstGeom prst="hexagon">
            <a:avLst/>
          </a:prstGeom>
          <a:solidFill>
            <a:schemeClr val="bg1">
              <a:lumMod val="95000"/>
            </a:schemeClr>
          </a:solidFill>
          <a:ln w="57150">
            <a:solidFill>
              <a:schemeClr val="accent1">
                <a:lumMod val="75000"/>
              </a:schemeClr>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42" name="TextBox 41"/>
          <p:cNvSpPr txBox="1"/>
          <p:nvPr userDrawn="1"/>
        </p:nvSpPr>
        <p:spPr>
          <a:xfrm>
            <a:off x="5014038" y="2239638"/>
            <a:ext cx="2052165" cy="1938992"/>
          </a:xfrm>
          <a:prstGeom prst="rect">
            <a:avLst/>
          </a:prstGeom>
          <a:noFill/>
        </p:spPr>
        <p:txBody>
          <a:bodyPr wrap="none" rtlCol="0">
            <a:spAutoFit/>
          </a:bodyPr>
          <a:lstStyle/>
          <a:p>
            <a:pPr algn="ctr"/>
            <a:r>
              <a:rPr lang="en-US" sz="6000" b="1" i="1" dirty="0" smtClean="0"/>
              <a:t>Thank</a:t>
            </a:r>
          </a:p>
          <a:p>
            <a:pPr algn="ctr"/>
            <a:r>
              <a:rPr lang="en-US" sz="6000" b="1" i="1" dirty="0" smtClean="0"/>
              <a:t>You</a:t>
            </a:r>
            <a:endParaRPr lang="en-US" sz="6000" b="1" i="1" dirty="0"/>
          </a:p>
        </p:txBody>
      </p:sp>
      <p:sp>
        <p:nvSpPr>
          <p:cNvPr id="43" name="Rectangle 42"/>
          <p:cNvSpPr/>
          <p:nvPr userDrawn="1"/>
        </p:nvSpPr>
        <p:spPr>
          <a:xfrm>
            <a:off x="7678346" y="2221532"/>
            <a:ext cx="4513654" cy="1951692"/>
          </a:xfrm>
          <a:prstGeom prst="rect">
            <a:avLst/>
          </a:prstGeom>
          <a:solidFill>
            <a:schemeClr val="accent1">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4" name="Rectangle 43"/>
          <p:cNvSpPr/>
          <p:nvPr userDrawn="1"/>
        </p:nvSpPr>
        <p:spPr>
          <a:xfrm>
            <a:off x="0" y="2221532"/>
            <a:ext cx="4402106" cy="1951692"/>
          </a:xfrm>
          <a:prstGeom prst="rect">
            <a:avLst/>
          </a:prstGeom>
          <a:solidFill>
            <a:schemeClr val="accent1">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48" name="Straight Connector 47">
            <a:extLst>
              <a:ext uri="{FF2B5EF4-FFF2-40B4-BE49-F238E27FC236}">
                <a16:creationId xmlns:a16="http://schemas.microsoft.com/office/drawing/2014/main" xmlns="" id="{E79C5D16-8087-4587-9A0A-A0570C73E0E7}"/>
              </a:ext>
            </a:extLst>
          </p:cNvPr>
          <p:cNvCxnSpPr/>
          <p:nvPr userDrawn="1"/>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9" name="Picture 48">
            <a:extLst>
              <a:ext uri="{FF2B5EF4-FFF2-40B4-BE49-F238E27FC236}">
                <a16:creationId xmlns:a16="http://schemas.microsoft.com/office/drawing/2014/main" xmlns="" id="{9812EDA6-C656-492A-A9CA-44B03C639132}"/>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50" name="Picture 49">
            <a:extLst>
              <a:ext uri="{FF2B5EF4-FFF2-40B4-BE49-F238E27FC236}">
                <a16:creationId xmlns:a16="http://schemas.microsoft.com/office/drawing/2014/main" xmlns="" id="{627AEF91-6492-4B0C-A844-2296473B58DE}"/>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pic>
        <p:nvPicPr>
          <p:cNvPr id="58" name="Picture 57">
            <a:extLst>
              <a:ext uri="{FF2B5EF4-FFF2-40B4-BE49-F238E27FC236}">
                <a16:creationId xmlns:a16="http://schemas.microsoft.com/office/drawing/2014/main" xmlns="" id="{77B7B864-C091-4493-B14B-F5B61B586EED}"/>
              </a:ext>
            </a:extLst>
          </p:cNvPr>
          <p:cNvPicPr>
            <a:picLocks noChangeAspect="1"/>
          </p:cNvPicPr>
          <p:nvPr userDrawn="1"/>
        </p:nvPicPr>
        <p:blipFill>
          <a:blip r:embed="rId9"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59" name="Picture 58" descr="User icon Royalty Free Vector Image - VectorStock">
            <a:extLst>
              <a:ext uri="{FF2B5EF4-FFF2-40B4-BE49-F238E27FC236}">
                <a16:creationId xmlns:a16="http://schemas.microsoft.com/office/drawing/2014/main" xmlns="" id="{177B86E9-222D-4757-BE64-59540DB794E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6"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7"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r>
              <a:rPr lang="en-US" b="1" dirty="0" smtClean="0"/>
              <a:t>Computer Graphics </a:t>
            </a:r>
            <a:r>
              <a:rPr lang="en-US" dirty="0" smtClean="0">
                <a:latin typeface="Roboto Condensed Light" panose="02000000000000000000" pitchFamily="2" charset="0"/>
                <a:ea typeface="Roboto Condensed Light" panose="02000000000000000000" pitchFamily="2" charset="0"/>
              </a:rPr>
              <a:t>(CG)</a:t>
            </a:r>
          </a:p>
          <a:p>
            <a:r>
              <a:rPr lang="en-US" dirty="0" smtClean="0">
                <a:latin typeface="Roboto Condensed Light" panose="02000000000000000000" pitchFamily="2" charset="0"/>
                <a:ea typeface="Roboto Condensed Light" panose="02000000000000000000" pitchFamily="2" charset="0"/>
              </a:rPr>
              <a:t>GTU # 3150712</a:t>
            </a:r>
            <a:endParaRPr lang="en-US" dirty="0">
              <a:latin typeface="Roboto Condensed Light" panose="02000000000000000000" pitchFamily="2" charset="0"/>
              <a:ea typeface="Roboto Condensed Light" panose="02000000000000000000" pitchFamily="2" charset="0"/>
            </a:endParaRPr>
          </a:p>
        </p:txBody>
      </p:sp>
      <p:sp>
        <p:nvSpPr>
          <p:cNvPr id="34" name="TextBox 33">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35" name="Text Placeholder 2">
            <a:extLst>
              <a:ext uri="{FF2B5EF4-FFF2-40B4-BE49-F238E27FC236}">
                <a16:creationId xmlns="" xmlns:a16="http://schemas.microsoft.com/office/drawing/2014/main" id="{828AA7FF-D902-41DB-A12A-45135201E8C2}"/>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36" name="Text Placeholder 2">
            <a:extLst>
              <a:ext uri="{FF2B5EF4-FFF2-40B4-BE49-F238E27FC236}">
                <a16:creationId xmlns="" xmlns:a16="http://schemas.microsoft.com/office/drawing/2014/main" id="{F1EDDD62-43C6-4DEE-BBD9-CD0004E7EB03}"/>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37"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38"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sp>
        <p:nvSpPr>
          <p:cNvPr id="39" name="Picture Placeholder 29">
            <a:extLst>
              <a:ext uri="{FF2B5EF4-FFF2-40B4-BE49-F238E27FC236}">
                <a16:creationId xmlns=""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33754020"/>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Outline">
    <p:spTree>
      <p:nvGrpSpPr>
        <p:cNvPr id="1" name=""/>
        <p:cNvGrpSpPr/>
        <p:nvPr/>
      </p:nvGrpSpPr>
      <p:grpSpPr>
        <a:xfrm>
          <a:off x="0" y="0"/>
          <a:ext cx="0" cy="0"/>
          <a:chOff x="0" y="0"/>
          <a:chExt cx="0" cy="0"/>
        </a:xfrm>
      </p:grpSpPr>
      <p:sp>
        <p:nvSpPr>
          <p:cNvPr id="2" name="Title 1"/>
          <p:cNvSpPr>
            <a:spLocks noGrp="1" noChangeAspect="1"/>
          </p:cNvSpPr>
          <p:nvPr>
            <p:ph type="title"/>
          </p:nvPr>
        </p:nvSpPr>
        <p:spPr>
          <a:xfrm>
            <a:off x="254000" y="-46037"/>
            <a:ext cx="11684000" cy="808037"/>
          </a:xfrm>
        </p:spPr>
        <p:txBody>
          <a:bodyPr wrap="none">
            <a:normAutofit/>
          </a:bodyPr>
          <a:lstStyle>
            <a:lvl1pPr algn="l">
              <a:defRPr sz="4400" b="0">
                <a:latin typeface="+mj-lt"/>
                <a:ea typeface="Open Sans Semibold" panose="020B0706030804020204" pitchFamily="34" charset="0"/>
                <a:cs typeface="Open Sans Semibold" panose="020B07060308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254000" y="734704"/>
            <a:ext cx="11684000" cy="5638800"/>
          </a:xfrm>
        </p:spPr>
        <p:txBody>
          <a:bodyPr>
            <a:noAutofit/>
          </a:bodyPr>
          <a:lstStyle>
            <a:lvl1pPr marL="342900" indent="-342900" algn="just">
              <a:lnSpc>
                <a:spcPct val="114000"/>
              </a:lnSpc>
              <a:buClr>
                <a:schemeClr val="tx1"/>
              </a:buClr>
              <a:buFont typeface="Wingdings" pitchFamily="2" charset="2"/>
              <a:buChar char="§"/>
              <a:defRPr sz="2400" b="0">
                <a:solidFill>
                  <a:schemeClr val="tx1"/>
                </a:solidFill>
                <a:latin typeface="+mj-lt"/>
                <a:ea typeface="Times New Roman" panose="02020603050405020304" pitchFamily="18" charset="0"/>
                <a:cs typeface="Times New Roman" panose="02020603050405020304" pitchFamily="18" charset="0"/>
              </a:defRPr>
            </a:lvl1pPr>
            <a:lvl2pPr marL="742950" indent="-285750" algn="just">
              <a:lnSpc>
                <a:spcPct val="114000"/>
              </a:lnSpc>
              <a:buClr>
                <a:srgbClr val="002060"/>
              </a:buClr>
              <a:buFont typeface="Arial" pitchFamily="34" charset="0"/>
              <a:buChar char="•"/>
              <a:defRPr sz="2200">
                <a:solidFill>
                  <a:srgbClr val="002060"/>
                </a:solidFill>
                <a:latin typeface="+mj-lt"/>
                <a:ea typeface="Times New Roman" panose="02020603050405020304" pitchFamily="18" charset="0"/>
                <a:cs typeface="Times New Roman" panose="02020603050405020304" pitchFamily="18" charset="0"/>
              </a:defRPr>
            </a:lvl2pPr>
            <a:lvl3pPr marL="1143000" indent="-228600" algn="just">
              <a:lnSpc>
                <a:spcPct val="114000"/>
              </a:lnSpc>
              <a:buClr>
                <a:schemeClr val="tx1"/>
              </a:buClr>
              <a:buFont typeface="Courier New" pitchFamily="49" charset="0"/>
              <a:buChar char="o"/>
              <a:defRPr sz="2000">
                <a:latin typeface="+mj-lt"/>
                <a:ea typeface="Times New Roman" panose="02020603050405020304" pitchFamily="18" charset="0"/>
                <a:cs typeface="Times New Roman" panose="02020603050405020304" pitchFamily="18" charset="0"/>
              </a:defRPr>
            </a:lvl3pPr>
            <a:lvl4pPr algn="just">
              <a:lnSpc>
                <a:spcPct val="114000"/>
              </a:lnSpc>
              <a:buClr>
                <a:srgbClr val="002060"/>
              </a:buClr>
              <a:defRPr sz="1800">
                <a:solidFill>
                  <a:srgbClr val="002060"/>
                </a:solidFill>
                <a:latin typeface="+mj-lt"/>
                <a:ea typeface="Times New Roman" panose="02020603050405020304" pitchFamily="18" charset="0"/>
                <a:cs typeface="Times New Roman" panose="02020603050405020304" pitchFamily="18" charset="0"/>
              </a:defRPr>
            </a:lvl4pPr>
            <a:lvl5pPr algn="just">
              <a:lnSpc>
                <a:spcPct val="114000"/>
              </a:lnSpc>
              <a:buClr>
                <a:schemeClr val="tx1"/>
              </a:buClr>
              <a:defRPr sz="1600">
                <a:latin typeface="+mj-lt"/>
                <a:ea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6" name="Straight Connector 5"/>
          <p:cNvCxnSpPr/>
          <p:nvPr userDrawn="1"/>
        </p:nvCxnSpPr>
        <p:spPr>
          <a:xfrm>
            <a:off x="254000" y="685800"/>
            <a:ext cx="1168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ktangel 11"/>
          <p:cNvSpPr/>
          <p:nvPr userDrawn="1"/>
        </p:nvSpPr>
        <p:spPr>
          <a:xfrm>
            <a:off x="0" y="6477000"/>
            <a:ext cx="6096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kern="1200" noProof="1" smtClean="0">
                <a:solidFill>
                  <a:srgbClr val="FFFFFF"/>
                </a:solidFill>
                <a:latin typeface="+mn-lt"/>
                <a:ea typeface="Open Sans" panose="020B0606030504020204" pitchFamily="34" charset="0"/>
                <a:cs typeface="Open Sans" panose="020B0606030504020204" pitchFamily="34" charset="0"/>
              </a:rPr>
              <a:t>Unit:</a:t>
            </a:r>
            <a:r>
              <a:rPr lang="da-DK" sz="1800" kern="1200" baseline="0" noProof="1" smtClean="0">
                <a:solidFill>
                  <a:srgbClr val="FFFFFF"/>
                </a:solidFill>
                <a:latin typeface="+mn-lt"/>
                <a:ea typeface="Open Sans" panose="020B0606030504020204" pitchFamily="34" charset="0"/>
                <a:cs typeface="Open Sans" panose="020B0606030504020204" pitchFamily="34" charset="0"/>
              </a:rPr>
              <a:t> 1 Introduction to Economics</a:t>
            </a:r>
            <a:r>
              <a:rPr lang="da-DK" sz="1800" noProof="1" smtClean="0">
                <a:solidFill>
                  <a:srgbClr val="FFFFFF"/>
                </a:solidFill>
                <a:ea typeface="Open Sans" panose="020B0606030504020204" pitchFamily="34" charset="0"/>
                <a:cs typeface="Open Sans" panose="020B0606030504020204" pitchFamily="34" charset="0"/>
              </a:rPr>
              <a:t>               </a:t>
            </a:r>
            <a:fld id="{37AC90A6-3827-458B-B5F8-36D0DA7C6055}" type="slidenum">
              <a:rPr lang="da-DK" sz="1800" noProof="1" smtClean="0">
                <a:solidFill>
                  <a:srgbClr val="FFFFFF"/>
                </a:solidFill>
                <a:ea typeface="Open Sans" panose="020B0606030504020204" pitchFamily="34" charset="0"/>
                <a:cs typeface="Open Sans" panose="020B0606030504020204" pitchFamily="34" charset="0"/>
              </a:rPr>
              <a:pPr indent="-342900">
                <a:defRPr/>
              </a:pPr>
              <a:t>‹#›</a:t>
            </a:fld>
            <a:endParaRPr lang="da-DK" sz="1800" noProof="1">
              <a:solidFill>
                <a:srgbClr val="FFFFFF"/>
              </a:solidFill>
              <a:ea typeface="Open Sans" panose="020B0606030504020204" pitchFamily="34" charset="0"/>
              <a:cs typeface="Open Sans" panose="020B0606030504020204" pitchFamily="34" charset="0"/>
            </a:endParaRPr>
          </a:p>
        </p:txBody>
      </p:sp>
      <p:sp>
        <p:nvSpPr>
          <p:cNvPr id="9" name="Rektangel 11"/>
          <p:cNvSpPr/>
          <p:nvPr userDrawn="1"/>
        </p:nvSpPr>
        <p:spPr>
          <a:xfrm>
            <a:off x="6096000" y="6477000"/>
            <a:ext cx="6096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smtClean="0">
                <a:solidFill>
                  <a:srgbClr val="FFFFFF"/>
                </a:solidFill>
                <a:ea typeface="Open Sans" panose="020B0606030504020204" pitchFamily="34" charset="0"/>
                <a:cs typeface="Open Sans" panose="020B0606030504020204" pitchFamily="34" charset="0"/>
              </a:rPr>
              <a:t>Darshan Institute </a:t>
            </a:r>
            <a:r>
              <a:rPr lang="da-DK" sz="1800" noProof="1">
                <a:solidFill>
                  <a:srgbClr val="FFFFFF"/>
                </a:solidFill>
                <a:ea typeface="Open Sans" panose="020B0606030504020204" pitchFamily="34" charset="0"/>
                <a:cs typeface="Open Sans" panose="020B0606030504020204" pitchFamily="34" charset="0"/>
              </a:rPr>
              <a:t>of Engineering &amp; </a:t>
            </a:r>
            <a:r>
              <a:rPr lang="da-DK" sz="1800" noProof="1" smtClean="0">
                <a:solidFill>
                  <a:srgbClr val="FFFFFF"/>
                </a:solidFill>
                <a:ea typeface="Open Sans" panose="020B0606030504020204" pitchFamily="34" charset="0"/>
                <a:cs typeface="Open Sans" panose="020B0606030504020204" pitchFamily="34" charset="0"/>
              </a:rPr>
              <a:t>Technology</a:t>
            </a:r>
            <a:endParaRPr lang="da-DK" sz="1800" noProof="1">
              <a:solidFill>
                <a:srgbClr val="FFFFFF"/>
              </a:solidFill>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89635236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2967F7A9-F404-4412-B868-8EB67A41E2A4}"/>
              </a:ext>
            </a:extLst>
          </p:cNvPr>
          <p:cNvGrpSpPr/>
          <p:nvPr userDrawn="1"/>
        </p:nvGrpSpPr>
        <p:grpSpPr>
          <a:xfrm>
            <a:off x="9576895" y="5890392"/>
            <a:ext cx="2554143" cy="587454"/>
            <a:chOff x="131177" y="5775962"/>
            <a:chExt cx="2530239" cy="581956"/>
          </a:xfrm>
        </p:grpSpPr>
        <p:pic>
          <p:nvPicPr>
            <p:cNvPr id="16" name="Picture 15">
              <a:extLst>
                <a:ext uri="{FF2B5EF4-FFF2-40B4-BE49-F238E27FC236}">
                  <a16:creationId xmlns:a16="http://schemas.microsoft.com/office/drawing/2014/main" xmlns=""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xmlns=""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Vijay</a:t>
            </a:r>
            <a:r>
              <a:rPr lang="en-US" baseline="0"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M </a:t>
            </a:r>
            <a:r>
              <a:rPr lang="en-US" baseline="0"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Shekhat</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26"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3831431" y="6604000"/>
            <a:ext cx="4529137"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#3150709 (PE)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1 – Concepts and Theories of Business Ethics</a:t>
            </a:r>
          </a:p>
        </p:txBody>
      </p:sp>
    </p:spTree>
    <p:extLst>
      <p:ext uri="{BB962C8B-B14F-4D97-AF65-F5344CB8AC3E}">
        <p14:creationId xmlns:p14="http://schemas.microsoft.com/office/powerpoint/2010/main" val="420276124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2967F7A9-F404-4412-B868-8EB67A41E2A4}"/>
              </a:ext>
            </a:extLst>
          </p:cNvPr>
          <p:cNvGrpSpPr/>
          <p:nvPr userDrawn="1"/>
        </p:nvGrpSpPr>
        <p:grpSpPr>
          <a:xfrm>
            <a:off x="128095" y="5890392"/>
            <a:ext cx="2554143" cy="587454"/>
            <a:chOff x="131177" y="5775962"/>
            <a:chExt cx="2530239" cy="581956"/>
          </a:xfrm>
        </p:grpSpPr>
        <p:pic>
          <p:nvPicPr>
            <p:cNvPr id="16" name="Picture 15">
              <a:extLst>
                <a:ext uri="{FF2B5EF4-FFF2-40B4-BE49-F238E27FC236}">
                  <a16:creationId xmlns:a16="http://schemas.microsoft.com/office/drawing/2014/main" xmlns=""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xmlns=""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4081461" y="6602874"/>
            <a:ext cx="4029077"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#3140709 (PEM)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1 – Introduction to Economics</a:t>
            </a:r>
          </a:p>
        </p:txBody>
      </p:sp>
      <p:sp>
        <p:nvSpPr>
          <p:cNvPr id="15"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Vijay</a:t>
            </a:r>
            <a:r>
              <a:rPr lang="en-US" baseline="0"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M </a:t>
            </a:r>
            <a:r>
              <a:rPr lang="en-US" baseline="0"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Shekhat</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Tree>
    <p:extLst>
      <p:ext uri="{BB962C8B-B14F-4D97-AF65-F5344CB8AC3E}">
        <p14:creationId xmlns:p14="http://schemas.microsoft.com/office/powerpoint/2010/main" val="34686285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xmlns=""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xmlns=""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xmlns=""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xmlns=""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grpSp>
        <p:nvGrpSpPr>
          <p:cNvPr id="9" name="Group 8">
            <a:extLst>
              <a:ext uri="{FF2B5EF4-FFF2-40B4-BE49-F238E27FC236}">
                <a16:creationId xmlns:a16="http://schemas.microsoft.com/office/drawing/2014/main" xmlns="" id="{2802A992-B18A-47D4-8497-02E7586DF58D}"/>
              </a:ext>
            </a:extLst>
          </p:cNvPr>
          <p:cNvGrpSpPr/>
          <p:nvPr userDrawn="1"/>
        </p:nvGrpSpPr>
        <p:grpSpPr>
          <a:xfrm>
            <a:off x="9437223" y="6087939"/>
            <a:ext cx="2554143" cy="587454"/>
            <a:chOff x="131177" y="5775962"/>
            <a:chExt cx="2530239" cy="581956"/>
          </a:xfrm>
        </p:grpSpPr>
        <p:pic>
          <p:nvPicPr>
            <p:cNvPr id="13" name="Picture 12">
              <a:extLst>
                <a:ext uri="{FF2B5EF4-FFF2-40B4-BE49-F238E27FC236}">
                  <a16:creationId xmlns:a16="http://schemas.microsoft.com/office/drawing/2014/main" xmlns="" id="{8DD61FEC-075B-4EDD-97CA-36E6F72630F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4" name="Rectangle 13">
              <a:extLst>
                <a:ext uri="{FF2B5EF4-FFF2-40B4-BE49-F238E27FC236}">
                  <a16:creationId xmlns:a16="http://schemas.microsoft.com/office/drawing/2014/main" xmlns="" id="{CB550E12-AA95-4B1B-A8D2-ED01E515FC43}"/>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Tree>
    <p:extLst>
      <p:ext uri="{BB962C8B-B14F-4D97-AF65-F5344CB8AC3E}">
        <p14:creationId xmlns:p14="http://schemas.microsoft.com/office/powerpoint/2010/main" val="200169294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xmlns="" id="{FE191CF5-3D57-422B-B2EB-FF235E30DB22}"/>
              </a:ext>
            </a:extLst>
          </p:cNvPr>
          <p:cNvGrpSpPr/>
          <p:nvPr userDrawn="1"/>
        </p:nvGrpSpPr>
        <p:grpSpPr>
          <a:xfrm>
            <a:off x="9576895" y="99192"/>
            <a:ext cx="2554143" cy="587454"/>
            <a:chOff x="131177" y="5775962"/>
            <a:chExt cx="2530239" cy="581956"/>
          </a:xfrm>
        </p:grpSpPr>
        <p:pic>
          <p:nvPicPr>
            <p:cNvPr id="12" name="Picture 11">
              <a:extLst>
                <a:ext uri="{FF2B5EF4-FFF2-40B4-BE49-F238E27FC236}">
                  <a16:creationId xmlns:a16="http://schemas.microsoft.com/office/drawing/2014/main" xmlns="" id="{C9B183D5-5DE8-48E7-85E7-60CE9D0FD2D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xmlns="" id="{62445F4B-50F2-4CA0-A5C5-6D690A29F3F2}"/>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197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xmlns="" id="{913602D2-CAF0-4790-95E8-87990761ED0C}"/>
              </a:ext>
            </a:extLst>
          </p:cNvPr>
          <p:cNvGrpSpPr/>
          <p:nvPr userDrawn="1"/>
        </p:nvGrpSpPr>
        <p:grpSpPr>
          <a:xfrm>
            <a:off x="9576895" y="5890392"/>
            <a:ext cx="2554143" cy="587454"/>
            <a:chOff x="131177" y="5775962"/>
            <a:chExt cx="2530239" cy="581956"/>
          </a:xfrm>
        </p:grpSpPr>
        <p:pic>
          <p:nvPicPr>
            <p:cNvPr id="12" name="Picture 11">
              <a:extLst>
                <a:ext uri="{FF2B5EF4-FFF2-40B4-BE49-F238E27FC236}">
                  <a16:creationId xmlns:a16="http://schemas.microsoft.com/office/drawing/2014/main" xmlns="" id="{A378A2C8-EF9C-479C-ACF0-D9819B46DF5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xmlns="" id="{61DE4F58-7D48-453D-89E1-B25767150977}"/>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624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xmlns="" id="{15C60ED7-12D4-496E-AF73-0995BE8C12FD}"/>
              </a:ext>
            </a:extLst>
          </p:cNvPr>
          <p:cNvGrpSpPr/>
          <p:nvPr userDrawn="1"/>
        </p:nvGrpSpPr>
        <p:grpSpPr>
          <a:xfrm>
            <a:off x="128095" y="5890392"/>
            <a:ext cx="2554143" cy="587454"/>
            <a:chOff x="131177" y="5775962"/>
            <a:chExt cx="2530239" cy="581956"/>
          </a:xfrm>
        </p:grpSpPr>
        <p:pic>
          <p:nvPicPr>
            <p:cNvPr id="12" name="Picture 11">
              <a:extLst>
                <a:ext uri="{FF2B5EF4-FFF2-40B4-BE49-F238E27FC236}">
                  <a16:creationId xmlns:a16="http://schemas.microsoft.com/office/drawing/2014/main" xmlns="" id="{30CB04CE-0025-4B1F-B962-A759D179D8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xmlns="" id="{43F480CB-A4AF-424E-90DB-5B677403441A}"/>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43314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xmlns:a="http://schemas.openxmlformats.org/drawingml/2006/main">
              <a:rPr lang="gu"/>
              <a:t>માસ્ટર ટાઇટલ શૈલીમાં ફેરફાર કરવા માટે ક્લિક કરો</a:t>
            </a:r>
          </a:p>
        </p:txBody>
      </p:sp>
      <p:sp>
        <p:nvSpPr>
          <p:cNvPr id="3" name="Text Placeholder 2">
            <a:extLst>
              <a:ext uri="{FF2B5EF4-FFF2-40B4-BE49-F238E27FC236}">
                <a16:creationId xmlns:a16="http://schemas.microsoft.com/office/drawing/2014/main" xmlns=""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xmlns:a="http://schemas.openxmlformats.org/drawingml/2006/main" lvl="0"/>
            <a:r xmlns:a="http://schemas.openxmlformats.org/drawingml/2006/main">
              <a:rPr lang="gu"/>
              <a:t>માસ્ટર ટેક્સ્ટ શૈલીમાં ફેરફાર કરવા માટે ક્લિક કરો</a:t>
            </a:r>
          </a:p>
          <a:p>
            <a:pPr xmlns:a="http://schemas.openxmlformats.org/drawingml/2006/main" lvl="1"/>
            <a:r xmlns:a="http://schemas.openxmlformats.org/drawingml/2006/main">
              <a:rPr lang="gu"/>
              <a:t>બીજા સ્તર</a:t>
            </a:r>
          </a:p>
          <a:p>
            <a:pPr xmlns:a="http://schemas.openxmlformats.org/drawingml/2006/main" lvl="2"/>
            <a:r xmlns:a="http://schemas.openxmlformats.org/drawingml/2006/main">
              <a:rPr lang="gu"/>
              <a:t>ત્રીજા સ્તર</a:t>
            </a:r>
          </a:p>
          <a:p>
            <a:pPr xmlns:a="http://schemas.openxmlformats.org/drawingml/2006/main" lvl="3"/>
            <a:r xmlns:a="http://schemas.openxmlformats.org/drawingml/2006/main">
              <a:rPr lang="gu"/>
              <a:t>ચોથું સ્તર</a:t>
            </a:r>
          </a:p>
          <a:p>
            <a:pPr xmlns:a="http://schemas.openxmlformats.org/drawingml/2006/main" lvl="4"/>
            <a:r xmlns:a="http://schemas.openxmlformats.org/drawingml/2006/main">
              <a:rPr lang="gu"/>
              <a:t>પાંચમું સ્તર</a:t>
            </a:r>
          </a:p>
        </p:txBody>
      </p:sp>
      <p:sp>
        <p:nvSpPr>
          <p:cNvPr id="4" name="Date Placeholder 3">
            <a:extLst>
              <a:ext uri="{FF2B5EF4-FFF2-40B4-BE49-F238E27FC236}">
                <a16:creationId xmlns:a16="http://schemas.microsoft.com/office/drawing/2014/main" xmlns=""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8/13/2021</a:t>
            </a:fld>
            <a:endParaRPr lang="en-US"/>
          </a:p>
        </p:txBody>
      </p:sp>
      <p:sp>
        <p:nvSpPr>
          <p:cNvPr id="5" name="Footer Placeholder 4">
            <a:extLst>
              <a:ext uri="{FF2B5EF4-FFF2-40B4-BE49-F238E27FC236}">
                <a16:creationId xmlns:a16="http://schemas.microsoft.com/office/drawing/2014/main" xmlns=""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90" r:id="rId8"/>
    <p:sldLayoutId id="2147483673" r:id="rId9"/>
    <p:sldLayoutId id="2147483691" r:id="rId10"/>
    <p:sldLayoutId id="2147483674" r:id="rId11"/>
    <p:sldLayoutId id="2147483676" r:id="rId12"/>
    <p:sldLayoutId id="2147483677" r:id="rId13"/>
    <p:sldLayoutId id="2147483678" r:id="rId14"/>
    <p:sldLayoutId id="2147483679" r:id="rId15"/>
    <p:sldLayoutId id="2147483681" r:id="rId16"/>
    <p:sldLayoutId id="2147483683" r:id="rId17"/>
    <p:sldLayoutId id="2147483682" r:id="rId18"/>
    <p:sldLayoutId id="2147483684" r:id="rId19"/>
    <p:sldLayoutId id="2147483685" r:id="rId20"/>
    <p:sldLayoutId id="2147483686" r:id="rId21"/>
    <p:sldLayoutId id="2147483692" r:id="rId22"/>
    <p:sldLayoutId id="2147483693" r:id="rId2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95517B9A-CB15-4105-8DB6-3BE4CEF0C915}"/>
              </a:ext>
            </a:extLst>
          </p:cNvPr>
          <p:cNvSpPr>
            <a:spLocks noGrp="1"/>
          </p:cNvSpPr>
          <p:nvPr>
            <p:ph type="ctrTitle"/>
          </p:nvPr>
        </p:nvSpPr>
        <p:spPr/>
        <p:txBody>
          <a:bodyPr/>
          <a:lstStyle/>
          <a:p>
            <a:r xmlns:a="http://schemas.openxmlformats.org/drawingml/2006/main">
              <a:rPr lang="gu" sz="4800" b="0" dirty="0">
                <a:latin typeface="Roboto Condensed Light" panose="02000000000000000000" pitchFamily="2" charset="0"/>
                <a:ea typeface="Roboto Condensed Light" panose="02000000000000000000" pitchFamily="2" charset="0"/>
              </a:rPr>
              <a:t>યુનિટ 1</a:t>
            </a:r>
            <a:r xmlns:a="http://schemas.openxmlformats.org/drawingml/2006/main">
              <a:rPr lang="gu" dirty="0"/>
              <a:t> </a:t>
            </a:r>
            <a:br xmlns:a="http://schemas.openxmlformats.org/drawingml/2006/main">
              <a:rPr lang="en-US" dirty="0"/>
            </a:br>
            <a:r xmlns:a="http://schemas.openxmlformats.org/drawingml/2006/main">
              <a:rPr lang="gu" dirty="0"/>
              <a:t>વ્યવસાયિક નીતિશાસ્ત્રના ખ્યાલો અને સિદ્ધાંતો</a:t>
            </a:r>
          </a:p>
        </p:txBody>
      </p:sp>
      <p:sp>
        <p:nvSpPr>
          <p:cNvPr id="10" name="Text Placeholder 9">
            <a:extLst>
              <a:ext uri="{FF2B5EF4-FFF2-40B4-BE49-F238E27FC236}">
                <a16:creationId xmlns:a16="http://schemas.microsoft.com/office/drawing/2014/main" xmlns="" id="{C082D7EB-29EC-46FF-A7B0-A0D59D247AEB}"/>
              </a:ext>
            </a:extLst>
          </p:cNvPr>
          <p:cNvSpPr>
            <a:spLocks noGrp="1"/>
          </p:cNvSpPr>
          <p:nvPr>
            <p:ph type="body" sz="quarter" idx="11"/>
          </p:nvPr>
        </p:nvSpPr>
        <p:spPr/>
        <p:txBody>
          <a:bodyPr/>
          <a:lstStyle/>
          <a:p>
            <a:r xmlns:a="http://schemas.openxmlformats.org/drawingml/2006/main">
              <a:rPr lang="gu" dirty="0" smtClean="0"/>
              <a:t>Vijay.shekhat@Darshan.ac.in</a:t>
            </a:r>
            <a:endParaRPr xmlns:a="http://schemas.openxmlformats.org/drawingml/2006/main" lang="en-US" dirty="0"/>
          </a:p>
        </p:txBody>
      </p:sp>
      <p:sp>
        <p:nvSpPr>
          <p:cNvPr id="11" name="Text Placeholder 10">
            <a:extLst>
              <a:ext uri="{FF2B5EF4-FFF2-40B4-BE49-F238E27FC236}">
                <a16:creationId xmlns:a16="http://schemas.microsoft.com/office/drawing/2014/main" xmlns="" id="{AA546C7D-5FAD-4283-8D6D-335B9785575B}"/>
              </a:ext>
            </a:extLst>
          </p:cNvPr>
          <p:cNvSpPr>
            <a:spLocks noGrp="1"/>
          </p:cNvSpPr>
          <p:nvPr>
            <p:ph type="body" sz="quarter" idx="12"/>
          </p:nvPr>
        </p:nvSpPr>
        <p:spPr/>
        <p:txBody>
          <a:bodyPr/>
          <a:lstStyle/>
          <a:p>
            <a:r xmlns:a="http://schemas.openxmlformats.org/drawingml/2006/main">
              <a:rPr lang="gu" dirty="0" smtClean="0"/>
              <a:t>9558045778</a:t>
            </a:r>
            <a:endParaRPr xmlns:a="http://schemas.openxmlformats.org/drawingml/2006/main" lang="en-US" dirty="0"/>
          </a:p>
        </p:txBody>
      </p:sp>
      <p:sp>
        <p:nvSpPr>
          <p:cNvPr id="12" name="Text Placeholder 11">
            <a:extLst>
              <a:ext uri="{FF2B5EF4-FFF2-40B4-BE49-F238E27FC236}">
                <a16:creationId xmlns:a16="http://schemas.microsoft.com/office/drawing/2014/main" xmlns="" id="{E122C0AC-FE99-4050-96C1-834C68B58208}"/>
              </a:ext>
            </a:extLst>
          </p:cNvPr>
          <p:cNvSpPr>
            <a:spLocks noGrp="1"/>
          </p:cNvSpPr>
          <p:nvPr>
            <p:ph type="body" sz="quarter" idx="13"/>
          </p:nvPr>
        </p:nvSpPr>
        <p:spPr/>
        <p:txBody>
          <a:bodyPr/>
          <a:lstStyle/>
          <a:p>
            <a:r xmlns:a="http://schemas.openxmlformats.org/drawingml/2006/main">
              <a:rPr lang="gu" dirty="0"/>
              <a:t>કમ્પ્યુટર એન્જિનિયરિંગ </a:t>
            </a:r>
            <a:r xmlns:a="http://schemas.openxmlformats.org/drawingml/2006/main">
              <a:rPr lang="gu" dirty="0" smtClean="0"/>
              <a:t>વિભાગ</a:t>
            </a:r>
            <a:endParaRPr xmlns:a="http://schemas.openxmlformats.org/drawingml/2006/main" lang="en-US" dirty="0"/>
          </a:p>
        </p:txBody>
      </p:sp>
      <p:sp>
        <p:nvSpPr>
          <p:cNvPr id="13" name="Text Placeholder 12">
            <a:extLst>
              <a:ext uri="{FF2B5EF4-FFF2-40B4-BE49-F238E27FC236}">
                <a16:creationId xmlns:a16="http://schemas.microsoft.com/office/drawing/2014/main" xmlns="" id="{4747B24B-6BDC-4D9B-A81D-E04AD86D9990}"/>
              </a:ext>
            </a:extLst>
          </p:cNvPr>
          <p:cNvSpPr>
            <a:spLocks noGrp="1"/>
          </p:cNvSpPr>
          <p:nvPr>
            <p:ph type="body" sz="quarter" idx="14"/>
          </p:nvPr>
        </p:nvSpPr>
        <p:spPr/>
        <p:txBody>
          <a:bodyPr/>
          <a:lstStyle/>
          <a:p>
            <a:r xmlns:a="http://schemas.openxmlformats.org/drawingml/2006/main">
              <a:rPr lang="gu" dirty="0" smtClean="0"/>
              <a:t>પ્રો. વિજય એમ. </a:t>
            </a:r>
            <a:r xmlns:a="http://schemas.openxmlformats.org/drawingml/2006/main">
              <a:rPr lang="gu" dirty="0" err="1" smtClean="0"/>
              <a:t>શેખત</a:t>
            </a:r>
            <a:endParaRPr xmlns:a="http://schemas.openxmlformats.org/drawingml/2006/main" lang="en-US" dirty="0"/>
          </a:p>
        </p:txBody>
      </p:sp>
      <p:sp>
        <p:nvSpPr>
          <p:cNvPr id="14" name="Text Placeholder 13">
            <a:extLst>
              <a:ext uri="{FF2B5EF4-FFF2-40B4-BE49-F238E27FC236}">
                <a16:creationId xmlns:a16="http://schemas.microsoft.com/office/drawing/2014/main" xmlns="" id="{38247361-D1B1-496C-91FD-362FC4744130}"/>
              </a:ext>
            </a:extLst>
          </p:cNvPr>
          <p:cNvSpPr>
            <a:spLocks noGrp="1"/>
          </p:cNvSpPr>
          <p:nvPr>
            <p:ph type="body" sz="quarter" idx="16"/>
          </p:nvPr>
        </p:nvSpPr>
        <p:spPr/>
        <p:txBody>
          <a:bodyPr/>
          <a:lstStyle/>
          <a:p>
            <a:r xmlns:a="http://schemas.openxmlformats.org/drawingml/2006/main">
              <a:rPr lang="gu" b="1" dirty="0"/>
              <a:t>વ્યવસાયિક </a:t>
            </a:r>
            <a:r xmlns:a="http://schemas.openxmlformats.org/drawingml/2006/main">
              <a:rPr lang="gu" b="1" dirty="0" smtClean="0"/>
              <a:t>નીતિશાસ્ત્ર </a:t>
            </a:r>
            <a:r xmlns:a="http://schemas.openxmlformats.org/drawingml/2006/main">
              <a:rPr lang="gu" dirty="0" smtClean="0">
                <a:latin typeface="Roboto Condensed Light" panose="02000000000000000000" pitchFamily="2" charset="0"/>
                <a:ea typeface="Roboto Condensed Light" panose="02000000000000000000" pitchFamily="2" charset="0"/>
              </a:rPr>
              <a:t>(PE)</a:t>
            </a:r>
            <a:endParaRPr xmlns:a="http://schemas.openxmlformats.org/drawingml/2006/main" lang="en-US" dirty="0">
              <a:latin typeface="Roboto Condensed Light" panose="02000000000000000000" pitchFamily="2" charset="0"/>
              <a:ea typeface="Roboto Condensed Light" panose="02000000000000000000" pitchFamily="2" charset="0"/>
            </a:endParaRPr>
          </a:p>
          <a:p>
            <a:r xmlns:a="http://schemas.openxmlformats.org/drawingml/2006/main">
              <a:rPr lang="gu" dirty="0">
                <a:latin typeface="Roboto Condensed Light" panose="02000000000000000000" pitchFamily="2" charset="0"/>
                <a:ea typeface="Roboto Condensed Light" panose="02000000000000000000" pitchFamily="2" charset="0"/>
              </a:rPr>
              <a:t>GTU # </a:t>
            </a:r>
            <a:r xmlns:a="http://schemas.openxmlformats.org/drawingml/2006/main">
              <a:rPr lang="gu" dirty="0" smtClean="0">
                <a:latin typeface="Roboto Condensed Light" panose="02000000000000000000" pitchFamily="2" charset="0"/>
                <a:ea typeface="Roboto Condensed Light" panose="02000000000000000000" pitchFamily="2" charset="0"/>
              </a:rPr>
              <a:t>3150709</a:t>
            </a:r>
            <a:endParaRPr xmlns:a="http://schemas.openxmlformats.org/drawingml/2006/main" lang="en-US" dirty="0">
              <a:latin typeface="Roboto Condensed Light" panose="02000000000000000000" pitchFamily="2" charset="0"/>
              <a:ea typeface="Roboto Condensed Light" panose="02000000000000000000" pitchFamily="2" charset="0"/>
            </a:endParaRPr>
          </a:p>
        </p:txBody>
      </p:sp>
      <p:pic>
        <p:nvPicPr>
          <p:cNvPr id="2" name="Picture Placeholder 1"/>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679" r="2679"/>
          <a:stretch>
            <a:fillRect/>
          </a:stretch>
        </p:blipFill>
        <p:spPr/>
      </p:pic>
    </p:spTree>
    <p:extLst>
      <p:ext uri="{BB962C8B-B14F-4D97-AF65-F5344CB8AC3E}">
        <p14:creationId xmlns:p14="http://schemas.microsoft.com/office/powerpoint/2010/main" val="33337401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gu" dirty="0" err="1"/>
              <a:t>નૈતિકતા </a:t>
            </a:r>
            <a:r xmlns:a="http://schemas.openxmlformats.org/drawingml/2006/main">
              <a:rPr lang="gu" dirty="0"/>
              <a:t>, </a:t>
            </a:r>
            <a:r xmlns:a="http://schemas.openxmlformats.org/drawingml/2006/main">
              <a:rPr lang="gu" dirty="0" smtClean="0"/>
              <a:t>શિષ્ટાચાર </a:t>
            </a:r>
            <a:r xmlns:a="http://schemas.openxmlformats.org/drawingml/2006/main">
              <a:rPr lang="gu" dirty="0"/>
              <a:t>અને </a:t>
            </a:r>
            <a:r xmlns:a="http://schemas.openxmlformats.org/drawingml/2006/main">
              <a:rPr lang="gu" dirty="0" smtClean="0"/>
              <a:t>વ્યવસાયિક સંહિતા </a:t>
            </a:r>
            <a:r xmlns:a="http://schemas.openxmlformats.org/drawingml/2006/main">
              <a:rPr lang="gu" dirty="0"/>
              <a:t>( </a:t>
            </a:r>
            <a:r xmlns:a="http://schemas.openxmlformats.org/drawingml/2006/main">
              <a:rPr lang="gu" dirty="0" err="1"/>
              <a:t>ચાલુ </a:t>
            </a:r>
            <a:r xmlns:a="http://schemas.openxmlformats.org/drawingml/2006/main">
              <a:rPr lang="gu" dirty="0"/>
              <a:t>…)</a:t>
            </a:r>
            <a:endParaRPr xmlns:a="http://schemas.openxmlformats.org/drawingml/2006/main" lang="en-IN" dirty="0"/>
          </a:p>
        </p:txBody>
      </p:sp>
      <p:sp>
        <p:nvSpPr>
          <p:cNvPr id="3" name="Content Placeholder 2"/>
          <p:cNvSpPr>
            <a:spLocks noGrp="1"/>
          </p:cNvSpPr>
          <p:nvPr>
            <p:ph idx="1"/>
          </p:nvPr>
        </p:nvSpPr>
        <p:spPr/>
        <p:txBody>
          <a:bodyPr/>
          <a:lstStyle/>
          <a:p>
            <a:pPr xmlns:a="http://schemas.openxmlformats.org/drawingml/2006/main" lvl="0"/>
            <a:r xmlns:a="http://schemas.openxmlformats.org/drawingml/2006/main">
              <a:rPr lang="gu" dirty="0" smtClean="0"/>
              <a:t>સંસ્થાકીય </a:t>
            </a:r>
            <a:r xmlns:a="http://schemas.openxmlformats.org/drawingml/2006/main">
              <a:rPr lang="gu" dirty="0"/>
              <a:t>ધોરણો, અમુક ધ્યેયો માટે જૂથ પ્રતિબદ્ધતા, અનુરૂપ થવાનું દબાણ અને જવાબદારીનો ફેલાવો આ બધું સંસ્થાના સંદર્ભમાં વ્યક્તિગત અખંડિતતાની કવાયતને મુશ્કેલ બનાવી શકે છે.</a:t>
            </a:r>
            <a:endParaRPr xmlns:a="http://schemas.openxmlformats.org/drawingml/2006/main" lang="en-IN" dirty="0"/>
          </a:p>
          <a:p>
            <a:pPr xmlns:a="http://schemas.openxmlformats.org/drawingml/2006/main" lvl="0"/>
            <a:r xmlns:a="http://schemas.openxmlformats.org/drawingml/2006/main">
              <a:rPr lang="gu" dirty="0"/>
              <a:t>નૈતિક સિદ્ધાંતો નૈતિક ચુકાદાઓ માટે પુષ્ટિકારી ધોરણ પ્રદાન કરે છે.</a:t>
            </a:r>
            <a:endParaRPr xmlns:a="http://schemas.openxmlformats.org/drawingml/2006/main" lang="en-IN" dirty="0"/>
          </a:p>
          <a:p>
            <a:pPr xmlns:a="http://schemas.openxmlformats.org/drawingml/2006/main" lvl="0"/>
            <a:r xmlns:a="http://schemas.openxmlformats.org/drawingml/2006/main">
              <a:rPr lang="gu" dirty="0"/>
              <a:t>જો કે, આ પ્રક્રિયા યાંત્રિક નથી.</a:t>
            </a:r>
            <a:endParaRPr xmlns:a="http://schemas.openxmlformats.org/drawingml/2006/main" lang="en-IN" dirty="0"/>
          </a:p>
          <a:p>
            <a:pPr xmlns:a="http://schemas.openxmlformats.org/drawingml/2006/main" lvl="0"/>
            <a:r xmlns:a="http://schemas.openxmlformats.org/drawingml/2006/main">
              <a:rPr lang="gu" dirty="0"/>
              <a:t>સિદ્ધાંતો એક વૈચારિક માળખું પ્રદાન કરે છે જે લોકોને નૈતિક નિર્ણયો લેવામાં માર્ગદર્શન આપે છે.</a:t>
            </a:r>
            <a:endParaRPr xmlns:a="http://schemas.openxmlformats.org/drawingml/2006/main" lang="en-IN" dirty="0"/>
          </a:p>
          <a:p>
            <a:pPr xmlns:a="http://schemas.openxmlformats.org/drawingml/2006/main" lvl="0"/>
            <a:r xmlns:a="http://schemas.openxmlformats.org/drawingml/2006/main">
              <a:rPr lang="gu" dirty="0"/>
              <a:t>નૈતિક નિર્ણય લેવા માટે કોઈના નૈતિક સિદ્ધાંતથી કામ કરવા માટે ખુલ્લા મનથી સાવચેત વિચારો અને ચિંતન ખૂબ જ જરૂરી છે.</a:t>
            </a:r>
            <a:endParaRPr xmlns:a="http://schemas.openxmlformats.org/drawingml/2006/main" lang="en-IN" dirty="0"/>
          </a:p>
          <a:p>
            <a:r xmlns:a="http://schemas.openxmlformats.org/drawingml/2006/main">
              <a:rPr lang="gu" dirty="0"/>
              <a:t>એક વ્યક્તિ નૈતિક અથવા નૈતિક માન્યતાને ધારણ કરી શકે છે , જ્યારે </a:t>
            </a:r>
            <a:r xmlns:a="http://schemas.openxmlformats.org/drawingml/2006/main">
              <a:rPr lang="gu" dirty="0"/>
              <a:t>તે વિભાવનાત્મક રીતે સ્પષ્ટ થવા માટે, તમામ સંબંધિત માહિતી મેળવવા માટે, અને માન્યતા અને તેના અસરો વિશે તર્કસંગત, નિષ્પક્ષ અને ઉદાસીનતાથી વિચારવા માટે </a:t>
            </a:r>
            <a:endParaRPr xmlns:a="http://schemas.openxmlformats.org/drawingml/2006/main" lang="en-IN" dirty="0"/>
            <a:r xmlns:a="http://schemas.openxmlformats.org/drawingml/2006/main">
              <a:rPr lang="gu" dirty="0" smtClean="0"/>
              <a:t>લેવામાં આવેલા સાવચેતીભર્યા પ્રયત્નોની પ્રક્રિયામાંથી પસાર થાય છે.</a:t>
            </a:r>
          </a:p>
        </p:txBody>
      </p:sp>
    </p:spTree>
    <p:extLst>
      <p:ext uri="{BB962C8B-B14F-4D97-AF65-F5344CB8AC3E}">
        <p14:creationId xmlns:p14="http://schemas.microsoft.com/office/powerpoint/2010/main" val="3165619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gu" dirty="0"/>
              <a:t>ભારતીય નૈતિક પરંપરાઓ</a:t>
            </a:r>
          </a:p>
        </p:txBody>
      </p:sp>
      <p:sp>
        <p:nvSpPr>
          <p:cNvPr id="3" name="Content Placeholder 2"/>
          <p:cNvSpPr>
            <a:spLocks noGrp="1"/>
          </p:cNvSpPr>
          <p:nvPr>
            <p:ph idx="1"/>
          </p:nvPr>
        </p:nvSpPr>
        <p:spPr/>
        <p:txBody>
          <a:bodyPr/>
          <a:lstStyle/>
          <a:p>
            <a:pPr xmlns:a="http://schemas.openxmlformats.org/drawingml/2006/main" lvl="0"/>
            <a:r xmlns:a="http://schemas.openxmlformats.org/drawingml/2006/main">
              <a:rPr lang="gu" dirty="0"/>
              <a:t>ભારત પાસે સમૃદ્ધ નૈતિક પરંપરાઓ છે જે ગીતા, ઉપનિષદ વગેરે જેવા ભૂમિના શાસ્ત્રોમાં પરિકલ્પિત છે.</a:t>
            </a:r>
            <a:endParaRPr xmlns:a="http://schemas.openxmlformats.org/drawingml/2006/main" lang="en-IN" dirty="0"/>
          </a:p>
          <a:p>
            <a:pPr xmlns:a="http://schemas.openxmlformats.org/drawingml/2006/main" lvl="0"/>
            <a:r xmlns:a="http://schemas.openxmlformats.org/drawingml/2006/main">
              <a:rPr lang="gu" dirty="0"/>
              <a:t>હિંદુ શાસ્ત્રો યોગ્ય સમયે, યોગ્ય રીતે યોગ્ય કર્તવ્ય નિભાવવાની વાત કરે છે.</a:t>
            </a:r>
            <a:endParaRPr xmlns:a="http://schemas.openxmlformats.org/drawingml/2006/main" lang="en-IN" dirty="0"/>
          </a:p>
          <a:p>
            <a:pPr xmlns:a="http://schemas.openxmlformats.org/drawingml/2006/main" lvl="0"/>
            <a:r xmlns:a="http://schemas.openxmlformats.org/drawingml/2006/main">
              <a:rPr lang="gu" dirty="0"/>
              <a:t>સમૃદ્ધ ભારતીય પરંપરાએ હંમેશા માનવ જીવનની ગરિમા અને સન્માનપૂર્વક જીવવાના અધિકાર પર ભાર મૂક્યો છે.</a:t>
            </a:r>
            <a:endParaRPr xmlns:a="http://schemas.openxmlformats.org/drawingml/2006/main" lang="en-IN" dirty="0"/>
          </a:p>
          <a:p>
            <a:pPr xmlns:a="http://schemas.openxmlformats.org/drawingml/2006/main" lvl="0"/>
            <a:r xmlns:a="http://schemas.openxmlformats.org/drawingml/2006/main">
              <a:rPr lang="gu" dirty="0"/>
              <a:t>એક સમયે ભારતમાં પ્રવર્તતા સમૃદ્ધ મૂલ્યો હવે મુખ્ય પ્રવાહમાંથી અદૃશ્ય થઈ રહ્યા છે.</a:t>
            </a:r>
            <a:endParaRPr xmlns:a="http://schemas.openxmlformats.org/drawingml/2006/main" lang="en-IN" dirty="0"/>
          </a:p>
          <a:p>
            <a:pPr xmlns:a="http://schemas.openxmlformats.org/drawingml/2006/main" lvl="0"/>
            <a:r xmlns:a="http://schemas.openxmlformats.org/drawingml/2006/main">
              <a:rPr lang="gu" dirty="0"/>
              <a:t>પશ્ચિમી દેશો તેમના સામાજિક કલ્યાણ અને સંગઠનાત્મક આચરણમાં ભારતીય પરંપરાઓની નકલ કરે છે અને તેનું પાલન કરે છે.</a:t>
            </a:r>
            <a:endParaRPr xmlns:a="http://schemas.openxmlformats.org/drawingml/2006/main" lang="en-IN" dirty="0"/>
          </a:p>
          <a:p>
            <a:pPr xmlns:a="http://schemas.openxmlformats.org/drawingml/2006/main" lvl="0"/>
            <a:r xmlns:a="http://schemas.openxmlformats.org/drawingml/2006/main">
              <a:rPr lang="gu" dirty="0"/>
              <a:t>ટ્રસ્ટીશીપનો બીજો વિચાર ટોલ્સટોય, રસ્કિન અને મહાત્મા ગાંધીએ રજૂ કર્યો હતો.</a:t>
            </a:r>
            <a:endParaRPr xmlns:a="http://schemas.openxmlformats.org/drawingml/2006/main" lang="en-IN" dirty="0"/>
          </a:p>
          <a:p>
            <a:pPr xmlns:a="http://schemas.openxmlformats.org/drawingml/2006/main" lvl="0"/>
            <a:r xmlns:a="http://schemas.openxmlformats.org/drawingml/2006/main">
              <a:rPr lang="gu" dirty="0"/>
              <a:t>આ સિદ્ધાંત મુજબ, વ્યવસાયના સંચાલકો ફક્ત તેમની મિલકતના ટ્રસ્ટી છે અને સમાજના કલ્યાણ માટે તેમની તમામ મિલકતનો ઉપયોગ અને સંચાલન કરવાની તેમની નૈતિક ફરજ છે.</a:t>
            </a:r>
            <a:endParaRPr xmlns:a="http://schemas.openxmlformats.org/drawingml/2006/main" lang="en-IN" dirty="0"/>
          </a:p>
          <a:p>
            <a:pPr xmlns:a="http://schemas.openxmlformats.org/drawingml/2006/main" lvl="0"/>
            <a:r xmlns:a="http://schemas.openxmlformats.org/drawingml/2006/main">
              <a:rPr lang="gu" dirty="0"/>
              <a:t>કોઈપણ વ્યક્તિને માત્ર અંગત લાભ માટે કોઈ મિલકત રાખવાનો અને સમાજના હિતોની વિરુદ્ધ તેનો ઉપયોગ કરવાનો અધિકાર નથી </a:t>
            </a:r>
            <a:r xmlns:a="http://schemas.openxmlformats.org/drawingml/2006/main">
              <a:rPr lang="gu" dirty="0" smtClean="0"/>
              <a:t>.</a:t>
            </a:r>
            <a:endParaRPr xmlns:a="http://schemas.openxmlformats.org/drawingml/2006/main" lang="en-IN" dirty="0"/>
          </a:p>
        </p:txBody>
      </p:sp>
    </p:spTree>
    <p:extLst>
      <p:ext uri="{BB962C8B-B14F-4D97-AF65-F5344CB8AC3E}">
        <p14:creationId xmlns:p14="http://schemas.microsoft.com/office/powerpoint/2010/main" val="2875718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gu" dirty="0" smtClean="0"/>
              <a:t>ભારતીય નૈતિક પરંપરાઓ ( </a:t>
            </a:r>
            <a:r xmlns:a="http://schemas.openxmlformats.org/drawingml/2006/main">
              <a:rPr lang="gu" dirty="0" err="1" smtClean="0"/>
              <a:t>ચાલુ </a:t>
            </a:r>
            <a:r xmlns:a="http://schemas.openxmlformats.org/drawingml/2006/main">
              <a:rPr lang="gu" dirty="0" smtClean="0"/>
              <a:t>…)</a:t>
            </a:r>
            <a:endParaRPr xmlns:a="http://schemas.openxmlformats.org/drawingml/2006/main" lang="en-IN" dirty="0"/>
          </a:p>
        </p:txBody>
      </p:sp>
      <p:sp>
        <p:nvSpPr>
          <p:cNvPr id="3" name="Content Placeholder 2"/>
          <p:cNvSpPr>
            <a:spLocks noGrp="1"/>
          </p:cNvSpPr>
          <p:nvPr>
            <p:ph idx="1"/>
          </p:nvPr>
        </p:nvSpPr>
        <p:spPr/>
        <p:txBody>
          <a:bodyPr/>
          <a:lstStyle/>
          <a:p>
            <a:pPr xmlns:a="http://schemas.openxmlformats.org/drawingml/2006/main" lvl="0"/>
            <a:r xmlns:a="http://schemas.openxmlformats.org/drawingml/2006/main">
              <a:rPr lang="gu" dirty="0"/>
              <a:t>માલસામાન અને સેવાઓના ઉત્પાદન માટે </a:t>
            </a:r>
            <a:r xmlns:a="http://schemas.openxmlformats.org/drawingml/2006/main">
              <a:rPr lang="gu" dirty="0" smtClean="0"/>
              <a:t>તમામ સંસાધનોનો સંપૂર્ણ ઉપયોગ થવો જોઈએ. </a:t>
            </a:r>
            <a:r xmlns:a="http://schemas.openxmlformats.org/drawingml/2006/main">
              <a:rPr lang="gu" dirty="0"/>
              <a:t>સમાજની જરૂરિયાતોને ધ્યાનમાં રાખીને.</a:t>
            </a:r>
            <a:endParaRPr xmlns:a="http://schemas.openxmlformats.org/drawingml/2006/main" lang="en-IN" dirty="0"/>
          </a:p>
          <a:p>
            <a:r xmlns:a="http://schemas.openxmlformats.org/drawingml/2006/main">
              <a:rPr lang="gu" dirty="0"/>
              <a:t>છેક 1927 માં, એક ટોચના ઉદ્યોગપતિએ ટિપ્પણી કરી હતી, "અમે અમારી જાતને અમારી સંપત્તિના ટ્રસ્ટી માનીએ છીએ, જે ફક્ત કામદારો અને ઉપભોક્તાઓના ફાયદા માટે જ સંચાલિત થાય છે"</a:t>
            </a:r>
            <a:endParaRPr xmlns:a="http://schemas.openxmlformats.org/drawingml/2006/main" lang="en-IN" dirty="0"/>
          </a:p>
        </p:txBody>
      </p:sp>
    </p:spTree>
    <p:extLst>
      <p:ext uri="{BB962C8B-B14F-4D97-AF65-F5344CB8AC3E}">
        <p14:creationId xmlns:p14="http://schemas.microsoft.com/office/powerpoint/2010/main" val="4209338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xmlns:a="http://schemas.openxmlformats.org/drawingml/2006/main">
              <a:rPr lang="gu" dirty="0"/>
              <a:t>Vijay.shekhat@Darshan.ac.in</a:t>
            </a:r>
          </a:p>
        </p:txBody>
      </p:sp>
      <p:sp>
        <p:nvSpPr>
          <p:cNvPr id="4" name="Text Placeholder 3"/>
          <p:cNvSpPr>
            <a:spLocks noGrp="1"/>
          </p:cNvSpPr>
          <p:nvPr>
            <p:ph type="body" sz="quarter" idx="12"/>
          </p:nvPr>
        </p:nvSpPr>
        <p:spPr/>
        <p:txBody>
          <a:bodyPr/>
          <a:lstStyle/>
          <a:p>
            <a:r xmlns:a="http://schemas.openxmlformats.org/drawingml/2006/main">
              <a:rPr lang="gu" dirty="0" smtClean="0"/>
              <a:t>9558045778</a:t>
            </a:r>
            <a:endParaRPr xmlns:a="http://schemas.openxmlformats.org/drawingml/2006/main" lang="en-IN" dirty="0"/>
          </a:p>
        </p:txBody>
      </p:sp>
      <p:sp>
        <p:nvSpPr>
          <p:cNvPr id="5" name="Text Placeholder 4"/>
          <p:cNvSpPr>
            <a:spLocks noGrp="1"/>
          </p:cNvSpPr>
          <p:nvPr>
            <p:ph type="body" sz="quarter" idx="13"/>
          </p:nvPr>
        </p:nvSpPr>
        <p:spPr/>
        <p:txBody>
          <a:bodyPr/>
          <a:lstStyle/>
          <a:p>
            <a:r xmlns:a="http://schemas.openxmlformats.org/drawingml/2006/main">
              <a:rPr lang="gu" dirty="0" smtClean="0"/>
              <a:t>કમ્પ્યુટર એન્જિનિયરિંગ વિભાગ</a:t>
            </a:r>
            <a:endParaRPr xmlns:a="http://schemas.openxmlformats.org/drawingml/2006/main" lang="en-IN" dirty="0"/>
          </a:p>
        </p:txBody>
      </p:sp>
      <p:sp>
        <p:nvSpPr>
          <p:cNvPr id="6" name="Text Placeholder 5"/>
          <p:cNvSpPr>
            <a:spLocks noGrp="1"/>
          </p:cNvSpPr>
          <p:nvPr>
            <p:ph type="body" sz="quarter" idx="14"/>
          </p:nvPr>
        </p:nvSpPr>
        <p:spPr/>
        <p:txBody>
          <a:bodyPr/>
          <a:lstStyle/>
          <a:p>
            <a:r xmlns:a="http://schemas.openxmlformats.org/drawingml/2006/main">
              <a:rPr lang="gu" dirty="0" err="1" smtClean="0"/>
              <a:t>પ્રો. </a:t>
            </a:r>
            <a:r xmlns:a="http://schemas.openxmlformats.org/drawingml/2006/main">
              <a:rPr lang="gu" dirty="0" smtClean="0"/>
              <a:t>વિજય એમ. </a:t>
            </a:r>
            <a:r xmlns:a="http://schemas.openxmlformats.org/drawingml/2006/main">
              <a:rPr lang="gu" dirty="0" err="1" smtClean="0"/>
              <a:t>શેખત</a:t>
            </a:r>
            <a:endParaRPr xmlns:a="http://schemas.openxmlformats.org/drawingml/2006/main" lang="en-IN" dirty="0"/>
          </a:p>
        </p:txBody>
      </p:sp>
      <p:pic>
        <p:nvPicPr>
          <p:cNvPr id="8" name="Picture Placeholder 7"/>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679" r="2679"/>
          <a:stretch>
            <a:fillRect/>
          </a:stretch>
        </p:blipFill>
        <p:spPr/>
      </p:pic>
      <p:sp>
        <p:nvSpPr>
          <p:cNvPr id="2" name="Text Placeholder 1"/>
          <p:cNvSpPr>
            <a:spLocks noGrp="1"/>
          </p:cNvSpPr>
          <p:nvPr>
            <p:ph type="body" sz="quarter" idx="16"/>
          </p:nvPr>
        </p:nvSpPr>
        <p:spPr>
          <a:xfrm>
            <a:off x="2715106" y="20384"/>
            <a:ext cx="4646358" cy="734653"/>
          </a:xfrm>
        </p:spPr>
        <p:txBody>
          <a:bodyPr/>
          <a:lstStyle/>
          <a:p>
            <a:r xmlns:a="http://schemas.openxmlformats.org/drawingml/2006/main">
              <a:rPr lang="gu" b="1" dirty="0"/>
              <a:t>વ્યવસાયિક નીતિશાસ્ત્ર </a:t>
            </a:r>
            <a:r xmlns:a="http://schemas.openxmlformats.org/drawingml/2006/main">
              <a:rPr lang="gu" dirty="0">
                <a:latin typeface="Roboto Condensed Light" panose="02000000000000000000" pitchFamily="2" charset="0"/>
                <a:ea typeface="Roboto Condensed Light" panose="02000000000000000000" pitchFamily="2" charset="0"/>
              </a:rPr>
              <a:t>(PE)</a:t>
            </a:r>
          </a:p>
          <a:p>
            <a:r xmlns:a="http://schemas.openxmlformats.org/drawingml/2006/main">
              <a:rPr lang="gu" dirty="0">
                <a:latin typeface="Roboto Condensed Light" panose="02000000000000000000" pitchFamily="2" charset="0"/>
                <a:ea typeface="Roboto Condensed Light" panose="02000000000000000000" pitchFamily="2" charset="0"/>
              </a:rPr>
              <a:t>GTU #3150709</a:t>
            </a:r>
          </a:p>
        </p:txBody>
      </p:sp>
    </p:spTree>
    <p:extLst>
      <p:ext uri="{BB962C8B-B14F-4D97-AF65-F5344CB8AC3E}">
        <p14:creationId xmlns:p14="http://schemas.microsoft.com/office/powerpoint/2010/main" val="10862902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xmlns=""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xmlns="" id="{CA925EF2-D58F-4AC0-ACED-F747CC08D69F}"/>
              </a:ext>
            </a:extLst>
          </p:cNvPr>
          <p:cNvCxnSpPr>
            <a:cxnSpLocks/>
          </p:cNvCxnSpPr>
          <p:nvPr/>
        </p:nvCxnSpPr>
        <p:spPr>
          <a:xfrm>
            <a:off x="1191446" y="5063613"/>
            <a:ext cx="0" cy="17943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xmlns=""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xmlns:a="http://schemas.openxmlformats.org/drawingml/2006/main" algn="ctr"/>
            <a:r xmlns:a="http://schemas.openxmlformats.org/drawingml/2006/main">
              <a:rPr lang="gu" sz="2800" dirty="0">
                <a:sym typeface="Wingdings 2" panose="05020102010507070707" pitchFamily="18" charset="2"/>
              </a:rPr>
              <a:t></a:t>
            </a:r>
            <a:endParaRPr xmlns:a="http://schemas.openxmlformats.org/drawingml/2006/main" lang="en-US" sz="2800" dirty="0"/>
          </a:p>
        </p:txBody>
      </p:sp>
      <p:sp>
        <p:nvSpPr>
          <p:cNvPr id="7" name="TextBox 6">
            <a:extLst>
              <a:ext uri="{FF2B5EF4-FFF2-40B4-BE49-F238E27FC236}">
                <a16:creationId xmlns:a16="http://schemas.microsoft.com/office/drawing/2014/main" xmlns="" id="{00F422F9-3B3A-4A97-ADB3-F83B13E11C16}"/>
              </a:ext>
            </a:extLst>
          </p:cNvPr>
          <p:cNvSpPr txBox="1"/>
          <p:nvPr/>
        </p:nvSpPr>
        <p:spPr>
          <a:xfrm>
            <a:off x="1527893" y="720132"/>
            <a:ext cx="1175322" cy="400110"/>
          </a:xfrm>
          <a:prstGeom prst="rect">
            <a:avLst/>
          </a:prstGeom>
          <a:noFill/>
        </p:spPr>
        <p:txBody>
          <a:bodyPr wrap="none" rtlCol="0">
            <a:spAutoFit/>
          </a:bodyPr>
          <a:lstStyle/>
          <a:p>
            <a:r xmlns:a="http://schemas.openxmlformats.org/drawingml/2006/main">
              <a:rPr lang="gu" sz="2000" b="1" dirty="0">
                <a:solidFill>
                  <a:schemeClr val="bg1"/>
                </a:solidFill>
              </a:rPr>
              <a:t>લૂપિંગ</a:t>
            </a:r>
          </a:p>
        </p:txBody>
      </p:sp>
      <p:cxnSp>
        <p:nvCxnSpPr>
          <p:cNvPr id="8" name="Straight Connector 7">
            <a:extLst>
              <a:ext uri="{FF2B5EF4-FFF2-40B4-BE49-F238E27FC236}">
                <a16:creationId xmlns:a16="http://schemas.microsoft.com/office/drawing/2014/main" xmlns="" id="{F34260FD-CAA3-43A0-977C-7E4B57013872}"/>
              </a:ext>
            </a:extLst>
          </p:cNvPr>
          <p:cNvCxnSpPr>
            <a:cxnSpLocks/>
          </p:cNvCxnSpPr>
          <p:nvPr/>
        </p:nvCxnSpPr>
        <p:spPr>
          <a:xfrm>
            <a:off x="1191446" y="1157468"/>
            <a:ext cx="0" cy="397524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xmlns="" id="{BDA2F9A4-6988-4274-8384-12496EC9D59D}"/>
              </a:ext>
            </a:extLst>
          </p:cNvPr>
          <p:cNvSpPr txBox="1"/>
          <p:nvPr/>
        </p:nvSpPr>
        <p:spPr>
          <a:xfrm>
            <a:off x="1458964" y="731706"/>
            <a:ext cx="4766048" cy="2308324"/>
          </a:xfrm>
          <a:prstGeom prst="rect">
            <a:avLst/>
          </a:prstGeom>
          <a:noFill/>
        </p:spPr>
        <p:txBody>
          <a:bodyPr wrap="none" rtlCol="0">
            <a:spAutoFit/>
          </a:bodyPr>
          <a:lstStyle/>
          <a:p>
            <a:r xmlns:a="http://schemas.openxmlformats.org/drawingml/2006/main">
              <a:rPr lang="gu" b="1" dirty="0" smtClean="0"/>
              <a:t>રૂપરેખા</a:t>
            </a:r>
          </a:p>
          <a:p>
            <a:pPr xmlns:a="http://schemas.openxmlformats.org/drawingml/2006/main" marL="742950" lvl="1" indent="-285750">
              <a:buFont typeface="Arial" panose="020B0604020202020204" pitchFamily="34" charset="0"/>
              <a:buChar char="•"/>
            </a:pPr>
            <a:r xmlns:a="http://schemas.openxmlformats.org/drawingml/2006/main">
              <a:rPr lang="gu" dirty="0">
                <a:solidFill>
                  <a:schemeClr val="bg1">
                    <a:lumMod val="50000"/>
                  </a:schemeClr>
                </a:solidFill>
              </a:rPr>
              <a:t>નીતિશાસ્ત્ર શું છે </a:t>
            </a:r>
            <a:r xmlns:a="http://schemas.openxmlformats.org/drawingml/2006/main">
              <a:rPr lang="gu" dirty="0" smtClean="0">
                <a:solidFill>
                  <a:schemeClr val="bg1">
                    <a:lumMod val="50000"/>
                  </a:schemeClr>
                </a:solidFill>
              </a:rPr>
              <a:t>?</a:t>
            </a:r>
          </a:p>
          <a:p>
            <a:pPr xmlns:a="http://schemas.openxmlformats.org/drawingml/2006/main" marL="742950" lvl="1" indent="-285750">
              <a:buFont typeface="Arial" panose="020B0604020202020204" pitchFamily="34" charset="0"/>
              <a:buChar char="•"/>
            </a:pPr>
            <a:r xmlns:a="http://schemas.openxmlformats.org/drawingml/2006/main">
              <a:rPr lang="gu" dirty="0">
                <a:solidFill>
                  <a:schemeClr val="bg1">
                    <a:lumMod val="50000"/>
                  </a:schemeClr>
                </a:solidFill>
              </a:rPr>
              <a:t>વ્યક્તિગત નીતિશાસ્ત્ર અને વ્યવસાય </a:t>
            </a:r>
            <a:r xmlns:a="http://schemas.openxmlformats.org/drawingml/2006/main">
              <a:rPr lang="gu" dirty="0" smtClean="0">
                <a:solidFill>
                  <a:schemeClr val="bg1">
                    <a:lumMod val="50000"/>
                  </a:schemeClr>
                </a:solidFill>
              </a:rPr>
              <a:t>નીતિશાસ્ત્ર</a:t>
            </a:r>
          </a:p>
          <a:p>
            <a:pPr xmlns:a="http://schemas.openxmlformats.org/drawingml/2006/main" marL="742950" lvl="1" indent="-285750">
              <a:buFont typeface="Arial" panose="020B0604020202020204" pitchFamily="34" charset="0"/>
              <a:buChar char="•"/>
            </a:pPr>
            <a:r xmlns:a="http://schemas.openxmlformats.org/drawingml/2006/main">
              <a:rPr lang="gu" dirty="0">
                <a:solidFill>
                  <a:schemeClr val="bg1">
                    <a:lumMod val="50000"/>
                  </a:schemeClr>
                </a:solidFill>
              </a:rPr>
              <a:t>નૈતિકતા અને </a:t>
            </a:r>
            <a:r xmlns:a="http://schemas.openxmlformats.org/drawingml/2006/main">
              <a:rPr lang="gu" dirty="0" smtClean="0">
                <a:solidFill>
                  <a:schemeClr val="bg1">
                    <a:lumMod val="50000"/>
                  </a:schemeClr>
                </a:solidFill>
              </a:rPr>
              <a:t>કાયદો</a:t>
            </a:r>
          </a:p>
          <a:p>
            <a:pPr xmlns:a="http://schemas.openxmlformats.org/drawingml/2006/main" marL="742950" lvl="1" indent="-285750">
              <a:buFont typeface="Arial" panose="020B0604020202020204" pitchFamily="34" charset="0"/>
              <a:buChar char="•"/>
            </a:pPr>
            <a:r xmlns:a="http://schemas.openxmlformats.org/drawingml/2006/main">
              <a:rPr lang="gu" dirty="0">
                <a:solidFill>
                  <a:schemeClr val="bg1">
                    <a:lumMod val="50000"/>
                  </a:schemeClr>
                </a:solidFill>
              </a:rPr>
              <a:t>નૈતિક ધોરણો કેવી રીતે રચાય છે </a:t>
            </a:r>
            <a:r xmlns:a="http://schemas.openxmlformats.org/drawingml/2006/main">
              <a:rPr lang="gu" dirty="0" smtClean="0">
                <a:solidFill>
                  <a:schemeClr val="bg1">
                    <a:lumMod val="50000"/>
                  </a:schemeClr>
                </a:solidFill>
              </a:rPr>
              <a:t>?</a:t>
            </a:r>
          </a:p>
          <a:p>
            <a:pPr xmlns:a="http://schemas.openxmlformats.org/drawingml/2006/main" marL="742950" lvl="1" indent="-285750">
              <a:buFont typeface="Arial" panose="020B0604020202020204" pitchFamily="34" charset="0"/>
              <a:buChar char="•"/>
            </a:pPr>
            <a:r xmlns:a="http://schemas.openxmlformats.org/drawingml/2006/main">
              <a:rPr lang="gu" dirty="0">
                <a:solidFill>
                  <a:schemeClr val="bg1">
                    <a:lumMod val="50000"/>
                  </a:schemeClr>
                </a:solidFill>
              </a:rPr>
              <a:t>ધર્મ અને </a:t>
            </a:r>
            <a:r xmlns:a="http://schemas.openxmlformats.org/drawingml/2006/main">
              <a:rPr lang="gu" dirty="0" smtClean="0">
                <a:solidFill>
                  <a:schemeClr val="bg1">
                    <a:lumMod val="50000"/>
                  </a:schemeClr>
                </a:solidFill>
              </a:rPr>
              <a:t>નૈતિકતા</a:t>
            </a:r>
          </a:p>
          <a:p>
            <a:pPr xmlns:a="http://schemas.openxmlformats.org/drawingml/2006/main" marL="742950" lvl="1" indent="-285750">
              <a:buFont typeface="Arial" panose="020B0604020202020204" pitchFamily="34" charset="0"/>
              <a:buChar char="•"/>
            </a:pPr>
            <a:r xmlns:a="http://schemas.openxmlformats.org/drawingml/2006/main">
              <a:rPr lang="gu" dirty="0" err="1">
                <a:solidFill>
                  <a:schemeClr val="bg1">
                    <a:lumMod val="50000"/>
                  </a:schemeClr>
                </a:solidFill>
              </a:rPr>
              <a:t>નૈતિકતા </a:t>
            </a:r>
            <a:r xmlns:a="http://schemas.openxmlformats.org/drawingml/2006/main">
              <a:rPr lang="gu" dirty="0">
                <a:solidFill>
                  <a:schemeClr val="bg1">
                    <a:lumMod val="50000"/>
                  </a:schemeClr>
                </a:solidFill>
              </a:rPr>
              <a:t>, ઇ </a:t>
            </a:r>
            <a:r xmlns:a="http://schemas.openxmlformats.org/drawingml/2006/main">
              <a:rPr lang="gu" dirty="0" smtClean="0">
                <a:solidFill>
                  <a:schemeClr val="bg1">
                    <a:lumMod val="50000"/>
                  </a:schemeClr>
                </a:solidFill>
              </a:rPr>
              <a:t>ટિક્વેટ </a:t>
            </a:r>
            <a:r xmlns:a="http://schemas.openxmlformats.org/drawingml/2006/main">
              <a:rPr lang="gu" dirty="0">
                <a:solidFill>
                  <a:schemeClr val="bg1">
                    <a:lumMod val="50000"/>
                  </a:schemeClr>
                </a:solidFill>
              </a:rPr>
              <a:t>અને </a:t>
            </a:r>
            <a:r xmlns:a="http://schemas.openxmlformats.org/drawingml/2006/main">
              <a:rPr lang="gu" dirty="0" smtClean="0">
                <a:solidFill>
                  <a:schemeClr val="bg1">
                    <a:lumMod val="50000"/>
                  </a:schemeClr>
                </a:solidFill>
              </a:rPr>
              <a:t>પ્રોફેશનલ કોડ્સ</a:t>
            </a:r>
          </a:p>
          <a:p>
            <a:pPr xmlns:a="http://schemas.openxmlformats.org/drawingml/2006/main" marL="742950" lvl="1" indent="-285750">
              <a:buFont typeface="Arial" panose="020B0604020202020204" pitchFamily="34" charset="0"/>
              <a:buChar char="•"/>
            </a:pPr>
            <a:r xmlns:a="http://schemas.openxmlformats.org/drawingml/2006/main">
              <a:rPr lang="gu" dirty="0">
                <a:solidFill>
                  <a:schemeClr val="bg1">
                    <a:lumMod val="50000"/>
                  </a:schemeClr>
                </a:solidFill>
              </a:rPr>
              <a:t>ભારતીય નૈતિક </a:t>
            </a:r>
            <a:r xmlns:a="http://schemas.openxmlformats.org/drawingml/2006/main">
              <a:rPr lang="gu" dirty="0" smtClean="0">
                <a:solidFill>
                  <a:schemeClr val="bg1">
                    <a:lumMod val="50000"/>
                  </a:schemeClr>
                </a:solidFill>
              </a:rPr>
              <a:t>પરંપરાઓ</a:t>
            </a:r>
          </a:p>
        </p:txBody>
      </p:sp>
    </p:spTree>
    <p:extLst>
      <p:ext uri="{BB962C8B-B14F-4D97-AF65-F5344CB8AC3E}">
        <p14:creationId xmlns:p14="http://schemas.microsoft.com/office/powerpoint/2010/main" val="3027378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1000"/>
                            </p:stCondLst>
                            <p:childTnLst>
                              <p:par>
                                <p:cTn id="18" presetID="1"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par>
                          <p:cTn id="20" fill="hold">
                            <p:stCondLst>
                              <p:cond delay="1000"/>
                            </p:stCondLst>
                            <p:childTnLst>
                              <p:par>
                                <p:cTn id="21" presetID="22" presetClass="entr" presetSubtype="1"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childTnLst>
                          </p:cTn>
                        </p:par>
                        <p:par>
                          <p:cTn id="24" fill="hold">
                            <p:stCondLst>
                              <p:cond delay="1500"/>
                            </p:stCondLst>
                            <p:childTnLst>
                              <p:par>
                                <p:cTn id="25" presetID="22" presetClass="entr" presetSubtype="1"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cTn>
                              </p:par>
                              <p:par>
                                <p:cTn id="28" presetID="1" presetClass="entr" presetSubtype="0" fill="hold" nodeType="with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childTnLst>
                                </p:cTn>
                              </p:par>
                            </p:childTnLst>
                          </p:cTn>
                        </p:par>
                        <p:par>
                          <p:cTn id="30" fill="hold">
                            <p:stCondLst>
                              <p:cond delay="2000"/>
                            </p:stCondLst>
                            <p:childTnLst>
                              <p:par>
                                <p:cTn id="31" presetID="1" presetClass="entr" presetSubtype="0" fill="hold" nodeType="afterEffect">
                                  <p:stCondLst>
                                    <p:cond delay="500"/>
                                  </p:stCondLst>
                                  <p:childTnLst>
                                    <p:set>
                                      <p:cBhvr>
                                        <p:cTn id="32" dur="1" fill="hold">
                                          <p:stCondLst>
                                            <p:cond delay="0"/>
                                          </p:stCondLst>
                                        </p:cTn>
                                        <p:tgtEl>
                                          <p:spTgt spid="9">
                                            <p:txEl>
                                              <p:pRg st="1" end="1"/>
                                            </p:txEl>
                                          </p:spTgt>
                                        </p:tgtEl>
                                        <p:attrNameLst>
                                          <p:attrName>style.visibility</p:attrName>
                                        </p:attrNameLst>
                                      </p:cBhvr>
                                      <p:to>
                                        <p:strVal val="visible"/>
                                      </p:to>
                                    </p:set>
                                  </p:childTnLst>
                                </p:cTn>
                              </p:par>
                            </p:childTnLst>
                          </p:cTn>
                        </p:par>
                        <p:par>
                          <p:cTn id="33" fill="hold">
                            <p:stCondLst>
                              <p:cond delay="2500"/>
                            </p:stCondLst>
                            <p:childTnLst>
                              <p:par>
                                <p:cTn id="34" presetID="1" presetClass="entr" presetSubtype="0" fill="hold" nodeType="afterEffect">
                                  <p:stCondLst>
                                    <p:cond delay="500"/>
                                  </p:stCondLst>
                                  <p:childTnLst>
                                    <p:set>
                                      <p:cBhvr>
                                        <p:cTn id="35" dur="1" fill="hold">
                                          <p:stCondLst>
                                            <p:cond delay="0"/>
                                          </p:stCondLst>
                                        </p:cTn>
                                        <p:tgtEl>
                                          <p:spTgt spid="9">
                                            <p:txEl>
                                              <p:pRg st="2" end="2"/>
                                            </p:txEl>
                                          </p:spTgt>
                                        </p:tgtEl>
                                        <p:attrNameLst>
                                          <p:attrName>style.visibility</p:attrName>
                                        </p:attrNameLst>
                                      </p:cBhvr>
                                      <p:to>
                                        <p:strVal val="visible"/>
                                      </p:to>
                                    </p:set>
                                  </p:childTnLst>
                                </p:cTn>
                              </p:par>
                            </p:childTnLst>
                          </p:cTn>
                        </p:par>
                        <p:par>
                          <p:cTn id="36" fill="hold">
                            <p:stCondLst>
                              <p:cond delay="3000"/>
                            </p:stCondLst>
                            <p:childTnLst>
                              <p:par>
                                <p:cTn id="37" presetID="1" presetClass="entr" presetSubtype="0" fill="hold" nodeType="afterEffect">
                                  <p:stCondLst>
                                    <p:cond delay="500"/>
                                  </p:stCondLst>
                                  <p:childTnLst>
                                    <p:set>
                                      <p:cBhvr>
                                        <p:cTn id="38" dur="1" fill="hold">
                                          <p:stCondLst>
                                            <p:cond delay="0"/>
                                          </p:stCondLst>
                                        </p:cTn>
                                        <p:tgtEl>
                                          <p:spTgt spid="9">
                                            <p:txEl>
                                              <p:pRg st="3" end="3"/>
                                            </p:txEl>
                                          </p:spTgt>
                                        </p:tgtEl>
                                        <p:attrNameLst>
                                          <p:attrName>style.visibility</p:attrName>
                                        </p:attrNameLst>
                                      </p:cBhvr>
                                      <p:to>
                                        <p:strVal val="visible"/>
                                      </p:to>
                                    </p:set>
                                  </p:childTnLst>
                                </p:cTn>
                              </p:par>
                            </p:childTnLst>
                          </p:cTn>
                        </p:par>
                        <p:par>
                          <p:cTn id="39" fill="hold">
                            <p:stCondLst>
                              <p:cond delay="3500"/>
                            </p:stCondLst>
                            <p:childTnLst>
                              <p:par>
                                <p:cTn id="40" presetID="1" presetClass="entr" presetSubtype="0" fill="hold" nodeType="afterEffect">
                                  <p:stCondLst>
                                    <p:cond delay="500"/>
                                  </p:stCondLst>
                                  <p:childTnLst>
                                    <p:set>
                                      <p:cBhvr>
                                        <p:cTn id="41" dur="1" fill="hold">
                                          <p:stCondLst>
                                            <p:cond delay="0"/>
                                          </p:stCondLst>
                                        </p:cTn>
                                        <p:tgtEl>
                                          <p:spTgt spid="9">
                                            <p:txEl>
                                              <p:pRg st="4" end="4"/>
                                            </p:txEl>
                                          </p:spTgt>
                                        </p:tgtEl>
                                        <p:attrNameLst>
                                          <p:attrName>style.visibility</p:attrName>
                                        </p:attrNameLst>
                                      </p:cBhvr>
                                      <p:to>
                                        <p:strVal val="visible"/>
                                      </p:to>
                                    </p:set>
                                  </p:childTnLst>
                                </p:cTn>
                              </p:par>
                            </p:childTnLst>
                          </p:cTn>
                        </p:par>
                        <p:par>
                          <p:cTn id="42" fill="hold">
                            <p:stCondLst>
                              <p:cond delay="4000"/>
                            </p:stCondLst>
                            <p:childTnLst>
                              <p:par>
                                <p:cTn id="43" presetID="1" presetClass="entr" presetSubtype="0" fill="hold" nodeType="afterEffect">
                                  <p:stCondLst>
                                    <p:cond delay="500"/>
                                  </p:stCondLst>
                                  <p:childTnLst>
                                    <p:set>
                                      <p:cBhvr>
                                        <p:cTn id="44" dur="1" fill="hold">
                                          <p:stCondLst>
                                            <p:cond delay="0"/>
                                          </p:stCondLst>
                                        </p:cTn>
                                        <p:tgtEl>
                                          <p:spTgt spid="9">
                                            <p:txEl>
                                              <p:pRg st="5" end="5"/>
                                            </p:txEl>
                                          </p:spTgt>
                                        </p:tgtEl>
                                        <p:attrNameLst>
                                          <p:attrName>style.visibility</p:attrName>
                                        </p:attrNameLst>
                                      </p:cBhvr>
                                      <p:to>
                                        <p:strVal val="visible"/>
                                      </p:to>
                                    </p:set>
                                  </p:childTnLst>
                                </p:cTn>
                              </p:par>
                            </p:childTnLst>
                          </p:cTn>
                        </p:par>
                        <p:par>
                          <p:cTn id="45" fill="hold">
                            <p:stCondLst>
                              <p:cond delay="4500"/>
                            </p:stCondLst>
                            <p:childTnLst>
                              <p:par>
                                <p:cTn id="46" presetID="1" presetClass="entr" presetSubtype="0" fill="hold" nodeType="afterEffect">
                                  <p:stCondLst>
                                    <p:cond delay="500"/>
                                  </p:stCondLst>
                                  <p:childTnLst>
                                    <p:set>
                                      <p:cBhvr>
                                        <p:cTn id="47" dur="1" fill="hold">
                                          <p:stCondLst>
                                            <p:cond delay="0"/>
                                          </p:stCondLst>
                                        </p:cTn>
                                        <p:tgtEl>
                                          <p:spTgt spid="9">
                                            <p:txEl>
                                              <p:pRg st="6" end="6"/>
                                            </p:txEl>
                                          </p:spTgt>
                                        </p:tgtEl>
                                        <p:attrNameLst>
                                          <p:attrName>style.visibility</p:attrName>
                                        </p:attrNameLst>
                                      </p:cBhvr>
                                      <p:to>
                                        <p:strVal val="visible"/>
                                      </p:to>
                                    </p:set>
                                  </p:childTnLst>
                                </p:cTn>
                              </p:par>
                            </p:childTnLst>
                          </p:cTn>
                        </p:par>
                        <p:par>
                          <p:cTn id="48" fill="hold">
                            <p:stCondLst>
                              <p:cond delay="5000"/>
                            </p:stCondLst>
                            <p:childTnLst>
                              <p:par>
                                <p:cTn id="49" presetID="1" presetClass="entr" presetSubtype="0" fill="hold" nodeType="afterEffect">
                                  <p:stCondLst>
                                    <p:cond delay="500"/>
                                  </p:stCondLst>
                                  <p:childTnLst>
                                    <p:set>
                                      <p:cBhvr>
                                        <p:cTn id="5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xmlns:a="http://schemas.openxmlformats.org/drawingml/2006/main">
              <a:rPr lang="gu" sz="3600" dirty="0" smtClean="0"/>
              <a:t>નીતિશાસ્ત્ર </a:t>
            </a:r>
            <a:r xmlns:a="http://schemas.openxmlformats.org/drawingml/2006/main">
              <a:rPr lang="gu" sz="3600" dirty="0"/>
              <a:t>શું છે </a:t>
            </a:r>
            <a:r xmlns:a="http://schemas.openxmlformats.org/drawingml/2006/main">
              <a:rPr lang="gu" sz="3600" dirty="0"/>
              <a:t>?</a:t>
            </a:r>
          </a:p>
        </p:txBody>
      </p:sp>
      <p:sp>
        <p:nvSpPr>
          <p:cNvPr id="8" name="Content Placeholder 7"/>
          <p:cNvSpPr>
            <a:spLocks noGrp="1"/>
          </p:cNvSpPr>
          <p:nvPr>
            <p:ph idx="1"/>
          </p:nvPr>
        </p:nvSpPr>
        <p:spPr/>
        <p:txBody>
          <a:bodyPr/>
          <a:lstStyle/>
          <a:p>
            <a:r xmlns:a="http://schemas.openxmlformats.org/drawingml/2006/main">
              <a:rPr lang="gu" dirty="0" smtClean="0"/>
              <a:t>નૈતિકતા </a:t>
            </a:r>
            <a:r xmlns:a="http://schemas.openxmlformats.org/drawingml/2006/main">
              <a:rPr lang="gu" dirty="0"/>
              <a:t>એ નૈતિક સિદ્ધાંતોની વ્યવસ્થા છે. તેઓ કેવી રીતે લોકો નિર્ણયો લે છે અને તેમનું જીવન જીવે છે તેના પર અસર કરે છે.</a:t>
            </a:r>
          </a:p>
          <a:p>
            <a:r xmlns:a="http://schemas.openxmlformats.org/drawingml/2006/main">
              <a:rPr lang="gu" dirty="0" smtClean="0"/>
              <a:t>નૈતિકતા </a:t>
            </a:r>
            <a:r xmlns:a="http://schemas.openxmlformats.org/drawingml/2006/main">
              <a:rPr lang="gu" dirty="0"/>
              <a:t>વ્યક્તિઓ અને સમાજ માટે શું સારું છે તેની સાથે સંબંધિત છે અને તેને નૈતિક ફિલસૂફી તરીકે પણ વર્ણવવામાં આવે છે.</a:t>
            </a:r>
          </a:p>
          <a:p>
            <a:r xmlns:a="http://schemas.openxmlformats.org/drawingml/2006/main">
              <a:rPr lang="gu" dirty="0" smtClean="0"/>
              <a:t>આ </a:t>
            </a:r>
            <a:r xmlns:a="http://schemas.openxmlformats.org/drawingml/2006/main">
              <a:rPr lang="gu" dirty="0"/>
              <a:t>શબ્દ ગ્રીક શબ્દ ઇથોસ પરથી આવ્યો છે જેનો અર્થ રિવાજ, આદત, પાત્ર અથવા સ્વભાવ થઈ શકે છે.</a:t>
            </a:r>
          </a:p>
          <a:p>
            <a:r xmlns:a="http://schemas.openxmlformats.org/drawingml/2006/main">
              <a:rPr lang="gu" dirty="0" smtClean="0"/>
              <a:t>નીતિશાસ્ત્ર </a:t>
            </a:r>
            <a:r xmlns:a="http://schemas.openxmlformats.org/drawingml/2006/main">
              <a:rPr lang="gu" dirty="0"/>
              <a:t>નીચેની દ્વિધાઓને આવરી લે છે:</a:t>
            </a:r>
          </a:p>
          <a:p>
            <a:pPr xmlns:a="http://schemas.openxmlformats.org/drawingml/2006/main" lvl="1"/>
            <a:r xmlns:a="http://schemas.openxmlformats.org/drawingml/2006/main">
              <a:rPr lang="gu" dirty="0" smtClean="0"/>
              <a:t>કેવી </a:t>
            </a:r>
            <a:r xmlns:a="http://schemas.openxmlformats.org/drawingml/2006/main">
              <a:rPr lang="gu" dirty="0"/>
              <a:t>રીતે સારું </a:t>
            </a:r>
            <a:r xmlns:a="http://schemas.openxmlformats.org/drawingml/2006/main">
              <a:rPr lang="gu" dirty="0" smtClean="0"/>
              <a:t>જીવન જીવવું</a:t>
            </a:r>
          </a:p>
          <a:p>
            <a:pPr xmlns:a="http://schemas.openxmlformats.org/drawingml/2006/main" lvl="1"/>
            <a:r xmlns:a="http://schemas.openxmlformats.org/drawingml/2006/main">
              <a:rPr lang="gu" dirty="0" smtClean="0"/>
              <a:t>અમારા </a:t>
            </a:r>
            <a:r xmlns:a="http://schemas.openxmlformats.org/drawingml/2006/main">
              <a:rPr lang="gu" dirty="0"/>
              <a:t>અધિકારો અને જવાબદારીઓ</a:t>
            </a:r>
          </a:p>
          <a:p>
            <a:pPr xmlns:a="http://schemas.openxmlformats.org/drawingml/2006/main" lvl="1"/>
            <a:r xmlns:a="http://schemas.openxmlformats.org/drawingml/2006/main">
              <a:rPr lang="gu" dirty="0"/>
              <a:t>સાચા અને ખોટાની </a:t>
            </a:r>
            <a:r xmlns:a="http://schemas.openxmlformats.org/drawingml/2006/main">
              <a:rPr lang="gu" dirty="0" smtClean="0"/>
              <a:t>ભાષા</a:t>
            </a:r>
          </a:p>
          <a:p>
            <a:pPr xmlns:a="http://schemas.openxmlformats.org/drawingml/2006/main" lvl="1"/>
            <a:r xmlns:a="http://schemas.openxmlformats.org/drawingml/2006/main">
              <a:rPr lang="gu" dirty="0" smtClean="0"/>
              <a:t>નૈતિક </a:t>
            </a:r>
            <a:r xmlns:a="http://schemas.openxmlformats.org/drawingml/2006/main">
              <a:rPr lang="gu" dirty="0"/>
              <a:t>નિર્ણયો - સારું અને ખરાબ શું છે?</a:t>
            </a:r>
          </a:p>
          <a:p>
            <a:pPr xmlns:a="http://schemas.openxmlformats.org/drawingml/2006/main" lvl="1"/>
            <a:r xmlns:a="http://schemas.openxmlformats.org/drawingml/2006/main">
              <a:rPr lang="gu" dirty="0" smtClean="0"/>
              <a:t>આપણી </a:t>
            </a:r>
            <a:r xmlns:a="http://schemas.openxmlformats.org/drawingml/2006/main">
              <a:rPr lang="gu" dirty="0"/>
              <a:t>નીતિશાસ્ત્રની વિભાવનાઓ ધર્મો, ફિલસૂફી અને સંસ્કૃતિઓમાંથી લેવામાં આવી છે.</a:t>
            </a:r>
          </a:p>
        </p:txBody>
      </p:sp>
    </p:spTree>
    <p:extLst>
      <p:ext uri="{BB962C8B-B14F-4D97-AF65-F5344CB8AC3E}">
        <p14:creationId xmlns:p14="http://schemas.microsoft.com/office/powerpoint/2010/main" val="2675720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gu" dirty="0"/>
              <a:t>પર્સનલ </a:t>
            </a:r>
            <a:r xmlns:a="http://schemas.openxmlformats.org/drawingml/2006/main">
              <a:rPr lang="gu" dirty="0" smtClean="0"/>
              <a:t>એથિક્સ </a:t>
            </a:r>
            <a:r xmlns:a="http://schemas.openxmlformats.org/drawingml/2006/main">
              <a:rPr lang="gu" dirty="0"/>
              <a:t>અને </a:t>
            </a:r>
            <a:r xmlns:a="http://schemas.openxmlformats.org/drawingml/2006/main">
              <a:rPr lang="gu" dirty="0" smtClean="0"/>
              <a:t>બિઝનેસ એથિક્સ</a:t>
            </a:r>
            <a:endParaRPr xmlns:a="http://schemas.openxmlformats.org/drawingml/2006/main" lang="en-US" dirty="0"/>
          </a:p>
        </p:txBody>
      </p:sp>
      <p:sp>
        <p:nvSpPr>
          <p:cNvPr id="8" name="Content Placeholder 7"/>
          <p:cNvSpPr>
            <a:spLocks noGrp="1"/>
          </p:cNvSpPr>
          <p:nvPr>
            <p:ph idx="1"/>
          </p:nvPr>
        </p:nvSpPr>
        <p:spPr/>
        <p:txBody>
          <a:bodyPr/>
          <a:lstStyle/>
          <a:p>
            <a:pPr xmlns:a="http://schemas.openxmlformats.org/drawingml/2006/main" lvl="0"/>
            <a:r xmlns:a="http://schemas.openxmlformats.org/drawingml/2006/main">
              <a:rPr lang="gu" b="1" dirty="0" smtClean="0"/>
              <a:t>વ્યક્તિગત </a:t>
            </a:r>
            <a:r xmlns:a="http://schemas.openxmlformats.org/drawingml/2006/main">
              <a:rPr lang="gu" b="1" dirty="0"/>
              <a:t>નૈતિકતા </a:t>
            </a:r>
            <a:r xmlns:a="http://schemas.openxmlformats.org/drawingml/2006/main">
              <a:rPr lang="gu" dirty="0"/>
              <a:t>એ નૈતિક મૂલ્યોના સમૂહનો ઉલ્લેખ કરે છે જે વ્યક્તિના પાત્ર અને આચારનું નિર્માણ કરે છે.</a:t>
            </a:r>
          </a:p>
          <a:p>
            <a:pPr xmlns:a="http://schemas.openxmlformats.org/drawingml/2006/main" lvl="0"/>
            <a:r xmlns:a="http://schemas.openxmlformats.org/drawingml/2006/main">
              <a:rPr lang="gu" b="1" dirty="0" smtClean="0"/>
              <a:t>સંસ્થા </a:t>
            </a:r>
            <a:r xmlns:a="http://schemas.openxmlformats.org/drawingml/2006/main">
              <a:rPr lang="gu" b="1" dirty="0"/>
              <a:t>(વ્યવસાય) </a:t>
            </a:r>
            <a:r xmlns:a="http://schemas.openxmlformats.org/drawingml/2006/main">
              <a:rPr lang="gu" b="1" dirty="0" smtClean="0"/>
              <a:t>નીતિશાસ્ત્ર </a:t>
            </a:r>
            <a:r xmlns:a="http://schemas.openxmlformats.org/drawingml/2006/main">
              <a:rPr lang="gu" dirty="0" smtClean="0"/>
              <a:t>, </a:t>
            </a:r>
            <a:r xmlns:a="http://schemas.openxmlformats.org/drawingml/2006/main">
              <a:rPr lang="gu" dirty="0"/>
              <a:t>સંસ્થાના સંદર્ભમાં માનવ આચરણમાં સાચા અને ખોટા કે સારા અને ખરાબની રચનાનું વર્ણન કરે છે.</a:t>
            </a:r>
          </a:p>
          <a:p>
            <a:pPr xmlns:a="http://schemas.openxmlformats.org/drawingml/2006/main" lvl="0"/>
            <a:r xmlns:a="http://schemas.openxmlformats.org/drawingml/2006/main">
              <a:rPr lang="gu" dirty="0" smtClean="0"/>
              <a:t>તે </a:t>
            </a:r>
            <a:r xmlns:a="http://schemas.openxmlformats.org/drawingml/2006/main">
              <a:rPr lang="gu" dirty="0"/>
              <a:t>નૈતિકતાના મુદ્દા સાથે સંબંધિત છે જે કોઈપણ પરિસ્થિતિમાં ઉદ્ભવે છે જ્યાં કર્મચારીઓ કોમોડિટીઝના ઉત્પાદન અથવા નફો કરવાના હેતુથી સેવાઓ પ્રદાન કરવાના ચોક્કસ હેતુ માટે એકસાથે આવે છે.</a:t>
            </a:r>
          </a:p>
          <a:p>
            <a:pPr xmlns:a="http://schemas.openxmlformats.org/drawingml/2006/main" lvl="0"/>
            <a:r xmlns:a="http://schemas.openxmlformats.org/drawingml/2006/main">
              <a:rPr lang="gu" dirty="0" smtClean="0"/>
              <a:t>સંસ્થાની </a:t>
            </a:r>
            <a:r xmlns:a="http://schemas.openxmlformats.org/drawingml/2006/main">
              <a:rPr lang="gu" dirty="0"/>
              <a:t>નૈતિકતા, નૈતિક મુદ્દાઓ સાથેના </a:t>
            </a:r>
            <a:r xmlns:a="http://schemas.openxmlformats.org/drawingml/2006/main">
              <a:rPr lang="gu" dirty="0" smtClean="0"/>
              <a:t>સોદા </a:t>
            </a:r>
            <a:r xmlns:a="http://schemas.openxmlformats.org/drawingml/2006/main">
              <a:rPr lang="gu" dirty="0"/>
              <a:t>અને દ્વિધા સંસ્થાઓ વ્યવસાયિક અને બિન-વ્યવસાયિક સેટિંગ્સમાં સામનો કરે છે જેમાં શૈક્ષણિક, સામાજિક અને કાનૂની સંસ્થાઓનો સમાવેશ થાય છે </a:t>
            </a:r>
            <a:r xmlns:a="http://schemas.openxmlformats.org/drawingml/2006/main">
              <a:rPr lang="gu" dirty="0" smtClean="0"/>
              <a:t>.</a:t>
            </a:r>
            <a:endParaRPr xmlns:a="http://schemas.openxmlformats.org/drawingml/2006/main" lang="en-US" dirty="0"/>
          </a:p>
        </p:txBody>
      </p:sp>
    </p:spTree>
    <p:extLst>
      <p:ext uri="{BB962C8B-B14F-4D97-AF65-F5344CB8AC3E}">
        <p14:creationId xmlns:p14="http://schemas.microsoft.com/office/powerpoint/2010/main" val="3564681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gu" dirty="0"/>
              <a:t>નૈતિકતા અને </a:t>
            </a:r>
            <a:r xmlns:a="http://schemas.openxmlformats.org/drawingml/2006/main">
              <a:rPr lang="gu" dirty="0" smtClean="0"/>
              <a:t>કાયદો</a:t>
            </a:r>
            <a:endParaRPr xmlns:a="http://schemas.openxmlformats.org/drawingml/2006/main" lang="en-US" dirty="0"/>
          </a:p>
        </p:txBody>
      </p:sp>
      <p:sp>
        <p:nvSpPr>
          <p:cNvPr id="4" name="Content Placeholder 3"/>
          <p:cNvSpPr>
            <a:spLocks noGrp="1"/>
          </p:cNvSpPr>
          <p:nvPr>
            <p:ph idx="1"/>
          </p:nvPr>
        </p:nvSpPr>
        <p:spPr/>
        <p:txBody>
          <a:bodyPr/>
          <a:lstStyle/>
          <a:p>
            <a:r xmlns:a="http://schemas.openxmlformats.org/drawingml/2006/main">
              <a:rPr lang="gu" b="1" dirty="0" smtClean="0"/>
              <a:t>નૈતિકતા</a:t>
            </a:r>
            <a:r xmlns:a="http://schemas.openxmlformats.org/drawingml/2006/main">
              <a:rPr lang="gu" dirty="0" smtClean="0"/>
              <a:t> </a:t>
            </a:r>
            <a:r xmlns:a="http://schemas.openxmlformats.org/drawingml/2006/main">
              <a:rPr lang="gu" dirty="0"/>
              <a:t>ચોક્કસ ફિલસૂફી, ધર્મ અથવા સંસ્કૃતિમાંથી આચારસંહિતામાંથી મેળવેલા ધોરણો અથવા સિદ્ધાંતોનો સમૂહ હોઈ શકે છે, અથવા તે એવા ધોરણમાંથી મેળવી શકે છે જે વ્યક્તિ સાર્વત્રિક હોવા જોઈએ એવું માને છે. દા.ત. બીજાને ક્યારેય છેતરવું નહીં.</a:t>
            </a:r>
          </a:p>
          <a:p>
            <a:r xmlns:a="http://schemas.openxmlformats.org/drawingml/2006/main">
              <a:rPr lang="gu" b="1" dirty="0" smtClean="0"/>
              <a:t>કાયદો</a:t>
            </a:r>
            <a:r xmlns:a="http://schemas.openxmlformats.org/drawingml/2006/main">
              <a:rPr lang="gu" dirty="0" smtClean="0"/>
              <a:t> </a:t>
            </a:r>
            <a:r xmlns:a="http://schemas.openxmlformats.org/drawingml/2006/main">
              <a:rPr lang="gu" dirty="0"/>
              <a:t>નિયમોની સિસ્ટમ તરીકે વ્યાખ્યાયિત કરવામાં આવે છે જેને કોઈ ચોક્કસ દેશ અથવા સમુદાય તેના સભ્યોની ક્રિયાઓનું નિયમન કરવા તરીકે ઓળખે છે અને જે તે દંડ લાદવા દ્વારા લાગુ કરી શકે છે. દા.ત. પક્ષીઓને મારવા એ કાયદાની વિરુદ્ધ છે.</a:t>
            </a:r>
          </a:p>
          <a:p>
            <a:r xmlns:a="http://schemas.openxmlformats.org/drawingml/2006/main">
              <a:rPr lang="gu" dirty="0" smtClean="0"/>
              <a:t>કાયદો </a:t>
            </a:r>
            <a:r xmlns:a="http://schemas.openxmlformats.org/drawingml/2006/main">
              <a:rPr lang="gu" dirty="0"/>
              <a:t>અને નૈતિકતા એ બે નિયમનકારી પ્રણાલીઓ છે જે માનવ સમુદાયમાં વર્તણૂકોને નિયંત્રિત અને નિયમન કરે છે જેથી વ્યક્તિઓ વચ્ચે સુમેળભર્યા અને અસરકારક આંતર-વિષયકતાને મંજૂરી આપી શકાય જેઓ એકબીજાને અધિકારોના વાહક તરીકે ઓળખે છે.</a:t>
            </a:r>
          </a:p>
          <a:p>
            <a:r xmlns:a="http://schemas.openxmlformats.org/drawingml/2006/main">
              <a:rPr lang="gu" dirty="0" smtClean="0"/>
              <a:t>બંને </a:t>
            </a:r>
            <a:r xmlns:a="http://schemas.openxmlformats.org/drawingml/2006/main">
              <a:rPr lang="gu" dirty="0"/>
              <a:t>ફિલસૂફી વ્યક્તિગત સ્વાયત્તતા અને દરેક માટે સમાન આદરની વિભાવનામાં તેમનો સામાન્ય પાયો ધરાવે છે.</a:t>
            </a:r>
          </a:p>
          <a:p>
            <a:r xmlns:a="http://schemas.openxmlformats.org/drawingml/2006/main">
              <a:rPr lang="gu" dirty="0" smtClean="0"/>
              <a:t>તેઓ </a:t>
            </a:r>
            <a:r xmlns:a="http://schemas.openxmlformats.org/drawingml/2006/main">
              <a:rPr lang="gu" dirty="0"/>
              <a:t>પૂરક સંબંધ ધરાવે છે.</a:t>
            </a:r>
          </a:p>
          <a:p>
            <a:r xmlns:a="http://schemas.openxmlformats.org/drawingml/2006/main">
              <a:rPr lang="gu" dirty="0" smtClean="0"/>
              <a:t>કાયદો </a:t>
            </a:r>
            <a:r xmlns:a="http://schemas.openxmlformats.org/drawingml/2006/main">
              <a:rPr lang="gu" dirty="0"/>
              <a:t>નૈતિકતાની કાર્યાત્મક નબળાઈઓ માટે વળતર આપે છે અને નૈતિકતા એકતા અને જવાબદારીની ફિલસૂફી દ્વારા હકારાત્મક કાયદાના યાંત્રિક અમલીકરણને ગુસ્સે કરે છે.</a:t>
            </a:r>
          </a:p>
          <a:p>
            <a:endParaRPr lang="en-US" dirty="0" smtClean="0"/>
          </a:p>
        </p:txBody>
      </p:sp>
    </p:spTree>
    <p:extLst>
      <p:ext uri="{BB962C8B-B14F-4D97-AF65-F5344CB8AC3E}">
        <p14:creationId xmlns:p14="http://schemas.microsoft.com/office/powerpoint/2010/main" val="1567300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gu" dirty="0" smtClean="0"/>
              <a:t>નૈતિક ધોરણો </a:t>
            </a:r>
            <a:r xmlns:a="http://schemas.openxmlformats.org/drawingml/2006/main">
              <a:rPr lang="gu" dirty="0"/>
              <a:t>કેવી રીતે રચાય છે </a:t>
            </a:r>
            <a:r xmlns:a="http://schemas.openxmlformats.org/drawingml/2006/main">
              <a:rPr lang="gu" dirty="0"/>
              <a:t>?</a:t>
            </a:r>
          </a:p>
        </p:txBody>
      </p:sp>
      <p:sp>
        <p:nvSpPr>
          <p:cNvPr id="3" name="Content Placeholder 2"/>
          <p:cNvSpPr>
            <a:spLocks noGrp="1"/>
          </p:cNvSpPr>
          <p:nvPr>
            <p:ph idx="1"/>
          </p:nvPr>
        </p:nvSpPr>
        <p:spPr/>
        <p:txBody>
          <a:bodyPr/>
          <a:lstStyle/>
          <a:p>
            <a:r xmlns:a="http://schemas.openxmlformats.org/drawingml/2006/main">
              <a:rPr lang="gu" dirty="0" smtClean="0"/>
              <a:t>કેટલાક </a:t>
            </a:r>
            <a:r xmlns:a="http://schemas.openxmlformats.org/drawingml/2006/main">
              <a:rPr lang="gu" dirty="0"/>
              <a:t>નૈતિક ધોરણો છે જે આપણામાંના ઘણા સમાજમાં આપણા વર્તનમાં વહેંચે છે.</a:t>
            </a:r>
          </a:p>
          <a:p>
            <a:r xmlns:a="http://schemas.openxmlformats.org/drawingml/2006/main">
              <a:rPr lang="gu" dirty="0" smtClean="0"/>
              <a:t>આ </a:t>
            </a:r>
            <a:r xmlns:a="http://schemas.openxmlformats.org/drawingml/2006/main">
              <a:rPr lang="gu" dirty="0"/>
              <a:t>નૈતિક ધોરણો વિવિધ પરિબળોથી પ્રભાવિત છે જેમ કે:</a:t>
            </a:r>
          </a:p>
          <a:p>
            <a:pPr xmlns:a="http://schemas.openxmlformats.org/drawingml/2006/main" lvl="1"/>
            <a:r xmlns:a="http://schemas.openxmlformats.org/drawingml/2006/main">
              <a:rPr lang="gu" dirty="0" smtClean="0"/>
              <a:t>આપણા </a:t>
            </a:r>
            <a:r xmlns:a="http://schemas.openxmlformats.org/drawingml/2006/main">
              <a:rPr lang="gu" dirty="0"/>
              <a:t>ઉછેરના ભાગરૂપે સ્વીકારીએ છીએ</a:t>
            </a:r>
          </a:p>
          <a:p>
            <a:pPr xmlns:a="http://schemas.openxmlformats.org/drawingml/2006/main" lvl="1"/>
            <a:r xmlns:a="http://schemas.openxmlformats.org/drawingml/2006/main">
              <a:rPr lang="gu" dirty="0" smtClean="0"/>
              <a:t>મૂલ્યો </a:t>
            </a:r>
            <a:r xmlns:a="http://schemas.openxmlformats.org/drawingml/2006/main">
              <a:rPr lang="gu" dirty="0"/>
              <a:t>વારસા અને વારસા દ્વારા આપણા સુધી પહોંચે છે</a:t>
            </a:r>
          </a:p>
          <a:p>
            <a:pPr xmlns:a="http://schemas.openxmlformats.org/drawingml/2006/main" lvl="1"/>
            <a:r xmlns:a="http://schemas.openxmlformats.org/drawingml/2006/main">
              <a:rPr lang="gu" dirty="0" smtClean="0"/>
              <a:t>જે </a:t>
            </a:r>
            <a:r xmlns:a="http://schemas.openxmlformats.org/drawingml/2006/main">
              <a:rPr lang="gu" dirty="0"/>
              <a:t>ધાર્મિક મૂલ્યો આપણે બાળપણથી જ આત્મસાત કર્યા છે</a:t>
            </a:r>
          </a:p>
          <a:p>
            <a:pPr xmlns:a="http://schemas.openxmlformats.org/drawingml/2006/main" lvl="1"/>
            <a:r xmlns:a="http://schemas.openxmlformats.org/drawingml/2006/main">
              <a:rPr lang="gu" dirty="0"/>
              <a:t>આપણા શિક્ષણના સમયગાળા દરમિયાન જે મૂલ્યોનું પ્રદર્શન કરવામાં આવ્યું </a:t>
            </a:r>
            <a:r xmlns:a="http://schemas.openxmlformats.org/drawingml/2006/main">
              <a:rPr lang="gu" dirty="0" smtClean="0"/>
              <a:t>હતું</a:t>
            </a:r>
          </a:p>
          <a:p>
            <a:pPr xmlns:a="http://schemas.openxmlformats.org/drawingml/2006/main" lvl="1"/>
            <a:r xmlns:a="http://schemas.openxmlformats.org/drawingml/2006/main">
              <a:rPr lang="gu" dirty="0"/>
              <a:t>જેઓ આપણી આસપાસ છે તેમના વર્તનની </a:t>
            </a:r>
            <a:r xmlns:a="http://schemas.openxmlformats.org/drawingml/2006/main">
              <a:rPr lang="gu" dirty="0" smtClean="0"/>
              <a:t>પેટર્ન</a:t>
            </a:r>
          </a:p>
          <a:p>
            <a:pPr xmlns:a="http://schemas.openxmlformats.org/drawingml/2006/main" lvl="1"/>
            <a:r xmlns:a="http://schemas.openxmlformats.org/drawingml/2006/main">
              <a:rPr lang="gu" dirty="0" smtClean="0"/>
              <a:t>સંસ્કૃતિના </a:t>
            </a:r>
            <a:r xmlns:a="http://schemas.openxmlformats.org/drawingml/2006/main">
              <a:rPr lang="gu" dirty="0"/>
              <a:t>સ્પષ્ટ અને ગર્ભિત ધોરણો</a:t>
            </a:r>
          </a:p>
          <a:p>
            <a:pPr xmlns:a="http://schemas.openxmlformats.org/drawingml/2006/main" lvl="1"/>
            <a:r xmlns:a="http://schemas.openxmlformats.org/drawingml/2006/main">
              <a:rPr lang="gu" dirty="0" smtClean="0"/>
              <a:t>આપણા </a:t>
            </a:r>
            <a:r xmlns:a="http://schemas.openxmlformats.org/drawingml/2006/main">
              <a:rPr lang="gu" dirty="0"/>
              <a:t>જીવનના અનુભવો અને વધુ અગત્યનું, આ અનુભવો પરના આપણા નિર્ણાયક પ્રતિબિંબ</a:t>
            </a:r>
          </a:p>
          <a:p>
            <a:r xmlns:a="http://schemas.openxmlformats.org/drawingml/2006/main">
              <a:rPr lang="gu" dirty="0" smtClean="0"/>
              <a:t>નૈતિક </a:t>
            </a:r>
            <a:r xmlns:a="http://schemas.openxmlformats.org/drawingml/2006/main">
              <a:rPr lang="gu" dirty="0"/>
              <a:t>ધોરણો વર્તણૂકની ચિંતા કરે છે જે માનવ સુખાકારી સાથે ખૂબ જ નજીકથી જોડાયેલ છે.</a:t>
            </a:r>
          </a:p>
          <a:p>
            <a:r xmlns:a="http://schemas.openxmlformats.org/drawingml/2006/main">
              <a:rPr lang="gu" dirty="0" smtClean="0"/>
              <a:t>આ </a:t>
            </a:r>
            <a:r xmlns:a="http://schemas.openxmlformats.org/drawingml/2006/main">
              <a:rPr lang="gu" dirty="0"/>
              <a:t>ધોરણો બિન-નૈતિક ધોરણોને પણ પ્રાથમિકતા આપે છે, જેમાં વ્યક્તિના સ્વ-હિતનો સમાવેશ થાય છે.</a:t>
            </a:r>
          </a:p>
          <a:p>
            <a:r xmlns:a="http://schemas.openxmlformats.org/drawingml/2006/main">
              <a:rPr lang="gu" dirty="0"/>
              <a:t>અલબત્ત, આમાંની મક્કમતા અથવા અન્યથા, તે કારણોની પર્યાપ્તતા પર આધાર રાખે છે જે તેમને સમર્થન આપે છે અથવા તેને ન્યાયી ઠેરવે છે </a:t>
            </a:r>
            <a:r xmlns:a="http://schemas.openxmlformats.org/drawingml/2006/main">
              <a:rPr lang="gu" dirty="0" smtClean="0"/>
              <a:t>.</a:t>
            </a:r>
          </a:p>
          <a:p>
            <a:endParaRPr lang="en-IN" dirty="0"/>
          </a:p>
        </p:txBody>
      </p:sp>
    </p:spTree>
    <p:extLst>
      <p:ext uri="{BB962C8B-B14F-4D97-AF65-F5344CB8AC3E}">
        <p14:creationId xmlns:p14="http://schemas.microsoft.com/office/powerpoint/2010/main" val="1672423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gu" dirty="0"/>
              <a:t>ધર્મ અને </a:t>
            </a:r>
            <a:r xmlns:a="http://schemas.openxmlformats.org/drawingml/2006/main">
              <a:rPr lang="gu" dirty="0" smtClean="0"/>
              <a:t>નૈતિકતા</a:t>
            </a:r>
            <a:endParaRPr xmlns:a="http://schemas.openxmlformats.org/drawingml/2006/main" lang="en-US" dirty="0"/>
          </a:p>
        </p:txBody>
      </p:sp>
      <p:sp>
        <p:nvSpPr>
          <p:cNvPr id="3" name="Content Placeholder 2"/>
          <p:cNvSpPr>
            <a:spLocks noGrp="1"/>
          </p:cNvSpPr>
          <p:nvPr>
            <p:ph idx="1"/>
          </p:nvPr>
        </p:nvSpPr>
        <p:spPr/>
        <p:txBody>
          <a:bodyPr/>
          <a:lstStyle/>
          <a:p>
            <a:pPr xmlns:a="http://schemas.openxmlformats.org/drawingml/2006/main" lvl="0"/>
            <a:r xmlns:a="http://schemas.openxmlformats.org/drawingml/2006/main">
              <a:rPr lang="gu" dirty="0"/>
              <a:t>નૈતિકતા અને ધર્મ એ ધાર્મિક વિચારો અને નૈતિકતા વચ્ચેનો સંબંધ છે.</a:t>
            </a:r>
            <a:endParaRPr xmlns:a="http://schemas.openxmlformats.org/drawingml/2006/main" lang="en-IN" dirty="0"/>
          </a:p>
          <a:p>
            <a:pPr xmlns:a="http://schemas.openxmlformats.org/drawingml/2006/main" lvl="0"/>
            <a:r xmlns:a="http://schemas.openxmlformats.org/drawingml/2006/main">
              <a:rPr lang="gu" dirty="0"/>
              <a:t>ઘણા ધર્મો વ્યક્તિગત વર્તણૂકને લગતા મૂલ્યના માળખા ધરાવે છે જેનો અર્થ અનુયાયીઓને સાચા અને ખોટા વચ્ચે નક્કી કરવામાં માર્ગદર્શન આપવા માટે થાય છે. </a:t>
            </a:r>
            <a:r xmlns:a="http://schemas.openxmlformats.org/drawingml/2006/main">
              <a:rPr lang="gu" dirty="0" smtClean="0"/>
              <a:t>આમાં </a:t>
            </a:r>
            <a:r xmlns:a="http://schemas.openxmlformats.org/drawingml/2006/main">
              <a:rPr lang="gu" dirty="0"/>
              <a:t>શામેલ છે </a:t>
            </a:r>
            <a:r xmlns:a="http://schemas.openxmlformats.org/drawingml/2006/main">
              <a:rPr lang="gu" dirty="0" smtClean="0"/>
              <a:t>:</a:t>
            </a:r>
          </a:p>
          <a:p>
            <a:pPr xmlns:a="http://schemas.openxmlformats.org/drawingml/2006/main" lvl="1"/>
            <a:r xmlns:a="http://schemas.openxmlformats.org/drawingml/2006/main">
              <a:rPr lang="gu" dirty="0"/>
              <a:t>જૈન </a:t>
            </a:r>
            <a:r xmlns:a="http://schemas.openxmlformats.org/drawingml/2006/main">
              <a:rPr lang="gu" dirty="0" smtClean="0"/>
              <a:t>ધર્મના </a:t>
            </a:r>
            <a:r xmlns:a="http://schemas.openxmlformats.org/drawingml/2006/main">
              <a:rPr lang="gu" dirty="0" smtClean="0"/>
              <a:t>ત્રિવિધ </a:t>
            </a:r>
            <a:r xmlns:a="http://schemas.openxmlformats.org/drawingml/2006/main">
              <a:rPr lang="gu" dirty="0"/>
              <a:t>રત્નો</a:t>
            </a:r>
          </a:p>
          <a:p>
            <a:pPr xmlns:a="http://schemas.openxmlformats.org/drawingml/2006/main" lvl="1"/>
            <a:r xmlns:a="http://schemas.openxmlformats.org/drawingml/2006/main">
              <a:rPr lang="gu" dirty="0" smtClean="0"/>
              <a:t>ઇસ્લામની શરિયા</a:t>
            </a:r>
          </a:p>
          <a:p>
            <a:pPr xmlns:a="http://schemas.openxmlformats.org/drawingml/2006/main" lvl="1"/>
            <a:r xmlns:a="http://schemas.openxmlformats.org/drawingml/2006/main">
              <a:rPr lang="gu" dirty="0" smtClean="0"/>
              <a:t>બૌદ્ધ ધર્મનો </a:t>
            </a:r>
            <a:r xmlns:a="http://schemas.openxmlformats.org/drawingml/2006/main">
              <a:rPr lang="gu" dirty="0"/>
              <a:t>આઠ ગણો </a:t>
            </a:r>
            <a:r xmlns:a="http://schemas.openxmlformats.org/drawingml/2006/main">
              <a:rPr lang="gu" dirty="0" smtClean="0"/>
              <a:t>માર્ગ</a:t>
            </a:r>
          </a:p>
          <a:p>
            <a:pPr xmlns:a="http://schemas.openxmlformats.org/drawingml/2006/main" lvl="1"/>
            <a:r xmlns:a="http://schemas.openxmlformats.org/drawingml/2006/main">
              <a:rPr lang="gu" dirty="0" smtClean="0"/>
              <a:t>ઝોરોસ્ટ્રિયનિઝમની </a:t>
            </a:r>
            <a:r xmlns:a="http://schemas.openxmlformats.org/drawingml/2006/main">
              <a:rPr lang="gu" dirty="0"/>
              <a:t>"સારા વિચારો, સારા શબ્દો અને સારા કાર્યો" ખ્યાલ, અન્ય લોકો વચ્ચે </a:t>
            </a:r>
            <a:r xmlns:a="http://schemas.openxmlformats.org/drawingml/2006/main">
              <a:rPr lang="gu" dirty="0" smtClean="0"/>
              <a:t>. અને ઘણું બધું.</a:t>
            </a:r>
            <a:endParaRPr xmlns:a="http://schemas.openxmlformats.org/drawingml/2006/main" lang="en-IN" dirty="0"/>
          </a:p>
          <a:p>
            <a:pPr xmlns:a="http://schemas.openxmlformats.org/drawingml/2006/main" lvl="0"/>
            <a:r xmlns:a="http://schemas.openxmlformats.org/drawingml/2006/main">
              <a:rPr lang="gu" dirty="0"/>
              <a:t>આ ફ્રેમવર્ક પવિત્ર પુસ્તકો, મૌખિક અને લેખિત પરંપરાઓ અને ધાર્મિક નેતાઓ જેવા વિવિધ સ્ત્રોતો દ્વારા દર્શાવેલ અને અર્થઘટન કરવામાં આવે છે </a:t>
            </a:r>
            <a:r xmlns:a="http://schemas.openxmlformats.org/drawingml/2006/main">
              <a:rPr lang="gu" dirty="0" smtClean="0"/>
              <a:t>.</a:t>
            </a:r>
            <a:endParaRPr xmlns:a="http://schemas.openxmlformats.org/drawingml/2006/main" lang="en-IN" dirty="0"/>
          </a:p>
          <a:p>
            <a:pPr xmlns:a="http://schemas.openxmlformats.org/drawingml/2006/main" lvl="0"/>
            <a:r xmlns:a="http://schemas.openxmlformats.org/drawingml/2006/main">
              <a:rPr lang="gu" dirty="0"/>
              <a:t>આમાંના ઘણા બિનસાંપ્રદાયિક મૂલ્ય માળખા જેવા કે પરિણામવાદ, મુક્ત વિચાર અને ઉપયોગિતાવાદ સાથે સિદ્ધાંતો વહેંચે છે.</a:t>
            </a:r>
            <a:endParaRPr xmlns:a="http://schemas.openxmlformats.org/drawingml/2006/main" lang="en-IN" dirty="0"/>
          </a:p>
          <a:p>
            <a:pPr xmlns:a="http://schemas.openxmlformats.org/drawingml/2006/main" lvl="0"/>
            <a:r xmlns:a="http://schemas.openxmlformats.org/drawingml/2006/main">
              <a:rPr lang="gu" dirty="0" smtClean="0"/>
              <a:t>નૈતિકતા </a:t>
            </a:r>
            <a:r xmlns:a="http://schemas.openxmlformats.org/drawingml/2006/main">
              <a:rPr lang="gu" dirty="0"/>
              <a:t>ધર્મ પર આધાર રાખે છે તે જરૂરી નથી, જોકે કેટલાક માટે, આ "લગભગ સ્વચાલિત ધારણા છે </a:t>
            </a:r>
            <a:r xmlns:a="http://schemas.openxmlformats.org/drawingml/2006/main">
              <a:rPr lang="gu" dirty="0" smtClean="0"/>
              <a:t>.</a:t>
            </a:r>
            <a:endParaRPr xmlns:a="http://schemas.openxmlformats.org/drawingml/2006/main" lang="en-IN" dirty="0"/>
          </a:p>
        </p:txBody>
      </p:sp>
    </p:spTree>
    <p:extLst>
      <p:ext uri="{BB962C8B-B14F-4D97-AF65-F5344CB8AC3E}">
        <p14:creationId xmlns:p14="http://schemas.microsoft.com/office/powerpoint/2010/main" val="4283107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gu" dirty="0"/>
              <a:t>ધર્મ અને </a:t>
            </a:r>
            <a:r xmlns:a="http://schemas.openxmlformats.org/drawingml/2006/main">
              <a:rPr lang="gu" dirty="0" smtClean="0"/>
              <a:t>નૈતિકતા ( </a:t>
            </a:r>
            <a:r xmlns:a="http://schemas.openxmlformats.org/drawingml/2006/main">
              <a:rPr lang="gu" dirty="0" err="1" smtClean="0"/>
              <a:t>ચાલુ </a:t>
            </a:r>
            <a:r xmlns:a="http://schemas.openxmlformats.org/drawingml/2006/main">
              <a:rPr lang="gu" dirty="0" smtClean="0"/>
              <a:t>…)</a:t>
            </a:r>
            <a:endParaRPr xmlns:a="http://schemas.openxmlformats.org/drawingml/2006/main" lang="en-US" dirty="0"/>
          </a:p>
        </p:txBody>
      </p:sp>
      <p:sp>
        <p:nvSpPr>
          <p:cNvPr id="3" name="Content Placeholder 2"/>
          <p:cNvSpPr>
            <a:spLocks noGrp="1"/>
          </p:cNvSpPr>
          <p:nvPr>
            <p:ph idx="1"/>
          </p:nvPr>
        </p:nvSpPr>
        <p:spPr/>
        <p:txBody>
          <a:bodyPr/>
          <a:lstStyle/>
          <a:p>
            <a:r xmlns:a="http://schemas.openxmlformats.org/drawingml/2006/main">
              <a:rPr lang="gu" dirty="0"/>
              <a:t>ધ વેસ્ટમિન્સ્ટર ડિક્શનરી ઑફ ક્રિશ્ચિયન એથિક્સ મુજબ, ધર્મ અને નૈતિકતા "અલગ રીતે વ્યાખ્યાયિત કરવી જોઈએ અને એકબીજા સાથે કોઈ વ્યાખ્યાત્મક જોડાણ નથી.</a:t>
            </a:r>
            <a:endParaRPr xmlns:a="http://schemas.openxmlformats.org/drawingml/2006/main" lang="en-IN" dirty="0"/>
          </a:p>
          <a:p>
            <a:pPr xmlns:a="http://schemas.openxmlformats.org/drawingml/2006/main" lvl="0"/>
            <a:r xmlns:a="http://schemas.openxmlformats.org/drawingml/2006/main">
              <a:rPr lang="gu" dirty="0" smtClean="0"/>
              <a:t>સૈદ્ધાંતિક રીતે </a:t>
            </a:r>
            <a:r xmlns:a="http://schemas.openxmlformats.org/drawingml/2006/main">
              <a:rPr lang="gu" dirty="0"/>
              <a:t>, નૈતિકતા અને ધાર્મિક મૂલ્ય પ્રણાલી એ બે અલગ પ્રકારની મૂલ્ય પ્રણાલીઓ અથવા ક્રિયા માર્ગદર્શિકાઓ છે.</a:t>
            </a:r>
            <a:endParaRPr xmlns:a="http://schemas.openxmlformats.org/drawingml/2006/main" lang="en-IN" dirty="0"/>
          </a:p>
          <a:p>
            <a:pPr xmlns:a="http://schemas.openxmlformats.org/drawingml/2006/main" lvl="0"/>
            <a:r xmlns:a="http://schemas.openxmlformats.org/drawingml/2006/main">
              <a:rPr lang="gu" dirty="0"/>
              <a:t>અન્ય લોકોના મંતવ્યોમાં, બે એકબીજાને ઓવરલેપ કરી શકે છે.</a:t>
            </a:r>
            <a:endParaRPr xmlns:a="http://schemas.openxmlformats.org/drawingml/2006/main" lang="en-IN" dirty="0"/>
          </a:p>
          <a:p>
            <a:pPr xmlns:a="http://schemas.openxmlformats.org/drawingml/2006/main" lvl="0"/>
            <a:r xmlns:a="http://schemas.openxmlformats.org/drawingml/2006/main">
              <a:rPr lang="gu" dirty="0"/>
              <a:t>ધર્મો, ભૂતકાળ અને વર્તમાન વચ્ચે </a:t>
            </a:r>
            <a:endParaRPr xmlns:a="http://schemas.openxmlformats.org/drawingml/2006/main" lang="en-IN" dirty="0"/>
            <a:r xmlns:a="http://schemas.openxmlformats.org/drawingml/2006/main">
              <a:rPr lang="gu" dirty="0" smtClean="0"/>
              <a:t>મૂલ્યના નિર્ણયો મોટા પ્રમાણમાં બદલાઈ શકે છે.</a:t>
            </a:r>
          </a:p>
          <a:p>
            <a:pPr xmlns:a="http://schemas.openxmlformats.org/drawingml/2006/main" lvl="0"/>
            <a:r xmlns:a="http://schemas.openxmlformats.org/drawingml/2006/main">
              <a:rPr lang="gu" dirty="0"/>
              <a:t>ખ્રિસ્તી ધર્મ જેવી વિવિધ ધાર્મિક પરંપરાઓમાંના લોકો તેમના સંબંધિત અધિકૃત માર્ગદર્શિકાઓમાં અને તેમના ધાર્મિક નેતાઓ દ્વારા નિર્ધારિત નિયમો અને કાયદાઓમાંથી સાચા અને ખોટાના વિચારો મેળવી શકે છે </a:t>
            </a:r>
            <a:r xmlns:a="http://schemas.openxmlformats.org/drawingml/2006/main">
              <a:rPr lang="gu" dirty="0" smtClean="0"/>
              <a:t>.</a:t>
            </a:r>
            <a:endParaRPr xmlns:a="http://schemas.openxmlformats.org/drawingml/2006/main" lang="en-IN" dirty="0"/>
          </a:p>
        </p:txBody>
      </p:sp>
    </p:spTree>
    <p:extLst>
      <p:ext uri="{BB962C8B-B14F-4D97-AF65-F5344CB8AC3E}">
        <p14:creationId xmlns:p14="http://schemas.microsoft.com/office/powerpoint/2010/main" val="2669892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gu" dirty="0" err="1"/>
              <a:t>નૈતિકતા </a:t>
            </a:r>
            <a:r xmlns:a="http://schemas.openxmlformats.org/drawingml/2006/main">
              <a:rPr lang="gu" dirty="0"/>
              <a:t>, </a:t>
            </a:r>
            <a:r xmlns:a="http://schemas.openxmlformats.org/drawingml/2006/main">
              <a:rPr lang="gu" dirty="0" smtClean="0"/>
              <a:t>શિષ્ટાચાર </a:t>
            </a:r>
            <a:r xmlns:a="http://schemas.openxmlformats.org/drawingml/2006/main">
              <a:rPr lang="gu" dirty="0"/>
              <a:t>અને </a:t>
            </a:r>
            <a:r xmlns:a="http://schemas.openxmlformats.org/drawingml/2006/main">
              <a:rPr lang="gu" dirty="0" smtClean="0"/>
              <a:t>વ્યવસાયિક કોડ્સ</a:t>
            </a:r>
            <a:endParaRPr xmlns:a="http://schemas.openxmlformats.org/drawingml/2006/main" lang="en-IN" dirty="0"/>
          </a:p>
        </p:txBody>
      </p:sp>
      <p:sp>
        <p:nvSpPr>
          <p:cNvPr id="3" name="Content Placeholder 2"/>
          <p:cNvSpPr>
            <a:spLocks noGrp="1"/>
          </p:cNvSpPr>
          <p:nvPr>
            <p:ph idx="1"/>
          </p:nvPr>
        </p:nvSpPr>
        <p:spPr/>
        <p:txBody>
          <a:bodyPr/>
          <a:lstStyle/>
          <a:p>
            <a:pPr xmlns:a="http://schemas.openxmlformats.org/drawingml/2006/main" lvl="0"/>
            <a:r xmlns:a="http://schemas.openxmlformats.org/drawingml/2006/main">
              <a:rPr lang="gu" dirty="0" smtClean="0"/>
              <a:t>નૈતિકતા </a:t>
            </a:r>
            <a:r xmlns:a="http://schemas.openxmlformats.org/drawingml/2006/main">
              <a:rPr lang="gu" dirty="0"/>
              <a:t>એ વ્યક્તિ અથવા </a:t>
            </a:r>
            <a:r xmlns:a="http://schemas.openxmlformats.org/drawingml/2006/main">
              <a:rPr lang="gu" dirty="0" smtClean="0"/>
              <a:t>સમાજની નૈતિક સંહિતા છે.</a:t>
            </a:r>
          </a:p>
          <a:p>
            <a:pPr xmlns:a="http://schemas.openxmlformats.org/drawingml/2006/main" lvl="0"/>
            <a:r xmlns:a="http://schemas.openxmlformats.org/drawingml/2006/main">
              <a:rPr lang="gu" dirty="0" smtClean="0"/>
              <a:t>શિષ્ટાચાર </a:t>
            </a:r>
            <a:r xmlns:a="http://schemas.openxmlformats.org/drawingml/2006/main">
              <a:rPr lang="gu" dirty="0"/>
              <a:t>એ વ્યવસ્થિત વર્તન માટેના નિયમોનો સમૂહ છે.</a:t>
            </a:r>
            <a:endParaRPr xmlns:a="http://schemas.openxmlformats.org/drawingml/2006/main" lang="en-IN" dirty="0"/>
          </a:p>
          <a:p>
            <a:pPr xmlns:a="http://schemas.openxmlformats.org/drawingml/2006/main" lvl="0"/>
            <a:r xmlns:a="http://schemas.openxmlformats.org/drawingml/2006/main">
              <a:rPr lang="gu" dirty="0"/>
              <a:t>શિષ્ટાચાર એ એક અલિખિત કોડ અથવા સામાજિક અથવા વ્યાવસાયિક વર્તનના નિયમો છે જેમ કે તબીબી શિષ્ટાચાર.</a:t>
            </a:r>
            <a:endParaRPr xmlns:a="http://schemas.openxmlformats.org/drawingml/2006/main" lang="en-IN" dirty="0"/>
          </a:p>
          <a:p>
            <a:pPr xmlns:a="http://schemas.openxmlformats.org/drawingml/2006/main" lvl="0"/>
            <a:r xmlns:a="http://schemas.openxmlformats.org/drawingml/2006/main">
              <a:rPr lang="gu" dirty="0"/>
              <a:t>નૈતિકતાને કાયદાથી પણ અલગ કરી શકાય છે જેમાં </a:t>
            </a:r>
            <a:r xmlns:a="http://schemas.openxmlformats.org/drawingml/2006/main">
              <a:rPr lang="gu" dirty="0" smtClean="0"/>
              <a:t>નિયમો, </a:t>
            </a:r>
            <a:r xmlns:a="http://schemas.openxmlformats.org/drawingml/2006/main">
              <a:rPr lang="gu" dirty="0"/>
              <a:t>નિયમનો, સામાન્ય કાયદો અને બંધારણીય કાયદાનો સમાવેશ થાય છે.</a:t>
            </a:r>
            <a:endParaRPr xmlns:a="http://schemas.openxmlformats.org/drawingml/2006/main" lang="en-IN" dirty="0"/>
          </a:p>
          <a:p>
            <a:pPr xmlns:a="http://schemas.openxmlformats.org/drawingml/2006/main" lvl="0"/>
            <a:r xmlns:a="http://schemas.openxmlformats.org/drawingml/2006/main">
              <a:rPr lang="gu" dirty="0"/>
              <a:t>નૈતિકતા એ નૈતિકતાના વ્યાવસાયિક નિયમોથી અલગ છે જે વ્યવસાયના સભ્યોને સંચાલિત કરતા વિશેષ નિયમો છે, ડોકટરો, વકીલો અને તેથી વધુ.</a:t>
            </a:r>
            <a:endParaRPr xmlns:a="http://schemas.openxmlformats.org/drawingml/2006/main" lang="en-IN" dirty="0"/>
          </a:p>
          <a:p>
            <a:pPr xmlns:a="http://schemas.openxmlformats.org/drawingml/2006/main" lvl="0"/>
            <a:r xmlns:a="http://schemas.openxmlformats.org/drawingml/2006/main">
              <a:rPr lang="gu" dirty="0"/>
              <a:t>ઘણા લોકો વિચારે છે તેમ નૈતિકતા ધર્મ પર આધારિત હોય તે જરૂરી નથી.</a:t>
            </a:r>
            <a:endParaRPr xmlns:a="http://schemas.openxmlformats.org/drawingml/2006/main" lang="en-IN" dirty="0"/>
          </a:p>
          <a:p>
            <a:pPr xmlns:a="http://schemas.openxmlformats.org/drawingml/2006/main" lvl="0"/>
            <a:r xmlns:a="http://schemas.openxmlformats.org/drawingml/2006/main">
              <a:rPr lang="gu" dirty="0"/>
              <a:t>જો કે આપણે આપણી નૈતિક માન્યતાઓ ઘણા સ્રોતોમાંથી મેળવીએ છીએ, તેમ છતાં નીતિશાસ્ત્રીઓ માટે મુદ્દો એ છે કે શું આ માન્યતાઓને ન્યાયી ઠેરવી શકાય.</a:t>
            </a:r>
            <a:endParaRPr xmlns:a="http://schemas.openxmlformats.org/drawingml/2006/main" lang="en-IN" dirty="0"/>
          </a:p>
          <a:p>
            <a:pPr xmlns:a="http://schemas.openxmlformats.org/drawingml/2006/main" lvl="0"/>
            <a:r xmlns:a="http://schemas.openxmlformats.org/drawingml/2006/main">
              <a:rPr lang="gu" dirty="0"/>
              <a:t>જ્યારે લોકો સંસ્થાઓમાં કામ કરે છે, ત્યારે કોર્પોરેટ માળખાં અને કાર્યોના વિવિધ પાસાઓ વ્યક્તિની નૈતિક જવાબદારીને નબળી પાડે છે </a:t>
            </a:r>
            <a:r xmlns:a="http://schemas.openxmlformats.org/drawingml/2006/main">
              <a:rPr lang="gu" dirty="0" smtClean="0"/>
              <a:t>.</a:t>
            </a:r>
            <a:endParaRPr xmlns:a="http://schemas.openxmlformats.org/drawingml/2006/main" lang="en-IN" dirty="0"/>
          </a:p>
        </p:txBody>
      </p:sp>
    </p:spTree>
    <p:extLst>
      <p:ext uri="{BB962C8B-B14F-4D97-AF65-F5344CB8AC3E}">
        <p14:creationId xmlns:p14="http://schemas.microsoft.com/office/powerpoint/2010/main" val="4184288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1957</TotalTime>
  <Words>1392</Words>
  <Application>Microsoft Office PowerPoint</Application>
  <PresentationFormat>Widescreen</PresentationFormat>
  <Paragraphs>102</Paragraphs>
  <Slides>13</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13</vt:i4>
      </vt:variant>
    </vt:vector>
  </HeadingPairs>
  <TitlesOfParts>
    <vt:vector size="26" baseType="lpstr">
      <vt:lpstr>Open Sans Semibold</vt:lpstr>
      <vt:lpstr>Roboto Condensed</vt:lpstr>
      <vt:lpstr>Arial</vt:lpstr>
      <vt:lpstr>Segoe UI Black</vt:lpstr>
      <vt:lpstr>Wingdings 3</vt:lpstr>
      <vt:lpstr>Open Sans</vt:lpstr>
      <vt:lpstr>Roboto Condensed Light</vt:lpstr>
      <vt:lpstr>Courier New</vt:lpstr>
      <vt:lpstr>Calibri</vt:lpstr>
      <vt:lpstr>Wingdings 2</vt:lpstr>
      <vt:lpstr>Times New Roman</vt:lpstr>
      <vt:lpstr>Wingdings</vt:lpstr>
      <vt:lpstr>Office Theme</vt:lpstr>
      <vt:lpstr>Unit-1  Concepts and Theories of Business Ethics</vt:lpstr>
      <vt:lpstr>PowerPoint Presentation</vt:lpstr>
      <vt:lpstr>What is Ethics?</vt:lpstr>
      <vt:lpstr>Personal Ethics and Business Ethics</vt:lpstr>
      <vt:lpstr>Morality and Law</vt:lpstr>
      <vt:lpstr>How are Moral Standards Formed?</vt:lpstr>
      <vt:lpstr>Religion and Morality</vt:lpstr>
      <vt:lpstr>Religion and Morality (Cont…)</vt:lpstr>
      <vt:lpstr>Morality, Etiquette and Professional Codes</vt:lpstr>
      <vt:lpstr>Morality, Etiquette and Professional Codes (Cont…)</vt:lpstr>
      <vt:lpstr>Indian ethical traditions</vt:lpstr>
      <vt:lpstr>Indian ethical traditions (Cont…)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264</cp:revision>
  <dcterms:created xsi:type="dcterms:W3CDTF">2020-05-01T05:09:15Z</dcterms:created>
  <dcterms:modified xsi:type="dcterms:W3CDTF">2021-08-13T11:37:53Z</dcterms:modified>
</cp:coreProperties>
</file>