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3" r:id="rId3"/>
    <p:sldId id="258" r:id="rId4"/>
    <p:sldId id="360" r:id="rId5"/>
    <p:sldId id="274" r:id="rId6"/>
    <p:sldId id="275" r:id="rId7"/>
    <p:sldId id="331" r:id="rId8"/>
    <p:sldId id="345" r:id="rId9"/>
    <p:sldId id="346" r:id="rId10"/>
    <p:sldId id="347" r:id="rId11"/>
    <p:sldId id="349" r:id="rId12"/>
    <p:sldId id="272" r:id="rId13"/>
    <p:sldId id="359" r:id="rId14"/>
    <p:sldId id="261" r:id="rId15"/>
    <p:sldId id="348" r:id="rId16"/>
    <p:sldId id="350" r:id="rId17"/>
    <p:sldId id="351" r:id="rId18"/>
    <p:sldId id="352" r:id="rId19"/>
    <p:sldId id="354" r:id="rId20"/>
    <p:sldId id="358" r:id="rId21"/>
    <p:sldId id="357" r:id="rId22"/>
    <p:sldId id="356" r:id="rId23"/>
    <p:sldId id="355" r:id="rId24"/>
    <p:sldId id="35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5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A18EE-BAC5-4AB7-97A9-D9BEE86B926B}" type="datetimeFigureOut">
              <a:rPr lang="en-US" smtClean="0"/>
              <a:t>5/4/2018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11FE7-C08E-497D-8366-1EFD34EDBC9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9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11FE7-C08E-497D-8366-1EFD34EDBC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59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5/4/2018</a:t>
            </a:fld>
            <a:endParaRPr lang="en-US" sz="1600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5/4/2018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5/4/2018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‹N°›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 to </a:t>
            </a:r>
            <a:r>
              <a:rPr lang="fr-FR" dirty="0" err="1"/>
              <a:t>Phyloseq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Daniel Vaulot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0"/>
            <a:ext cx="5273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09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CARBOM </a:t>
            </a:r>
            <a:r>
              <a:rPr lang="fr-FR" dirty="0" err="1"/>
              <a:t>cruise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78743"/>
            <a:ext cx="5133975" cy="36385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4784"/>
            <a:ext cx="4060833" cy="371703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26" b="51097"/>
          <a:stretch/>
        </p:blipFill>
        <p:spPr>
          <a:xfrm>
            <a:off x="4211960" y="3792620"/>
            <a:ext cx="2515908" cy="281839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8" name="ZoneTexte 7"/>
          <p:cNvSpPr txBox="1"/>
          <p:nvPr/>
        </p:nvSpPr>
        <p:spPr>
          <a:xfrm>
            <a:off x="611560" y="5220434"/>
            <a:ext cx="1819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18S V4</a:t>
            </a:r>
          </a:p>
          <a:p>
            <a:r>
              <a:rPr lang="fr-FR" dirty="0"/>
              <a:t>Illumina 2*250 </a:t>
            </a:r>
            <a:r>
              <a:rPr lang="fr-FR" dirty="0" err="1"/>
              <a:t>bp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980884" y="4365104"/>
            <a:ext cx="1851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Sorted</a:t>
            </a:r>
            <a:r>
              <a:rPr lang="fr-FR" b="1" dirty="0"/>
              <a:t> </a:t>
            </a:r>
            <a:r>
              <a:rPr lang="fr-FR" b="1" dirty="0" err="1"/>
              <a:t>samples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Pico vs Nano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Surf vs </a:t>
            </a:r>
            <a:r>
              <a:rPr lang="fr-FR" dirty="0" err="1"/>
              <a:t>Deep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5B1BA9-5E1C-4085-8532-D94DD63BF722}"/>
              </a:ext>
            </a:extLst>
          </p:cNvPr>
          <p:cNvSpPr txBox="1"/>
          <p:nvPr/>
        </p:nvSpPr>
        <p:spPr>
          <a:xfrm>
            <a:off x="5607635" y="6472512"/>
            <a:ext cx="3192862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/>
              <a:t>C. Ribeiro and A. Lopes dos Santos, </a:t>
            </a:r>
            <a:r>
              <a:rPr lang="fr-FR" sz="1200" dirty="0" err="1"/>
              <a:t>unpublished</a:t>
            </a:r>
            <a:r>
              <a:rPr lang="fr-F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531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Preparation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/>
              <a:t>Unzip</a:t>
            </a:r>
            <a:r>
              <a:rPr lang="fr-FR" dirty="0"/>
              <a:t> files </a:t>
            </a:r>
            <a:r>
              <a:rPr lang="fr-FR" dirty="0" err="1"/>
              <a:t>from</a:t>
            </a:r>
            <a:r>
              <a:rPr lang="fr-FR" dirty="0"/>
              <a:t> phyloseq_tutorial.zip</a:t>
            </a:r>
          </a:p>
          <a:p>
            <a:r>
              <a:rPr lang="fr-FR" dirty="0"/>
              <a:t>Copy to local or </a:t>
            </a:r>
            <a:r>
              <a:rPr lang="fr-FR" dirty="0" err="1"/>
              <a:t>remote</a:t>
            </a:r>
            <a:r>
              <a:rPr lang="fr-FR" dirty="0"/>
              <a:t> directory</a:t>
            </a:r>
          </a:p>
          <a:p>
            <a:r>
              <a:rPr lang="fr-FR" dirty="0"/>
              <a:t>Open R studio 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 or on server</a:t>
            </a:r>
          </a:p>
          <a:p>
            <a:pPr lvl="1"/>
            <a:endParaRPr lang="fr-FR" dirty="0"/>
          </a:p>
          <a:p>
            <a:r>
              <a:rPr lang="fr-FR" dirty="0"/>
              <a:t>Open « </a:t>
            </a:r>
            <a:r>
              <a:rPr lang="fr-FR" dirty="0" err="1"/>
              <a:t>phyloseq_tutorial.Rmd</a:t>
            </a:r>
            <a:r>
              <a:rPr lang="fr-FR" dirty="0"/>
              <a:t>» </a:t>
            </a:r>
            <a:r>
              <a:rPr lang="fr-FR" dirty="0" err="1"/>
              <a:t>with</a:t>
            </a:r>
            <a:r>
              <a:rPr lang="fr-FR" dirty="0"/>
              <a:t> R studio</a:t>
            </a:r>
          </a:p>
          <a:p>
            <a:r>
              <a:rPr lang="fr-FR" dirty="0"/>
              <a:t>Set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directory </a:t>
            </a:r>
            <a:r>
              <a:rPr lang="fr-FR" dirty="0" err="1"/>
              <a:t>where</a:t>
            </a:r>
            <a:r>
              <a:rPr lang="fr-FR" dirty="0"/>
              <a:t> the files are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F4E582D-3A5F-4CF9-9476-ADE9D261F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664"/>
            <a:ext cx="9144000" cy="5276016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7616543-102F-40BD-808A-17DC7B4C6BB8}"/>
              </a:ext>
            </a:extLst>
          </p:cNvPr>
          <p:cNvCxnSpPr/>
          <p:nvPr/>
        </p:nvCxnSpPr>
        <p:spPr>
          <a:xfrm flipV="1">
            <a:off x="6156176" y="3717032"/>
            <a:ext cx="648072" cy="792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59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data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/>
              <a:t>Necessary</a:t>
            </a:r>
            <a:endParaRPr lang="fr-FR" dirty="0"/>
          </a:p>
          <a:p>
            <a:pPr marL="731520" lvl="1" indent="-457200">
              <a:buFont typeface="+mj-lt"/>
              <a:buAutoNum type="arabicPeriod"/>
            </a:pPr>
            <a:r>
              <a:rPr lang="fr-FR" dirty="0"/>
              <a:t>OTU table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FR" dirty="0" err="1"/>
              <a:t>Taxonomy</a:t>
            </a:r>
            <a:r>
              <a:rPr lang="fr-FR" dirty="0"/>
              <a:t> table</a:t>
            </a:r>
          </a:p>
          <a:p>
            <a:pPr marL="731520" lvl="1" indent="-457200">
              <a:buFont typeface="+mj-lt"/>
              <a:buAutoNum type="arabicPeriod"/>
            </a:pPr>
            <a:r>
              <a:rPr lang="fr-FR" dirty="0" err="1"/>
              <a:t>Sample</a:t>
            </a:r>
            <a:r>
              <a:rPr lang="fr-FR" dirty="0"/>
              <a:t> variables</a:t>
            </a:r>
          </a:p>
          <a:p>
            <a:pPr marL="731520" lvl="1" indent="-457200">
              <a:buFont typeface="+mj-lt"/>
              <a:buAutoNum type="arabicPeriod"/>
            </a:pPr>
            <a:endParaRPr lang="fr-FR" dirty="0"/>
          </a:p>
          <a:p>
            <a:r>
              <a:rPr lang="fr-FR" dirty="0" err="1"/>
              <a:t>Optional</a:t>
            </a:r>
            <a:endParaRPr lang="fr-FR" dirty="0"/>
          </a:p>
          <a:p>
            <a:pPr lvl="1"/>
            <a:r>
              <a:rPr lang="fr-FR" dirty="0" err="1"/>
              <a:t>Tree</a:t>
            </a:r>
            <a:endParaRPr lang="fr-FR" dirty="0"/>
          </a:p>
          <a:p>
            <a:pPr lvl="1"/>
            <a:r>
              <a:rPr lang="fr-FR" dirty="0" err="1"/>
              <a:t>Sequences</a:t>
            </a:r>
            <a:endParaRPr lang="fr-FR" dirty="0"/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1 - </a:t>
            </a:r>
            <a:r>
              <a:rPr lang="fr-FR" dirty="0" err="1"/>
              <a:t>Otu</a:t>
            </a:r>
            <a:r>
              <a:rPr lang="fr-FR" dirty="0"/>
              <a:t> table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84784"/>
            <a:ext cx="7593855" cy="46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7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2 - </a:t>
            </a:r>
            <a:r>
              <a:rPr lang="fr-FR" dirty="0" err="1"/>
              <a:t>Taxonomy</a:t>
            </a:r>
            <a:r>
              <a:rPr lang="fr-FR" dirty="0"/>
              <a:t> Table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5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84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3 - </a:t>
            </a:r>
            <a:r>
              <a:rPr lang="fr-FR" dirty="0" err="1"/>
              <a:t>Sample</a:t>
            </a:r>
            <a:r>
              <a:rPr lang="fr-FR" dirty="0"/>
              <a:t> table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480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53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5234136"/>
          </a:xfrm>
        </p:spPr>
        <p:txBody>
          <a:bodyPr/>
          <a:lstStyle/>
          <a:p>
            <a:r>
              <a:rPr lang="fr-FR" dirty="0"/>
              <a:t>Import data</a:t>
            </a:r>
          </a:p>
          <a:p>
            <a:r>
              <a:rPr lang="fr-FR" dirty="0"/>
              <a:t>Combine </a:t>
            </a:r>
            <a:r>
              <a:rPr lang="fr-FR" dirty="0" err="1"/>
              <a:t>into</a:t>
            </a:r>
            <a:r>
              <a:rPr lang="fr-FR" dirty="0"/>
              <a:t> "</a:t>
            </a:r>
            <a:r>
              <a:rPr lang="fr-FR" dirty="0" err="1"/>
              <a:t>phyloseq</a:t>
            </a:r>
            <a:r>
              <a:rPr lang="fr-FR" dirty="0"/>
              <a:t>" </a:t>
            </a:r>
            <a:r>
              <a:rPr lang="fr-FR" dirty="0" err="1"/>
              <a:t>object</a:t>
            </a:r>
            <a:endParaRPr lang="fr-FR" dirty="0"/>
          </a:p>
          <a:p>
            <a:r>
              <a:rPr lang="fr-FR" dirty="0" err="1"/>
              <a:t>Filter</a:t>
            </a:r>
            <a:r>
              <a:rPr lang="fr-FR" dirty="0"/>
              <a:t> the data</a:t>
            </a:r>
          </a:p>
          <a:p>
            <a:pPr lvl="1"/>
            <a:r>
              <a:rPr lang="fr-FR" dirty="0" err="1"/>
              <a:t>taxonomy</a:t>
            </a:r>
            <a:r>
              <a:rPr lang="fr-FR" dirty="0"/>
              <a:t> : e.g.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photosynthetic</a:t>
            </a:r>
            <a:r>
              <a:rPr lang="fr-FR" dirty="0"/>
              <a:t> </a:t>
            </a:r>
            <a:r>
              <a:rPr lang="fr-FR" dirty="0" err="1"/>
              <a:t>eukaryotes</a:t>
            </a:r>
            <a:endParaRPr lang="fr-FR" dirty="0"/>
          </a:p>
          <a:p>
            <a:pPr lvl="1"/>
            <a:r>
              <a:rPr lang="fr-FR" dirty="0" err="1"/>
              <a:t>samples</a:t>
            </a:r>
            <a:r>
              <a:rPr lang="fr-FR" dirty="0"/>
              <a:t> : </a:t>
            </a:r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samples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reads</a:t>
            </a:r>
            <a:endParaRPr lang="fr-FR" dirty="0"/>
          </a:p>
          <a:p>
            <a:pPr lvl="1"/>
            <a:r>
              <a:rPr lang="fr-FR" dirty="0" err="1"/>
              <a:t>abundance</a:t>
            </a:r>
            <a:r>
              <a:rPr lang="fr-FR" dirty="0"/>
              <a:t> : </a:t>
            </a:r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OTUs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abundance</a:t>
            </a:r>
            <a:r>
              <a:rPr lang="fr-FR" dirty="0"/>
              <a:t> for </a:t>
            </a:r>
            <a:r>
              <a:rPr lang="fr-FR" dirty="0" err="1"/>
              <a:t>some</a:t>
            </a:r>
            <a:r>
              <a:rPr lang="fr-FR" dirty="0"/>
              <a:t> analyses</a:t>
            </a:r>
          </a:p>
          <a:p>
            <a:r>
              <a:rPr lang="fr-FR" dirty="0" err="1"/>
              <a:t>Barplots</a:t>
            </a:r>
            <a:endParaRPr lang="fr-FR" dirty="0"/>
          </a:p>
          <a:p>
            <a:r>
              <a:rPr lang="fr-FR" dirty="0" err="1"/>
              <a:t>Heatmaps</a:t>
            </a:r>
            <a:endParaRPr lang="fr-FR" dirty="0"/>
          </a:p>
          <a:p>
            <a:r>
              <a:rPr lang="fr-FR" dirty="0"/>
              <a:t>Alpha </a:t>
            </a:r>
            <a:r>
              <a:rPr lang="fr-FR" dirty="0" err="1"/>
              <a:t>diversity</a:t>
            </a:r>
            <a:endParaRPr lang="fr-FR" dirty="0"/>
          </a:p>
          <a:p>
            <a:r>
              <a:rPr lang="fr-FR" dirty="0"/>
              <a:t> </a:t>
            </a:r>
            <a:r>
              <a:rPr lang="fr-FR" dirty="0" err="1"/>
              <a:t>Multivariate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  <a:p>
            <a:r>
              <a:rPr lang="fr-FR" dirty="0"/>
              <a:t> Network </a:t>
            </a:r>
            <a:r>
              <a:rPr lang="fr-FR" dirty="0" err="1"/>
              <a:t>analysis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479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Barplots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68760"/>
            <a:ext cx="7380312" cy="49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9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65FA2F-1378-4F10-9A2C-24732135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use R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C395B8-9D56-482B-901B-567BA5FE23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Script vs. Menu </a:t>
            </a:r>
            <a:r>
              <a:rPr lang="fr-FR" dirty="0" err="1"/>
              <a:t>driven</a:t>
            </a:r>
            <a:r>
              <a:rPr lang="fr-FR" dirty="0"/>
              <a:t> software</a:t>
            </a:r>
          </a:p>
          <a:p>
            <a:pPr lvl="1"/>
            <a:r>
              <a:rPr lang="fr-FR" dirty="0"/>
              <a:t>Can </a:t>
            </a:r>
            <a:r>
              <a:rPr lang="fr-FR" dirty="0" err="1"/>
              <a:t>be</a:t>
            </a:r>
            <a:r>
              <a:rPr lang="fr-FR" dirty="0"/>
              <a:t> re-</a:t>
            </a:r>
            <a:r>
              <a:rPr lang="fr-FR" dirty="0" err="1"/>
              <a:t>rerun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new data</a:t>
            </a:r>
          </a:p>
          <a:p>
            <a:r>
              <a:rPr lang="fr-FR" dirty="0"/>
              <a:t>R </a:t>
            </a:r>
            <a:r>
              <a:rPr lang="fr-FR" dirty="0" err="1"/>
              <a:t>works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vectors</a:t>
            </a:r>
            <a:r>
              <a:rPr lang="fr-FR" dirty="0"/>
              <a:t> and tables</a:t>
            </a:r>
          </a:p>
          <a:p>
            <a:pPr lvl="1"/>
            <a:r>
              <a:rPr lang="fr-FR" dirty="0"/>
              <a:t>Z &lt;- X + Y </a:t>
            </a:r>
            <a:r>
              <a:rPr lang="fr-FR" dirty="0" err="1"/>
              <a:t>where</a:t>
            </a:r>
            <a:r>
              <a:rPr lang="fr-FR" dirty="0"/>
              <a:t> X and Y are </a:t>
            </a:r>
            <a:r>
              <a:rPr lang="fr-FR" dirty="0" err="1"/>
              <a:t>vectors</a:t>
            </a:r>
            <a:endParaRPr lang="fr-FR" dirty="0"/>
          </a:p>
          <a:p>
            <a:r>
              <a:rPr lang="fr-FR" dirty="0"/>
              <a:t>"</a:t>
            </a:r>
            <a:r>
              <a:rPr lang="fr-FR" dirty="0" err="1"/>
              <a:t>Tidy</a:t>
            </a:r>
            <a:r>
              <a:rPr lang="fr-FR" dirty="0"/>
              <a:t>" </a:t>
            </a:r>
            <a:r>
              <a:rPr lang="fr-FR" dirty="0" err="1"/>
              <a:t>worflow</a:t>
            </a:r>
            <a:endParaRPr lang="fr-FR" dirty="0"/>
          </a:p>
          <a:p>
            <a:pPr lvl="1"/>
            <a:r>
              <a:rPr lang="fr-FR" dirty="0"/>
              <a:t>Select(</a:t>
            </a:r>
            <a:r>
              <a:rPr lang="fr-FR" dirty="0" err="1"/>
              <a:t>Tara_table</a:t>
            </a:r>
            <a:r>
              <a:rPr lang="fr-FR" dirty="0"/>
              <a:t>, fraction="0.2-5")</a:t>
            </a:r>
          </a:p>
          <a:p>
            <a:pPr lvl="1"/>
            <a:r>
              <a:rPr lang="fr-FR" dirty="0" err="1"/>
              <a:t>Tidy</a:t>
            </a:r>
            <a:r>
              <a:rPr lang="fr-FR" dirty="0"/>
              <a:t> "</a:t>
            </a:r>
            <a:r>
              <a:rPr lang="fr-FR" dirty="0" err="1"/>
              <a:t>universe</a:t>
            </a:r>
            <a:r>
              <a:rPr lang="fr-FR" dirty="0"/>
              <a:t>" : </a:t>
            </a:r>
            <a:r>
              <a:rPr lang="fr-FR" dirty="0" err="1"/>
              <a:t>tidyverse</a:t>
            </a:r>
            <a:endParaRPr lang="fr-FR" dirty="0"/>
          </a:p>
          <a:p>
            <a:r>
              <a:rPr lang="fr-FR" dirty="0" err="1"/>
              <a:t>Incredible</a:t>
            </a:r>
            <a:r>
              <a:rPr lang="fr-FR" dirty="0"/>
              <a:t> </a:t>
            </a:r>
            <a:r>
              <a:rPr lang="fr-FR" dirty="0" err="1"/>
              <a:t>graphics</a:t>
            </a:r>
            <a:r>
              <a:rPr lang="fr-FR" dirty="0"/>
              <a:t> and plots</a:t>
            </a:r>
          </a:p>
          <a:p>
            <a:pPr lvl="1"/>
            <a:r>
              <a:rPr lang="fr-FR" dirty="0"/>
              <a:t>ggplot2 </a:t>
            </a:r>
            <a:r>
              <a:rPr lang="fr-FR" dirty="0" err="1"/>
              <a:t>family</a:t>
            </a:r>
            <a:endParaRPr lang="fr-FR" dirty="0"/>
          </a:p>
          <a:p>
            <a:r>
              <a:rPr lang="fr-FR" dirty="0"/>
              <a:t>Work </a:t>
            </a:r>
            <a:r>
              <a:rPr lang="fr-FR" dirty="0" err="1"/>
              <a:t>environment</a:t>
            </a:r>
            <a:endParaRPr lang="fr-FR" dirty="0"/>
          </a:p>
          <a:p>
            <a:pPr lvl="1"/>
            <a:r>
              <a:rPr lang="fr-FR" dirty="0"/>
              <a:t>R studio</a:t>
            </a:r>
          </a:p>
          <a:p>
            <a:r>
              <a:rPr lang="fr-FR" dirty="0"/>
              <a:t>Document </a:t>
            </a:r>
            <a:r>
              <a:rPr lang="fr-FR" dirty="0" err="1"/>
              <a:t>your</a:t>
            </a:r>
            <a:r>
              <a:rPr lang="fr-FR" dirty="0"/>
              <a:t> data </a:t>
            </a:r>
            <a:r>
              <a:rPr lang="fr-FR" dirty="0" err="1"/>
              <a:t>processing</a:t>
            </a:r>
            <a:endParaRPr lang="fr-FR" dirty="0"/>
          </a:p>
          <a:p>
            <a:pPr lvl="1"/>
            <a:r>
              <a:rPr lang="fr-FR" dirty="0"/>
              <a:t>R </a:t>
            </a:r>
            <a:r>
              <a:rPr lang="fr-FR" dirty="0" err="1"/>
              <a:t>markdown</a:t>
            </a:r>
            <a:endParaRPr lang="fr-FR" dirty="0"/>
          </a:p>
          <a:p>
            <a:r>
              <a:rPr lang="fr-FR" dirty="0"/>
              <a:t>Share </a:t>
            </a:r>
            <a:r>
              <a:rPr lang="fr-FR" dirty="0" err="1"/>
              <a:t>your</a:t>
            </a:r>
            <a:r>
              <a:rPr lang="fr-FR" dirty="0"/>
              <a:t> data and workflow</a:t>
            </a:r>
          </a:p>
          <a:p>
            <a:pPr lvl="1"/>
            <a:r>
              <a:rPr lang="fr-FR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984222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Heatmaps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12776"/>
            <a:ext cx="5963015" cy="49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18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Alpha </a:t>
            </a:r>
            <a:r>
              <a:rPr lang="fr-FR" dirty="0" err="1"/>
              <a:t>diversity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340768"/>
            <a:ext cx="7983025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99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50" y="1162794"/>
            <a:ext cx="8155785" cy="500251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Multivariate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9644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Network </a:t>
            </a:r>
            <a:r>
              <a:rPr lang="fr-FR" dirty="0" err="1"/>
              <a:t>analysis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68760"/>
            <a:ext cx="6946126" cy="50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95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useful</a:t>
            </a:r>
            <a:r>
              <a:rPr lang="fr-FR" dirty="0"/>
              <a:t> R packages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067207" cy="493776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ggplot2</a:t>
            </a:r>
          </a:p>
          <a:p>
            <a:pPr lvl="1"/>
            <a:r>
              <a:rPr lang="fr-FR" dirty="0"/>
              <a:t>Best package for </a:t>
            </a:r>
            <a:r>
              <a:rPr lang="fr-FR" dirty="0" err="1"/>
              <a:t>plotting</a:t>
            </a:r>
            <a:r>
              <a:rPr lang="fr-FR" dirty="0"/>
              <a:t> </a:t>
            </a:r>
            <a:r>
              <a:rPr lang="fr-FR" dirty="0" err="1"/>
              <a:t>things</a:t>
            </a:r>
            <a:endParaRPr lang="fr-FR" dirty="0"/>
          </a:p>
          <a:p>
            <a:r>
              <a:rPr lang="fr-FR" dirty="0" err="1"/>
              <a:t>vegan</a:t>
            </a:r>
            <a:endParaRPr lang="fr-FR" dirty="0"/>
          </a:p>
          <a:p>
            <a:pPr lvl="1"/>
            <a:r>
              <a:rPr lang="fr-FR" dirty="0" err="1"/>
              <a:t>Multivariate</a:t>
            </a:r>
            <a:r>
              <a:rPr lang="fr-FR" dirty="0"/>
              <a:t> analyses</a:t>
            </a:r>
          </a:p>
          <a:p>
            <a:r>
              <a:rPr lang="fr-FR" dirty="0" err="1"/>
              <a:t>dplyr</a:t>
            </a:r>
            <a:endParaRPr lang="fr-FR" dirty="0"/>
          </a:p>
          <a:p>
            <a:pPr lvl="1"/>
            <a:r>
              <a:rPr lang="fr-FR" dirty="0" err="1"/>
              <a:t>Sorting</a:t>
            </a:r>
            <a:r>
              <a:rPr lang="fr-FR" dirty="0"/>
              <a:t>, </a:t>
            </a:r>
            <a:r>
              <a:rPr lang="fr-FR" dirty="0" err="1"/>
              <a:t>filtering</a:t>
            </a:r>
            <a:r>
              <a:rPr lang="fr-FR" dirty="0"/>
              <a:t>, </a:t>
            </a:r>
            <a:r>
              <a:rPr lang="fr-FR" dirty="0" err="1"/>
              <a:t>reformating</a:t>
            </a:r>
            <a:r>
              <a:rPr lang="fr-FR" dirty="0"/>
              <a:t> data</a:t>
            </a:r>
          </a:p>
          <a:p>
            <a:r>
              <a:rPr lang="fr-FR" dirty="0" err="1"/>
              <a:t>maps</a:t>
            </a:r>
            <a:endParaRPr lang="fr-FR" dirty="0"/>
          </a:p>
          <a:p>
            <a:pPr lvl="1"/>
            <a:r>
              <a:rPr lang="fr-FR" dirty="0"/>
              <a:t>Plot the distribution of </a:t>
            </a:r>
            <a:r>
              <a:rPr lang="fr-FR" dirty="0" err="1"/>
              <a:t>your</a:t>
            </a:r>
            <a:r>
              <a:rPr lang="fr-FR" dirty="0"/>
              <a:t> data</a:t>
            </a:r>
          </a:p>
          <a:p>
            <a:r>
              <a:rPr lang="fr-FR" dirty="0" err="1"/>
              <a:t>treemaps</a:t>
            </a:r>
            <a:endParaRPr lang="fr-FR" dirty="0"/>
          </a:p>
          <a:p>
            <a:pPr lvl="1"/>
            <a:r>
              <a:rPr lang="fr-FR" dirty="0" err="1"/>
              <a:t>Summary</a:t>
            </a:r>
            <a:r>
              <a:rPr lang="fr-FR" dirty="0"/>
              <a:t> plots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Tableau</a:t>
            </a:r>
          </a:p>
          <a:p>
            <a:pPr lvl="1"/>
            <a:r>
              <a:rPr lang="fr-FR" dirty="0" err="1"/>
              <a:t>Very</a:t>
            </a:r>
            <a:r>
              <a:rPr lang="fr-FR" dirty="0"/>
              <a:t> intuitive software for data exploration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4025270"/>
            <a:ext cx="1787869" cy="213169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224" y="332656"/>
            <a:ext cx="2480303" cy="21865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544366"/>
            <a:ext cx="2082273" cy="28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2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 </a:t>
            </a:r>
            <a:r>
              <a:rPr lang="fr-FR" dirty="0" err="1"/>
              <a:t>works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vectors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23528" y="3212976"/>
            <a:ext cx="8229600" cy="256984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Concept of data frame</a:t>
            </a:r>
          </a:p>
          <a:p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correspond to a </a:t>
            </a:r>
            <a:r>
              <a:rPr lang="fr-FR" dirty="0" err="1"/>
              <a:t>vector</a:t>
            </a:r>
            <a:endParaRPr lang="fr-FR" dirty="0"/>
          </a:p>
          <a:p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numeric</a:t>
            </a:r>
            <a:r>
              <a:rPr lang="fr-FR" dirty="0"/>
              <a:t>, </a:t>
            </a:r>
            <a:r>
              <a:rPr lang="fr-FR" dirty="0" err="1"/>
              <a:t>characters</a:t>
            </a:r>
            <a:r>
              <a:rPr lang="fr-FR" dirty="0"/>
              <a:t>, dates</a:t>
            </a:r>
          </a:p>
          <a:p>
            <a:r>
              <a:rPr lang="fr-FR" dirty="0" err="1"/>
              <a:t>Creating</a:t>
            </a:r>
            <a:r>
              <a:rPr lang="fr-FR" dirty="0"/>
              <a:t> new </a:t>
            </a:r>
            <a:r>
              <a:rPr lang="fr-FR" dirty="0" err="1"/>
              <a:t>vectors</a:t>
            </a:r>
            <a:endParaRPr lang="fr-FR" dirty="0"/>
          </a:p>
          <a:p>
            <a:pPr lvl="1"/>
            <a:r>
              <a:rPr lang="fr-FR" dirty="0" err="1"/>
              <a:t>strameno</a:t>
            </a:r>
            <a:r>
              <a:rPr lang="fr-FR" dirty="0"/>
              <a:t>&lt;-</a:t>
            </a:r>
            <a:r>
              <a:rPr lang="fr-FR" dirty="0" err="1"/>
              <a:t>diatoms</a:t>
            </a:r>
            <a:r>
              <a:rPr lang="fr-FR" dirty="0"/>
              <a:t>+</a:t>
            </a:r>
            <a:r>
              <a:rPr lang="fr-FR" dirty="0" err="1"/>
              <a:t>bolidos</a:t>
            </a:r>
            <a:endParaRPr lang="fr-FR" dirty="0"/>
          </a:p>
          <a:p>
            <a:pPr lvl="1"/>
            <a:r>
              <a:rPr lang="fr-FR" dirty="0" err="1"/>
              <a:t>diatoms_pct</a:t>
            </a:r>
            <a:r>
              <a:rPr lang="fr-FR" dirty="0"/>
              <a:t>&lt;-</a:t>
            </a:r>
            <a:r>
              <a:rPr lang="fr-FR" dirty="0" err="1"/>
              <a:t>diatoms</a:t>
            </a:r>
            <a:r>
              <a:rPr lang="fr-FR" dirty="0"/>
              <a:t>/</a:t>
            </a:r>
            <a:r>
              <a:rPr lang="fr-FR" dirty="0" err="1"/>
              <a:t>strameno</a:t>
            </a:r>
            <a:r>
              <a:rPr lang="fr-FR" dirty="0"/>
              <a:t> 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709230"/>
              </p:ext>
            </p:extLst>
          </p:nvPr>
        </p:nvGraphicFramePr>
        <p:xfrm>
          <a:off x="4608760" y="1374614"/>
          <a:ext cx="4078040" cy="1704975"/>
        </p:xfrm>
        <a:graphic>
          <a:graphicData uri="http://schemas.openxmlformats.org/drawingml/2006/table">
            <a:tbl>
              <a:tblPr/>
              <a:tblGrid>
                <a:gridCol w="564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8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2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fraction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diatoms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bolidos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stramenos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diatoms_pct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Nano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17165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17177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59786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61079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Nano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6954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Picture 2" descr="RÃ©sultat de recherche d'images pour &quot;one dimenssion matrix addition&quot;">
            <a:extLst>
              <a:ext uri="{FF2B5EF4-FFF2-40B4-BE49-F238E27FC236}">
                <a16:creationId xmlns:a16="http://schemas.microsoft.com/office/drawing/2014/main" id="{55840C65-CE60-49A7-A070-B75434C92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297322"/>
            <a:ext cx="28575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EC7C2E-EE0D-4618-8125-7CABAB4EAD42}"/>
              </a:ext>
            </a:extLst>
          </p:cNvPr>
          <p:cNvSpPr/>
          <p:nvPr/>
        </p:nvSpPr>
        <p:spPr>
          <a:xfrm>
            <a:off x="6948264" y="1297322"/>
            <a:ext cx="1738536" cy="1915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2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 studio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68760"/>
            <a:ext cx="8349931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902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BC92C-C8D7-4B03-A6D3-47E6578D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Tidyverse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3C1513-CBDF-4858-B4BF-0820A5146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9157"/>
            <a:ext cx="9144000" cy="5558843"/>
          </a:xfrm>
          <a:prstGeom prst="rect">
            <a:avLst/>
          </a:prstGeom>
        </p:spPr>
      </p:pic>
      <p:pic>
        <p:nvPicPr>
          <p:cNvPr id="1026" name="Picture 2" descr="https://rviews.rstudio.com/post/2017-06-09-What-is-the-tidyverse_files/tidyverse2.png">
            <a:extLst>
              <a:ext uri="{FF2B5EF4-FFF2-40B4-BE49-F238E27FC236}">
                <a16:creationId xmlns:a16="http://schemas.microsoft.com/office/drawing/2014/main" id="{C9ADD635-979B-4059-9B51-B4D0CAEBF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437112"/>
            <a:ext cx="5715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53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61DFE-FC07-446E-9218-BBFAD836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and recycle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FE9015-2F8C-4EC0-A007-9F32E5476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204864"/>
            <a:ext cx="6310682" cy="37444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2A362F2-27E5-4241-A436-D46E876AF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1628800"/>
            <a:ext cx="5482952" cy="456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8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32656"/>
            <a:ext cx="72104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5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20688"/>
            <a:ext cx="8280920" cy="53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0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20688"/>
            <a:ext cx="852915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6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8357</TotalTime>
  <Words>329</Words>
  <Application>Microsoft Office PowerPoint</Application>
  <PresentationFormat>Affichage à l'écran (4:3)</PresentationFormat>
  <Paragraphs>117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Arial</vt:lpstr>
      <vt:lpstr>Bookman Old Style</vt:lpstr>
      <vt:lpstr>Calibri</vt:lpstr>
      <vt:lpstr>Gill Sans MT</vt:lpstr>
      <vt:lpstr>Wingdings</vt:lpstr>
      <vt:lpstr>Wingdings 3</vt:lpstr>
      <vt:lpstr>Origin</vt:lpstr>
      <vt:lpstr>Introduction to Phyloseq</vt:lpstr>
      <vt:lpstr>Why use R ?</vt:lpstr>
      <vt:lpstr>R works with vectors</vt:lpstr>
      <vt:lpstr>R studio</vt:lpstr>
      <vt:lpstr>Tidyverse</vt:lpstr>
      <vt:lpstr>Document your work and recycle</vt:lpstr>
      <vt:lpstr>Présentation PowerPoint</vt:lpstr>
      <vt:lpstr>Présentation PowerPoint</vt:lpstr>
      <vt:lpstr>Présentation PowerPoint</vt:lpstr>
      <vt:lpstr>Présentation PowerPoint</vt:lpstr>
      <vt:lpstr>CARBOM cruise</vt:lpstr>
      <vt:lpstr>Preparation</vt:lpstr>
      <vt:lpstr>Présentation PowerPoint</vt:lpstr>
      <vt:lpstr>Import data</vt:lpstr>
      <vt:lpstr>1 - Otu table</vt:lpstr>
      <vt:lpstr>2 - Taxonomy Table</vt:lpstr>
      <vt:lpstr>3 - Sample table</vt:lpstr>
      <vt:lpstr>Steps</vt:lpstr>
      <vt:lpstr>Barplots</vt:lpstr>
      <vt:lpstr>Heatmaps</vt:lpstr>
      <vt:lpstr>Alpha diversity</vt:lpstr>
      <vt:lpstr>Multivariate analysis</vt:lpstr>
      <vt:lpstr>Network analysis</vt:lpstr>
      <vt:lpstr>Other useful R packages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Daniel Vaulot</dc:creator>
  <cp:lastModifiedBy>Daniel Vaulot</cp:lastModifiedBy>
  <cp:revision>120</cp:revision>
  <dcterms:created xsi:type="dcterms:W3CDTF">2014-01-20T15:56:24Z</dcterms:created>
  <dcterms:modified xsi:type="dcterms:W3CDTF">2018-05-04T12:42:27Z</dcterms:modified>
</cp:coreProperties>
</file>