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1"/>
  </p:notesMasterIdLst>
  <p:sldIdLst>
    <p:sldId id="256" r:id="rId2"/>
    <p:sldId id="317" r:id="rId3"/>
    <p:sldId id="257" r:id="rId4"/>
    <p:sldId id="313" r:id="rId5"/>
    <p:sldId id="314" r:id="rId6"/>
    <p:sldId id="318" r:id="rId7"/>
    <p:sldId id="315" r:id="rId8"/>
    <p:sldId id="316" r:id="rId9"/>
    <p:sldId id="290" r:id="rId10"/>
  </p:sldIdLst>
  <p:sldSz cx="9144000" cy="5143500" type="screen16x9"/>
  <p:notesSz cx="6858000" cy="9144000"/>
  <p:embeddedFontLst>
    <p:embeddedFont>
      <p:font typeface="Arial Black" panose="020B0A04020102020204" pitchFamily="34" charset="0"/>
      <p:bold r:id="rId12"/>
    </p:embeddedFont>
    <p:embeddedFont>
      <p:font typeface="Arimo" panose="020B0604020202020204" charset="0"/>
      <p:regular r:id="rId13"/>
      <p:bold r:id="rId14"/>
      <p:italic r:id="rId15"/>
      <p:boldItalic r:id="rId16"/>
    </p:embeddedFont>
    <p:embeddedFont>
      <p:font typeface="Bebas Neue" panose="020B0606020202050201" pitchFamily="34" charset="0"/>
      <p:regular r:id="rId17"/>
    </p:embeddedFont>
    <p:embeddedFont>
      <p:font typeface="Roboto Condensed Light" panose="02000000000000000000" pitchFamily="2" charset="0"/>
      <p:regular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5AC123-DAC6-453B-96F2-8200DAC7ABCE}">
  <a:tblStyle styleId="{F95AC123-DAC6-453B-96F2-8200DAC7ABC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11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Before 5G Launch</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c:f>
              <c:strCache>
                <c:ptCount val="1"/>
                <c:pt idx="0">
                  <c:v>Revenue (bn)</c:v>
                </c:pt>
              </c:strCache>
            </c:strRef>
          </c:cat>
          <c:val>
            <c:numRef>
              <c:f>Sheet1!$B$2</c:f>
              <c:numCache>
                <c:formatCode>General</c:formatCode>
                <c:ptCount val="1"/>
                <c:pt idx="0">
                  <c:v>1.8</c:v>
                </c:pt>
              </c:numCache>
            </c:numRef>
          </c:val>
          <c:extLst>
            <c:ext xmlns:c16="http://schemas.microsoft.com/office/drawing/2014/chart" uri="{C3380CC4-5D6E-409C-BE32-E72D297353CC}">
              <c16:uniqueId val="{00000000-978A-4BE2-932D-1C488C9462F9}"/>
            </c:ext>
          </c:extLst>
        </c:ser>
        <c:ser>
          <c:idx val="1"/>
          <c:order val="1"/>
          <c:tx>
            <c:strRef>
              <c:f>Sheet1!$C$1</c:f>
              <c:strCache>
                <c:ptCount val="1"/>
                <c:pt idx="0">
                  <c:v>After 5G Launch</c:v>
                </c:pt>
              </c:strCache>
            </c:strRef>
          </c:tx>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c:f>
              <c:strCache>
                <c:ptCount val="1"/>
                <c:pt idx="0">
                  <c:v>Revenue (bn)</c:v>
                </c:pt>
              </c:strCache>
            </c:strRef>
          </c:cat>
          <c:val>
            <c:numRef>
              <c:f>Sheet1!$C$2</c:f>
              <c:numCache>
                <c:formatCode>General</c:formatCode>
                <c:ptCount val="1"/>
                <c:pt idx="0">
                  <c:v>2.4</c:v>
                </c:pt>
              </c:numCache>
            </c:numRef>
          </c:val>
          <c:extLst>
            <c:ext xmlns:c16="http://schemas.microsoft.com/office/drawing/2014/chart" uri="{C3380CC4-5D6E-409C-BE32-E72D297353CC}">
              <c16:uniqueId val="{00000001-978A-4BE2-932D-1C488C9462F9}"/>
            </c:ext>
          </c:extLst>
        </c:ser>
        <c:dLbls>
          <c:dLblPos val="outEnd"/>
          <c:showLegendKey val="0"/>
          <c:showVal val="1"/>
          <c:showCatName val="0"/>
          <c:showSerName val="0"/>
          <c:showPercent val="0"/>
          <c:showBubbleSize val="0"/>
        </c:dLbls>
        <c:gapWidth val="100"/>
        <c:overlap val="-24"/>
        <c:axId val="1862004352"/>
        <c:axId val="2130043008"/>
      </c:barChart>
      <c:catAx>
        <c:axId val="1862004352"/>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130043008"/>
        <c:crosses val="autoZero"/>
        <c:auto val="1"/>
        <c:lblAlgn val="ctr"/>
        <c:lblOffset val="100"/>
        <c:noMultiLvlLbl val="0"/>
      </c:catAx>
      <c:valAx>
        <c:axId val="2130043008"/>
        <c:scaling>
          <c:orientation val="minMax"/>
        </c:scaling>
        <c:delete val="1"/>
        <c:axPos val="l"/>
        <c:numFmt formatCode="General" sourceLinked="1"/>
        <c:majorTickMark val="out"/>
        <c:minorTickMark val="none"/>
        <c:tickLblPos val="nextTo"/>
        <c:crossAx val="18620043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Plan 4</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c:f>
              <c:strCache>
                <c:ptCount val="1"/>
                <c:pt idx="0">
                  <c:v>Decline in Revenue Generation</c:v>
                </c:pt>
              </c:strCache>
            </c:strRef>
          </c:cat>
          <c:val>
            <c:numRef>
              <c:f>Sheet1!$B$2</c:f>
              <c:numCache>
                <c:formatCode>0.00%</c:formatCode>
                <c:ptCount val="1"/>
                <c:pt idx="0">
                  <c:v>0.20300000000000001</c:v>
                </c:pt>
              </c:numCache>
            </c:numRef>
          </c:val>
          <c:extLst>
            <c:ext xmlns:c16="http://schemas.microsoft.com/office/drawing/2014/chart" uri="{C3380CC4-5D6E-409C-BE32-E72D297353CC}">
              <c16:uniqueId val="{00000000-04BA-4723-B24E-79083B32F610}"/>
            </c:ext>
          </c:extLst>
        </c:ser>
        <c:ser>
          <c:idx val="1"/>
          <c:order val="1"/>
          <c:tx>
            <c:strRef>
              <c:f>Sheet1!$C$1</c:f>
              <c:strCache>
                <c:ptCount val="1"/>
                <c:pt idx="0">
                  <c:v>Plan 5</c:v>
                </c:pt>
              </c:strCache>
            </c:strRef>
          </c:tx>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c:f>
              <c:strCache>
                <c:ptCount val="1"/>
                <c:pt idx="0">
                  <c:v>Decline in Revenue Generation</c:v>
                </c:pt>
              </c:strCache>
            </c:strRef>
          </c:cat>
          <c:val>
            <c:numRef>
              <c:f>Sheet1!$C$2</c:f>
              <c:numCache>
                <c:formatCode>0.00%</c:formatCode>
                <c:ptCount val="1"/>
                <c:pt idx="0">
                  <c:v>0.34799999999999998</c:v>
                </c:pt>
              </c:numCache>
            </c:numRef>
          </c:val>
          <c:extLst>
            <c:ext xmlns:c16="http://schemas.microsoft.com/office/drawing/2014/chart" uri="{C3380CC4-5D6E-409C-BE32-E72D297353CC}">
              <c16:uniqueId val="{00000001-04BA-4723-B24E-79083B32F610}"/>
            </c:ext>
          </c:extLst>
        </c:ser>
        <c:ser>
          <c:idx val="2"/>
          <c:order val="2"/>
          <c:tx>
            <c:strRef>
              <c:f>Sheet1!$D$1</c:f>
              <c:strCache>
                <c:ptCount val="1"/>
                <c:pt idx="0">
                  <c:v>Plan 6</c:v>
                </c:pt>
              </c:strCache>
            </c:strRef>
          </c:tx>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c:f>
              <c:strCache>
                <c:ptCount val="1"/>
                <c:pt idx="0">
                  <c:v>Decline in Revenue Generation</c:v>
                </c:pt>
              </c:strCache>
            </c:strRef>
          </c:cat>
          <c:val>
            <c:numRef>
              <c:f>Sheet1!$D$2</c:f>
              <c:numCache>
                <c:formatCode>0.00%</c:formatCode>
                <c:ptCount val="1"/>
                <c:pt idx="0">
                  <c:v>0.33900000000000002</c:v>
                </c:pt>
              </c:numCache>
            </c:numRef>
          </c:val>
          <c:extLst>
            <c:ext xmlns:c16="http://schemas.microsoft.com/office/drawing/2014/chart" uri="{C3380CC4-5D6E-409C-BE32-E72D297353CC}">
              <c16:uniqueId val="{00000002-04BA-4723-B24E-79083B32F610}"/>
            </c:ext>
          </c:extLst>
        </c:ser>
        <c:ser>
          <c:idx val="3"/>
          <c:order val="3"/>
          <c:tx>
            <c:strRef>
              <c:f>Sheet1!$E$1</c:f>
              <c:strCache>
                <c:ptCount val="1"/>
                <c:pt idx="0">
                  <c:v>Plan 7</c:v>
                </c:pt>
              </c:strCache>
            </c:strRef>
          </c:tx>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c:f>
              <c:strCache>
                <c:ptCount val="1"/>
                <c:pt idx="0">
                  <c:v>Decline in Revenue Generation</c:v>
                </c:pt>
              </c:strCache>
            </c:strRef>
          </c:cat>
          <c:val>
            <c:numRef>
              <c:f>Sheet1!$E$2</c:f>
              <c:numCache>
                <c:formatCode>0.00%</c:formatCode>
                <c:ptCount val="1"/>
                <c:pt idx="0">
                  <c:v>0.73299999999999998</c:v>
                </c:pt>
              </c:numCache>
            </c:numRef>
          </c:val>
          <c:extLst>
            <c:ext xmlns:c16="http://schemas.microsoft.com/office/drawing/2014/chart" uri="{C3380CC4-5D6E-409C-BE32-E72D297353CC}">
              <c16:uniqueId val="{00000004-04BA-4723-B24E-79083B32F610}"/>
            </c:ext>
          </c:extLst>
        </c:ser>
        <c:dLbls>
          <c:dLblPos val="outEnd"/>
          <c:showLegendKey val="0"/>
          <c:showVal val="1"/>
          <c:showCatName val="0"/>
          <c:showSerName val="0"/>
          <c:showPercent val="0"/>
          <c:showBubbleSize val="0"/>
        </c:dLbls>
        <c:gapWidth val="100"/>
        <c:overlap val="-24"/>
        <c:axId val="1862004352"/>
        <c:axId val="2130043008"/>
      </c:barChart>
      <c:catAx>
        <c:axId val="1862004352"/>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130043008"/>
        <c:crosses val="autoZero"/>
        <c:auto val="1"/>
        <c:lblAlgn val="ctr"/>
        <c:lblOffset val="100"/>
        <c:noMultiLvlLbl val="0"/>
      </c:catAx>
      <c:valAx>
        <c:axId val="2130043008"/>
        <c:scaling>
          <c:orientation val="minMax"/>
        </c:scaling>
        <c:delete val="1"/>
        <c:axPos val="l"/>
        <c:numFmt formatCode="0.00%" sourceLinked="1"/>
        <c:majorTickMark val="out"/>
        <c:minorTickMark val="none"/>
        <c:tickLblPos val="nextTo"/>
        <c:crossAx val="18620043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Before 5G Launch</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c:f>
              <c:strCache>
                <c:ptCount val="1"/>
                <c:pt idx="0">
                  <c:v>Revenue (mln)</c:v>
                </c:pt>
              </c:strCache>
            </c:strRef>
          </c:cat>
          <c:val>
            <c:numRef>
              <c:f>Sheet1!$B$2</c:f>
              <c:numCache>
                <c:formatCode>General</c:formatCode>
                <c:ptCount val="1"/>
                <c:pt idx="0">
                  <c:v>582.4</c:v>
                </c:pt>
              </c:numCache>
            </c:numRef>
          </c:val>
          <c:extLst>
            <c:ext xmlns:c16="http://schemas.microsoft.com/office/drawing/2014/chart" uri="{C3380CC4-5D6E-409C-BE32-E72D297353CC}">
              <c16:uniqueId val="{00000000-8CEE-4EE0-9FA2-426BBB6BFFCB}"/>
            </c:ext>
          </c:extLst>
        </c:ser>
        <c:ser>
          <c:idx val="1"/>
          <c:order val="1"/>
          <c:tx>
            <c:strRef>
              <c:f>Sheet1!$C$1</c:f>
              <c:strCache>
                <c:ptCount val="1"/>
                <c:pt idx="0">
                  <c:v>After 5G Launch</c:v>
                </c:pt>
              </c:strCache>
            </c:strRef>
          </c:tx>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c:f>
              <c:strCache>
                <c:ptCount val="1"/>
                <c:pt idx="0">
                  <c:v>Revenue (mln)</c:v>
                </c:pt>
              </c:strCache>
            </c:strRef>
          </c:cat>
          <c:val>
            <c:numRef>
              <c:f>Sheet1!$C$2</c:f>
              <c:numCache>
                <c:formatCode>General</c:formatCode>
                <c:ptCount val="1"/>
                <c:pt idx="0">
                  <c:v>155.6</c:v>
                </c:pt>
              </c:numCache>
            </c:numRef>
          </c:val>
          <c:extLst>
            <c:ext xmlns:c16="http://schemas.microsoft.com/office/drawing/2014/chart" uri="{C3380CC4-5D6E-409C-BE32-E72D297353CC}">
              <c16:uniqueId val="{00000001-8CEE-4EE0-9FA2-426BBB6BFFCB}"/>
            </c:ext>
          </c:extLst>
        </c:ser>
        <c:dLbls>
          <c:dLblPos val="outEnd"/>
          <c:showLegendKey val="0"/>
          <c:showVal val="1"/>
          <c:showCatName val="0"/>
          <c:showSerName val="0"/>
          <c:showPercent val="0"/>
          <c:showBubbleSize val="0"/>
        </c:dLbls>
        <c:gapWidth val="100"/>
        <c:overlap val="-24"/>
        <c:axId val="1862004352"/>
        <c:axId val="2130043008"/>
      </c:barChart>
      <c:catAx>
        <c:axId val="1862004352"/>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130043008"/>
        <c:crosses val="autoZero"/>
        <c:auto val="1"/>
        <c:lblAlgn val="ctr"/>
        <c:lblOffset val="100"/>
        <c:noMultiLvlLbl val="0"/>
      </c:catAx>
      <c:valAx>
        <c:axId val="2130043008"/>
        <c:scaling>
          <c:orientation val="minMax"/>
        </c:scaling>
        <c:delete val="1"/>
        <c:axPos val="l"/>
        <c:numFmt formatCode="General" sourceLinked="1"/>
        <c:majorTickMark val="out"/>
        <c:minorTickMark val="none"/>
        <c:tickLblPos val="nextTo"/>
        <c:crossAx val="18620043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4842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5368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154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130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2"/>
        <p:cNvGrpSpPr/>
        <p:nvPr/>
      </p:nvGrpSpPr>
      <p:grpSpPr>
        <a:xfrm>
          <a:off x="0" y="0"/>
          <a:ext cx="0" cy="0"/>
          <a:chOff x="0" y="0"/>
          <a:chExt cx="0" cy="0"/>
        </a:xfrm>
      </p:grpSpPr>
      <p:sp>
        <p:nvSpPr>
          <p:cNvPr id="2263" name="Google Shape;2263;gf5e77e6543_0_1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4" name="Google Shape;2264;gf5e77e6543_0_1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88"/>
        <p:cNvGrpSpPr/>
        <p:nvPr/>
      </p:nvGrpSpPr>
      <p:grpSpPr>
        <a:xfrm>
          <a:off x="0" y="0"/>
          <a:ext cx="0" cy="0"/>
          <a:chOff x="0" y="0"/>
          <a:chExt cx="0" cy="0"/>
        </a:xfrm>
      </p:grpSpPr>
      <p:sp>
        <p:nvSpPr>
          <p:cNvPr id="189" name="Google Shape;189;p28"/>
          <p:cNvSpPr txBox="1">
            <a:spLocks noGrp="1"/>
          </p:cNvSpPr>
          <p:nvPr>
            <p:ph type="subTitle" idx="1"/>
          </p:nvPr>
        </p:nvSpPr>
        <p:spPr>
          <a:xfrm>
            <a:off x="714300" y="1656375"/>
            <a:ext cx="3361200" cy="138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 name="Google Shape;190;p28"/>
          <p:cNvSpPr txBox="1">
            <a:spLocks noGrp="1"/>
          </p:cNvSpPr>
          <p:nvPr>
            <p:ph type="title"/>
          </p:nvPr>
        </p:nvSpPr>
        <p:spPr>
          <a:xfrm>
            <a:off x="714300" y="490500"/>
            <a:ext cx="2828700" cy="9624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sz="68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91" name="Google Shape;191;p2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2" name="Google Shape;192;p2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93" name="Google Shape;193;p28"/>
          <p:cNvSpPr txBox="1"/>
          <p:nvPr/>
        </p:nvSpPr>
        <p:spPr>
          <a:xfrm>
            <a:off x="714300" y="3620145"/>
            <a:ext cx="4739400" cy="5643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Arimo"/>
                <a:ea typeface="Arimo"/>
                <a:cs typeface="Arimo"/>
                <a:sym typeface="Arimo"/>
              </a:rPr>
              <a:t>CREDITS: This presentation template was created by </a:t>
            </a:r>
            <a:r>
              <a:rPr lang="en" sz="1200" b="1">
                <a:solidFill>
                  <a:schemeClr val="dk1"/>
                </a:solidFill>
                <a:uFill>
                  <a:noFill/>
                </a:uFill>
                <a:latin typeface="Arimo"/>
                <a:ea typeface="Arimo"/>
                <a:cs typeface="Arimo"/>
                <a:sym typeface="Arimo"/>
                <a:hlinkClick r:id="rId2">
                  <a:extLst>
                    <a:ext uri="{A12FA001-AC4F-418D-AE19-62706E023703}">
                      <ahyp:hlinkClr xmlns:ahyp="http://schemas.microsoft.com/office/drawing/2018/hyperlinkcolor" val="tx"/>
                    </a:ext>
                  </a:extLst>
                </a:hlinkClick>
              </a:rPr>
              <a:t>Slidesgo</a:t>
            </a:r>
            <a:r>
              <a:rPr lang="en" sz="1200">
                <a:solidFill>
                  <a:schemeClr val="dk1"/>
                </a:solidFill>
                <a:latin typeface="Arimo"/>
                <a:ea typeface="Arimo"/>
                <a:cs typeface="Arimo"/>
                <a:sym typeface="Arimo"/>
              </a:rPr>
              <a:t>, including icons by </a:t>
            </a:r>
            <a:r>
              <a:rPr lang="en" sz="1200" b="1">
                <a:solidFill>
                  <a:schemeClr val="dk1"/>
                </a:solidFill>
                <a:uFill>
                  <a:noFill/>
                </a:uFill>
                <a:latin typeface="Arimo"/>
                <a:ea typeface="Arimo"/>
                <a:cs typeface="Arimo"/>
                <a:sym typeface="Arimo"/>
                <a:hlinkClick r:id="rId3">
                  <a:extLst>
                    <a:ext uri="{A12FA001-AC4F-418D-AE19-62706E023703}">
                      <ahyp:hlinkClr xmlns:ahyp="http://schemas.microsoft.com/office/drawing/2018/hyperlinkcolor" val="tx"/>
                    </a:ext>
                  </a:extLst>
                </a:hlinkClick>
              </a:rPr>
              <a:t>Flaticon</a:t>
            </a:r>
            <a:r>
              <a:rPr lang="en" sz="1200">
                <a:solidFill>
                  <a:schemeClr val="dk1"/>
                </a:solidFill>
                <a:latin typeface="Arimo"/>
                <a:ea typeface="Arimo"/>
                <a:cs typeface="Arimo"/>
                <a:sym typeface="Arimo"/>
              </a:rPr>
              <a:t> and infographics &amp; images by </a:t>
            </a:r>
            <a:r>
              <a:rPr lang="en" sz="1200" b="1">
                <a:solidFill>
                  <a:schemeClr val="dk1"/>
                </a:solidFill>
                <a:uFill>
                  <a:noFill/>
                </a:uFill>
                <a:latin typeface="Arimo"/>
                <a:ea typeface="Arimo"/>
                <a:cs typeface="Arimo"/>
                <a:sym typeface="Arimo"/>
                <a:hlinkClick r:id="rId4">
                  <a:extLst>
                    <a:ext uri="{A12FA001-AC4F-418D-AE19-62706E023703}">
                      <ahyp:hlinkClr xmlns:ahyp="http://schemas.microsoft.com/office/drawing/2018/hyperlinkcolor" val="tx"/>
                    </a:ext>
                  </a:extLst>
                </a:hlinkClick>
              </a:rPr>
              <a:t>Freepik</a:t>
            </a:r>
            <a:endParaRPr sz="1200" b="1">
              <a:solidFill>
                <a:schemeClr val="dk1"/>
              </a:solidFill>
              <a:latin typeface="Arimo"/>
              <a:ea typeface="Arimo"/>
              <a:cs typeface="Arimo"/>
              <a:sym typeface="Arimo"/>
            </a:endParaRPr>
          </a:p>
        </p:txBody>
      </p:sp>
    </p:spTree>
    <p:extLst>
      <p:ext uri="{BB962C8B-B14F-4D97-AF65-F5344CB8AC3E}">
        <p14:creationId xmlns:p14="http://schemas.microsoft.com/office/powerpoint/2010/main" val="32560614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5" r:id="rId4"/>
    <p:sldLayoutId id="2147483676" r:id="rId5"/>
    <p:sldLayoutId id="214748368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p34"/>
          <p:cNvSpPr txBox="1">
            <a:spLocks noGrp="1"/>
          </p:cNvSpPr>
          <p:nvPr>
            <p:ph type="ctrTitle"/>
          </p:nvPr>
        </p:nvSpPr>
        <p:spPr>
          <a:xfrm>
            <a:off x="726613" y="1204781"/>
            <a:ext cx="3857700" cy="237130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6"/>
                </a:solidFill>
              </a:rPr>
              <a:t>WAVECON</a:t>
            </a:r>
            <a:br>
              <a:rPr lang="en" dirty="0">
                <a:solidFill>
                  <a:schemeClr val="lt2"/>
                </a:solidFill>
              </a:rPr>
            </a:br>
            <a:r>
              <a:rPr lang="en" dirty="0">
                <a:solidFill>
                  <a:schemeClr val="lt2"/>
                </a:solidFill>
              </a:rPr>
              <a:t>        ANALYSIS</a:t>
            </a:r>
            <a:endParaRPr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1C91C5-9280-5B37-D813-0F027D4F42C5}"/>
              </a:ext>
            </a:extLst>
          </p:cNvPr>
          <p:cNvPicPr>
            <a:picLocks noChangeAspect="1"/>
          </p:cNvPicPr>
          <p:nvPr/>
        </p:nvPicPr>
        <p:blipFill>
          <a:blip r:embed="rId2"/>
          <a:stretch>
            <a:fillRect/>
          </a:stretch>
        </p:blipFill>
        <p:spPr>
          <a:xfrm>
            <a:off x="726141" y="564124"/>
            <a:ext cx="7691718" cy="4021323"/>
          </a:xfrm>
          <a:prstGeom prst="rect">
            <a:avLst/>
          </a:prstGeom>
        </p:spPr>
      </p:pic>
    </p:spTree>
    <p:extLst>
      <p:ext uri="{BB962C8B-B14F-4D97-AF65-F5344CB8AC3E}">
        <p14:creationId xmlns:p14="http://schemas.microsoft.com/office/powerpoint/2010/main" val="1684970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9" name="Google Shape;329;p35"/>
          <p:cNvSpPr/>
          <p:nvPr/>
        </p:nvSpPr>
        <p:spPr>
          <a:xfrm>
            <a:off x="7762940" y="104454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35"/>
          <p:cNvGrpSpPr/>
          <p:nvPr/>
        </p:nvGrpSpPr>
        <p:grpSpPr>
          <a:xfrm>
            <a:off x="706038" y="312972"/>
            <a:ext cx="140222" cy="140409"/>
            <a:chOff x="2741000" y="199475"/>
            <a:chExt cx="191953" cy="192210"/>
          </a:xfrm>
        </p:grpSpPr>
        <p:sp>
          <p:nvSpPr>
            <p:cNvPr id="340" name="Google Shape;340;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Subtitle 4">
            <a:extLst>
              <a:ext uri="{FF2B5EF4-FFF2-40B4-BE49-F238E27FC236}">
                <a16:creationId xmlns:a16="http://schemas.microsoft.com/office/drawing/2014/main" id="{AAF0ED05-FCF1-4865-F5EE-6C4A67236D47}"/>
              </a:ext>
            </a:extLst>
          </p:cNvPr>
          <p:cNvSpPr>
            <a:spLocks noGrp="1"/>
          </p:cNvSpPr>
          <p:nvPr>
            <p:ph type="subTitle" idx="1"/>
          </p:nvPr>
        </p:nvSpPr>
        <p:spPr/>
        <p:txBody>
          <a:bodyPr/>
          <a:lstStyle/>
          <a:p>
            <a:r>
              <a:rPr lang="en-IN" dirty="0">
                <a:solidFill>
                  <a:schemeClr val="accent1">
                    <a:lumMod val="75000"/>
                  </a:schemeClr>
                </a:solidFill>
              </a:rPr>
              <a:t>Before the launch of 5G </a:t>
            </a:r>
            <a:r>
              <a:rPr lang="en-IN" dirty="0"/>
              <a:t>the company was generating a </a:t>
            </a:r>
            <a:r>
              <a:rPr lang="en-IN" dirty="0">
                <a:solidFill>
                  <a:schemeClr val="accent1">
                    <a:lumMod val="75000"/>
                  </a:schemeClr>
                </a:solidFill>
              </a:rPr>
              <a:t>revenue</a:t>
            </a:r>
            <a:r>
              <a:rPr lang="en-IN" dirty="0"/>
              <a:t> of about </a:t>
            </a:r>
            <a:r>
              <a:rPr lang="en-IN" dirty="0">
                <a:solidFill>
                  <a:schemeClr val="accent1">
                    <a:lumMod val="75000"/>
                  </a:schemeClr>
                </a:solidFill>
              </a:rPr>
              <a:t>16 Billion.</a:t>
            </a:r>
            <a:endParaRPr lang="en-IN" dirty="0"/>
          </a:p>
          <a:p>
            <a:r>
              <a:rPr lang="en-IN" dirty="0">
                <a:solidFill>
                  <a:schemeClr val="accent1">
                    <a:lumMod val="75000"/>
                  </a:schemeClr>
                </a:solidFill>
              </a:rPr>
              <a:t>After the launch of 5G </a:t>
            </a:r>
            <a:r>
              <a:rPr lang="en-IN" dirty="0"/>
              <a:t>the company is generating the </a:t>
            </a:r>
            <a:r>
              <a:rPr lang="en-IN" dirty="0">
                <a:solidFill>
                  <a:schemeClr val="accent1">
                    <a:lumMod val="75000"/>
                  </a:schemeClr>
                </a:solidFill>
              </a:rPr>
              <a:t>revenue</a:t>
            </a:r>
            <a:r>
              <a:rPr lang="en-IN" dirty="0"/>
              <a:t> of about </a:t>
            </a:r>
            <a:r>
              <a:rPr lang="en-IN" dirty="0">
                <a:solidFill>
                  <a:schemeClr val="accent1">
                    <a:lumMod val="75000"/>
                  </a:schemeClr>
                </a:solidFill>
              </a:rPr>
              <a:t>15.9 Billion.</a:t>
            </a:r>
          </a:p>
          <a:p>
            <a:r>
              <a:rPr lang="en-IN" dirty="0">
                <a:solidFill>
                  <a:schemeClr val="tx1"/>
                </a:solidFill>
              </a:rPr>
              <a:t>This indicates that there is almost </a:t>
            </a:r>
            <a:r>
              <a:rPr lang="en-IN" dirty="0">
                <a:solidFill>
                  <a:schemeClr val="accent1">
                    <a:lumMod val="75000"/>
                  </a:schemeClr>
                </a:solidFill>
              </a:rPr>
              <a:t>0.50% decline </a:t>
            </a:r>
            <a:r>
              <a:rPr lang="en-IN" dirty="0">
                <a:solidFill>
                  <a:schemeClr val="tx1"/>
                </a:solidFill>
              </a:rPr>
              <a:t>in the </a:t>
            </a:r>
            <a:r>
              <a:rPr lang="en-IN" dirty="0">
                <a:solidFill>
                  <a:schemeClr val="accent1">
                    <a:lumMod val="75000"/>
                  </a:schemeClr>
                </a:solidFill>
              </a:rPr>
              <a:t>revenue </a:t>
            </a:r>
            <a:r>
              <a:rPr lang="en-IN" dirty="0">
                <a:solidFill>
                  <a:schemeClr val="tx1"/>
                </a:solidFill>
              </a:rPr>
              <a:t>generation</a:t>
            </a:r>
            <a:r>
              <a:rPr lang="en-IN" dirty="0">
                <a:solidFill>
                  <a:schemeClr val="accent1">
                    <a:lumMod val="75000"/>
                  </a:schemeClr>
                </a:solidFill>
              </a:rPr>
              <a:t> after the launch of 5g</a:t>
            </a:r>
          </a:p>
        </p:txBody>
      </p:sp>
      <p:sp>
        <p:nvSpPr>
          <p:cNvPr id="9" name="Google Shape;354;p36">
            <a:extLst>
              <a:ext uri="{FF2B5EF4-FFF2-40B4-BE49-F238E27FC236}">
                <a16:creationId xmlns:a16="http://schemas.microsoft.com/office/drawing/2014/main" id="{7200BB1B-5978-19D3-7A00-637A8A8D73C9}"/>
              </a:ext>
            </a:extLst>
          </p:cNvPr>
          <p:cNvSpPr txBox="1">
            <a:spLocks noGrp="1"/>
          </p:cNvSpPr>
          <p:nvPr>
            <p:ph type="title"/>
          </p:nvPr>
        </p:nvSpPr>
        <p:spPr>
          <a:xfrm>
            <a:off x="706038" y="571518"/>
            <a:ext cx="7306871" cy="605700"/>
          </a:xfrm>
          <a:prstGeom prst="rect">
            <a:avLst/>
          </a:prstGeom>
          <a:noFill/>
          <a:ln>
            <a:noFill/>
          </a:ln>
        </p:spPr>
        <p:txBody>
          <a:bodyPr spcFirstLastPara="1" wrap="square" lIns="91425" tIns="91425" rIns="91425" bIns="91425" anchor="t" anchorCtr="0">
            <a:noAutofit/>
          </a:bodyPr>
          <a:lstStyle/>
          <a:p>
            <a:r>
              <a:rPr lang="en-US" sz="3200" dirty="0">
                <a:sym typeface="Arial"/>
              </a:rPr>
              <a:t>What is the impact of the 5G launch on our revenue?</a:t>
            </a:r>
            <a:endParaRPr dirty="0">
              <a:sym typeface="Arial"/>
            </a:endParaRPr>
          </a:p>
        </p:txBody>
      </p:sp>
      <p:grpSp>
        <p:nvGrpSpPr>
          <p:cNvPr id="17" name="Group 16">
            <a:extLst>
              <a:ext uri="{FF2B5EF4-FFF2-40B4-BE49-F238E27FC236}">
                <a16:creationId xmlns:a16="http://schemas.microsoft.com/office/drawing/2014/main" id="{3942B4F7-F94F-4604-7638-B69928E1CD2F}"/>
              </a:ext>
            </a:extLst>
          </p:cNvPr>
          <p:cNvGrpSpPr/>
          <p:nvPr/>
        </p:nvGrpSpPr>
        <p:grpSpPr>
          <a:xfrm>
            <a:off x="1536999" y="2233962"/>
            <a:ext cx="5818063" cy="2296110"/>
            <a:chOff x="1536999" y="2233962"/>
            <a:chExt cx="5818063" cy="2296110"/>
          </a:xfrm>
        </p:grpSpPr>
        <p:pic>
          <p:nvPicPr>
            <p:cNvPr id="14" name="Picture 13">
              <a:extLst>
                <a:ext uri="{FF2B5EF4-FFF2-40B4-BE49-F238E27FC236}">
                  <a16:creationId xmlns:a16="http://schemas.microsoft.com/office/drawing/2014/main" id="{C41932AE-9D2B-6DA1-A03F-D3A5E1E3B9D3}"/>
                </a:ext>
              </a:extLst>
            </p:cNvPr>
            <p:cNvPicPr>
              <a:picLocks noChangeAspect="1"/>
            </p:cNvPicPr>
            <p:nvPr/>
          </p:nvPicPr>
          <p:blipFill>
            <a:blip r:embed="rId4"/>
            <a:stretch>
              <a:fillRect/>
            </a:stretch>
          </p:blipFill>
          <p:spPr>
            <a:xfrm>
              <a:off x="1536999" y="2439702"/>
              <a:ext cx="5818063" cy="2090370"/>
            </a:xfrm>
            <a:prstGeom prst="rect">
              <a:avLst/>
            </a:prstGeom>
          </p:spPr>
        </p:pic>
        <p:sp>
          <p:nvSpPr>
            <p:cNvPr id="15" name="Rectangle 14">
              <a:extLst>
                <a:ext uri="{FF2B5EF4-FFF2-40B4-BE49-F238E27FC236}">
                  <a16:creationId xmlns:a16="http://schemas.microsoft.com/office/drawing/2014/main" id="{34F2D400-A2D1-10A6-B43B-68491E021C61}"/>
                </a:ext>
              </a:extLst>
            </p:cNvPr>
            <p:cNvSpPr/>
            <p:nvPr/>
          </p:nvSpPr>
          <p:spPr>
            <a:xfrm>
              <a:off x="1536999" y="2233962"/>
              <a:ext cx="5818063" cy="205740"/>
            </a:xfrm>
            <a:prstGeom prst="rect">
              <a:avLst/>
            </a:prstGeom>
            <a:solidFill>
              <a:srgbClr val="F7F7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F58A1B6A-A039-4CE1-FC89-6A79E8BC5C9A}"/>
                </a:ext>
              </a:extLst>
            </p:cNvPr>
            <p:cNvSpPr txBox="1"/>
            <p:nvPr/>
          </p:nvSpPr>
          <p:spPr>
            <a:xfrm>
              <a:off x="3120150" y="2244810"/>
              <a:ext cx="2651760" cy="307777"/>
            </a:xfrm>
            <a:prstGeom prst="rect">
              <a:avLst/>
            </a:prstGeom>
            <a:noFill/>
          </p:spPr>
          <p:txBody>
            <a:bodyPr wrap="square" rtlCol="0">
              <a:spAutoFit/>
            </a:bodyPr>
            <a:lstStyle/>
            <a:p>
              <a:r>
                <a:rPr lang="en-IN" dirty="0"/>
                <a:t>Revenue Generation By Month</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9" name="Google Shape;329;p35"/>
          <p:cNvSpPr/>
          <p:nvPr/>
        </p:nvSpPr>
        <p:spPr>
          <a:xfrm>
            <a:off x="7762940" y="104454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35"/>
          <p:cNvGrpSpPr/>
          <p:nvPr/>
        </p:nvGrpSpPr>
        <p:grpSpPr>
          <a:xfrm>
            <a:off x="706038" y="312972"/>
            <a:ext cx="140222" cy="140409"/>
            <a:chOff x="2741000" y="199475"/>
            <a:chExt cx="191953" cy="192210"/>
          </a:xfrm>
        </p:grpSpPr>
        <p:sp>
          <p:nvSpPr>
            <p:cNvPr id="340" name="Google Shape;340;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Subtitle 4">
            <a:extLst>
              <a:ext uri="{FF2B5EF4-FFF2-40B4-BE49-F238E27FC236}">
                <a16:creationId xmlns:a16="http://schemas.microsoft.com/office/drawing/2014/main" id="{AAF0ED05-FCF1-4865-F5EE-6C4A67236D47}"/>
              </a:ext>
            </a:extLst>
          </p:cNvPr>
          <p:cNvSpPr>
            <a:spLocks noGrp="1"/>
          </p:cNvSpPr>
          <p:nvPr>
            <p:ph type="subTitle" idx="1"/>
          </p:nvPr>
        </p:nvSpPr>
        <p:spPr/>
        <p:txBody>
          <a:bodyPr/>
          <a:lstStyle/>
          <a:p>
            <a:pPr marL="114300" indent="0">
              <a:buNone/>
            </a:pPr>
            <a:r>
              <a:rPr lang="en-IN" dirty="0">
                <a:solidFill>
                  <a:schemeClr val="tx1"/>
                </a:solidFill>
              </a:rPr>
              <a:t>After the launch of 5G there are </a:t>
            </a:r>
            <a:r>
              <a:rPr lang="en-IN" dirty="0">
                <a:solidFill>
                  <a:schemeClr val="accent1">
                    <a:lumMod val="75000"/>
                  </a:schemeClr>
                </a:solidFill>
              </a:rPr>
              <a:t>2 KPIs </a:t>
            </a:r>
            <a:r>
              <a:rPr lang="en-IN" dirty="0">
                <a:solidFill>
                  <a:schemeClr val="tx1"/>
                </a:solidFill>
              </a:rPr>
              <a:t>who are </a:t>
            </a:r>
            <a:r>
              <a:rPr lang="en-IN" dirty="0">
                <a:solidFill>
                  <a:schemeClr val="accent1">
                    <a:lumMod val="75000"/>
                  </a:schemeClr>
                </a:solidFill>
              </a:rPr>
              <a:t>under performing</a:t>
            </a:r>
            <a:r>
              <a:rPr lang="en-IN" dirty="0">
                <a:solidFill>
                  <a:schemeClr val="tx1"/>
                </a:solidFill>
              </a:rPr>
              <a:t>.</a:t>
            </a:r>
          </a:p>
        </p:txBody>
      </p:sp>
      <p:sp>
        <p:nvSpPr>
          <p:cNvPr id="9" name="Google Shape;354;p36">
            <a:extLst>
              <a:ext uri="{FF2B5EF4-FFF2-40B4-BE49-F238E27FC236}">
                <a16:creationId xmlns:a16="http://schemas.microsoft.com/office/drawing/2014/main" id="{7200BB1B-5978-19D3-7A00-637A8A8D73C9}"/>
              </a:ext>
            </a:extLst>
          </p:cNvPr>
          <p:cNvSpPr txBox="1">
            <a:spLocks noGrp="1"/>
          </p:cNvSpPr>
          <p:nvPr>
            <p:ph type="title"/>
          </p:nvPr>
        </p:nvSpPr>
        <p:spPr>
          <a:xfrm>
            <a:off x="714297" y="579072"/>
            <a:ext cx="7306871" cy="605700"/>
          </a:xfrm>
          <a:prstGeom prst="rect">
            <a:avLst/>
          </a:prstGeom>
          <a:noFill/>
          <a:ln>
            <a:noFill/>
          </a:ln>
        </p:spPr>
        <p:txBody>
          <a:bodyPr spcFirstLastPara="1" wrap="square" lIns="91425" tIns="91425" rIns="91425" bIns="91425" anchor="t" anchorCtr="0">
            <a:noAutofit/>
          </a:bodyPr>
          <a:lstStyle/>
          <a:p>
            <a:pPr algn="l"/>
            <a:r>
              <a:rPr lang="en-US" sz="3200" b="0" i="0" dirty="0">
                <a:solidFill>
                  <a:schemeClr val="tx1"/>
                </a:solidFill>
                <a:effectLst/>
                <a:latin typeface="Bebas Neue" panose="020B0606020202050201" pitchFamily="34" charset="0"/>
              </a:rPr>
              <a:t>Which KPI is underperforming after the 5G launch?</a:t>
            </a:r>
          </a:p>
        </p:txBody>
      </p:sp>
      <p:grpSp>
        <p:nvGrpSpPr>
          <p:cNvPr id="17" name="Group 16">
            <a:extLst>
              <a:ext uri="{FF2B5EF4-FFF2-40B4-BE49-F238E27FC236}">
                <a16:creationId xmlns:a16="http://schemas.microsoft.com/office/drawing/2014/main" id="{E7EC5EAE-BA94-F8CA-1F8E-6C7BA37256DC}"/>
              </a:ext>
            </a:extLst>
          </p:cNvPr>
          <p:cNvGrpSpPr/>
          <p:nvPr/>
        </p:nvGrpSpPr>
        <p:grpSpPr>
          <a:xfrm>
            <a:off x="1007609" y="1865682"/>
            <a:ext cx="3225501" cy="2132386"/>
            <a:chOff x="1030469" y="1735736"/>
            <a:chExt cx="3225501" cy="2132386"/>
          </a:xfrm>
        </p:grpSpPr>
        <p:sp>
          <p:nvSpPr>
            <p:cNvPr id="7" name="TextBox 6">
              <a:extLst>
                <a:ext uri="{FF2B5EF4-FFF2-40B4-BE49-F238E27FC236}">
                  <a16:creationId xmlns:a16="http://schemas.microsoft.com/office/drawing/2014/main" id="{2F48B822-9058-310C-3CEC-840C29EFC50D}"/>
                </a:ext>
              </a:extLst>
            </p:cNvPr>
            <p:cNvSpPr txBox="1"/>
            <p:nvPr/>
          </p:nvSpPr>
          <p:spPr>
            <a:xfrm>
              <a:off x="1030469" y="1735736"/>
              <a:ext cx="3225501" cy="646331"/>
            </a:xfrm>
            <a:prstGeom prst="rect">
              <a:avLst/>
            </a:prstGeom>
            <a:noFill/>
          </p:spPr>
          <p:txBody>
            <a:bodyPr wrap="square" rtlCol="0">
              <a:spAutoFit/>
            </a:bodyPr>
            <a:lstStyle/>
            <a:p>
              <a:pPr algn="ctr"/>
              <a:r>
                <a:rPr lang="en-IN" dirty="0">
                  <a:solidFill>
                    <a:schemeClr val="accent1">
                      <a:lumMod val="75000"/>
                    </a:schemeClr>
                  </a:solidFill>
                </a:rPr>
                <a:t>Revenue</a:t>
              </a:r>
              <a:endParaRPr lang="en-IN" sz="800" dirty="0">
                <a:solidFill>
                  <a:schemeClr val="accent1">
                    <a:lumMod val="75000"/>
                  </a:schemeClr>
                </a:solidFill>
              </a:endParaRPr>
            </a:p>
            <a:p>
              <a:pPr algn="ctr"/>
              <a:r>
                <a:rPr lang="en-IN" sz="1100" dirty="0">
                  <a:solidFill>
                    <a:schemeClr val="tx1"/>
                  </a:solidFill>
                </a:rPr>
                <a:t>Revenue Generation is Dropped by </a:t>
              </a:r>
              <a:r>
                <a:rPr lang="en-IN" sz="1100" dirty="0">
                  <a:solidFill>
                    <a:schemeClr val="accent1">
                      <a:lumMod val="75000"/>
                    </a:schemeClr>
                  </a:solidFill>
                </a:rPr>
                <a:t>0.5% </a:t>
              </a:r>
              <a:r>
                <a:rPr lang="en-IN" sz="1100" dirty="0">
                  <a:solidFill>
                    <a:schemeClr val="tx1"/>
                  </a:solidFill>
                </a:rPr>
                <a:t>with almost decline of </a:t>
              </a:r>
              <a:r>
                <a:rPr lang="en-IN" sz="1100" dirty="0">
                  <a:solidFill>
                    <a:schemeClr val="accent1">
                      <a:lumMod val="75000"/>
                    </a:schemeClr>
                  </a:solidFill>
                </a:rPr>
                <a:t>0.1 Billion</a:t>
              </a:r>
            </a:p>
          </p:txBody>
        </p:sp>
        <p:grpSp>
          <p:nvGrpSpPr>
            <p:cNvPr id="8" name="Group 7">
              <a:extLst>
                <a:ext uri="{FF2B5EF4-FFF2-40B4-BE49-F238E27FC236}">
                  <a16:creationId xmlns:a16="http://schemas.microsoft.com/office/drawing/2014/main" id="{A80E206B-6A46-C90C-0E73-D05A76F390BA}"/>
                </a:ext>
              </a:extLst>
            </p:cNvPr>
            <p:cNvGrpSpPr/>
            <p:nvPr/>
          </p:nvGrpSpPr>
          <p:grpSpPr>
            <a:xfrm>
              <a:off x="1030469" y="2485110"/>
              <a:ext cx="3225501" cy="1383012"/>
              <a:chOff x="1536999" y="2233962"/>
              <a:chExt cx="5818063" cy="2296110"/>
            </a:xfrm>
          </p:grpSpPr>
          <p:pic>
            <p:nvPicPr>
              <p:cNvPr id="10" name="Picture 9">
                <a:extLst>
                  <a:ext uri="{FF2B5EF4-FFF2-40B4-BE49-F238E27FC236}">
                    <a16:creationId xmlns:a16="http://schemas.microsoft.com/office/drawing/2014/main" id="{DC4BBEF4-78F9-6434-C98A-6D3AF3E6AD7F}"/>
                  </a:ext>
                </a:extLst>
              </p:cNvPr>
              <p:cNvPicPr>
                <a:picLocks noChangeAspect="1"/>
              </p:cNvPicPr>
              <p:nvPr/>
            </p:nvPicPr>
            <p:blipFill>
              <a:blip r:embed="rId4"/>
              <a:stretch>
                <a:fillRect/>
              </a:stretch>
            </p:blipFill>
            <p:spPr>
              <a:xfrm>
                <a:off x="1536999" y="2439702"/>
                <a:ext cx="5818063" cy="2090370"/>
              </a:xfrm>
              <a:prstGeom prst="rect">
                <a:avLst/>
              </a:prstGeom>
            </p:spPr>
          </p:pic>
          <p:sp>
            <p:nvSpPr>
              <p:cNvPr id="11" name="Rectangle 10">
                <a:extLst>
                  <a:ext uri="{FF2B5EF4-FFF2-40B4-BE49-F238E27FC236}">
                    <a16:creationId xmlns:a16="http://schemas.microsoft.com/office/drawing/2014/main" id="{D9A78C70-90BF-E8B6-5063-BFA892FBDD2C}"/>
                  </a:ext>
                </a:extLst>
              </p:cNvPr>
              <p:cNvSpPr/>
              <p:nvPr/>
            </p:nvSpPr>
            <p:spPr>
              <a:xfrm>
                <a:off x="1536999" y="2233962"/>
                <a:ext cx="5818063" cy="205740"/>
              </a:xfrm>
              <a:prstGeom prst="rect">
                <a:avLst/>
              </a:prstGeom>
              <a:solidFill>
                <a:srgbClr val="F7F7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69BDB7BE-3D0F-9169-40C3-7C7B415D9BD7}"/>
                  </a:ext>
                </a:extLst>
              </p:cNvPr>
              <p:cNvSpPr txBox="1"/>
              <p:nvPr/>
            </p:nvSpPr>
            <p:spPr>
              <a:xfrm>
                <a:off x="3120150" y="2244810"/>
                <a:ext cx="2651761" cy="332136"/>
              </a:xfrm>
              <a:prstGeom prst="rect">
                <a:avLst/>
              </a:prstGeom>
              <a:noFill/>
            </p:spPr>
            <p:txBody>
              <a:bodyPr wrap="square" rtlCol="0">
                <a:spAutoFit/>
              </a:bodyPr>
              <a:lstStyle/>
              <a:p>
                <a:r>
                  <a:rPr lang="en-IN" sz="700" dirty="0"/>
                  <a:t>Revenue Generation By Month</a:t>
                </a:r>
              </a:p>
            </p:txBody>
          </p:sp>
        </p:grpSp>
      </p:grpSp>
      <p:sp>
        <p:nvSpPr>
          <p:cNvPr id="18" name="TextBox 17">
            <a:extLst>
              <a:ext uri="{FF2B5EF4-FFF2-40B4-BE49-F238E27FC236}">
                <a16:creationId xmlns:a16="http://schemas.microsoft.com/office/drawing/2014/main" id="{234CDE28-7383-FB4B-E79F-54A11B27F419}"/>
              </a:ext>
            </a:extLst>
          </p:cNvPr>
          <p:cNvSpPr txBox="1"/>
          <p:nvPr/>
        </p:nvSpPr>
        <p:spPr>
          <a:xfrm>
            <a:off x="4910892" y="1922940"/>
            <a:ext cx="3225501" cy="646331"/>
          </a:xfrm>
          <a:prstGeom prst="rect">
            <a:avLst/>
          </a:prstGeom>
          <a:noFill/>
        </p:spPr>
        <p:txBody>
          <a:bodyPr wrap="square" rtlCol="0">
            <a:spAutoFit/>
          </a:bodyPr>
          <a:lstStyle/>
          <a:p>
            <a:pPr algn="ctr"/>
            <a:r>
              <a:rPr lang="en-IN" dirty="0">
                <a:solidFill>
                  <a:schemeClr val="accent1">
                    <a:lumMod val="75000"/>
                  </a:schemeClr>
                </a:solidFill>
              </a:rPr>
              <a:t>Total Active User</a:t>
            </a:r>
            <a:endParaRPr lang="en-IN" sz="800" dirty="0">
              <a:solidFill>
                <a:schemeClr val="accent1">
                  <a:lumMod val="75000"/>
                </a:schemeClr>
              </a:solidFill>
            </a:endParaRPr>
          </a:p>
          <a:p>
            <a:pPr algn="ctr"/>
            <a:r>
              <a:rPr lang="en-IN" sz="1100" dirty="0">
                <a:solidFill>
                  <a:schemeClr val="tx1"/>
                </a:solidFill>
              </a:rPr>
              <a:t>Total Active Users are Dropped by </a:t>
            </a:r>
            <a:r>
              <a:rPr lang="en-IN" sz="1100" dirty="0">
                <a:solidFill>
                  <a:schemeClr val="accent1">
                    <a:lumMod val="75000"/>
                  </a:schemeClr>
                </a:solidFill>
              </a:rPr>
              <a:t>8.28% </a:t>
            </a:r>
            <a:r>
              <a:rPr lang="en-IN" sz="1100" dirty="0">
                <a:solidFill>
                  <a:schemeClr val="tx1"/>
                </a:solidFill>
              </a:rPr>
              <a:t>with almost decline of </a:t>
            </a:r>
            <a:r>
              <a:rPr lang="en-IN" sz="1100" dirty="0">
                <a:solidFill>
                  <a:schemeClr val="accent1">
                    <a:lumMod val="75000"/>
                  </a:schemeClr>
                </a:solidFill>
              </a:rPr>
              <a:t>7 Million Users</a:t>
            </a:r>
          </a:p>
        </p:txBody>
      </p:sp>
      <p:sp>
        <p:nvSpPr>
          <p:cNvPr id="21" name="Rectangle 20">
            <a:extLst>
              <a:ext uri="{FF2B5EF4-FFF2-40B4-BE49-F238E27FC236}">
                <a16:creationId xmlns:a16="http://schemas.microsoft.com/office/drawing/2014/main" id="{162BE909-C1D6-20B0-D9D9-A543F502D85A}"/>
              </a:ext>
            </a:extLst>
          </p:cNvPr>
          <p:cNvSpPr/>
          <p:nvPr/>
        </p:nvSpPr>
        <p:spPr>
          <a:xfrm>
            <a:off x="4985278" y="2569272"/>
            <a:ext cx="3212470" cy="252374"/>
          </a:xfrm>
          <a:prstGeom prst="rect">
            <a:avLst/>
          </a:prstGeom>
          <a:solidFill>
            <a:srgbClr val="F7F7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613CB15E-4F34-F383-8918-E15E228C4BED}"/>
              </a:ext>
            </a:extLst>
          </p:cNvPr>
          <p:cNvPicPr>
            <a:picLocks noChangeAspect="1"/>
          </p:cNvPicPr>
          <p:nvPr/>
        </p:nvPicPr>
        <p:blipFill>
          <a:blip r:embed="rId5"/>
          <a:stretch>
            <a:fillRect/>
          </a:stretch>
        </p:blipFill>
        <p:spPr>
          <a:xfrm>
            <a:off x="4984944" y="2738979"/>
            <a:ext cx="3212803" cy="1259089"/>
          </a:xfrm>
          <a:prstGeom prst="rect">
            <a:avLst/>
          </a:prstGeom>
        </p:spPr>
      </p:pic>
      <p:sp>
        <p:nvSpPr>
          <p:cNvPr id="22" name="TextBox 21">
            <a:extLst>
              <a:ext uri="{FF2B5EF4-FFF2-40B4-BE49-F238E27FC236}">
                <a16:creationId xmlns:a16="http://schemas.microsoft.com/office/drawing/2014/main" id="{18A01782-5812-7BA5-1395-00C36262AC9A}"/>
              </a:ext>
            </a:extLst>
          </p:cNvPr>
          <p:cNvSpPr txBox="1"/>
          <p:nvPr/>
        </p:nvSpPr>
        <p:spPr>
          <a:xfrm>
            <a:off x="5913520" y="2595430"/>
            <a:ext cx="1345181" cy="200055"/>
          </a:xfrm>
          <a:prstGeom prst="rect">
            <a:avLst/>
          </a:prstGeom>
          <a:noFill/>
        </p:spPr>
        <p:txBody>
          <a:bodyPr wrap="square" rtlCol="0">
            <a:spAutoFit/>
          </a:bodyPr>
          <a:lstStyle/>
          <a:p>
            <a:r>
              <a:rPr lang="en-IN" sz="700" dirty="0"/>
              <a:t>Total Active Users By Month</a:t>
            </a:r>
          </a:p>
        </p:txBody>
      </p:sp>
    </p:spTree>
    <p:extLst>
      <p:ext uri="{BB962C8B-B14F-4D97-AF65-F5344CB8AC3E}">
        <p14:creationId xmlns:p14="http://schemas.microsoft.com/office/powerpoint/2010/main" val="1028318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9" name="Google Shape;329;p35"/>
          <p:cNvSpPr/>
          <p:nvPr/>
        </p:nvSpPr>
        <p:spPr>
          <a:xfrm>
            <a:off x="7762940" y="104454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35"/>
          <p:cNvGrpSpPr/>
          <p:nvPr/>
        </p:nvGrpSpPr>
        <p:grpSpPr>
          <a:xfrm>
            <a:off x="706038" y="312972"/>
            <a:ext cx="140222" cy="140409"/>
            <a:chOff x="2741000" y="199475"/>
            <a:chExt cx="191953" cy="192210"/>
          </a:xfrm>
        </p:grpSpPr>
        <p:sp>
          <p:nvSpPr>
            <p:cNvPr id="340" name="Google Shape;340;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Subtitle 4">
            <a:extLst>
              <a:ext uri="{FF2B5EF4-FFF2-40B4-BE49-F238E27FC236}">
                <a16:creationId xmlns:a16="http://schemas.microsoft.com/office/drawing/2014/main" id="{AAF0ED05-FCF1-4865-F5EE-6C4A67236D47}"/>
              </a:ext>
            </a:extLst>
          </p:cNvPr>
          <p:cNvSpPr>
            <a:spLocks noGrp="1"/>
          </p:cNvSpPr>
          <p:nvPr>
            <p:ph type="subTitle" idx="1"/>
          </p:nvPr>
        </p:nvSpPr>
        <p:spPr>
          <a:xfrm>
            <a:off x="792029" y="1472209"/>
            <a:ext cx="7715400" cy="2626751"/>
          </a:xfrm>
        </p:spPr>
        <p:txBody>
          <a:bodyPr/>
          <a:lstStyle/>
          <a:p>
            <a:pPr>
              <a:buFont typeface="Wingdings" panose="05000000000000000000" pitchFamily="2" charset="2"/>
              <a:buChar char="v"/>
            </a:pPr>
            <a:r>
              <a:rPr lang="en-IN" cap="all" dirty="0">
                <a:solidFill>
                  <a:schemeClr val="accent1">
                    <a:lumMod val="75000"/>
                  </a:schemeClr>
                </a:solidFill>
              </a:rPr>
              <a:t>Plans Performing Well</a:t>
            </a:r>
          </a:p>
          <a:p>
            <a:pPr lvl="1">
              <a:buClr>
                <a:schemeClr val="tx1"/>
              </a:buClr>
              <a:buFont typeface="Arial" panose="020B0604020202020204" pitchFamily="34" charset="0"/>
              <a:buChar char="•"/>
            </a:pPr>
            <a:r>
              <a:rPr lang="en-IN" dirty="0">
                <a:solidFill>
                  <a:schemeClr val="tx1"/>
                </a:solidFill>
              </a:rPr>
              <a:t>The only plan which is performing well after 5G launch is </a:t>
            </a:r>
            <a:r>
              <a:rPr lang="en-IN" dirty="0">
                <a:solidFill>
                  <a:schemeClr val="accent1">
                    <a:lumMod val="75000"/>
                  </a:schemeClr>
                </a:solidFill>
              </a:rPr>
              <a:t>Smart Recharge Plan (2GB/Day Combo for 3 months) i.e. Plan 1.</a:t>
            </a:r>
          </a:p>
          <a:p>
            <a:pPr lvl="1">
              <a:buClr>
                <a:schemeClr val="tx1"/>
              </a:buClr>
              <a:buFont typeface="Arial" panose="020B0604020202020204" pitchFamily="34" charset="0"/>
              <a:buChar char="•"/>
            </a:pPr>
            <a:r>
              <a:rPr lang="en-IN" dirty="0">
                <a:solidFill>
                  <a:schemeClr val="tx1"/>
                </a:solidFill>
              </a:rPr>
              <a:t>Plan-1 is generating revenue of </a:t>
            </a:r>
            <a:r>
              <a:rPr lang="en-IN" dirty="0">
                <a:solidFill>
                  <a:schemeClr val="accent1">
                    <a:lumMod val="75000"/>
                  </a:schemeClr>
                </a:solidFill>
              </a:rPr>
              <a:t>2.4bn</a:t>
            </a:r>
            <a:r>
              <a:rPr lang="en-IN" dirty="0">
                <a:solidFill>
                  <a:schemeClr val="tx1"/>
                </a:solidFill>
              </a:rPr>
              <a:t> after launch of 5G where as it was generating </a:t>
            </a:r>
            <a:r>
              <a:rPr lang="en-IN" dirty="0">
                <a:solidFill>
                  <a:schemeClr val="accent1">
                    <a:lumMod val="75000"/>
                  </a:schemeClr>
                </a:solidFill>
              </a:rPr>
              <a:t>1.8bn</a:t>
            </a:r>
            <a:r>
              <a:rPr lang="en-IN" dirty="0">
                <a:solidFill>
                  <a:schemeClr val="tx1"/>
                </a:solidFill>
              </a:rPr>
              <a:t> before the launch of 5G.</a:t>
            </a:r>
          </a:p>
          <a:p>
            <a:pPr lvl="1">
              <a:buClr>
                <a:schemeClr val="tx1"/>
              </a:buClr>
              <a:buFont typeface="Arial" panose="020B0604020202020204" pitchFamily="34" charset="0"/>
              <a:buChar char="•"/>
            </a:pPr>
            <a:r>
              <a:rPr lang="en-IN" dirty="0">
                <a:solidFill>
                  <a:schemeClr val="tx1"/>
                </a:solidFill>
              </a:rPr>
              <a:t>This shows that after launch of 5G plan a has </a:t>
            </a:r>
            <a:r>
              <a:rPr lang="en-IN" dirty="0">
                <a:solidFill>
                  <a:schemeClr val="accent1">
                    <a:lumMod val="75000"/>
                  </a:schemeClr>
                </a:solidFill>
              </a:rPr>
              <a:t>33.33% growth </a:t>
            </a:r>
            <a:r>
              <a:rPr lang="en-IN" dirty="0">
                <a:solidFill>
                  <a:schemeClr val="tx1"/>
                </a:solidFill>
              </a:rPr>
              <a:t>in terms of revenue.</a:t>
            </a:r>
          </a:p>
        </p:txBody>
      </p:sp>
      <p:sp>
        <p:nvSpPr>
          <p:cNvPr id="9" name="Google Shape;354;p36">
            <a:extLst>
              <a:ext uri="{FF2B5EF4-FFF2-40B4-BE49-F238E27FC236}">
                <a16:creationId xmlns:a16="http://schemas.microsoft.com/office/drawing/2014/main" id="{7200BB1B-5978-19D3-7A00-637A8A8D73C9}"/>
              </a:ext>
            </a:extLst>
          </p:cNvPr>
          <p:cNvSpPr txBox="1">
            <a:spLocks noGrp="1"/>
          </p:cNvSpPr>
          <p:nvPr>
            <p:ph type="title"/>
          </p:nvPr>
        </p:nvSpPr>
        <p:spPr>
          <a:xfrm>
            <a:off x="706038" y="571517"/>
            <a:ext cx="7306871" cy="752063"/>
          </a:xfrm>
          <a:prstGeom prst="rect">
            <a:avLst/>
          </a:prstGeom>
          <a:noFill/>
          <a:ln>
            <a:noFill/>
          </a:ln>
        </p:spPr>
        <p:txBody>
          <a:bodyPr spcFirstLastPara="1" wrap="square" lIns="91425" tIns="91425" rIns="91425" bIns="91425" anchor="t" anchorCtr="0">
            <a:noAutofit/>
          </a:bodyPr>
          <a:lstStyle/>
          <a:p>
            <a:r>
              <a:rPr lang="en-US" sz="2200" b="0" i="0" dirty="0">
                <a:solidFill>
                  <a:schemeClr val="tx1"/>
                </a:solidFill>
                <a:effectLst/>
                <a:latin typeface="Bebas Neue" panose="020B0606020202050201" pitchFamily="34" charset="0"/>
              </a:rPr>
              <a:t>After the 5G launch, which plans are performing well in terms of revenue?</a:t>
            </a:r>
            <a:r>
              <a:rPr lang="en-US" sz="1100" b="0" i="0" dirty="0">
                <a:solidFill>
                  <a:srgbClr val="131022"/>
                </a:solidFill>
                <a:effectLst/>
                <a:latin typeface="Arial" panose="020B0604020202020204" pitchFamily="34" charset="0"/>
              </a:rPr>
              <a:t> </a:t>
            </a:r>
            <a:r>
              <a:rPr lang="en-US" sz="2200" dirty="0">
                <a:solidFill>
                  <a:schemeClr val="tx1"/>
                </a:solidFill>
                <a:latin typeface="Bebas Neue" panose="020B0606020202050201" pitchFamily="34" charset="0"/>
              </a:rPr>
              <a:t>Which</a:t>
            </a:r>
            <a:r>
              <a:rPr lang="en-US" sz="1100" b="0" i="0" dirty="0">
                <a:solidFill>
                  <a:srgbClr val="131022"/>
                </a:solidFill>
                <a:effectLst/>
                <a:latin typeface="Arial" panose="020B0604020202020204" pitchFamily="34" charset="0"/>
              </a:rPr>
              <a:t> </a:t>
            </a:r>
            <a:r>
              <a:rPr lang="en-US" sz="2200" dirty="0">
                <a:solidFill>
                  <a:schemeClr val="tx1"/>
                </a:solidFill>
                <a:latin typeface="Bebas Neue" panose="020B0606020202050201" pitchFamily="34" charset="0"/>
              </a:rPr>
              <a:t>plans</a:t>
            </a:r>
            <a:r>
              <a:rPr lang="en-US" sz="1100" b="0" i="0" dirty="0">
                <a:solidFill>
                  <a:srgbClr val="131022"/>
                </a:solidFill>
                <a:effectLst/>
                <a:latin typeface="Arial" panose="020B0604020202020204" pitchFamily="34" charset="0"/>
              </a:rPr>
              <a:t> </a:t>
            </a:r>
            <a:r>
              <a:rPr lang="en-US" sz="2200" b="0" i="0" dirty="0">
                <a:solidFill>
                  <a:schemeClr val="tx1"/>
                </a:solidFill>
                <a:effectLst/>
                <a:latin typeface="Bebas Neue" panose="020B0606020202050201" pitchFamily="34" charset="0"/>
              </a:rPr>
              <a:t>are not performing well?</a:t>
            </a:r>
          </a:p>
        </p:txBody>
      </p:sp>
      <p:graphicFrame>
        <p:nvGraphicFramePr>
          <p:cNvPr id="4" name="Chart 3">
            <a:extLst>
              <a:ext uri="{FF2B5EF4-FFF2-40B4-BE49-F238E27FC236}">
                <a16:creationId xmlns:a16="http://schemas.microsoft.com/office/drawing/2014/main" id="{CB4D8814-A471-6435-FA0C-9368646719BF}"/>
              </a:ext>
            </a:extLst>
          </p:cNvPr>
          <p:cNvGraphicFramePr/>
          <p:nvPr>
            <p:extLst>
              <p:ext uri="{D42A27DB-BD31-4B8C-83A1-F6EECF244321}">
                <p14:modId xmlns:p14="http://schemas.microsoft.com/office/powerpoint/2010/main" val="1795850049"/>
              </p:ext>
            </p:extLst>
          </p:nvPr>
        </p:nvGraphicFramePr>
        <p:xfrm>
          <a:off x="3276600" y="2849812"/>
          <a:ext cx="3280166" cy="158815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8955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B1D5743-6089-6572-07BE-D70F5A55308A}"/>
              </a:ext>
            </a:extLst>
          </p:cNvPr>
          <p:cNvSpPr>
            <a:spLocks noGrp="1"/>
          </p:cNvSpPr>
          <p:nvPr>
            <p:ph type="subTitle" idx="1"/>
          </p:nvPr>
        </p:nvSpPr>
        <p:spPr>
          <a:xfrm>
            <a:off x="714300" y="1069041"/>
            <a:ext cx="7715400" cy="3535484"/>
          </a:xfrm>
        </p:spPr>
        <p:txBody>
          <a:bodyPr/>
          <a:lstStyle/>
          <a:p>
            <a:pPr>
              <a:buFont typeface="Wingdings" panose="05000000000000000000" pitchFamily="2" charset="2"/>
              <a:buChar char="v"/>
            </a:pPr>
            <a:r>
              <a:rPr lang="en-IN" cap="all" dirty="0">
                <a:solidFill>
                  <a:schemeClr val="accent1">
                    <a:lumMod val="75000"/>
                  </a:schemeClr>
                </a:solidFill>
              </a:rPr>
              <a:t>Plans Not Performing Well</a:t>
            </a:r>
          </a:p>
          <a:p>
            <a:pPr lvl="1">
              <a:buClr>
                <a:schemeClr val="tx1"/>
              </a:buClr>
              <a:buFont typeface="Wingdings" panose="05000000000000000000" pitchFamily="2" charset="2"/>
              <a:buChar char="v"/>
            </a:pPr>
            <a:r>
              <a:rPr lang="en-IN" dirty="0">
                <a:solidFill>
                  <a:schemeClr val="accent1">
                    <a:lumMod val="75000"/>
                  </a:schemeClr>
                </a:solidFill>
              </a:rPr>
              <a:t>Mini Data Saver Pack (Plan-4) </a:t>
            </a:r>
            <a:r>
              <a:rPr lang="en-IN" dirty="0">
                <a:solidFill>
                  <a:schemeClr val="tx1"/>
                </a:solidFill>
              </a:rPr>
              <a:t>with decline of </a:t>
            </a:r>
            <a:r>
              <a:rPr lang="en-IN" dirty="0">
                <a:solidFill>
                  <a:schemeClr val="accent1">
                    <a:lumMod val="75000"/>
                  </a:schemeClr>
                </a:solidFill>
              </a:rPr>
              <a:t>20.3%</a:t>
            </a:r>
            <a:r>
              <a:rPr lang="en-IN" dirty="0">
                <a:solidFill>
                  <a:schemeClr val="tx1"/>
                </a:solidFill>
              </a:rPr>
              <a:t> in terms of revenue generation.</a:t>
            </a:r>
          </a:p>
          <a:p>
            <a:pPr lvl="1">
              <a:buClr>
                <a:schemeClr val="tx1"/>
              </a:buClr>
              <a:buFont typeface="Wingdings" panose="05000000000000000000" pitchFamily="2" charset="2"/>
              <a:buChar char="v"/>
            </a:pPr>
            <a:r>
              <a:rPr lang="en-IN" dirty="0">
                <a:solidFill>
                  <a:schemeClr val="accent1">
                    <a:lumMod val="75000"/>
                  </a:schemeClr>
                </a:solidFill>
              </a:rPr>
              <a:t>Rs</a:t>
            </a:r>
            <a:r>
              <a:rPr lang="en-IN" dirty="0">
                <a:solidFill>
                  <a:schemeClr val="tx1"/>
                </a:solidFill>
              </a:rPr>
              <a:t>. </a:t>
            </a:r>
            <a:r>
              <a:rPr lang="en-IN" dirty="0">
                <a:solidFill>
                  <a:schemeClr val="accent1">
                    <a:lumMod val="75000"/>
                  </a:schemeClr>
                </a:solidFill>
              </a:rPr>
              <a:t>99</a:t>
            </a:r>
            <a:r>
              <a:rPr lang="en-IN" dirty="0">
                <a:solidFill>
                  <a:schemeClr val="tx1"/>
                </a:solidFill>
              </a:rPr>
              <a:t> </a:t>
            </a:r>
            <a:r>
              <a:rPr lang="en-IN" dirty="0">
                <a:solidFill>
                  <a:schemeClr val="accent1">
                    <a:lumMod val="75000"/>
                  </a:schemeClr>
                </a:solidFill>
              </a:rPr>
              <a:t>Full</a:t>
            </a:r>
            <a:r>
              <a:rPr lang="en-IN" dirty="0">
                <a:solidFill>
                  <a:schemeClr val="tx1"/>
                </a:solidFill>
              </a:rPr>
              <a:t> </a:t>
            </a:r>
            <a:r>
              <a:rPr lang="en-IN" dirty="0">
                <a:solidFill>
                  <a:schemeClr val="accent1">
                    <a:lumMod val="75000"/>
                  </a:schemeClr>
                </a:solidFill>
              </a:rPr>
              <a:t>Talk</a:t>
            </a:r>
            <a:r>
              <a:rPr lang="en-IN" dirty="0">
                <a:solidFill>
                  <a:schemeClr val="tx1"/>
                </a:solidFill>
              </a:rPr>
              <a:t> </a:t>
            </a:r>
            <a:r>
              <a:rPr lang="en-IN" dirty="0">
                <a:solidFill>
                  <a:schemeClr val="accent1">
                    <a:lumMod val="75000"/>
                  </a:schemeClr>
                </a:solidFill>
              </a:rPr>
              <a:t>time</a:t>
            </a:r>
            <a:r>
              <a:rPr lang="en-IN" dirty="0">
                <a:solidFill>
                  <a:schemeClr val="tx1"/>
                </a:solidFill>
              </a:rPr>
              <a:t> </a:t>
            </a:r>
            <a:r>
              <a:rPr lang="en-IN" dirty="0">
                <a:solidFill>
                  <a:schemeClr val="accent1">
                    <a:lumMod val="75000"/>
                  </a:schemeClr>
                </a:solidFill>
              </a:rPr>
              <a:t>Combo</a:t>
            </a:r>
            <a:r>
              <a:rPr lang="en-IN" dirty="0">
                <a:solidFill>
                  <a:schemeClr val="tx1"/>
                </a:solidFill>
              </a:rPr>
              <a:t> </a:t>
            </a:r>
            <a:r>
              <a:rPr lang="en-IN" dirty="0">
                <a:solidFill>
                  <a:schemeClr val="accent1">
                    <a:lumMod val="75000"/>
                  </a:schemeClr>
                </a:solidFill>
              </a:rPr>
              <a:t>Pack (Plan-5) </a:t>
            </a:r>
            <a:r>
              <a:rPr lang="en-IN" dirty="0">
                <a:solidFill>
                  <a:schemeClr val="tx1"/>
                </a:solidFill>
              </a:rPr>
              <a:t>with decline of </a:t>
            </a:r>
            <a:r>
              <a:rPr lang="en-IN" dirty="0">
                <a:solidFill>
                  <a:schemeClr val="accent1">
                    <a:lumMod val="75000"/>
                  </a:schemeClr>
                </a:solidFill>
              </a:rPr>
              <a:t>34.8%</a:t>
            </a:r>
            <a:r>
              <a:rPr lang="en-IN" dirty="0">
                <a:solidFill>
                  <a:schemeClr val="tx1"/>
                </a:solidFill>
              </a:rPr>
              <a:t> in terms of revenue generation.</a:t>
            </a:r>
          </a:p>
          <a:p>
            <a:pPr lvl="1">
              <a:buClr>
                <a:schemeClr val="tx1"/>
              </a:buClr>
              <a:buFont typeface="Wingdings" panose="05000000000000000000" pitchFamily="2" charset="2"/>
              <a:buChar char="v"/>
            </a:pPr>
            <a:r>
              <a:rPr lang="en-IN" dirty="0" err="1">
                <a:solidFill>
                  <a:schemeClr val="accent1">
                    <a:lumMod val="75000"/>
                  </a:schemeClr>
                </a:solidFill>
              </a:rPr>
              <a:t>Xstream</a:t>
            </a:r>
            <a:r>
              <a:rPr lang="en-IN" dirty="0">
                <a:solidFill>
                  <a:schemeClr val="accent1">
                    <a:lumMod val="75000"/>
                  </a:schemeClr>
                </a:solidFill>
              </a:rPr>
              <a:t> Mobile Data Pack (Plan-6) </a:t>
            </a:r>
            <a:r>
              <a:rPr lang="en-IN" dirty="0">
                <a:solidFill>
                  <a:schemeClr val="tx1"/>
                </a:solidFill>
              </a:rPr>
              <a:t>with decline of </a:t>
            </a:r>
            <a:r>
              <a:rPr lang="en-IN" dirty="0">
                <a:solidFill>
                  <a:schemeClr val="accent1">
                    <a:lumMod val="75000"/>
                  </a:schemeClr>
                </a:solidFill>
              </a:rPr>
              <a:t>33.9% </a:t>
            </a:r>
            <a:r>
              <a:rPr lang="en-IN" dirty="0">
                <a:solidFill>
                  <a:schemeClr val="tx1"/>
                </a:solidFill>
              </a:rPr>
              <a:t>in terms of revenue generation.</a:t>
            </a:r>
          </a:p>
          <a:p>
            <a:pPr lvl="1">
              <a:buClr>
                <a:schemeClr val="tx1"/>
              </a:buClr>
              <a:buFont typeface="Wingdings" panose="05000000000000000000" pitchFamily="2" charset="2"/>
              <a:buChar char="v"/>
            </a:pPr>
            <a:r>
              <a:rPr lang="en-IN" dirty="0">
                <a:solidFill>
                  <a:schemeClr val="accent1">
                    <a:lumMod val="75000"/>
                  </a:schemeClr>
                </a:solidFill>
              </a:rPr>
              <a:t>25 GB Combo 3G/4G Data Pack (Plan-7) </a:t>
            </a:r>
            <a:r>
              <a:rPr lang="en-IN" dirty="0">
                <a:solidFill>
                  <a:schemeClr val="tx1"/>
                </a:solidFill>
              </a:rPr>
              <a:t>with decline of </a:t>
            </a:r>
            <a:r>
              <a:rPr lang="en-IN" dirty="0">
                <a:solidFill>
                  <a:schemeClr val="accent1">
                    <a:lumMod val="75000"/>
                  </a:schemeClr>
                </a:solidFill>
              </a:rPr>
              <a:t>73.3% </a:t>
            </a:r>
            <a:r>
              <a:rPr lang="en-IN" dirty="0">
                <a:solidFill>
                  <a:schemeClr val="tx1"/>
                </a:solidFill>
              </a:rPr>
              <a:t>in terms of revenue generation.</a:t>
            </a:r>
          </a:p>
          <a:p>
            <a:pPr lvl="1">
              <a:buFont typeface="Arial" panose="020B0604020202020204" pitchFamily="34" charset="0"/>
              <a:buChar char="•"/>
            </a:pPr>
            <a:endParaRPr lang="en-IN" dirty="0">
              <a:solidFill>
                <a:schemeClr val="tx1"/>
              </a:solidFill>
            </a:endParaRPr>
          </a:p>
        </p:txBody>
      </p:sp>
      <p:sp>
        <p:nvSpPr>
          <p:cNvPr id="5" name="Google Shape;354;p36">
            <a:extLst>
              <a:ext uri="{FF2B5EF4-FFF2-40B4-BE49-F238E27FC236}">
                <a16:creationId xmlns:a16="http://schemas.microsoft.com/office/drawing/2014/main" id="{EA4883A9-7A06-8916-DC48-C52C9A7FAC09}"/>
              </a:ext>
            </a:extLst>
          </p:cNvPr>
          <p:cNvSpPr txBox="1">
            <a:spLocks noGrp="1"/>
          </p:cNvSpPr>
          <p:nvPr>
            <p:ph type="title"/>
          </p:nvPr>
        </p:nvSpPr>
        <p:spPr>
          <a:xfrm>
            <a:off x="706038" y="571517"/>
            <a:ext cx="7715400" cy="752063"/>
          </a:xfrm>
          <a:prstGeom prst="rect">
            <a:avLst/>
          </a:prstGeom>
          <a:noFill/>
          <a:ln>
            <a:noFill/>
          </a:ln>
        </p:spPr>
        <p:txBody>
          <a:bodyPr spcFirstLastPara="1" wrap="square" lIns="91425" tIns="91425" rIns="91425" bIns="91425" anchor="t" anchorCtr="0">
            <a:noAutofit/>
          </a:bodyPr>
          <a:lstStyle/>
          <a:p>
            <a:r>
              <a:rPr lang="en-US" sz="2200" b="0" i="0" dirty="0">
                <a:solidFill>
                  <a:schemeClr val="tx1"/>
                </a:solidFill>
                <a:effectLst/>
                <a:latin typeface="Bebas Neue" panose="020B0606020202050201" pitchFamily="34" charset="0"/>
              </a:rPr>
              <a:t>After the 5G launch, which plans are Not performing well in terms of revenue?</a:t>
            </a:r>
          </a:p>
        </p:txBody>
      </p:sp>
      <p:graphicFrame>
        <p:nvGraphicFramePr>
          <p:cNvPr id="9" name="Chart 8">
            <a:extLst>
              <a:ext uri="{FF2B5EF4-FFF2-40B4-BE49-F238E27FC236}">
                <a16:creationId xmlns:a16="http://schemas.microsoft.com/office/drawing/2014/main" id="{6C7F09DD-0082-C439-E3C4-354F7CEA0A37}"/>
              </a:ext>
            </a:extLst>
          </p:cNvPr>
          <p:cNvGraphicFramePr/>
          <p:nvPr>
            <p:extLst>
              <p:ext uri="{D42A27DB-BD31-4B8C-83A1-F6EECF244321}">
                <p14:modId xmlns:p14="http://schemas.microsoft.com/office/powerpoint/2010/main" val="2996844692"/>
              </p:ext>
            </p:extLst>
          </p:nvPr>
        </p:nvGraphicFramePr>
        <p:xfrm>
          <a:off x="2798618" y="2571750"/>
          <a:ext cx="3758148" cy="18662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88557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9" name="Google Shape;329;p35"/>
          <p:cNvSpPr/>
          <p:nvPr/>
        </p:nvSpPr>
        <p:spPr>
          <a:xfrm>
            <a:off x="7762940" y="104454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35"/>
          <p:cNvGrpSpPr/>
          <p:nvPr/>
        </p:nvGrpSpPr>
        <p:grpSpPr>
          <a:xfrm>
            <a:off x="706038" y="312972"/>
            <a:ext cx="140222" cy="140409"/>
            <a:chOff x="2741000" y="199475"/>
            <a:chExt cx="191953" cy="192210"/>
          </a:xfrm>
        </p:grpSpPr>
        <p:sp>
          <p:nvSpPr>
            <p:cNvPr id="340" name="Google Shape;340;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Subtitle 4">
            <a:extLst>
              <a:ext uri="{FF2B5EF4-FFF2-40B4-BE49-F238E27FC236}">
                <a16:creationId xmlns:a16="http://schemas.microsoft.com/office/drawing/2014/main" id="{AAF0ED05-FCF1-4865-F5EE-6C4A67236D47}"/>
              </a:ext>
            </a:extLst>
          </p:cNvPr>
          <p:cNvSpPr>
            <a:spLocks noGrp="1"/>
          </p:cNvSpPr>
          <p:nvPr>
            <p:ph type="subTitle" idx="1"/>
          </p:nvPr>
        </p:nvSpPr>
        <p:spPr>
          <a:xfrm>
            <a:off x="1011111" y="1333703"/>
            <a:ext cx="6858544" cy="560637"/>
          </a:xfrm>
        </p:spPr>
        <p:txBody>
          <a:bodyPr/>
          <a:lstStyle/>
          <a:p>
            <a:pPr marL="114300" indent="0" algn="ctr">
              <a:lnSpc>
                <a:spcPct val="150000"/>
              </a:lnSpc>
              <a:buNone/>
            </a:pPr>
            <a:r>
              <a:rPr lang="en-IN" sz="1800" dirty="0">
                <a:solidFill>
                  <a:schemeClr val="accent1">
                    <a:lumMod val="75000"/>
                  </a:schemeClr>
                </a:solidFill>
                <a:latin typeface="Arial Black" panose="020B0A04020102020204" pitchFamily="34" charset="0"/>
              </a:rPr>
              <a:t>25 GB Combo 3G/4G Data Plan (Plan-7)</a:t>
            </a:r>
          </a:p>
          <a:p>
            <a:pPr marL="114300" indent="0" algn="ctr">
              <a:lnSpc>
                <a:spcPct val="150000"/>
              </a:lnSpc>
              <a:buNone/>
            </a:pPr>
            <a:endParaRPr lang="en-IN" sz="200" dirty="0">
              <a:solidFill>
                <a:schemeClr val="accent1">
                  <a:lumMod val="75000"/>
                </a:schemeClr>
              </a:solidFill>
              <a:latin typeface="Arial Black" panose="020B0A04020102020204" pitchFamily="34" charset="0"/>
            </a:endParaRPr>
          </a:p>
        </p:txBody>
      </p:sp>
      <p:sp>
        <p:nvSpPr>
          <p:cNvPr id="9" name="Google Shape;354;p36">
            <a:extLst>
              <a:ext uri="{FF2B5EF4-FFF2-40B4-BE49-F238E27FC236}">
                <a16:creationId xmlns:a16="http://schemas.microsoft.com/office/drawing/2014/main" id="{7200BB1B-5978-19D3-7A00-637A8A8D73C9}"/>
              </a:ext>
            </a:extLst>
          </p:cNvPr>
          <p:cNvSpPr txBox="1">
            <a:spLocks noGrp="1"/>
          </p:cNvSpPr>
          <p:nvPr>
            <p:ph type="title"/>
          </p:nvPr>
        </p:nvSpPr>
        <p:spPr>
          <a:xfrm>
            <a:off x="706038" y="571517"/>
            <a:ext cx="7306871" cy="704427"/>
          </a:xfrm>
          <a:prstGeom prst="rect">
            <a:avLst/>
          </a:prstGeom>
          <a:noFill/>
          <a:ln>
            <a:noFill/>
          </a:ln>
        </p:spPr>
        <p:txBody>
          <a:bodyPr spcFirstLastPara="1" wrap="square" lIns="91425" tIns="91425" rIns="91425" bIns="91425" anchor="t" anchorCtr="0">
            <a:noAutofit/>
          </a:bodyPr>
          <a:lstStyle/>
          <a:p>
            <a:pPr algn="l"/>
            <a:r>
              <a:rPr lang="en-US" sz="2200" b="0" i="0" dirty="0">
                <a:solidFill>
                  <a:schemeClr val="tx1"/>
                </a:solidFill>
                <a:effectLst/>
                <a:latin typeface="Bebas Neue" panose="020B0606020202050201" pitchFamily="34" charset="0"/>
              </a:rPr>
              <a:t>Is there any plan affected largely by the 5G launch? Should we continue or discontinue that plan?</a:t>
            </a:r>
          </a:p>
        </p:txBody>
      </p:sp>
      <p:graphicFrame>
        <p:nvGraphicFramePr>
          <p:cNvPr id="2" name="Chart 1">
            <a:extLst>
              <a:ext uri="{FF2B5EF4-FFF2-40B4-BE49-F238E27FC236}">
                <a16:creationId xmlns:a16="http://schemas.microsoft.com/office/drawing/2014/main" id="{F39ED79E-BE3D-8BF9-BC46-B734F346C990}"/>
              </a:ext>
            </a:extLst>
          </p:cNvPr>
          <p:cNvGraphicFramePr/>
          <p:nvPr>
            <p:extLst>
              <p:ext uri="{D42A27DB-BD31-4B8C-83A1-F6EECF244321}">
                <p14:modId xmlns:p14="http://schemas.microsoft.com/office/powerpoint/2010/main" val="2605694705"/>
              </p:ext>
            </p:extLst>
          </p:nvPr>
        </p:nvGraphicFramePr>
        <p:xfrm>
          <a:off x="5342549" y="2411845"/>
          <a:ext cx="3439501" cy="1357992"/>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4877BBE4-E312-08E4-5A2F-9D30CCCADBD0}"/>
              </a:ext>
            </a:extLst>
          </p:cNvPr>
          <p:cNvSpPr txBox="1"/>
          <p:nvPr/>
        </p:nvSpPr>
        <p:spPr>
          <a:xfrm>
            <a:off x="669500" y="1952099"/>
            <a:ext cx="4422045" cy="2492990"/>
          </a:xfrm>
          <a:prstGeom prst="rect">
            <a:avLst/>
          </a:prstGeom>
          <a:noFill/>
        </p:spPr>
        <p:txBody>
          <a:bodyPr wrap="square">
            <a:spAutoFit/>
          </a:bodyPr>
          <a:lstStyle/>
          <a:p>
            <a:pPr marL="400050" indent="-285750">
              <a:buClr>
                <a:schemeClr val="tx2">
                  <a:lumMod val="75000"/>
                </a:schemeClr>
              </a:buClr>
              <a:buFont typeface="Courier New" panose="02070309020205020404" pitchFamily="49" charset="0"/>
              <a:buChar char="o"/>
            </a:pPr>
            <a:r>
              <a:rPr lang="en-IN" sz="1200" dirty="0">
                <a:solidFill>
                  <a:schemeClr val="tx1"/>
                </a:solidFill>
                <a:latin typeface="Arimo" panose="020B0604020202020204" charset="0"/>
                <a:ea typeface="Arimo" panose="020B0604020202020204" charset="0"/>
                <a:cs typeface="Arimo" panose="020B0604020202020204" charset="0"/>
              </a:rPr>
              <a:t>Plan 7 is the plan which is the most under performing plan after the launch of 5G as it’s revenue generation is dropped by </a:t>
            </a:r>
            <a:r>
              <a:rPr lang="en-IN" sz="1200" dirty="0">
                <a:solidFill>
                  <a:schemeClr val="accent1">
                    <a:lumMod val="75000"/>
                  </a:schemeClr>
                </a:solidFill>
                <a:latin typeface="Arimo" panose="020B0604020202020204" charset="0"/>
                <a:ea typeface="Arimo" panose="020B0604020202020204" charset="0"/>
                <a:cs typeface="Arimo" panose="020B0604020202020204" charset="0"/>
              </a:rPr>
              <a:t>73.3%</a:t>
            </a:r>
            <a:r>
              <a:rPr lang="en-IN" sz="1200" dirty="0">
                <a:solidFill>
                  <a:schemeClr val="tx1"/>
                </a:solidFill>
                <a:latin typeface="Arimo" panose="020B0604020202020204" charset="0"/>
                <a:ea typeface="Arimo" panose="020B0604020202020204" charset="0"/>
                <a:cs typeface="Arimo" panose="020B0604020202020204" charset="0"/>
              </a:rPr>
              <a:t>.</a:t>
            </a:r>
          </a:p>
          <a:p>
            <a:pPr marL="400050" indent="-285750">
              <a:buClr>
                <a:schemeClr val="tx2">
                  <a:lumMod val="75000"/>
                </a:schemeClr>
              </a:buClr>
              <a:buFont typeface="Courier New" panose="02070309020205020404" pitchFamily="49" charset="0"/>
              <a:buChar char="o"/>
            </a:pPr>
            <a:r>
              <a:rPr lang="en-IN" sz="1200" dirty="0">
                <a:solidFill>
                  <a:schemeClr val="tx1"/>
                </a:solidFill>
                <a:latin typeface="Arimo" panose="020B0604020202020204" charset="0"/>
                <a:ea typeface="Arimo" panose="020B0604020202020204" charset="0"/>
                <a:cs typeface="Arimo" panose="020B0604020202020204" charset="0"/>
              </a:rPr>
              <a:t>Before the launch of 5G, revenue generated by this plan was </a:t>
            </a:r>
            <a:r>
              <a:rPr lang="en-IN" sz="1200" dirty="0">
                <a:solidFill>
                  <a:schemeClr val="accent1">
                    <a:lumMod val="75000"/>
                  </a:schemeClr>
                </a:solidFill>
                <a:latin typeface="Arimo" panose="020B0604020202020204" charset="0"/>
                <a:ea typeface="Arimo" panose="020B0604020202020204" charset="0"/>
                <a:cs typeface="Arimo" panose="020B0604020202020204" charset="0"/>
              </a:rPr>
              <a:t>582.4 Million</a:t>
            </a:r>
            <a:r>
              <a:rPr lang="en-IN" sz="1200" dirty="0">
                <a:solidFill>
                  <a:schemeClr val="tx1"/>
                </a:solidFill>
                <a:latin typeface="Arimo" panose="020B0604020202020204" charset="0"/>
                <a:ea typeface="Arimo" panose="020B0604020202020204" charset="0"/>
                <a:cs typeface="Arimo" panose="020B0604020202020204" charset="0"/>
              </a:rPr>
              <a:t>.</a:t>
            </a:r>
          </a:p>
          <a:p>
            <a:pPr marL="400050" indent="-285750">
              <a:buClr>
                <a:schemeClr val="tx2">
                  <a:lumMod val="75000"/>
                </a:schemeClr>
              </a:buClr>
              <a:buFont typeface="Courier New" panose="02070309020205020404" pitchFamily="49" charset="0"/>
              <a:buChar char="o"/>
            </a:pPr>
            <a:r>
              <a:rPr lang="en-IN" sz="1200" dirty="0">
                <a:solidFill>
                  <a:schemeClr val="tx1"/>
                </a:solidFill>
                <a:latin typeface="Arimo" panose="020B0604020202020204" charset="0"/>
                <a:ea typeface="Arimo" panose="020B0604020202020204" charset="0"/>
                <a:cs typeface="Arimo" panose="020B0604020202020204" charset="0"/>
              </a:rPr>
              <a:t>After the launch of 5G, the plan is generating only </a:t>
            </a:r>
            <a:r>
              <a:rPr lang="en-IN" sz="1200" dirty="0">
                <a:solidFill>
                  <a:schemeClr val="accent1">
                    <a:lumMod val="75000"/>
                  </a:schemeClr>
                </a:solidFill>
                <a:latin typeface="Arimo" panose="020B0604020202020204" charset="0"/>
                <a:ea typeface="Arimo" panose="020B0604020202020204" charset="0"/>
                <a:cs typeface="Arimo" panose="020B0604020202020204" charset="0"/>
              </a:rPr>
              <a:t>155.6 Million </a:t>
            </a:r>
            <a:r>
              <a:rPr lang="en-IN" sz="1200" dirty="0">
                <a:solidFill>
                  <a:schemeClr val="tx1"/>
                </a:solidFill>
                <a:latin typeface="Arimo" panose="020B0604020202020204" charset="0"/>
                <a:ea typeface="Arimo" panose="020B0604020202020204" charset="0"/>
                <a:cs typeface="Arimo" panose="020B0604020202020204" charset="0"/>
              </a:rPr>
              <a:t>revenue.</a:t>
            </a:r>
          </a:p>
          <a:p>
            <a:pPr marL="400050" indent="-285750">
              <a:buClr>
                <a:schemeClr val="tx2">
                  <a:lumMod val="75000"/>
                </a:schemeClr>
              </a:buClr>
              <a:buFont typeface="Courier New" panose="02070309020205020404" pitchFamily="49" charset="0"/>
              <a:buChar char="o"/>
            </a:pPr>
            <a:r>
              <a:rPr lang="en-IN" sz="1200" dirty="0">
                <a:solidFill>
                  <a:schemeClr val="tx1"/>
                </a:solidFill>
                <a:latin typeface="Arimo" panose="020B0604020202020204" charset="0"/>
                <a:ea typeface="Arimo" panose="020B0604020202020204" charset="0"/>
                <a:cs typeface="Arimo" panose="020B0604020202020204" charset="0"/>
              </a:rPr>
              <a:t>The total revenue generated by this plan is about </a:t>
            </a:r>
            <a:r>
              <a:rPr lang="en-IN" sz="1200" dirty="0">
                <a:solidFill>
                  <a:schemeClr val="accent1">
                    <a:lumMod val="75000"/>
                  </a:schemeClr>
                </a:solidFill>
                <a:latin typeface="Arimo" panose="020B0604020202020204" charset="0"/>
                <a:ea typeface="Arimo" panose="020B0604020202020204" charset="0"/>
                <a:cs typeface="Arimo" panose="020B0604020202020204" charset="0"/>
              </a:rPr>
              <a:t>738 Million </a:t>
            </a:r>
            <a:r>
              <a:rPr lang="en-IN" sz="1200" dirty="0">
                <a:solidFill>
                  <a:schemeClr val="tx1"/>
                </a:solidFill>
                <a:latin typeface="Arimo" panose="020B0604020202020204" charset="0"/>
                <a:ea typeface="Arimo" panose="020B0604020202020204" charset="0"/>
                <a:cs typeface="Arimo" panose="020B0604020202020204" charset="0"/>
              </a:rPr>
              <a:t>which is almost </a:t>
            </a:r>
            <a:r>
              <a:rPr lang="en-IN" sz="1200" dirty="0">
                <a:solidFill>
                  <a:schemeClr val="accent1">
                    <a:lumMod val="75000"/>
                  </a:schemeClr>
                </a:solidFill>
                <a:latin typeface="Arimo" panose="020B0604020202020204" charset="0"/>
                <a:ea typeface="Arimo" panose="020B0604020202020204" charset="0"/>
                <a:cs typeface="Arimo" panose="020B0604020202020204" charset="0"/>
              </a:rPr>
              <a:t>2.31%</a:t>
            </a:r>
            <a:r>
              <a:rPr lang="en-IN" sz="1200" dirty="0">
                <a:solidFill>
                  <a:schemeClr val="tx1"/>
                </a:solidFill>
                <a:latin typeface="Arimo" panose="020B0604020202020204" charset="0"/>
                <a:ea typeface="Arimo" panose="020B0604020202020204" charset="0"/>
                <a:cs typeface="Arimo" panose="020B0604020202020204" charset="0"/>
              </a:rPr>
              <a:t> of the total revenue generated by the company.</a:t>
            </a:r>
          </a:p>
          <a:p>
            <a:pPr marL="400050" indent="-285750">
              <a:buClr>
                <a:schemeClr val="tx2">
                  <a:lumMod val="75000"/>
                </a:schemeClr>
              </a:buClr>
              <a:buFont typeface="Courier New" panose="02070309020205020404" pitchFamily="49" charset="0"/>
              <a:buChar char="o"/>
            </a:pPr>
            <a:r>
              <a:rPr lang="en-IN" sz="1200" dirty="0">
                <a:solidFill>
                  <a:schemeClr val="tx1"/>
                </a:solidFill>
                <a:latin typeface="Arimo" panose="020B0604020202020204" charset="0"/>
                <a:ea typeface="Arimo" panose="020B0604020202020204" charset="0"/>
                <a:cs typeface="Arimo" panose="020B0604020202020204" charset="0"/>
              </a:rPr>
              <a:t>The company should </a:t>
            </a:r>
            <a:r>
              <a:rPr lang="en-IN" sz="1200" dirty="0">
                <a:solidFill>
                  <a:schemeClr val="accent1">
                    <a:lumMod val="75000"/>
                  </a:schemeClr>
                </a:solidFill>
                <a:latin typeface="Arimo" panose="020B0604020202020204" charset="0"/>
                <a:ea typeface="Arimo" panose="020B0604020202020204" charset="0"/>
                <a:cs typeface="Arimo" panose="020B0604020202020204" charset="0"/>
              </a:rPr>
              <a:t>discontinue this plan </a:t>
            </a:r>
            <a:r>
              <a:rPr lang="en-IN" sz="1200" dirty="0">
                <a:solidFill>
                  <a:schemeClr val="tx1"/>
                </a:solidFill>
                <a:latin typeface="Arimo" panose="020B0604020202020204" charset="0"/>
                <a:ea typeface="Arimo" panose="020B0604020202020204" charset="0"/>
                <a:cs typeface="Arimo" panose="020B0604020202020204" charset="0"/>
              </a:rPr>
              <a:t>as this plan is not generating as much as revenue as it was generating before 5G launch.</a:t>
            </a:r>
          </a:p>
        </p:txBody>
      </p:sp>
    </p:spTree>
    <p:extLst>
      <p:ext uri="{BB962C8B-B14F-4D97-AF65-F5344CB8AC3E}">
        <p14:creationId xmlns:p14="http://schemas.microsoft.com/office/powerpoint/2010/main" val="2676475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9" name="Google Shape;329;p35"/>
          <p:cNvSpPr/>
          <p:nvPr/>
        </p:nvSpPr>
        <p:spPr>
          <a:xfrm>
            <a:off x="7762940" y="104454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35"/>
          <p:cNvGrpSpPr/>
          <p:nvPr/>
        </p:nvGrpSpPr>
        <p:grpSpPr>
          <a:xfrm>
            <a:off x="706038" y="312972"/>
            <a:ext cx="140222" cy="140409"/>
            <a:chOff x="2741000" y="199475"/>
            <a:chExt cx="191953" cy="192210"/>
          </a:xfrm>
        </p:grpSpPr>
        <p:sp>
          <p:nvSpPr>
            <p:cNvPr id="340" name="Google Shape;340;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Subtitle 4">
            <a:extLst>
              <a:ext uri="{FF2B5EF4-FFF2-40B4-BE49-F238E27FC236}">
                <a16:creationId xmlns:a16="http://schemas.microsoft.com/office/drawing/2014/main" id="{AAF0ED05-FCF1-4865-F5EE-6C4A67236D47}"/>
              </a:ext>
            </a:extLst>
          </p:cNvPr>
          <p:cNvSpPr>
            <a:spLocks noGrp="1"/>
          </p:cNvSpPr>
          <p:nvPr>
            <p:ph type="subTitle" idx="1"/>
          </p:nvPr>
        </p:nvSpPr>
        <p:spPr>
          <a:xfrm>
            <a:off x="682962" y="1613325"/>
            <a:ext cx="7715400" cy="3103385"/>
          </a:xfrm>
        </p:spPr>
        <p:txBody>
          <a:bodyPr/>
          <a:lstStyle/>
          <a:p>
            <a:r>
              <a:rPr lang="en-IN" sz="2000" dirty="0">
                <a:solidFill>
                  <a:schemeClr val="tx1"/>
                </a:solidFill>
              </a:rPr>
              <a:t>Plan-8   : Daily Saviour</a:t>
            </a:r>
          </a:p>
          <a:p>
            <a:r>
              <a:rPr lang="en-IN" sz="2000" dirty="0">
                <a:solidFill>
                  <a:schemeClr val="tx1"/>
                </a:solidFill>
              </a:rPr>
              <a:t>Plan-9   : Combo ToupUp</a:t>
            </a:r>
          </a:p>
          <a:p>
            <a:r>
              <a:rPr lang="en-IN" sz="2000" dirty="0">
                <a:solidFill>
                  <a:schemeClr val="tx1"/>
                </a:solidFill>
              </a:rPr>
              <a:t>Plan-10 : Big Combo Plan</a:t>
            </a:r>
          </a:p>
          <a:p>
            <a:pPr marL="114300" indent="0">
              <a:buNone/>
            </a:pPr>
            <a:endParaRPr lang="en-IN" sz="2000" dirty="0">
              <a:solidFill>
                <a:schemeClr val="tx1"/>
              </a:solidFill>
            </a:endParaRPr>
          </a:p>
          <a:p>
            <a:pPr marL="114300" indent="0">
              <a:buNone/>
            </a:pPr>
            <a:endParaRPr lang="en-IN" sz="2000" dirty="0">
              <a:solidFill>
                <a:schemeClr val="tx1"/>
              </a:solidFill>
            </a:endParaRPr>
          </a:p>
          <a:p>
            <a:pPr marL="114300" indent="0">
              <a:buNone/>
            </a:pPr>
            <a:endParaRPr lang="en-IN" sz="2000" dirty="0">
              <a:solidFill>
                <a:schemeClr val="tx1"/>
              </a:solidFill>
            </a:endParaRPr>
          </a:p>
          <a:p>
            <a:pPr marL="114300" indent="0">
              <a:buNone/>
            </a:pPr>
            <a:endParaRPr lang="en-IN" sz="2000" dirty="0">
              <a:solidFill>
                <a:schemeClr val="tx1"/>
              </a:solidFill>
            </a:endParaRPr>
          </a:p>
          <a:p>
            <a:pPr marL="114300" indent="0" algn="ctr">
              <a:buNone/>
            </a:pPr>
            <a:r>
              <a:rPr lang="en-IN" sz="1600" dirty="0">
                <a:solidFill>
                  <a:schemeClr val="accent1">
                    <a:lumMod val="75000"/>
                  </a:schemeClr>
                </a:solidFill>
              </a:rPr>
              <a:t>These 3 plans were Discontinued after launch of 5G as they were not generating enough revenue for the company before the launch of 5G and instead of them some new plans were launched which were more suitable.</a:t>
            </a:r>
          </a:p>
        </p:txBody>
      </p:sp>
      <p:sp>
        <p:nvSpPr>
          <p:cNvPr id="9" name="Google Shape;354;p36">
            <a:extLst>
              <a:ext uri="{FF2B5EF4-FFF2-40B4-BE49-F238E27FC236}">
                <a16:creationId xmlns:a16="http://schemas.microsoft.com/office/drawing/2014/main" id="{7200BB1B-5978-19D3-7A00-637A8A8D73C9}"/>
              </a:ext>
            </a:extLst>
          </p:cNvPr>
          <p:cNvSpPr txBox="1">
            <a:spLocks noGrp="1"/>
          </p:cNvSpPr>
          <p:nvPr>
            <p:ph type="title"/>
          </p:nvPr>
        </p:nvSpPr>
        <p:spPr>
          <a:xfrm>
            <a:off x="706038" y="571517"/>
            <a:ext cx="7491709" cy="760721"/>
          </a:xfrm>
          <a:prstGeom prst="rect">
            <a:avLst/>
          </a:prstGeom>
          <a:noFill/>
          <a:ln>
            <a:noFill/>
          </a:ln>
        </p:spPr>
        <p:txBody>
          <a:bodyPr spcFirstLastPara="1" wrap="square" lIns="91425" tIns="91425" rIns="91425" bIns="91425" anchor="t" anchorCtr="0">
            <a:noAutofit/>
          </a:bodyPr>
          <a:lstStyle/>
          <a:p>
            <a:pPr algn="l"/>
            <a:r>
              <a:rPr lang="en-US" sz="2200" b="0" i="0" dirty="0">
                <a:solidFill>
                  <a:schemeClr val="tx1"/>
                </a:solidFill>
                <a:effectLst/>
                <a:latin typeface="Bebas Neue" panose="020B0606020202050201" pitchFamily="34" charset="0"/>
              </a:rPr>
              <a:t>Is there any plan that is discontinued after the 5G launch? What is the reason for it?</a:t>
            </a:r>
          </a:p>
        </p:txBody>
      </p:sp>
      <p:pic>
        <p:nvPicPr>
          <p:cNvPr id="3" name="Picture 2">
            <a:extLst>
              <a:ext uri="{FF2B5EF4-FFF2-40B4-BE49-F238E27FC236}">
                <a16:creationId xmlns:a16="http://schemas.microsoft.com/office/drawing/2014/main" id="{1B0ED1B9-AC59-2456-50C4-A138028A0415}"/>
              </a:ext>
            </a:extLst>
          </p:cNvPr>
          <p:cNvPicPr>
            <a:picLocks noChangeAspect="1"/>
          </p:cNvPicPr>
          <p:nvPr/>
        </p:nvPicPr>
        <p:blipFill>
          <a:blip r:embed="rId4"/>
          <a:stretch>
            <a:fillRect/>
          </a:stretch>
        </p:blipFill>
        <p:spPr>
          <a:xfrm>
            <a:off x="4655128" y="1267322"/>
            <a:ext cx="3629590" cy="2300223"/>
          </a:xfrm>
          <a:prstGeom prst="rect">
            <a:avLst/>
          </a:prstGeom>
        </p:spPr>
      </p:pic>
      <p:sp>
        <p:nvSpPr>
          <p:cNvPr id="4" name="Rectangle 3">
            <a:extLst>
              <a:ext uri="{FF2B5EF4-FFF2-40B4-BE49-F238E27FC236}">
                <a16:creationId xmlns:a16="http://schemas.microsoft.com/office/drawing/2014/main" id="{23CFB04D-DC6B-71D1-890B-63762A9C1361}"/>
              </a:ext>
            </a:extLst>
          </p:cNvPr>
          <p:cNvSpPr/>
          <p:nvPr/>
        </p:nvSpPr>
        <p:spPr>
          <a:xfrm>
            <a:off x="4655128" y="2653145"/>
            <a:ext cx="1953490" cy="41563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09105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5"/>
        <p:cNvGrpSpPr/>
        <p:nvPr/>
      </p:nvGrpSpPr>
      <p:grpSpPr>
        <a:xfrm>
          <a:off x="0" y="0"/>
          <a:ext cx="0" cy="0"/>
          <a:chOff x="0" y="0"/>
          <a:chExt cx="0" cy="0"/>
        </a:xfrm>
      </p:grpSpPr>
      <p:sp>
        <p:nvSpPr>
          <p:cNvPr id="2266" name="Google Shape;2266;p68"/>
          <p:cNvSpPr txBox="1">
            <a:spLocks noGrp="1"/>
          </p:cNvSpPr>
          <p:nvPr>
            <p:ph type="subTitle" idx="1"/>
          </p:nvPr>
        </p:nvSpPr>
        <p:spPr>
          <a:xfrm>
            <a:off x="714300" y="1656375"/>
            <a:ext cx="3361200" cy="13851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hlink"/>
              </a:buClr>
              <a:buSzPts val="1100"/>
              <a:buFont typeface="Arial"/>
              <a:buNone/>
            </a:pPr>
            <a:r>
              <a:rPr lang="en" sz="2700" dirty="0">
                <a:latin typeface="Bebas Neue"/>
                <a:ea typeface="Bebas Neue"/>
                <a:cs typeface="Bebas Neue"/>
                <a:sym typeface="Bebas Neue"/>
              </a:rPr>
              <a:t>Do you have any questions?</a:t>
            </a:r>
            <a:endParaRPr sz="2700" dirty="0">
              <a:latin typeface="Bebas Neue"/>
              <a:ea typeface="Bebas Neue"/>
              <a:cs typeface="Bebas Neue"/>
              <a:sym typeface="Bebas Neue"/>
            </a:endParaRPr>
          </a:p>
          <a:p>
            <a:pPr marL="0" lvl="0" indent="0" algn="l" rtl="0">
              <a:spcBef>
                <a:spcPts val="1000"/>
              </a:spcBef>
              <a:spcAft>
                <a:spcPts val="0"/>
              </a:spcAft>
              <a:buClr>
                <a:schemeClr val="hlink"/>
              </a:buClr>
              <a:buSzPts val="1100"/>
              <a:buFont typeface="Arial"/>
              <a:buNone/>
            </a:pPr>
            <a:r>
              <a:rPr lang="en-IN" dirty="0"/>
              <a:t>K</a:t>
            </a:r>
            <a:r>
              <a:rPr lang="en" dirty="0"/>
              <a:t>anojia122.hiren@gmail.com </a:t>
            </a:r>
            <a:endParaRPr dirty="0"/>
          </a:p>
          <a:p>
            <a:pPr marL="0" lvl="0" indent="0" algn="l" rtl="0">
              <a:spcBef>
                <a:spcPts val="0"/>
              </a:spcBef>
              <a:spcAft>
                <a:spcPts val="0"/>
              </a:spcAft>
              <a:buClr>
                <a:schemeClr val="hlink"/>
              </a:buClr>
              <a:buSzPts val="1100"/>
              <a:buFont typeface="Arial"/>
              <a:buNone/>
            </a:pPr>
            <a:r>
              <a:rPr lang="en" dirty="0"/>
              <a:t>+91  7405726775</a:t>
            </a:r>
            <a:endParaRPr dirty="0"/>
          </a:p>
        </p:txBody>
      </p:sp>
      <p:sp>
        <p:nvSpPr>
          <p:cNvPr id="2267" name="Google Shape;2267;p68"/>
          <p:cNvSpPr txBox="1">
            <a:spLocks noGrp="1"/>
          </p:cNvSpPr>
          <p:nvPr>
            <p:ph type="title"/>
          </p:nvPr>
        </p:nvSpPr>
        <p:spPr>
          <a:xfrm>
            <a:off x="714300" y="490500"/>
            <a:ext cx="2828700" cy="9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cxnSp>
        <p:nvCxnSpPr>
          <p:cNvPr id="2268" name="Google Shape;2268;p68"/>
          <p:cNvCxnSpPr/>
          <p:nvPr/>
        </p:nvCxnSpPr>
        <p:spPr>
          <a:xfrm>
            <a:off x="778650" y="1627303"/>
            <a:ext cx="3232500" cy="0"/>
          </a:xfrm>
          <a:prstGeom prst="straightConnector1">
            <a:avLst/>
          </a:prstGeom>
          <a:noFill/>
          <a:ln w="9525" cap="flat" cmpd="sng">
            <a:solidFill>
              <a:schemeClr val="dk1"/>
            </a:solidFill>
            <a:prstDash val="solid"/>
            <a:round/>
            <a:headEnd type="none" w="med" len="med"/>
            <a:tailEnd type="none" w="med" len="med"/>
          </a:ln>
        </p:spPr>
      </p:cxnSp>
      <p:sp>
        <p:nvSpPr>
          <p:cNvPr id="2269" name="Google Shape;2269;p68"/>
          <p:cNvSpPr/>
          <p:nvPr/>
        </p:nvSpPr>
        <p:spPr>
          <a:xfrm>
            <a:off x="1498889" y="3070551"/>
            <a:ext cx="518376" cy="51832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8"/>
          <p:cNvSpPr/>
          <p:nvPr/>
        </p:nvSpPr>
        <p:spPr>
          <a:xfrm>
            <a:off x="714289" y="3070551"/>
            <a:ext cx="518376" cy="51832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8"/>
          <p:cNvSpPr/>
          <p:nvPr/>
        </p:nvSpPr>
        <p:spPr>
          <a:xfrm>
            <a:off x="2283489" y="3070551"/>
            <a:ext cx="518376" cy="51832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8"/>
          <p:cNvSpPr txBox="1"/>
          <p:nvPr/>
        </p:nvSpPr>
        <p:spPr>
          <a:xfrm>
            <a:off x="714300" y="4145695"/>
            <a:ext cx="4739400" cy="253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Arimo"/>
                <a:ea typeface="Arimo"/>
                <a:cs typeface="Arimo"/>
                <a:sym typeface="Arimo"/>
              </a:rPr>
              <a:t>Please keep this slide for attribution</a:t>
            </a:r>
            <a:endParaRPr sz="1200" b="1">
              <a:solidFill>
                <a:schemeClr val="dk1"/>
              </a:solidFill>
              <a:latin typeface="Arimo"/>
              <a:ea typeface="Arimo"/>
              <a:cs typeface="Arimo"/>
              <a:sym typeface="Arimo"/>
            </a:endParaRPr>
          </a:p>
        </p:txBody>
      </p:sp>
      <p:sp>
        <p:nvSpPr>
          <p:cNvPr id="2273" name="Google Shape;2273;p68"/>
          <p:cNvSpPr/>
          <p:nvPr/>
        </p:nvSpPr>
        <p:spPr>
          <a:xfrm rot="1685758" flipH="1">
            <a:off x="4833278" y="28287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4" name="Google Shape;2274;p68"/>
          <p:cNvGrpSpPr/>
          <p:nvPr/>
        </p:nvGrpSpPr>
        <p:grpSpPr>
          <a:xfrm>
            <a:off x="5419191" y="718476"/>
            <a:ext cx="3369676" cy="3605166"/>
            <a:chOff x="5419191" y="718476"/>
            <a:chExt cx="3369676" cy="3605166"/>
          </a:xfrm>
        </p:grpSpPr>
        <p:grpSp>
          <p:nvGrpSpPr>
            <p:cNvPr id="2275" name="Google Shape;2275;p68"/>
            <p:cNvGrpSpPr/>
            <p:nvPr/>
          </p:nvGrpSpPr>
          <p:grpSpPr>
            <a:xfrm flipH="1">
              <a:off x="7684431" y="3475491"/>
              <a:ext cx="953591" cy="334099"/>
              <a:chOff x="2271950" y="2722775"/>
              <a:chExt cx="575875" cy="201775"/>
            </a:xfrm>
          </p:grpSpPr>
          <p:sp>
            <p:nvSpPr>
              <p:cNvPr id="2276" name="Google Shape;2276;p6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1" name="Google Shape;2281;p68"/>
            <p:cNvSpPr/>
            <p:nvPr/>
          </p:nvSpPr>
          <p:spPr>
            <a:xfrm>
              <a:off x="6442058" y="3748623"/>
              <a:ext cx="517858" cy="49154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2" name="Google Shape;2282;p68"/>
            <p:cNvGrpSpPr/>
            <p:nvPr/>
          </p:nvGrpSpPr>
          <p:grpSpPr>
            <a:xfrm flipH="1">
              <a:off x="5419191" y="1974291"/>
              <a:ext cx="858975" cy="300968"/>
              <a:chOff x="2271950" y="2722775"/>
              <a:chExt cx="575875" cy="201775"/>
            </a:xfrm>
          </p:grpSpPr>
          <p:sp>
            <p:nvSpPr>
              <p:cNvPr id="2283" name="Google Shape;2283;p6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8" name="Google Shape;2288;p68"/>
            <p:cNvGrpSpPr/>
            <p:nvPr/>
          </p:nvGrpSpPr>
          <p:grpSpPr>
            <a:xfrm>
              <a:off x="7039690" y="2776447"/>
              <a:ext cx="1068760" cy="1547196"/>
              <a:chOff x="-1602050" y="2114015"/>
              <a:chExt cx="1213397" cy="1756580"/>
            </a:xfrm>
          </p:grpSpPr>
          <p:sp>
            <p:nvSpPr>
              <p:cNvPr id="2289" name="Google Shape;2289;p68"/>
              <p:cNvSpPr/>
              <p:nvPr/>
            </p:nvSpPr>
            <p:spPr>
              <a:xfrm>
                <a:off x="-1558850" y="2221743"/>
                <a:ext cx="1102450" cy="1102450"/>
              </a:xfrm>
              <a:custGeom>
                <a:avLst/>
                <a:gdLst/>
                <a:ahLst/>
                <a:cxnLst/>
                <a:rect l="l" t="t" r="r" b="b"/>
                <a:pathLst>
                  <a:path w="30446" h="30446" extrusionOk="0">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8"/>
              <p:cNvSpPr/>
              <p:nvPr/>
            </p:nvSpPr>
            <p:spPr>
              <a:xfrm>
                <a:off x="-805409" y="3226126"/>
                <a:ext cx="163235" cy="217405"/>
              </a:xfrm>
              <a:custGeom>
                <a:avLst/>
                <a:gdLst/>
                <a:ahLst/>
                <a:cxnLst/>
                <a:rect l="l" t="t" r="r" b="b"/>
                <a:pathLst>
                  <a:path w="4508" h="6004" extrusionOk="0">
                    <a:moveTo>
                      <a:pt x="1" y="1016"/>
                    </a:moveTo>
                    <a:lnTo>
                      <a:pt x="2050" y="1"/>
                    </a:lnTo>
                    <a:lnTo>
                      <a:pt x="4508" y="5006"/>
                    </a:lnTo>
                    <a:lnTo>
                      <a:pt x="2477" y="6004"/>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8"/>
              <p:cNvSpPr/>
              <p:nvPr/>
            </p:nvSpPr>
            <p:spPr>
              <a:xfrm>
                <a:off x="-780243" y="3350619"/>
                <a:ext cx="382559" cy="519976"/>
              </a:xfrm>
              <a:custGeom>
                <a:avLst/>
                <a:gdLst/>
                <a:ahLst/>
                <a:cxnLst/>
                <a:rect l="l" t="t" r="r" b="b"/>
                <a:pathLst>
                  <a:path w="10565" h="14360" extrusionOk="0">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8"/>
              <p:cNvSpPr/>
              <p:nvPr/>
            </p:nvSpPr>
            <p:spPr>
              <a:xfrm>
                <a:off x="-1602050" y="2114015"/>
                <a:ext cx="1213397" cy="1281762"/>
              </a:xfrm>
              <a:custGeom>
                <a:avLst/>
                <a:gdLst/>
                <a:ahLst/>
                <a:cxnLst/>
                <a:rect l="l" t="t" r="r" b="b"/>
                <a:pathLst>
                  <a:path w="33510" h="35398" extrusionOk="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8"/>
              <p:cNvSpPr/>
              <p:nvPr/>
            </p:nvSpPr>
            <p:spPr>
              <a:xfrm>
                <a:off x="-1131163" y="2548148"/>
                <a:ext cx="221316" cy="221279"/>
              </a:xfrm>
              <a:custGeom>
                <a:avLst/>
                <a:gdLst/>
                <a:ahLst/>
                <a:cxnLst/>
                <a:rect l="l" t="t" r="r" b="b"/>
                <a:pathLst>
                  <a:path w="6112" h="6111" fill="none" extrusionOk="0">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8"/>
              <p:cNvSpPr/>
              <p:nvPr/>
            </p:nvSpPr>
            <p:spPr>
              <a:xfrm>
                <a:off x="-1259531" y="2811981"/>
                <a:ext cx="476741" cy="120036"/>
              </a:xfrm>
              <a:custGeom>
                <a:avLst/>
                <a:gdLst/>
                <a:ahLst/>
                <a:cxnLst/>
                <a:rect l="l" t="t" r="r" b="b"/>
                <a:pathLst>
                  <a:path w="13166" h="3315" fill="none" extrusionOk="0">
                    <a:moveTo>
                      <a:pt x="13165" y="3314"/>
                    </a:moveTo>
                    <a:cubicBezTo>
                      <a:pt x="13165" y="1479"/>
                      <a:pt x="11687" y="1"/>
                      <a:pt x="9870" y="1"/>
                    </a:cubicBezTo>
                    <a:lnTo>
                      <a:pt x="3314" y="1"/>
                    </a:lnTo>
                    <a:cubicBezTo>
                      <a:pt x="1497" y="1"/>
                      <a:pt x="18" y="1479"/>
                      <a:pt x="1" y="3314"/>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5" name="Google Shape;2295;p68"/>
            <p:cNvSpPr/>
            <p:nvPr/>
          </p:nvSpPr>
          <p:spPr>
            <a:xfrm flipH="1">
              <a:off x="6399344" y="3172643"/>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68"/>
            <p:cNvSpPr/>
            <p:nvPr/>
          </p:nvSpPr>
          <p:spPr>
            <a:xfrm flipH="1">
              <a:off x="7316613" y="16273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8"/>
            <p:cNvSpPr/>
            <p:nvPr/>
          </p:nvSpPr>
          <p:spPr>
            <a:xfrm flipH="1">
              <a:off x="5741973" y="28342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8"/>
            <p:cNvSpPr/>
            <p:nvPr/>
          </p:nvSpPr>
          <p:spPr>
            <a:xfrm flipH="1">
              <a:off x="8681040" y="10777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8"/>
            <p:cNvSpPr/>
            <p:nvPr/>
          </p:nvSpPr>
          <p:spPr>
            <a:xfrm flipH="1">
              <a:off x="5778570" y="35724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8"/>
            <p:cNvSpPr/>
            <p:nvPr/>
          </p:nvSpPr>
          <p:spPr>
            <a:xfrm flipH="1">
              <a:off x="5557224" y="126262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8"/>
            <p:cNvSpPr/>
            <p:nvPr/>
          </p:nvSpPr>
          <p:spPr>
            <a:xfrm rot="1685758" flipH="1">
              <a:off x="6889728" y="2844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8"/>
            <p:cNvSpPr/>
            <p:nvPr/>
          </p:nvSpPr>
          <p:spPr>
            <a:xfrm flipH="1">
              <a:off x="7997824" y="2239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8"/>
            <p:cNvSpPr/>
            <p:nvPr/>
          </p:nvSpPr>
          <p:spPr>
            <a:xfrm>
              <a:off x="7369100" y="2199275"/>
              <a:ext cx="315325" cy="29930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8"/>
            <p:cNvSpPr/>
            <p:nvPr/>
          </p:nvSpPr>
          <p:spPr>
            <a:xfrm flipH="1">
              <a:off x="6539588" y="895263"/>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8"/>
            <p:cNvSpPr/>
            <p:nvPr/>
          </p:nvSpPr>
          <p:spPr>
            <a:xfrm flipH="1">
              <a:off x="7121719" y="126263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6" name="Google Shape;2306;p68"/>
            <p:cNvGrpSpPr/>
            <p:nvPr/>
          </p:nvGrpSpPr>
          <p:grpSpPr>
            <a:xfrm>
              <a:off x="5994591" y="1496066"/>
              <a:ext cx="1068791" cy="1338198"/>
              <a:chOff x="3443324" y="1093103"/>
              <a:chExt cx="2097725" cy="2626492"/>
            </a:xfrm>
          </p:grpSpPr>
          <p:sp>
            <p:nvSpPr>
              <p:cNvPr id="2307" name="Google Shape;2307;p68"/>
              <p:cNvSpPr/>
              <p:nvPr/>
            </p:nvSpPr>
            <p:spPr>
              <a:xfrm>
                <a:off x="3640350" y="1827963"/>
                <a:ext cx="1704900" cy="1704900"/>
              </a:xfrm>
              <a:prstGeom prst="ellipse">
                <a:avLst/>
              </a:pr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8"/>
              <p:cNvSpPr/>
              <p:nvPr/>
            </p:nvSpPr>
            <p:spPr>
              <a:xfrm>
                <a:off x="3443324" y="1093103"/>
                <a:ext cx="2097725" cy="2626492"/>
              </a:xfrm>
              <a:custGeom>
                <a:avLst/>
                <a:gdLst/>
                <a:ahLst/>
                <a:cxnLst/>
                <a:rect l="l" t="t" r="r" b="b"/>
                <a:pathLst>
                  <a:path w="15410" h="19294" extrusionOk="0">
                    <a:moveTo>
                      <a:pt x="8569" y="4383"/>
                    </a:moveTo>
                    <a:lnTo>
                      <a:pt x="8569" y="1728"/>
                    </a:lnTo>
                    <a:lnTo>
                      <a:pt x="10885" y="1728"/>
                    </a:lnTo>
                    <a:cubicBezTo>
                      <a:pt x="12043" y="1728"/>
                      <a:pt x="12043" y="0"/>
                      <a:pt x="10885" y="0"/>
                    </a:cubicBezTo>
                    <a:lnTo>
                      <a:pt x="4543" y="0"/>
                    </a:lnTo>
                    <a:cubicBezTo>
                      <a:pt x="3385" y="0"/>
                      <a:pt x="3385" y="1728"/>
                      <a:pt x="4543" y="1728"/>
                    </a:cubicBezTo>
                    <a:lnTo>
                      <a:pt x="6841" y="1728"/>
                    </a:lnTo>
                    <a:lnTo>
                      <a:pt x="6841" y="4383"/>
                    </a:lnTo>
                    <a:cubicBezTo>
                      <a:pt x="2904" y="4828"/>
                      <a:pt x="0" y="8284"/>
                      <a:pt x="232" y="12239"/>
                    </a:cubicBezTo>
                    <a:cubicBezTo>
                      <a:pt x="464" y="16211"/>
                      <a:pt x="3741" y="19293"/>
                      <a:pt x="7714" y="19293"/>
                    </a:cubicBezTo>
                    <a:cubicBezTo>
                      <a:pt x="11687" y="19293"/>
                      <a:pt x="14964" y="16211"/>
                      <a:pt x="15196" y="12239"/>
                    </a:cubicBezTo>
                    <a:cubicBezTo>
                      <a:pt x="15410" y="8284"/>
                      <a:pt x="12524" y="4828"/>
                      <a:pt x="8569" y="4383"/>
                    </a:cubicBezTo>
                    <a:close/>
                    <a:moveTo>
                      <a:pt x="7714" y="17565"/>
                    </a:moveTo>
                    <a:cubicBezTo>
                      <a:pt x="2583" y="17565"/>
                      <a:pt x="0" y="11366"/>
                      <a:pt x="3635" y="7732"/>
                    </a:cubicBezTo>
                    <a:cubicBezTo>
                      <a:pt x="7269" y="4098"/>
                      <a:pt x="13468" y="6681"/>
                      <a:pt x="13468" y="11811"/>
                    </a:cubicBezTo>
                    <a:cubicBezTo>
                      <a:pt x="13468" y="14982"/>
                      <a:pt x="10885" y="17565"/>
                      <a:pt x="7714" y="17565"/>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8"/>
              <p:cNvSpPr/>
              <p:nvPr/>
            </p:nvSpPr>
            <p:spPr>
              <a:xfrm>
                <a:off x="4345468" y="2562726"/>
                <a:ext cx="666889" cy="235369"/>
              </a:xfrm>
              <a:custGeom>
                <a:avLst/>
                <a:gdLst/>
                <a:ahLst/>
                <a:cxnLst/>
                <a:rect l="l" t="t" r="r" b="b"/>
                <a:pathLst>
                  <a:path w="4899" h="1729" fill="none" extrusionOk="0">
                    <a:moveTo>
                      <a:pt x="3741" y="0"/>
                    </a:moveTo>
                    <a:lnTo>
                      <a:pt x="1158" y="0"/>
                    </a:lnTo>
                    <a:cubicBezTo>
                      <a:pt x="0" y="0"/>
                      <a:pt x="0" y="1728"/>
                      <a:pt x="1158" y="1728"/>
                    </a:cubicBezTo>
                    <a:lnTo>
                      <a:pt x="3741" y="1728"/>
                    </a:lnTo>
                    <a:cubicBezTo>
                      <a:pt x="4899" y="1728"/>
                      <a:pt x="4899" y="0"/>
                      <a:pt x="3741" y="0"/>
                    </a:cubicBezTo>
                    <a:close/>
                  </a:path>
                </a:pathLst>
              </a:custGeom>
              <a:solidFill>
                <a:schemeClr val="dk2"/>
              </a:solidFill>
              <a:ln w="5800"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8"/>
              <p:cNvSpPr/>
              <p:nvPr/>
            </p:nvSpPr>
            <p:spPr>
              <a:xfrm>
                <a:off x="4370903" y="2215908"/>
                <a:ext cx="243804" cy="588762"/>
              </a:xfrm>
              <a:custGeom>
                <a:avLst/>
                <a:gdLst/>
                <a:ahLst/>
                <a:cxnLst/>
                <a:rect l="l" t="t" r="r" b="b"/>
                <a:pathLst>
                  <a:path w="1791" h="4325" extrusionOk="0">
                    <a:moveTo>
                      <a:pt x="898" y="0"/>
                    </a:moveTo>
                    <a:cubicBezTo>
                      <a:pt x="450" y="0"/>
                      <a:pt x="0" y="303"/>
                      <a:pt x="27" y="909"/>
                    </a:cubicBezTo>
                    <a:lnTo>
                      <a:pt x="27" y="3510"/>
                    </a:lnTo>
                    <a:cubicBezTo>
                      <a:pt x="54" y="4053"/>
                      <a:pt x="472" y="4325"/>
                      <a:pt x="891" y="4325"/>
                    </a:cubicBezTo>
                    <a:cubicBezTo>
                      <a:pt x="1310" y="4325"/>
                      <a:pt x="1728" y="4053"/>
                      <a:pt x="1755" y="3510"/>
                    </a:cubicBezTo>
                    <a:lnTo>
                      <a:pt x="1755" y="909"/>
                    </a:lnTo>
                    <a:cubicBezTo>
                      <a:pt x="1791" y="303"/>
                      <a:pt x="1345" y="0"/>
                      <a:pt x="898" y="0"/>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1" name="Google Shape;2311;p68"/>
            <p:cNvSpPr/>
            <p:nvPr/>
          </p:nvSpPr>
          <p:spPr>
            <a:xfrm rot="7198898">
              <a:off x="7705699" y="8475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8"/>
            <p:cNvSpPr/>
            <p:nvPr/>
          </p:nvSpPr>
          <p:spPr>
            <a:xfrm rot="7201932">
              <a:off x="8143687" y="15092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3" name="Google Shape;2313;p68"/>
          <p:cNvSpPr/>
          <p:nvPr/>
        </p:nvSpPr>
        <p:spPr>
          <a:xfrm>
            <a:off x="3930312" y="9968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8"/>
          <p:cNvSpPr/>
          <p:nvPr/>
        </p:nvSpPr>
        <p:spPr>
          <a:xfrm flipH="1">
            <a:off x="4841319" y="1430843"/>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5" name="Google Shape;2315;p68"/>
          <p:cNvGrpSpPr/>
          <p:nvPr/>
        </p:nvGrpSpPr>
        <p:grpSpPr>
          <a:xfrm>
            <a:off x="813164" y="3170465"/>
            <a:ext cx="320617" cy="320697"/>
            <a:chOff x="1379798" y="1723250"/>
            <a:chExt cx="397887" cy="397887"/>
          </a:xfrm>
        </p:grpSpPr>
        <p:sp>
          <p:nvSpPr>
            <p:cNvPr id="2316" name="Google Shape;2316;p68"/>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8"/>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8"/>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8"/>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0" name="Google Shape;2320;p68"/>
          <p:cNvGrpSpPr/>
          <p:nvPr/>
        </p:nvGrpSpPr>
        <p:grpSpPr>
          <a:xfrm>
            <a:off x="1597778" y="3170465"/>
            <a:ext cx="320634" cy="320697"/>
            <a:chOff x="266768" y="1721375"/>
            <a:chExt cx="397907" cy="397887"/>
          </a:xfrm>
        </p:grpSpPr>
        <p:sp>
          <p:nvSpPr>
            <p:cNvPr id="2321" name="Google Shape;2321;p68"/>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8"/>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3" name="Google Shape;2323;p68"/>
          <p:cNvGrpSpPr/>
          <p:nvPr/>
        </p:nvGrpSpPr>
        <p:grpSpPr>
          <a:xfrm>
            <a:off x="2382396" y="3170465"/>
            <a:ext cx="320600" cy="320697"/>
            <a:chOff x="864491" y="1723250"/>
            <a:chExt cx="397866" cy="397887"/>
          </a:xfrm>
        </p:grpSpPr>
        <p:sp>
          <p:nvSpPr>
            <p:cNvPr id="2324" name="Google Shape;2324;p68"/>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8"/>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68"/>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7" name="Google Shape;2327;p6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2328" name="Google Shape;2328;p6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3" name="Google Shape;2333;p68"/>
          <p:cNvGrpSpPr/>
          <p:nvPr/>
        </p:nvGrpSpPr>
        <p:grpSpPr>
          <a:xfrm>
            <a:off x="706038" y="312972"/>
            <a:ext cx="140222" cy="140409"/>
            <a:chOff x="2741000" y="199475"/>
            <a:chExt cx="191953" cy="192210"/>
          </a:xfrm>
        </p:grpSpPr>
        <p:sp>
          <p:nvSpPr>
            <p:cNvPr id="2334" name="Google Shape;2334;p6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6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6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6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6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6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3" name="Google Shape;2343;p6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573</Words>
  <Application>Microsoft Office PowerPoint</Application>
  <PresentationFormat>On-screen Show (16:9)</PresentationFormat>
  <Paragraphs>53</Paragraphs>
  <Slides>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Bebas Neue</vt:lpstr>
      <vt:lpstr>Wingdings</vt:lpstr>
      <vt:lpstr>Arial</vt:lpstr>
      <vt:lpstr>Roboto Condensed Light</vt:lpstr>
      <vt:lpstr>Arimo</vt:lpstr>
      <vt:lpstr>Courier New</vt:lpstr>
      <vt:lpstr>Arial Black</vt:lpstr>
      <vt:lpstr>Data Analysis for Business by Slidesgo</vt:lpstr>
      <vt:lpstr>WAVECON         ANALYSIS</vt:lpstr>
      <vt:lpstr>PowerPoint Presentation</vt:lpstr>
      <vt:lpstr>What is the impact of the 5G launch on our revenue?</vt:lpstr>
      <vt:lpstr>Which KPI is underperforming after the 5G launch?</vt:lpstr>
      <vt:lpstr>After the 5G launch, which plans are performing well in terms of revenue? Which plans are not performing well?</vt:lpstr>
      <vt:lpstr>After the 5G launch, which plans are Not performing well in terms of revenue?</vt:lpstr>
      <vt:lpstr>Is there any plan affected largely by the 5G launch? Should we continue or discontinue that plan?</vt:lpstr>
      <vt:lpstr>Is there any plan that is discontinued after the 5G launch? What is the reason for it?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WAVECON         ANALYSIS</dc:title>
  <dc:creator>Hiren Kanojia</dc:creator>
  <cp:lastModifiedBy>Hiren Kanojia</cp:lastModifiedBy>
  <cp:revision>15</cp:revision>
  <dcterms:modified xsi:type="dcterms:W3CDTF">2023-07-22T11:12:42Z</dcterms:modified>
</cp:coreProperties>
</file>