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32"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Century Gothic" panose="020B0502020202020204" pitchFamily="34" charset="0"/>
      <p:regular r:id="rId18"/>
      <p:bold r:id="rId19"/>
      <p:italic r:id="rId20"/>
      <p:boldItalic r:id="rId21"/>
    </p:embeddedFont>
    <p:embeddedFont>
      <p:font typeface="Gadugi" panose="020B0502040204020203" pitchFamily="34" charset="0"/>
      <p:regular r:id="rId22"/>
      <p:bold r:id="rId23"/>
    </p:embeddedFont>
    <p:embeddedFont>
      <p:font typeface="Wingdings 3" panose="05040102010807070707" pitchFamily="18" charset="2"/>
      <p:regular r:id="rId2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33CF76-3D30-4E2B-8103-D68EEA0E7F2B}" v="8" dt="2021-07-19T04:11:22.3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autoAdjust="0"/>
    <p:restoredTop sz="85783" autoAdjust="0"/>
  </p:normalViewPr>
  <p:slideViewPr>
    <p:cSldViewPr>
      <p:cViewPr varScale="1">
        <p:scale>
          <a:sx n="40" d="100"/>
          <a:sy n="40" d="100"/>
        </p:scale>
        <p:origin x="78" y="89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14.07.2023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[NAME] 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animals and science are the two most popular categories, suggesting that users like "real-life" and "factual" content</a:t>
            </a:r>
          </a:p>
          <a:p>
            <a:pPr lvl="0"/>
            <a:endParaRPr lang="en-US" dirty="0"/>
          </a:p>
          <a:p>
            <a:pPr lvl="0"/>
            <a:r>
              <a:rPr lang="en-US" dirty="0"/>
              <a:t>- We also found that food was a common theme amongst popular content and the most popular food category was healthy eating. This could be a signal to show the types of people that are using your platform, and you could use this insight to boost engagement even further. For example, you could run a campaign with content focused on this category or work with healthy eating brands to promote content.</a:t>
            </a:r>
          </a:p>
          <a:p>
            <a:pPr lvl="0"/>
            <a:endParaRPr lang="en-US" dirty="0"/>
          </a:p>
          <a:p>
            <a:pPr lvl="0"/>
            <a:r>
              <a:rPr lang="en-US" dirty="0"/>
              <a:t>- As much as this analysis was insightful, we are ready to take it to the next stage and we have the expertise within Accenture to help you realize these kinds of insights in production across your organization and in real-time.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a:t>
            </a:r>
            <a:r>
              <a:rPr lang="en-US" dirty="0" err="1"/>
              <a:t>visualizatio's</a:t>
            </a:r>
            <a:r>
              <a:rPr lang="en-US" dirty="0"/>
              <a:t>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principal has worked with the worlds biggest clients on solving their data problems and was heavily involved in the data engineering side of this project.</a:t>
            </a:r>
          </a:p>
          <a:p>
            <a:pPr lvl="0"/>
            <a:endParaRPr lang="en-US" dirty="0"/>
          </a:p>
          <a:p>
            <a:pPr lvl="0"/>
            <a:r>
              <a:rPr lang="en-US" dirty="0"/>
              <a:t>And finally myself, [NAME],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cleaning - after understanding your business, we then cleaned the available datasets and thought about what an ideal dataset should look like for this problem.</a:t>
            </a:r>
          </a:p>
          <a:p>
            <a:pPr lvl="0"/>
            <a:r>
              <a:rPr lang="en-US" dirty="0"/>
              <a:t>3. Data modelling - After ensuring the data was clean for analysis, we needed to process and model this data into a dataset that can precisely answer the business questions and produce the results needed.</a:t>
            </a:r>
          </a:p>
          <a:p>
            <a:pPr lvl="0"/>
            <a:r>
              <a:rPr lang="en-US" dirty="0"/>
              <a:t>4. Data analysis -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were 1897 reactions from just the animal category alone! People obviously really like animals!</a:t>
            </a:r>
          </a:p>
          <a:p>
            <a:pPr lvl="0"/>
            <a:endParaRPr lang="en-US" dirty="0"/>
          </a:p>
          <a:p>
            <a:pPr lvl="0"/>
            <a:r>
              <a:rPr lang="en-US" dirty="0"/>
              <a:t>And also the most common month for users to post within was January. This aligns with seasonal trends of social media users that feel the need to reconnect with people after calendar events such as Christmas.</a:t>
            </a:r>
          </a:p>
          <a:p>
            <a:pPr lvl="0"/>
            <a:endParaRPr lang="en-US" dirty="0"/>
          </a:p>
          <a:p>
            <a:pPr lvl="0"/>
            <a:r>
              <a:rPr lang="en-US" dirty="0"/>
              <a:t>But now, onto the main question... which is... what were the top 5 most popular categories of posts?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animals, science, healthy eating, technology and food in descending order.</a:t>
            </a:r>
          </a:p>
          <a:p>
            <a:pPr lvl="0"/>
            <a:endParaRPr lang="en-US" dirty="0"/>
          </a:p>
          <a:p>
            <a:pPr lvl="0"/>
            <a:r>
              <a:rPr lang="en-US" dirty="0"/>
              <a:t>Animals had an aggregate popularity score of around 74965. It is very interesting to see both food and healthy eating within the top 5, it really shows that food is a highly engaging content category. Healthy eating ranks slightly higher than food, so perhaps your user base may be skewed towards healthy eaters and health-conscious people.  </a:t>
            </a:r>
          </a:p>
          <a:p>
            <a:pPr lvl="0"/>
            <a:endParaRPr lang="en-US" dirty="0"/>
          </a:p>
          <a:p>
            <a:pPr lvl="0"/>
            <a:r>
              <a:rPr lang="en-US" dirty="0"/>
              <a:t>Finally, its also interesting to see science and technology too. This may suggest that people enjoy consuming factual content and snippets of content that they can learn something from.</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14.07.2023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the share of each category, however, the difference between the 1st most popular, animals and the 2nd most popular, science, is the largest gap equal to 1.1%.</a:t>
            </a:r>
          </a:p>
          <a:p>
            <a:pPr lvl="0"/>
            <a:endParaRPr lang="en-US" dirty="0"/>
          </a:p>
          <a:p>
            <a:pPr lvl="0"/>
            <a:r>
              <a:rPr lang="en-US" dirty="0"/>
              <a:t>In business terms, this could suggest that the most popular category, animals, is tailing away from the rest of the categories and may continue to get more and more popular. To avoid an issue where 1 content category consumes the entire platform, it will be important for you to ensure that any algorithms used to govern the content on the platform gives a fair balance to the content categories.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32433" y="2171701"/>
            <a:ext cx="13238487" cy="4994372"/>
          </a:xfrm>
        </p:spPr>
        <p:txBody>
          <a:bodyPr anchor="b"/>
          <a:lstStyle>
            <a:lvl1pPr>
              <a:defRPr sz="10800"/>
            </a:lvl1pPr>
          </a:lstStyle>
          <a:p>
            <a:r>
              <a:rPr lang="en-US"/>
              <a:t>Click to edit Master title style</a:t>
            </a:r>
            <a:endParaRPr lang="en-US" dirty="0"/>
          </a:p>
        </p:txBody>
      </p:sp>
      <p:sp>
        <p:nvSpPr>
          <p:cNvPr id="3" name="Subtitle 2"/>
          <p:cNvSpPr>
            <a:spLocks noGrp="1"/>
          </p:cNvSpPr>
          <p:nvPr>
            <p:ph type="subTitle" idx="1"/>
          </p:nvPr>
        </p:nvSpPr>
        <p:spPr>
          <a:xfrm>
            <a:off x="1732433" y="7166070"/>
            <a:ext cx="13238487" cy="1292130"/>
          </a:xfrm>
        </p:spPr>
        <p:txBody>
          <a:bodyPr anchor="t"/>
          <a:lstStyle>
            <a:lvl1pPr marL="0" indent="0" algn="l">
              <a:buNone/>
              <a:defRPr cap="all">
                <a:solidFill>
                  <a:schemeClr val="bg2">
                    <a:lumMod val="40000"/>
                    <a:lumOff val="60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67711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5" y="7200880"/>
            <a:ext cx="13238486" cy="85010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32433" y="1028700"/>
            <a:ext cx="13238487" cy="546099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32434" y="8050988"/>
            <a:ext cx="13238484" cy="740568"/>
          </a:xfrm>
        </p:spPr>
        <p:txBody>
          <a:bodyPr>
            <a:normAutofit/>
          </a:bodyPr>
          <a:lstStyle>
            <a:lvl1pPr marL="0" indent="0">
              <a:buNone/>
              <a:defRPr sz="18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56011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2" y="2171700"/>
            <a:ext cx="13238489" cy="2971800"/>
          </a:xfrm>
        </p:spPr>
        <p:txBody>
          <a:bodyPr/>
          <a:lstStyle>
            <a:lvl1pPr>
              <a:defRPr sz="7200"/>
            </a:lvl1pPr>
          </a:lstStyle>
          <a:p>
            <a:r>
              <a:rPr lang="en-US"/>
              <a:t>Click to edit Master title style</a:t>
            </a:r>
            <a:endParaRPr lang="en-US" dirty="0"/>
          </a:p>
        </p:txBody>
      </p:sp>
      <p:sp>
        <p:nvSpPr>
          <p:cNvPr id="8" name="Text Placeholder 3"/>
          <p:cNvSpPr>
            <a:spLocks noGrp="1"/>
          </p:cNvSpPr>
          <p:nvPr>
            <p:ph type="body" sz="half" idx="2"/>
          </p:nvPr>
        </p:nvSpPr>
        <p:spPr>
          <a:xfrm>
            <a:off x="1732432" y="5486400"/>
            <a:ext cx="13238489" cy="35433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727514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62202" y="2171700"/>
            <a:ext cx="11998973" cy="3485061"/>
          </a:xfrm>
        </p:spPr>
        <p:txBody>
          <a:bodyPr/>
          <a:lstStyle>
            <a:lvl1pPr>
              <a:defRPr sz="7200"/>
            </a:lvl1pPr>
          </a:lstStyle>
          <a:p>
            <a:r>
              <a:rPr lang="en-US"/>
              <a:t>Click to edit Master title style</a:t>
            </a:r>
            <a:endParaRPr lang="en-US" dirty="0"/>
          </a:p>
        </p:txBody>
      </p:sp>
      <p:sp>
        <p:nvSpPr>
          <p:cNvPr id="11" name="Text Placeholder 3"/>
          <p:cNvSpPr>
            <a:spLocks noGrp="1"/>
          </p:cNvSpPr>
          <p:nvPr>
            <p:ph type="body" sz="half" idx="14"/>
          </p:nvPr>
        </p:nvSpPr>
        <p:spPr>
          <a:xfrm>
            <a:off x="2895601" y="5656761"/>
            <a:ext cx="10919474" cy="513261"/>
          </a:xfrm>
        </p:spPr>
        <p:txBody>
          <a:bodyPr vert="horz" lIns="91440" tIns="45720" rIns="91440" bIns="45720" rtlCol="0" anchor="t">
            <a:normAutofit/>
          </a:bodyPr>
          <a:lstStyle>
            <a:lvl1pPr marL="0" indent="0">
              <a:buNone/>
              <a:defRPr lang="en-US" sz="2100" b="0" i="0" kern="1200" cap="small" dirty="0">
                <a:solidFill>
                  <a:schemeClr val="bg2">
                    <a:lumMod val="40000"/>
                    <a:lumOff val="60000"/>
                  </a:schemeClr>
                </a:solidFill>
                <a:latin typeface="+mj-lt"/>
                <a:ea typeface="+mj-ea"/>
                <a:cs typeface="+mj-cs"/>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marL="0" lvl="0" indent="0">
              <a:buNone/>
            </a:pPr>
            <a:r>
              <a:rPr lang="en-US"/>
              <a:t>Edit Master text styles</a:t>
            </a:r>
          </a:p>
        </p:txBody>
      </p:sp>
      <p:sp>
        <p:nvSpPr>
          <p:cNvPr id="10" name="Text Placeholder 3"/>
          <p:cNvSpPr>
            <a:spLocks noGrp="1"/>
          </p:cNvSpPr>
          <p:nvPr>
            <p:ph type="body" sz="half" idx="2"/>
          </p:nvPr>
        </p:nvSpPr>
        <p:spPr>
          <a:xfrm>
            <a:off x="1732432" y="6525986"/>
            <a:ext cx="13238489" cy="25146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1347443" y="1456880"/>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8300" dirty="0"/>
              <a:t>“</a:t>
            </a:r>
          </a:p>
        </p:txBody>
      </p:sp>
      <p:sp>
        <p:nvSpPr>
          <p:cNvPr id="15" name="TextBox 14"/>
          <p:cNvSpPr txBox="1"/>
          <p:nvPr/>
        </p:nvSpPr>
        <p:spPr>
          <a:xfrm>
            <a:off x="13995735" y="3920681"/>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8300" dirty="0"/>
              <a:t>”</a:t>
            </a:r>
          </a:p>
        </p:txBody>
      </p:sp>
    </p:spTree>
    <p:extLst>
      <p:ext uri="{BB962C8B-B14F-4D97-AF65-F5344CB8AC3E}">
        <p14:creationId xmlns:p14="http://schemas.microsoft.com/office/powerpoint/2010/main" val="268295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732431" y="4686302"/>
            <a:ext cx="13238490" cy="2479770"/>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732432" y="7166072"/>
            <a:ext cx="13238489" cy="1290600"/>
          </a:xfrm>
        </p:spPr>
        <p:txBody>
          <a:bodyPr anchor="t"/>
          <a:lstStyle>
            <a:lvl1pPr marL="0" indent="0" algn="l">
              <a:buNone/>
              <a:defRPr sz="3000" cap="none">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42584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949421" y="2971800"/>
            <a:ext cx="442029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16" name="Text Placeholder 3"/>
          <p:cNvSpPr>
            <a:spLocks noGrp="1"/>
          </p:cNvSpPr>
          <p:nvPr>
            <p:ph type="body" sz="half" idx="15"/>
          </p:nvPr>
        </p:nvSpPr>
        <p:spPr>
          <a:xfrm>
            <a:off x="978695" y="4000500"/>
            <a:ext cx="4391025"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Text Placeholder 4"/>
          <p:cNvSpPr>
            <a:spLocks noGrp="1"/>
          </p:cNvSpPr>
          <p:nvPr>
            <p:ph type="body" sz="quarter" idx="3"/>
          </p:nvPr>
        </p:nvSpPr>
        <p:spPr>
          <a:xfrm>
            <a:off x="5825489" y="2971800"/>
            <a:ext cx="4404362"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19" name="Text Placeholder 3"/>
          <p:cNvSpPr>
            <a:spLocks noGrp="1"/>
          </p:cNvSpPr>
          <p:nvPr>
            <p:ph type="body" sz="half" idx="16"/>
          </p:nvPr>
        </p:nvSpPr>
        <p:spPr>
          <a:xfrm>
            <a:off x="5809659" y="4000500"/>
            <a:ext cx="4420191"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14" name="Text Placeholder 4"/>
          <p:cNvSpPr>
            <a:spLocks noGrp="1"/>
          </p:cNvSpPr>
          <p:nvPr>
            <p:ph type="body" sz="quarter" idx="13"/>
          </p:nvPr>
        </p:nvSpPr>
        <p:spPr>
          <a:xfrm>
            <a:off x="10687051" y="2971800"/>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20" name="Text Placeholder 3"/>
          <p:cNvSpPr>
            <a:spLocks noGrp="1"/>
          </p:cNvSpPr>
          <p:nvPr>
            <p:ph type="body" sz="half" idx="17"/>
          </p:nvPr>
        </p:nvSpPr>
        <p:spPr>
          <a:xfrm>
            <a:off x="10687051" y="4000500"/>
            <a:ext cx="4398170"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cxnSp>
        <p:nvCxnSpPr>
          <p:cNvPr id="17" name="Straight Connector 16"/>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7/14/2023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112843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978695" y="6376424"/>
            <a:ext cx="4410075"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29" name="Picture Placeholder 2"/>
          <p:cNvSpPr>
            <a:spLocks noGrp="1" noChangeAspect="1"/>
          </p:cNvSpPr>
          <p:nvPr>
            <p:ph type="pic" idx="15"/>
          </p:nvPr>
        </p:nvSpPr>
        <p:spPr>
          <a:xfrm>
            <a:off x="978695" y="3314700"/>
            <a:ext cx="4410075"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2" name="Text Placeholder 3"/>
          <p:cNvSpPr>
            <a:spLocks noGrp="1"/>
          </p:cNvSpPr>
          <p:nvPr>
            <p:ph type="body" sz="half" idx="18"/>
          </p:nvPr>
        </p:nvSpPr>
        <p:spPr>
          <a:xfrm>
            <a:off x="978695" y="7240817"/>
            <a:ext cx="4410075"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Text Placeholder 4"/>
          <p:cNvSpPr>
            <a:spLocks noGrp="1"/>
          </p:cNvSpPr>
          <p:nvPr>
            <p:ph type="body" sz="quarter" idx="3"/>
          </p:nvPr>
        </p:nvSpPr>
        <p:spPr>
          <a:xfrm>
            <a:off x="5834063" y="6376424"/>
            <a:ext cx="4395788"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30" name="Picture Placeholder 2"/>
          <p:cNvSpPr>
            <a:spLocks noGrp="1" noChangeAspect="1"/>
          </p:cNvSpPr>
          <p:nvPr>
            <p:ph type="pic" idx="21"/>
          </p:nvPr>
        </p:nvSpPr>
        <p:spPr>
          <a:xfrm>
            <a:off x="5834062" y="3314700"/>
            <a:ext cx="4395788"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3" name="Text Placeholder 3"/>
          <p:cNvSpPr>
            <a:spLocks noGrp="1"/>
          </p:cNvSpPr>
          <p:nvPr>
            <p:ph type="body" sz="half" idx="19"/>
          </p:nvPr>
        </p:nvSpPr>
        <p:spPr>
          <a:xfrm>
            <a:off x="5832033" y="7240816"/>
            <a:ext cx="4401609"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14" name="Text Placeholder 4"/>
          <p:cNvSpPr>
            <a:spLocks noGrp="1"/>
          </p:cNvSpPr>
          <p:nvPr>
            <p:ph type="body" sz="quarter" idx="13"/>
          </p:nvPr>
        </p:nvSpPr>
        <p:spPr>
          <a:xfrm>
            <a:off x="10687051" y="6376424"/>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31" name="Picture Placeholder 2"/>
          <p:cNvSpPr>
            <a:spLocks noGrp="1" noChangeAspect="1"/>
          </p:cNvSpPr>
          <p:nvPr>
            <p:ph type="pic" idx="22"/>
          </p:nvPr>
        </p:nvSpPr>
        <p:spPr>
          <a:xfrm>
            <a:off x="10687049" y="3314700"/>
            <a:ext cx="4398170"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4" name="Text Placeholder 3"/>
          <p:cNvSpPr>
            <a:spLocks noGrp="1"/>
          </p:cNvSpPr>
          <p:nvPr>
            <p:ph type="body" sz="half" idx="20"/>
          </p:nvPr>
        </p:nvSpPr>
        <p:spPr>
          <a:xfrm>
            <a:off x="10686863" y="7240813"/>
            <a:ext cx="4403996"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cxnSp>
        <p:nvCxnSpPr>
          <p:cNvPr id="19" name="Straight Connector 18"/>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7/14/2023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298497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899034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456319" y="645320"/>
            <a:ext cx="2628902" cy="8739188"/>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978695" y="1331121"/>
            <a:ext cx="11134724" cy="805338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82327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pPr/>
              <a:t>7/14/2023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04874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2435" y="4292600"/>
            <a:ext cx="13238486" cy="2873471"/>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732433" y="7166072"/>
            <a:ext cx="13238487" cy="1290600"/>
          </a:xfrm>
        </p:spPr>
        <p:txBody>
          <a:bodyPr anchor="t"/>
          <a:lstStyle>
            <a:lvl1pPr marL="0" indent="0" algn="l">
              <a:buNone/>
              <a:defRPr sz="3000" cap="all">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39300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54969" y="3090863"/>
            <a:ext cx="6594509" cy="6293645"/>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481740" y="3084139"/>
            <a:ext cx="6594512" cy="6300368"/>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7/14/2023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3533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654970" y="2857500"/>
            <a:ext cx="6594507"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4" name="Content Placeholder 3"/>
          <p:cNvSpPr>
            <a:spLocks noGrp="1"/>
          </p:cNvSpPr>
          <p:nvPr>
            <p:ph sz="half" idx="2"/>
          </p:nvPr>
        </p:nvSpPr>
        <p:spPr>
          <a:xfrm>
            <a:off x="1654969"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481743" y="2857500"/>
            <a:ext cx="659450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6" name="Content Placeholder 5"/>
          <p:cNvSpPr>
            <a:spLocks noGrp="1"/>
          </p:cNvSpPr>
          <p:nvPr>
            <p:ph sz="quarter" idx="4"/>
          </p:nvPr>
        </p:nvSpPr>
        <p:spPr>
          <a:xfrm>
            <a:off x="8481743"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7/14/2023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65466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pPr/>
              <a:t>7/14/2023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31225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pPr/>
              <a:t>7/14/2023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76296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0" y="2171700"/>
            <a:ext cx="5101596" cy="2171700"/>
          </a:xfrm>
        </p:spPr>
        <p:txBody>
          <a:bodyPr anchor="b"/>
          <a:lstStyle>
            <a:lvl1pPr algn="l">
              <a:defRPr sz="3600" b="0"/>
            </a:lvl1pPr>
          </a:lstStyle>
          <a:p>
            <a:r>
              <a:rPr lang="en-US"/>
              <a:t>Click to edit Master title style</a:t>
            </a:r>
            <a:endParaRPr lang="en-US" dirty="0"/>
          </a:p>
        </p:txBody>
      </p:sp>
      <p:sp>
        <p:nvSpPr>
          <p:cNvPr id="3" name="Content Placeholder 2"/>
          <p:cNvSpPr>
            <a:spLocks noGrp="1"/>
          </p:cNvSpPr>
          <p:nvPr>
            <p:ph idx="1"/>
          </p:nvPr>
        </p:nvSpPr>
        <p:spPr>
          <a:xfrm>
            <a:off x="7176925" y="2171700"/>
            <a:ext cx="7793996" cy="6858000"/>
          </a:xfrm>
        </p:spPr>
        <p:txBody>
          <a:bodyPr anchor="ctr">
            <a:normAutofit/>
          </a:bodyPr>
          <a:lstStyle>
            <a:lvl1pPr>
              <a:defRPr sz="30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32430" y="4693921"/>
            <a:ext cx="5101595" cy="4343399"/>
          </a:xfrm>
        </p:spPr>
        <p:txBody>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pPr/>
              <a:t>7/14/2023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44091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0861" y="2781288"/>
            <a:ext cx="7639359" cy="2362212"/>
          </a:xfrm>
        </p:spPr>
        <p:txBody>
          <a:bodyPr anchor="b">
            <a:normAutofit/>
          </a:bodyPr>
          <a:lstStyle>
            <a:lvl1pPr algn="l">
              <a:defRPr sz="5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24319" y="1714500"/>
            <a:ext cx="4800600" cy="6858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32432" y="5486400"/>
            <a:ext cx="7627469" cy="2057400"/>
          </a:xfrm>
        </p:spPr>
        <p:txBody>
          <a:bodyPr>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74501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4004528"/>
            <a:ext cx="6055518" cy="6282473"/>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4338521"/>
            <a:ext cx="2283618" cy="3548180"/>
          </a:xfrm>
          <a:prstGeom prst="rect">
            <a:avLst/>
          </a:prstGeom>
        </p:spPr>
      </p:pic>
      <p:sp>
        <p:nvSpPr>
          <p:cNvPr id="16" name="Oval 15"/>
          <p:cNvSpPr/>
          <p:nvPr/>
        </p:nvSpPr>
        <p:spPr>
          <a:xfrm>
            <a:off x="12913518" y="2514600"/>
            <a:ext cx="4229100" cy="42291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11999119" y="1"/>
            <a:ext cx="2405081" cy="1712111"/>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12908817" y="9144000"/>
            <a:ext cx="1490601" cy="1143000"/>
          </a:xfrm>
          <a:prstGeom prst="rect">
            <a:avLst/>
          </a:prstGeom>
        </p:spPr>
      </p:pic>
      <p:sp>
        <p:nvSpPr>
          <p:cNvPr id="14" name="Rectangle 13"/>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969167" y="679077"/>
            <a:ext cx="14107085" cy="2100795"/>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654969" y="3079378"/>
            <a:ext cx="13419812" cy="62932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5233459" y="2686052"/>
            <a:ext cx="1485899" cy="457199"/>
          </a:xfrm>
          <a:prstGeom prst="rect">
            <a:avLst/>
          </a:prstGeom>
        </p:spPr>
        <p:txBody>
          <a:bodyPr vert="horz" lIns="91440" tIns="45720" rIns="91440" bIns="45720" rtlCol="0" anchor="t"/>
          <a:lstStyle>
            <a:lvl1pPr algn="l">
              <a:defRPr sz="1650" b="0" i="0">
                <a:solidFill>
                  <a:schemeClr val="tx1">
                    <a:tint val="75000"/>
                    <a:alpha val="60000"/>
                  </a:schemeClr>
                </a:solidFill>
              </a:defRPr>
            </a:lvl1pPr>
          </a:lstStyle>
          <a:p>
            <a:fld id="{1D8BD707-D9CF-40AE-B4C6-C98DA3205C09}" type="datetimeFigureOut">
              <a:rPr lang="en-US" smtClean="0"/>
              <a:pPr/>
              <a:t>7/14/2023</a:t>
            </a:fld>
            <a:endParaRPr lang="en-US"/>
          </a:p>
        </p:txBody>
      </p:sp>
      <p:sp>
        <p:nvSpPr>
          <p:cNvPr id="5" name="Footer Placeholder 4"/>
          <p:cNvSpPr>
            <a:spLocks noGrp="1"/>
          </p:cNvSpPr>
          <p:nvPr>
            <p:ph type="ftr" sz="quarter" idx="3"/>
          </p:nvPr>
        </p:nvSpPr>
        <p:spPr>
          <a:xfrm rot="5400000">
            <a:off x="13427360" y="4837946"/>
            <a:ext cx="5789693" cy="457202"/>
          </a:xfrm>
          <a:prstGeom prst="rect">
            <a:avLst/>
          </a:prstGeom>
        </p:spPr>
        <p:txBody>
          <a:bodyPr vert="horz" lIns="91440" tIns="45720" rIns="91440" bIns="45720" rtlCol="0" anchor="b"/>
          <a:lstStyle>
            <a:lvl1pPr algn="l">
              <a:defRPr sz="165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5528811" y="443594"/>
            <a:ext cx="1257299" cy="1151531"/>
          </a:xfrm>
          <a:prstGeom prst="rect">
            <a:avLst/>
          </a:prstGeom>
        </p:spPr>
        <p:txBody>
          <a:bodyPr vert="horz" lIns="91440" tIns="45720" rIns="91440" bIns="45720" rtlCol="0" anchor="b"/>
          <a:lstStyle>
            <a:lvl1pPr algn="ctr">
              <a:defRPr sz="4200" b="0" i="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934587188"/>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685800" rtl="0" eaLnBrk="1" latinLnBrk="0" hangingPunct="1">
        <a:spcBef>
          <a:spcPct val="0"/>
        </a:spcBef>
        <a:buNone/>
        <a:defRPr sz="63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514350" algn="l" defTabSz="685800" rtl="0" eaLnBrk="1" latinLnBrk="0" hangingPunct="1">
        <a:spcBef>
          <a:spcPts val="1500"/>
        </a:spcBef>
        <a:spcAft>
          <a:spcPts val="0"/>
        </a:spcAft>
        <a:buClr>
          <a:schemeClr val="bg2">
            <a:lumMod val="40000"/>
            <a:lumOff val="60000"/>
          </a:schemeClr>
        </a:buClr>
        <a:buSzPct val="80000"/>
        <a:buFont typeface="Wingdings 3" charset="2"/>
        <a:buChar char=""/>
        <a:defRPr sz="3000" b="0" i="0" kern="1200">
          <a:solidFill>
            <a:schemeClr val="tx1"/>
          </a:solidFill>
          <a:latin typeface="+mj-lt"/>
          <a:ea typeface="+mj-ea"/>
          <a:cs typeface="+mj-cs"/>
        </a:defRPr>
      </a:lvl1pPr>
      <a:lvl2pPr marL="1114425" indent="-428625" algn="l" defTabSz="685800" rtl="0" eaLnBrk="1" latinLnBrk="0" hangingPunct="1">
        <a:spcBef>
          <a:spcPts val="1500"/>
        </a:spcBef>
        <a:spcAft>
          <a:spcPts val="0"/>
        </a:spcAft>
        <a:buClr>
          <a:schemeClr val="bg2">
            <a:lumMod val="40000"/>
            <a:lumOff val="60000"/>
          </a:schemeClr>
        </a:buClr>
        <a:buSzPct val="80000"/>
        <a:buFont typeface="Wingdings 3" charset="2"/>
        <a:buChar char=""/>
        <a:defRPr sz="2700" b="0" i="0" kern="1200">
          <a:solidFill>
            <a:schemeClr val="tx1"/>
          </a:solidFill>
          <a:latin typeface="+mj-lt"/>
          <a:ea typeface="+mj-ea"/>
          <a:cs typeface="+mj-cs"/>
        </a:defRPr>
      </a:lvl2pPr>
      <a:lvl3pPr marL="17145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400" b="0" i="0" kern="1200">
          <a:solidFill>
            <a:schemeClr val="tx1"/>
          </a:solidFill>
          <a:latin typeface="+mj-lt"/>
          <a:ea typeface="+mj-ea"/>
          <a:cs typeface="+mj-cs"/>
        </a:defRPr>
      </a:lvl3pPr>
      <a:lvl4pPr marL="24003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4pPr>
      <a:lvl5pPr marL="30861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5pPr>
      <a:lvl6pPr marL="37590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6pPr>
      <a:lvl7pPr marL="44577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7pPr>
      <a:lvl8pPr marL="51435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8pPr>
      <a:lvl9pPr marL="58293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13.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25.jpeg"/><Relationship Id="rId4" Type="http://schemas.openxmlformats.org/officeDocument/2006/relationships/image" Target="../media/image22.sv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1.svg"/><Relationship Id="rId9" Type="http://schemas.openxmlformats.org/officeDocument/2006/relationships/image" Target="../media/image17.jpe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jpeg"/><Relationship Id="rId4" Type="http://schemas.openxmlformats.org/officeDocument/2006/relationships/image" Target="../media/image13.sv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22.sv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13.sv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14249400" y="824284"/>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6933"/>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adugi" panose="020B0502040204020203" pitchFamily="34" charset="0"/>
                <a:ea typeface="Gadugi" panose="020B0502040204020203" pitchFamily="34" charset="0"/>
              </a:rPr>
              <a:t>Data</a:t>
            </a:r>
          </a:p>
          <a:p>
            <a:pPr algn="ctr">
              <a:lnSpc>
                <a:spcPts val="11059"/>
              </a:lnSpc>
            </a:pPr>
            <a:r>
              <a:rPr lang="en-US" sz="10533" spc="-105" dirty="0">
                <a:solidFill>
                  <a:srgbClr val="FFFFFF"/>
                </a:solidFill>
                <a:latin typeface="Gadugi" panose="020B0502040204020203" pitchFamily="34" charset="0"/>
                <a:ea typeface="Gadugi" panose="020B0502040204020203" pitchFamily="34" charset="0"/>
              </a:rPr>
              <a:t>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sp>
        <p:nvSpPr>
          <p:cNvPr id="26" name="AutoShape 2">
            <a:extLst>
              <a:ext uri="{FF2B5EF4-FFF2-40B4-BE49-F238E27FC236}">
                <a16:creationId xmlns:a16="http://schemas.microsoft.com/office/drawing/2014/main" id="{58EF3471-5986-AE47-8495-728327479938}"/>
              </a:ext>
            </a:extLst>
          </p:cNvPr>
          <p:cNvSpPr/>
          <p:nvPr/>
        </p:nvSpPr>
        <p:spPr>
          <a:xfrm>
            <a:off x="10475052" y="0"/>
            <a:ext cx="7812948" cy="10287000"/>
          </a:xfrm>
          <a:prstGeom prst="rect">
            <a:avLst/>
          </a:prstGeom>
          <a:solidFill>
            <a:srgbClr val="000000">
              <a:alpha val="3922"/>
            </a:srgbClr>
          </a:solidFill>
        </p:spPr>
      </p:sp>
      <p:grpSp>
        <p:nvGrpSpPr>
          <p:cNvPr id="27" name="Group 7">
            <a:extLst>
              <a:ext uri="{FF2B5EF4-FFF2-40B4-BE49-F238E27FC236}">
                <a16:creationId xmlns:a16="http://schemas.microsoft.com/office/drawing/2014/main" id="{234FDAED-EE10-3949-A2A9-F81AC41AFAEF}"/>
              </a:ext>
            </a:extLst>
          </p:cNvPr>
          <p:cNvGrpSpPr/>
          <p:nvPr/>
        </p:nvGrpSpPr>
        <p:grpSpPr>
          <a:xfrm>
            <a:off x="11581833" y="3851899"/>
            <a:ext cx="5677467" cy="2600849"/>
            <a:chOff x="0" y="-47625"/>
            <a:chExt cx="7569956" cy="3467798"/>
          </a:xfrm>
        </p:grpSpPr>
        <p:sp>
          <p:nvSpPr>
            <p:cNvPr id="28" name="TextBox 8">
              <a:extLst>
                <a:ext uri="{FF2B5EF4-FFF2-40B4-BE49-F238E27FC236}">
                  <a16:creationId xmlns:a16="http://schemas.microsoft.com/office/drawing/2014/main" id="{269B9A6F-DC02-FD48-875A-DE49C95589FA}"/>
                </a:ext>
              </a:extLst>
            </p:cNvPr>
            <p:cNvSpPr txBox="1"/>
            <p:nvPr/>
          </p:nvSpPr>
          <p:spPr>
            <a:xfrm>
              <a:off x="0" y="691990"/>
              <a:ext cx="7569956" cy="2728183"/>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Food is a common theme with the top 5 categories with "Healthy Eating" ranking the highest. This may give an indication to the audience within your user base. You could use this insight to create a campaign and work with healthy eating brands to boost user engagement.</a:t>
              </a:r>
            </a:p>
          </p:txBody>
        </p:sp>
        <p:sp>
          <p:nvSpPr>
            <p:cNvPr id="29" name="TextBox 9">
              <a:extLst>
                <a:ext uri="{FF2B5EF4-FFF2-40B4-BE49-F238E27FC236}">
                  <a16:creationId xmlns:a16="http://schemas.microsoft.com/office/drawing/2014/main" id="{9BE98286-20D0-0F43-95FD-A7486B483CB2}"/>
                </a:ext>
              </a:extLst>
            </p:cNvPr>
            <p:cNvSpPr txBox="1"/>
            <p:nvPr/>
          </p:nvSpPr>
          <p:spPr>
            <a:xfrm>
              <a:off x="0" y="-47625"/>
              <a:ext cx="7569956" cy="453201"/>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INSIGHT</a:t>
              </a:r>
            </a:p>
          </p:txBody>
        </p:sp>
      </p:grpSp>
      <p:grpSp>
        <p:nvGrpSpPr>
          <p:cNvPr id="30" name="Group 11">
            <a:extLst>
              <a:ext uri="{FF2B5EF4-FFF2-40B4-BE49-F238E27FC236}">
                <a16:creationId xmlns:a16="http://schemas.microsoft.com/office/drawing/2014/main" id="{F1874E57-C775-2B41-8A91-6423DF4C28AF}"/>
              </a:ext>
            </a:extLst>
          </p:cNvPr>
          <p:cNvGrpSpPr/>
          <p:nvPr/>
        </p:nvGrpSpPr>
        <p:grpSpPr>
          <a:xfrm>
            <a:off x="11581833" y="1580430"/>
            <a:ext cx="5677467" cy="1593457"/>
            <a:chOff x="0" y="-47625"/>
            <a:chExt cx="7569956" cy="2124610"/>
          </a:xfrm>
        </p:grpSpPr>
        <p:sp>
          <p:nvSpPr>
            <p:cNvPr id="31" name="TextBox 12">
              <a:extLst>
                <a:ext uri="{FF2B5EF4-FFF2-40B4-BE49-F238E27FC236}">
                  <a16:creationId xmlns:a16="http://schemas.microsoft.com/office/drawing/2014/main" id="{B930539D-B309-DF4F-BB41-4D61D91F7FC2}"/>
                </a:ext>
              </a:extLst>
            </p:cNvPr>
            <p:cNvSpPr txBox="1"/>
            <p:nvPr/>
          </p:nvSpPr>
          <p:spPr>
            <a:xfrm>
              <a:off x="0" y="691990"/>
              <a:ext cx="7569956" cy="1384995"/>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Animals and science are the two most popular categories of content, showing that people enjoy "real-life" and "factual" content the most.</a:t>
              </a:r>
            </a:p>
          </p:txBody>
        </p:sp>
        <p:sp>
          <p:nvSpPr>
            <p:cNvPr id="32" name="TextBox 13">
              <a:extLst>
                <a:ext uri="{FF2B5EF4-FFF2-40B4-BE49-F238E27FC236}">
                  <a16:creationId xmlns:a16="http://schemas.microsoft.com/office/drawing/2014/main" id="{EA775DEA-C6AD-DC4F-AE61-910FBC29EA06}"/>
                </a:ext>
              </a:extLst>
            </p:cNvPr>
            <p:cNvSpPr txBox="1"/>
            <p:nvPr/>
          </p:nvSpPr>
          <p:spPr>
            <a:xfrm>
              <a:off x="0" y="-47625"/>
              <a:ext cx="7569956" cy="453201"/>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ANALYSIS</a:t>
              </a:r>
            </a:p>
          </p:txBody>
        </p:sp>
      </p:grpSp>
      <p:sp>
        <p:nvSpPr>
          <p:cNvPr id="33" name="TextBox 15">
            <a:extLst>
              <a:ext uri="{FF2B5EF4-FFF2-40B4-BE49-F238E27FC236}">
                <a16:creationId xmlns:a16="http://schemas.microsoft.com/office/drawing/2014/main" id="{3878C91A-A881-2246-B808-8E2A770FCD2C}"/>
              </a:ext>
            </a:extLst>
          </p:cNvPr>
          <p:cNvSpPr txBox="1"/>
          <p:nvPr/>
        </p:nvSpPr>
        <p:spPr>
          <a:xfrm>
            <a:off x="11581833" y="7519579"/>
            <a:ext cx="5677467" cy="1362809"/>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This ad-hoc analysis is insightful, but it's time to take this analysis into large scale production for real-time understanding of your business. We can show you how to do this.   </a:t>
            </a:r>
          </a:p>
        </p:txBody>
      </p:sp>
      <p:sp>
        <p:nvSpPr>
          <p:cNvPr id="34" name="TextBox 16">
            <a:extLst>
              <a:ext uri="{FF2B5EF4-FFF2-40B4-BE49-F238E27FC236}">
                <a16:creationId xmlns:a16="http://schemas.microsoft.com/office/drawing/2014/main" id="{C86FA57A-D9CA-A84F-BD9F-47A86DB6898F}"/>
              </a:ext>
            </a:extLst>
          </p:cNvPr>
          <p:cNvSpPr txBox="1"/>
          <p:nvPr/>
        </p:nvSpPr>
        <p:spPr>
          <a:xfrm>
            <a:off x="11581833" y="6964868"/>
            <a:ext cx="5677467" cy="344646"/>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NEXT STEPS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21719"/>
          </a:xfrm>
          <a:prstGeom prst="rect">
            <a:avLst/>
          </a:prstGeom>
        </p:spPr>
        <p:txBody>
          <a:bodyPr lIns="0" tIns="0" rIns="0" bIns="0" rtlCol="0" anchor="t">
            <a:spAutoFit/>
          </a:bodyPr>
          <a:lstStyle/>
          <a:p>
            <a:pPr>
              <a:lnSpc>
                <a:spcPts val="3640"/>
              </a:lnSpc>
            </a:pPr>
            <a:r>
              <a:rPr lang="en-US" sz="2600" spc="-26" dirty="0">
                <a:solidFill>
                  <a:schemeClr val="bg1"/>
                </a:solidFill>
                <a:latin typeface="Gadugi" panose="020B0502040204020203" pitchFamily="34" charset="0"/>
                <a:ea typeface="Gadugi" panose="020B0502040204020203" pitchFamily="34" charset="0"/>
              </a:rPr>
              <a:t>ANY QUESTIONS?</a:t>
            </a:r>
          </a:p>
        </p:txBody>
      </p:sp>
      <p:grpSp>
        <p:nvGrpSpPr>
          <p:cNvPr id="4" name="Group 4"/>
          <p:cNvGrpSpPr>
            <a:grpSpLocks noChangeAspect="1"/>
          </p:cNvGrpSpPr>
          <p:nvPr/>
        </p:nvGrpSpPr>
        <p:grpSpPr>
          <a:xfrm>
            <a:off x="1206323" y="3314235"/>
            <a:ext cx="2959386" cy="2959386"/>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chemeClr val="bg1"/>
                </a:solidFill>
                <a:latin typeface="Gadugi" panose="020B0502040204020203" pitchFamily="34" charset="0"/>
                <a:ea typeface="Gadugi" panose="020B050204020402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4" name="Cloud Callout 23"/>
          <p:cNvSpPr/>
          <p:nvPr/>
        </p:nvSpPr>
        <p:spPr>
          <a:xfrm>
            <a:off x="1981200" y="4178375"/>
            <a:ext cx="1676400" cy="1373871"/>
          </a:xfrm>
          <a:prstGeom prst="cloudCallou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Gadugi" panose="020B0502040204020203" pitchFamily="34" charset="0"/>
              <a:ea typeface="Gadugi" panose="020B05020402040202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801117"/>
            <a:chOff x="0" y="0"/>
            <a:chExt cx="11564591" cy="5068155"/>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Today's agenda</a:t>
              </a:r>
            </a:p>
          </p:txBody>
        </p:sp>
        <p:sp>
          <p:nvSpPr>
            <p:cNvPr id="4" name="TextBox 4"/>
            <p:cNvSpPr txBox="1"/>
            <p:nvPr/>
          </p:nvSpPr>
          <p:spPr>
            <a:xfrm>
              <a:off x="0" y="2298166"/>
              <a:ext cx="11564591" cy="2769989"/>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Project recap</a:t>
              </a:r>
            </a:p>
            <a:p>
              <a:pPr>
                <a:lnSpc>
                  <a:spcPts val="2660"/>
                </a:lnSpc>
              </a:pPr>
              <a:r>
                <a:rPr lang="en-US" sz="1900" spc="-19" dirty="0">
                  <a:latin typeface="Gadugi" panose="020B0502040204020203" pitchFamily="34" charset="0"/>
                  <a:ea typeface="Gadugi" panose="020B0502040204020203" pitchFamily="34" charset="0"/>
                </a:rPr>
                <a:t>Problem</a:t>
              </a:r>
            </a:p>
            <a:p>
              <a:pPr>
                <a:lnSpc>
                  <a:spcPts val="2660"/>
                </a:lnSpc>
              </a:pPr>
              <a:r>
                <a:rPr lang="en-US" sz="1900" spc="-19" dirty="0">
                  <a:latin typeface="Gadugi" panose="020B0502040204020203" pitchFamily="34" charset="0"/>
                  <a:ea typeface="Gadugi" panose="020B0502040204020203" pitchFamily="34" charset="0"/>
                </a:rPr>
                <a:t>The Analytics team</a:t>
              </a:r>
            </a:p>
            <a:p>
              <a:pPr>
                <a:lnSpc>
                  <a:spcPts val="2660"/>
                </a:lnSpc>
              </a:pPr>
              <a:r>
                <a:rPr lang="en-US" sz="1900" spc="-19" dirty="0">
                  <a:latin typeface="Gadugi" panose="020B0502040204020203" pitchFamily="34" charset="0"/>
                  <a:ea typeface="Gadugi" panose="020B0502040204020203" pitchFamily="34" charset="0"/>
                </a:rPr>
                <a:t>Process</a:t>
              </a:r>
            </a:p>
            <a:p>
              <a:pPr>
                <a:lnSpc>
                  <a:spcPts val="2660"/>
                </a:lnSpc>
              </a:pPr>
              <a:r>
                <a:rPr lang="en-US" sz="1900" spc="-19" dirty="0">
                  <a:latin typeface="Gadugi" panose="020B0502040204020203" pitchFamily="34" charset="0"/>
                  <a:ea typeface="Gadugi" panose="020B0502040204020203" pitchFamily="34" charset="0"/>
                </a:rPr>
                <a:t>Insights</a:t>
              </a:r>
            </a:p>
            <a:p>
              <a:pPr>
                <a:lnSpc>
                  <a:spcPts val="2660"/>
                </a:lnSpc>
              </a:pPr>
              <a:r>
                <a:rPr lang="en-US" sz="1900" spc="-19" dirty="0">
                  <a:latin typeface="Gadugi" panose="020B0502040204020203" pitchFamily="34" charset="0"/>
                  <a:ea typeface="Gadugi" panose="020B050204020402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4703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adugi" panose="020B0502040204020203" pitchFamily="34" charset="0"/>
                <a:ea typeface="Gadugi" panose="020B0502040204020203" pitchFamily="34" charset="0"/>
              </a:rPr>
              <a:t>Project Recap</a:t>
            </a:r>
          </a:p>
        </p:txBody>
      </p:sp>
      <p:sp>
        <p:nvSpPr>
          <p:cNvPr id="34" name="TextBox 33">
            <a:extLst>
              <a:ext uri="{FF2B5EF4-FFF2-40B4-BE49-F238E27FC236}">
                <a16:creationId xmlns:a16="http://schemas.microsoft.com/office/drawing/2014/main" id="{BA965198-9910-493B-BBC6-6E6D73A432EB}"/>
              </a:ext>
            </a:extLst>
          </p:cNvPr>
          <p:cNvSpPr txBox="1"/>
          <p:nvPr/>
        </p:nvSpPr>
        <p:spPr>
          <a:xfrm>
            <a:off x="9422918" y="3543300"/>
            <a:ext cx="5664682" cy="3485570"/>
          </a:xfrm>
          <a:prstGeom prst="rect">
            <a:avLst/>
          </a:prstGeom>
          <a:noFill/>
        </p:spPr>
        <p:txBody>
          <a:bodyPr wrap="square" rtlCol="0">
            <a:spAutoFit/>
          </a:bodyPr>
          <a:lstStyle/>
          <a:p>
            <a:pPr>
              <a:lnSpc>
                <a:spcPts val="2660"/>
              </a:lnSpc>
            </a:pPr>
            <a:r>
              <a:rPr lang="en-US" sz="1900" spc="-19" dirty="0">
                <a:latin typeface="Gadugi" panose="020B0502040204020203" pitchFamily="34" charset="0"/>
                <a:ea typeface="Gadugi" panose="020B0502040204020203" pitchFamily="34" charset="0"/>
              </a:rPr>
              <a:t>Social Buzz is a fast growing technology unicorn that need to adapt quickly to it's global scale. Accenture has begun a 3 month POC focusing on these tasks:</a:t>
            </a:r>
          </a:p>
          <a:p>
            <a:pPr>
              <a:lnSpc>
                <a:spcPts val="2660"/>
              </a:lnSpc>
            </a:pPr>
            <a:endParaRPr lang="en-US" sz="1900" spc="-19" dirty="0">
              <a:latin typeface="Gadugi" panose="020B0502040204020203" pitchFamily="34" charset="0"/>
              <a:ea typeface="Gadugi" panose="020B0502040204020203" pitchFamily="34" charset="0"/>
            </a:endParaRPr>
          </a:p>
          <a:p>
            <a:pPr marL="410211" lvl="1" indent="-205106">
              <a:lnSpc>
                <a:spcPts val="2660"/>
              </a:lnSpc>
              <a:buFont typeface="Arial"/>
              <a:buChar char="•"/>
            </a:pPr>
            <a:r>
              <a:rPr lang="en-US" sz="1900" spc="-19" dirty="0">
                <a:latin typeface="Gadugi" panose="020B0502040204020203" pitchFamily="34" charset="0"/>
                <a:ea typeface="Gadugi" panose="020B0502040204020203" pitchFamily="34" charset="0"/>
              </a:rPr>
              <a:t>An audit of Social Buzz's big data practice</a:t>
            </a:r>
          </a:p>
          <a:p>
            <a:pPr marL="410211" lvl="1" indent="-205106">
              <a:lnSpc>
                <a:spcPts val="2660"/>
              </a:lnSpc>
              <a:buFont typeface="Arial"/>
              <a:buChar char="•"/>
            </a:pPr>
            <a:r>
              <a:rPr lang="en-US" sz="1900" spc="-19" dirty="0">
                <a:latin typeface="Gadugi" panose="020B0502040204020203" pitchFamily="34" charset="0"/>
                <a:ea typeface="Gadugi" panose="020B0502040204020203" pitchFamily="34" charset="0"/>
              </a:rPr>
              <a:t>Recommendations for a successful IPO</a:t>
            </a:r>
          </a:p>
          <a:p>
            <a:pPr marL="410210" lvl="1" indent="-205105">
              <a:lnSpc>
                <a:spcPts val="2660"/>
              </a:lnSpc>
              <a:buFont typeface="Arial"/>
              <a:buChar char="•"/>
            </a:pPr>
            <a:r>
              <a:rPr lang="en-US" sz="1900" spc="-19" dirty="0">
                <a:latin typeface="Gadugi" panose="020B0502040204020203" pitchFamily="34" charset="0"/>
                <a:ea typeface="Gadugi" panose="020B0502040204020203" pitchFamily="34" charset="0"/>
              </a:rPr>
              <a:t>Analysis to find Social Buzz's top 5 most popular categories of content </a:t>
            </a:r>
          </a:p>
          <a:p>
            <a:endParaRPr lang="en-AU" dirty="0">
              <a:latin typeface="Gadugi" panose="020B0502040204020203" pitchFamily="34" charset="0"/>
              <a:ea typeface="Gadugi" panose="020B05020402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latin typeface="Gadugi" panose="020B0502040204020203" pitchFamily="34" charset="0"/>
                  <a:ea typeface="Gadugi" panose="020B0502040204020203" pitchFamily="34" charset="0"/>
                </a:endParaRPr>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adugi" panose="020B0502040204020203" pitchFamily="34" charset="0"/>
                <a:ea typeface="Gadugi" panose="020B0502040204020203" pitchFamily="34" charset="0"/>
              </a:rPr>
              <a:t>Problem</a:t>
            </a:r>
          </a:p>
        </p:txBody>
      </p:sp>
      <p:sp>
        <p:nvSpPr>
          <p:cNvPr id="22" name="TextBox 22">
            <a:extLst>
              <a:ext uri="{FF2B5EF4-FFF2-40B4-BE49-F238E27FC236}">
                <a16:creationId xmlns:a16="http://schemas.microsoft.com/office/drawing/2014/main" id="{A4A3F31D-544A-4C23-9D85-378649215BE3}"/>
              </a:ext>
            </a:extLst>
          </p:cNvPr>
          <p:cNvSpPr txBox="1"/>
          <p:nvPr/>
        </p:nvSpPr>
        <p:spPr>
          <a:xfrm>
            <a:off x="2948140" y="7692000"/>
            <a:ext cx="5786869" cy="1007392"/>
          </a:xfrm>
          <a:prstGeom prst="rect">
            <a:avLst/>
          </a:prstGeom>
        </p:spPr>
        <p:txBody>
          <a:bodyPr lIns="0" tIns="0" rIns="0" bIns="0" rtlCol="0" anchor="t">
            <a:spAutoFit/>
          </a:bodyPr>
          <a:lstStyle/>
          <a:p>
            <a:pPr>
              <a:lnSpc>
                <a:spcPts val="2660"/>
              </a:lnSpc>
            </a:pPr>
            <a:r>
              <a:rPr lang="en-US" sz="1900" spc="-19" dirty="0">
                <a:solidFill>
                  <a:srgbClr val="FFFFFF"/>
                </a:solidFill>
                <a:latin typeface="Gadugi" panose="020B0502040204020203" pitchFamily="34" charset="0"/>
                <a:ea typeface="Gadugi" panose="020B0502040204020203" pitchFamily="34" charset="0"/>
              </a:rPr>
              <a:t>But how to capitalize on it when there is so much?</a:t>
            </a:r>
          </a:p>
          <a:p>
            <a:pPr>
              <a:lnSpc>
                <a:spcPts val="2660"/>
              </a:lnSpc>
            </a:pPr>
            <a:r>
              <a:rPr lang="en-US" sz="1900" spc="-19" dirty="0">
                <a:solidFill>
                  <a:srgbClr val="FFFFFF"/>
                </a:solidFill>
                <a:latin typeface="Gadugi" panose="020B0502040204020203" pitchFamily="34" charset="0"/>
                <a:ea typeface="Gadugi" panose="020B0502040204020203" pitchFamily="34" charset="0"/>
              </a:rPr>
              <a:t>So in this project we will do </a:t>
            </a:r>
          </a:p>
          <a:p>
            <a:pPr>
              <a:lnSpc>
                <a:spcPts val="2660"/>
              </a:lnSpc>
            </a:pPr>
            <a:endParaRPr lang="en-US" sz="1900" spc="-19" dirty="0">
              <a:solidFill>
                <a:srgbClr val="FFFFFF"/>
              </a:solidFill>
              <a:latin typeface="Gadugi" panose="020B0502040204020203" pitchFamily="34" charset="0"/>
              <a:ea typeface="Gadugi" panose="020B0502040204020203" pitchFamily="34" charset="0"/>
            </a:endParaRPr>
          </a:p>
        </p:txBody>
      </p:sp>
      <p:sp>
        <p:nvSpPr>
          <p:cNvPr id="23" name="TextBox 23">
            <a:extLst>
              <a:ext uri="{FF2B5EF4-FFF2-40B4-BE49-F238E27FC236}">
                <a16:creationId xmlns:a16="http://schemas.microsoft.com/office/drawing/2014/main" id="{4B02D2F4-84C2-4AF8-81C2-4274DB8DF454}"/>
              </a:ext>
            </a:extLst>
          </p:cNvPr>
          <p:cNvSpPr txBox="1"/>
          <p:nvPr/>
        </p:nvSpPr>
        <p:spPr>
          <a:xfrm>
            <a:off x="2914718" y="5086350"/>
            <a:ext cx="5786869" cy="525721"/>
          </a:xfrm>
          <a:prstGeom prst="rect">
            <a:avLst/>
          </a:prstGeom>
        </p:spPr>
        <p:txBody>
          <a:bodyPr lIns="0" tIns="0" rIns="0" bIns="0" rtlCol="0" anchor="t">
            <a:spAutoFit/>
          </a:bodyPr>
          <a:lstStyle/>
          <a:p>
            <a:pPr>
              <a:lnSpc>
                <a:spcPts val="4480"/>
              </a:lnSpc>
            </a:pPr>
            <a:r>
              <a:rPr lang="en-US" sz="3200" spc="-32" dirty="0">
                <a:solidFill>
                  <a:srgbClr val="FFFFFF"/>
                </a:solidFill>
                <a:latin typeface="Gadugi" panose="020B0502040204020203" pitchFamily="34" charset="0"/>
                <a:ea typeface="Gadugi" panose="020B0502040204020203" pitchFamily="34" charset="0"/>
              </a:rPr>
              <a:t>Over </a:t>
            </a:r>
            <a:r>
              <a:rPr lang="en-US" sz="3200" u="sng" spc="-32" dirty="0">
                <a:solidFill>
                  <a:srgbClr val="FFFFFF"/>
                </a:solidFill>
                <a:latin typeface="Gadugi" panose="020B0502040204020203" pitchFamily="34" charset="0"/>
                <a:ea typeface="Gadugi" panose="020B0502040204020203" pitchFamily="34" charset="0"/>
              </a:rPr>
              <a:t>1,00,000</a:t>
            </a:r>
            <a:r>
              <a:rPr lang="en-US" sz="3200" spc="-32" dirty="0">
                <a:solidFill>
                  <a:srgbClr val="FFFFFF"/>
                </a:solidFill>
                <a:latin typeface="Gadugi" panose="020B0502040204020203" pitchFamily="34" charset="0"/>
                <a:ea typeface="Gadugi" panose="020B0502040204020203" pitchFamily="34" charset="0"/>
              </a:rPr>
              <a:t> posts per day</a:t>
            </a:r>
          </a:p>
        </p:txBody>
      </p:sp>
      <p:sp>
        <p:nvSpPr>
          <p:cNvPr id="24" name="TextBox 24">
            <a:extLst>
              <a:ext uri="{FF2B5EF4-FFF2-40B4-BE49-F238E27FC236}">
                <a16:creationId xmlns:a16="http://schemas.microsoft.com/office/drawing/2014/main" id="{56D90644-7D4E-4882-8064-B20BF3463C9A}"/>
              </a:ext>
            </a:extLst>
          </p:cNvPr>
          <p:cNvSpPr txBox="1"/>
          <p:nvPr/>
        </p:nvSpPr>
        <p:spPr>
          <a:xfrm>
            <a:off x="2914718" y="6070890"/>
            <a:ext cx="5315099" cy="1102802"/>
          </a:xfrm>
          <a:prstGeom prst="rect">
            <a:avLst/>
          </a:prstGeom>
        </p:spPr>
        <p:txBody>
          <a:bodyPr lIns="0" tIns="0" rIns="0" bIns="0" rtlCol="0" anchor="t">
            <a:spAutoFit/>
          </a:bodyPr>
          <a:lstStyle/>
          <a:p>
            <a:pPr>
              <a:lnSpc>
                <a:spcPts val="4480"/>
              </a:lnSpc>
              <a:spcBef>
                <a:spcPct val="0"/>
              </a:spcBef>
            </a:pPr>
            <a:r>
              <a:rPr lang="en-US" sz="3200" u="sng" spc="-32" dirty="0">
                <a:solidFill>
                  <a:srgbClr val="FFFFFF"/>
                </a:solidFill>
                <a:latin typeface="Gadugi" panose="020B0502040204020203" pitchFamily="34" charset="0"/>
                <a:ea typeface="Gadugi" panose="020B0502040204020203" pitchFamily="34" charset="0"/>
              </a:rPr>
              <a:t>36,500,000</a:t>
            </a:r>
            <a:r>
              <a:rPr lang="en-US" sz="3200" spc="-32" dirty="0">
                <a:solidFill>
                  <a:srgbClr val="FFFFFF"/>
                </a:solidFill>
                <a:latin typeface="Gadugi" panose="020B0502040204020203" pitchFamily="34" charset="0"/>
                <a:ea typeface="Gadugi" panose="020B0502040204020203" pitchFamily="34" charset="0"/>
              </a:rPr>
              <a:t> pieces of content</a:t>
            </a:r>
          </a:p>
          <a:p>
            <a:pPr>
              <a:lnSpc>
                <a:spcPts val="4480"/>
              </a:lnSpc>
              <a:spcBef>
                <a:spcPct val="0"/>
              </a:spcBef>
            </a:pPr>
            <a:r>
              <a:rPr lang="en-US" sz="3200" spc="-32" dirty="0">
                <a:solidFill>
                  <a:srgbClr val="FFFFFF"/>
                </a:solidFill>
                <a:latin typeface="Gadugi" panose="020B0502040204020203" pitchFamily="34" charset="0"/>
                <a:ea typeface="Gadugi" panose="020B0502040204020203" pitchFamily="34" charset="0"/>
              </a:rPr>
              <a:t>per year!</a:t>
            </a:r>
          </a:p>
        </p:txBody>
      </p:sp>
      <p:sp>
        <p:nvSpPr>
          <p:cNvPr id="25" name="TextBox 26">
            <a:extLst>
              <a:ext uri="{FF2B5EF4-FFF2-40B4-BE49-F238E27FC236}">
                <a16:creationId xmlns:a16="http://schemas.microsoft.com/office/drawing/2014/main" id="{00ADAC7B-814A-4ED6-8AB9-8D473ED0DCD5}"/>
              </a:ext>
            </a:extLst>
          </p:cNvPr>
          <p:cNvSpPr txBox="1"/>
          <p:nvPr/>
        </p:nvSpPr>
        <p:spPr>
          <a:xfrm>
            <a:off x="2914718" y="8920480"/>
            <a:ext cx="5676287" cy="661143"/>
          </a:xfrm>
          <a:prstGeom prst="rect">
            <a:avLst/>
          </a:prstGeom>
        </p:spPr>
        <p:txBody>
          <a:bodyPr lIns="0" tIns="0" rIns="0" bIns="0" rtlCol="0" anchor="t">
            <a:spAutoFit/>
          </a:bodyPr>
          <a:lstStyle/>
          <a:p>
            <a:pPr>
              <a:lnSpc>
                <a:spcPts val="2660"/>
              </a:lnSpc>
              <a:spcBef>
                <a:spcPct val="0"/>
              </a:spcBef>
            </a:pPr>
            <a:r>
              <a:rPr lang="en-US" sz="1900" u="sng" spc="-19" dirty="0">
                <a:solidFill>
                  <a:srgbClr val="FFFFFF"/>
                </a:solidFill>
                <a:latin typeface="Gadugi" panose="020B0502040204020203" pitchFamily="34" charset="0"/>
                <a:ea typeface="Gadugi" panose="020B0502040204020203" pitchFamily="34" charset="0"/>
              </a:rPr>
              <a:t>Analysis to find Social Buzz's top 5 most popular categories of content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Gadugi" panose="020B0502040204020203" pitchFamily="34" charset="0"/>
                <a:ea typeface="Gadugi" panose="020B0502040204020203" pitchFamily="34" charset="0"/>
              </a:endParaRPr>
            </a:p>
          </p:txBody>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Gadugi" panose="020B0502040204020203" pitchFamily="34" charset="0"/>
                <a:ea typeface="Gadugi" panose="020B0502040204020203" pitchFamily="34" charset="0"/>
              </a:endParaRPr>
            </a:p>
          </p:txBody>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adugi" panose="020B0502040204020203" pitchFamily="34" charset="0"/>
                <a:ea typeface="Gadugi" panose="020B0502040204020203" pitchFamily="34" charset="0"/>
              </a:rPr>
              <a:t>The Analytics team</a:t>
            </a:r>
          </a:p>
        </p:txBody>
      </p:sp>
      <p:grpSp>
        <p:nvGrpSpPr>
          <p:cNvPr id="32" name="Group 32">
            <a:extLst>
              <a:ext uri="{FF2B5EF4-FFF2-40B4-BE49-F238E27FC236}">
                <a16:creationId xmlns:a16="http://schemas.microsoft.com/office/drawing/2014/main" id="{CF12C1E1-BA1A-C344-97B2-3FC73436FD21}"/>
              </a:ext>
            </a:extLst>
          </p:cNvPr>
          <p:cNvGrpSpPr/>
          <p:nvPr/>
        </p:nvGrpSpPr>
        <p:grpSpPr>
          <a:xfrm>
            <a:off x="14510148" y="1621508"/>
            <a:ext cx="2616047" cy="1151958"/>
            <a:chOff x="0" y="-47625"/>
            <a:chExt cx="3488063" cy="1535945"/>
          </a:xfrm>
        </p:grpSpPr>
        <p:sp>
          <p:nvSpPr>
            <p:cNvPr id="33" name="TextBox 33">
              <a:extLst>
                <a:ext uri="{FF2B5EF4-FFF2-40B4-BE49-F238E27FC236}">
                  <a16:creationId xmlns:a16="http://schemas.microsoft.com/office/drawing/2014/main" id="{86579C22-77F7-8948-9508-05FD0414A2AA}"/>
                </a:ext>
              </a:extLst>
            </p:cNvPr>
            <p:cNvSpPr txBox="1"/>
            <p:nvPr/>
          </p:nvSpPr>
          <p:spPr>
            <a:xfrm>
              <a:off x="0" y="564990"/>
              <a:ext cx="3488063" cy="923330"/>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Chief Technology Architect</a:t>
              </a:r>
            </a:p>
          </p:txBody>
        </p:sp>
        <p:sp>
          <p:nvSpPr>
            <p:cNvPr id="34" name="TextBox 34">
              <a:extLst>
                <a:ext uri="{FF2B5EF4-FFF2-40B4-BE49-F238E27FC236}">
                  <a16:creationId xmlns:a16="http://schemas.microsoft.com/office/drawing/2014/main" id="{F8F9BDBD-AA9A-474B-B480-4DDB1DF84761}"/>
                </a:ext>
              </a:extLst>
            </p:cNvPr>
            <p:cNvSpPr txBox="1"/>
            <p:nvPr/>
          </p:nvSpPr>
          <p:spPr>
            <a:xfrm>
              <a:off x="0" y="-47625"/>
              <a:ext cx="3488063" cy="495863"/>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ANDREW FLEMING</a:t>
              </a:r>
            </a:p>
          </p:txBody>
        </p:sp>
      </p:grpSp>
      <p:grpSp>
        <p:nvGrpSpPr>
          <p:cNvPr id="35" name="Group 35">
            <a:extLst>
              <a:ext uri="{FF2B5EF4-FFF2-40B4-BE49-F238E27FC236}">
                <a16:creationId xmlns:a16="http://schemas.microsoft.com/office/drawing/2014/main" id="{82E5A0AC-D1CA-8049-B99B-924F644A0681}"/>
              </a:ext>
            </a:extLst>
          </p:cNvPr>
          <p:cNvGrpSpPr/>
          <p:nvPr/>
        </p:nvGrpSpPr>
        <p:grpSpPr>
          <a:xfrm>
            <a:off x="14510148" y="4741024"/>
            <a:ext cx="2616047" cy="805710"/>
            <a:chOff x="0" y="-47625"/>
            <a:chExt cx="3488063" cy="1074279"/>
          </a:xfrm>
        </p:grpSpPr>
        <p:sp>
          <p:nvSpPr>
            <p:cNvPr id="36" name="TextBox 36">
              <a:extLst>
                <a:ext uri="{FF2B5EF4-FFF2-40B4-BE49-F238E27FC236}">
                  <a16:creationId xmlns:a16="http://schemas.microsoft.com/office/drawing/2014/main" id="{46886E39-FA3C-3743-9AB5-FDCABC89ABF6}"/>
                </a:ext>
              </a:extLst>
            </p:cNvPr>
            <p:cNvSpPr txBox="1"/>
            <p:nvPr/>
          </p:nvSpPr>
          <p:spPr>
            <a:xfrm>
              <a:off x="0" y="564989"/>
              <a:ext cx="3488063" cy="461665"/>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Senior Principal</a:t>
              </a:r>
            </a:p>
          </p:txBody>
        </p:sp>
        <p:sp>
          <p:nvSpPr>
            <p:cNvPr id="37" name="TextBox 37">
              <a:extLst>
                <a:ext uri="{FF2B5EF4-FFF2-40B4-BE49-F238E27FC236}">
                  <a16:creationId xmlns:a16="http://schemas.microsoft.com/office/drawing/2014/main" id="{7CE9B6B9-4C68-584F-AF2C-67DF9430E611}"/>
                </a:ext>
              </a:extLst>
            </p:cNvPr>
            <p:cNvSpPr txBox="1"/>
            <p:nvPr/>
          </p:nvSpPr>
          <p:spPr>
            <a:xfrm>
              <a:off x="0" y="-47625"/>
              <a:ext cx="3488063" cy="495862"/>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MARCUS ROMPTON</a:t>
              </a:r>
            </a:p>
          </p:txBody>
        </p:sp>
      </p:grpSp>
      <p:grpSp>
        <p:nvGrpSpPr>
          <p:cNvPr id="38" name="Group 38">
            <a:extLst>
              <a:ext uri="{FF2B5EF4-FFF2-40B4-BE49-F238E27FC236}">
                <a16:creationId xmlns:a16="http://schemas.microsoft.com/office/drawing/2014/main" id="{66FD8EBE-CB97-1A46-AA62-1A2FBC50D862}"/>
              </a:ext>
            </a:extLst>
          </p:cNvPr>
          <p:cNvGrpSpPr/>
          <p:nvPr/>
        </p:nvGrpSpPr>
        <p:grpSpPr>
          <a:xfrm>
            <a:off x="14510148" y="7692240"/>
            <a:ext cx="2616047" cy="774355"/>
            <a:chOff x="0" y="-47625"/>
            <a:chExt cx="3488063" cy="1032473"/>
          </a:xfrm>
        </p:grpSpPr>
        <p:sp>
          <p:nvSpPr>
            <p:cNvPr id="39" name="TextBox 39">
              <a:extLst>
                <a:ext uri="{FF2B5EF4-FFF2-40B4-BE49-F238E27FC236}">
                  <a16:creationId xmlns:a16="http://schemas.microsoft.com/office/drawing/2014/main" id="{6BDF8EA4-7682-0A43-AFCE-EB4F8F717986}"/>
                </a:ext>
              </a:extLst>
            </p:cNvPr>
            <p:cNvSpPr txBox="1"/>
            <p:nvPr/>
          </p:nvSpPr>
          <p:spPr>
            <a:xfrm>
              <a:off x="0" y="564989"/>
              <a:ext cx="3488063" cy="419859"/>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Data Analyst</a:t>
              </a:r>
            </a:p>
          </p:txBody>
        </p:sp>
        <p:sp>
          <p:nvSpPr>
            <p:cNvPr id="40" name="TextBox 40">
              <a:extLst>
                <a:ext uri="{FF2B5EF4-FFF2-40B4-BE49-F238E27FC236}">
                  <a16:creationId xmlns:a16="http://schemas.microsoft.com/office/drawing/2014/main" id="{45E6AA62-3934-1447-AF4B-0AD57503CEDD}"/>
                </a:ext>
              </a:extLst>
            </p:cNvPr>
            <p:cNvSpPr txBox="1"/>
            <p:nvPr/>
          </p:nvSpPr>
          <p:spPr>
            <a:xfrm>
              <a:off x="0" y="-47625"/>
              <a:ext cx="3488063" cy="451705"/>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YOU</a:t>
              </a:r>
            </a:p>
          </p:txBody>
        </p:sp>
      </p:grpSp>
      <p:pic>
        <p:nvPicPr>
          <p:cNvPr id="1026" name="Picture 2" descr="Face Happy Girl Avatar Laughing Young Stock Vector (Royalty Free) 1459862774"/>
          <p:cNvPicPr>
            <a:picLocks noChangeAspect="1" noChangeArrowheads="1"/>
          </p:cNvPicPr>
          <p:nvPr/>
        </p:nvPicPr>
        <p:blipFill rotWithShape="1">
          <a:blip r:embed="rId5">
            <a:extLst>
              <a:ext uri="{28A0092B-C50C-407E-A947-70E740481C1C}">
                <a14:useLocalDpi xmlns:a14="http://schemas.microsoft.com/office/drawing/2010/main" val="0"/>
              </a:ext>
            </a:extLst>
          </a:blip>
          <a:srcRect b="16310"/>
          <a:stretch/>
        </p:blipFill>
        <p:spPr bwMode="auto">
          <a:xfrm>
            <a:off x="11630115" y="7099718"/>
            <a:ext cx="2476500" cy="22320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vatar Male Boy - Free vector graphic on Pixaba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30115" y="4034469"/>
            <a:ext cx="2338807" cy="233880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vatar, male, man, mature, old, person, user icon - Free downloa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97458" y="1044092"/>
            <a:ext cx="2313476" cy="23134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adugi" panose="020B0502040204020203" pitchFamily="34" charset="0"/>
                <a:ea typeface="Gadugi" panose="020B050204020402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Gadugi" panose="020B0502040204020203" pitchFamily="34" charset="0"/>
                <a:ea typeface="Gadugi" panose="020B0502040204020203" pitchFamily="34" charset="0"/>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3</a:t>
            </a:r>
          </a:p>
        </p:txBody>
      </p:sp>
      <p:sp>
        <p:nvSpPr>
          <p:cNvPr id="39" name="TextBox 33">
            <a:extLst>
              <a:ext uri="{FF2B5EF4-FFF2-40B4-BE49-F238E27FC236}">
                <a16:creationId xmlns:a16="http://schemas.microsoft.com/office/drawing/2014/main" id="{1F507FD4-034D-45FF-93BD-DFCB95EAD363}"/>
              </a:ext>
            </a:extLst>
          </p:cNvPr>
          <p:cNvSpPr txBox="1"/>
          <p:nvPr/>
        </p:nvSpPr>
        <p:spPr>
          <a:xfrm>
            <a:off x="7729646" y="4826585"/>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Modelling</a:t>
            </a:r>
          </a:p>
        </p:txBody>
      </p:sp>
      <p:sp>
        <p:nvSpPr>
          <p:cNvPr id="40" name="TextBox 34">
            <a:extLst>
              <a:ext uri="{FF2B5EF4-FFF2-40B4-BE49-F238E27FC236}">
                <a16:creationId xmlns:a16="http://schemas.microsoft.com/office/drawing/2014/main" id="{3E6F2479-9679-4030-8635-693737C66D54}"/>
              </a:ext>
            </a:extLst>
          </p:cNvPr>
          <p:cNvSpPr txBox="1"/>
          <p:nvPr/>
        </p:nvSpPr>
        <p:spPr>
          <a:xfrm>
            <a:off x="5856316" y="3214901"/>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Cleaning</a:t>
            </a:r>
          </a:p>
        </p:txBody>
      </p:sp>
      <p:sp>
        <p:nvSpPr>
          <p:cNvPr id="41" name="TextBox 36">
            <a:extLst>
              <a:ext uri="{FF2B5EF4-FFF2-40B4-BE49-F238E27FC236}">
                <a16:creationId xmlns:a16="http://schemas.microsoft.com/office/drawing/2014/main" id="{FC91EAB9-96A1-4064-9846-10A08A7AC0A4}"/>
              </a:ext>
            </a:extLst>
          </p:cNvPr>
          <p:cNvSpPr txBox="1"/>
          <p:nvPr/>
        </p:nvSpPr>
        <p:spPr>
          <a:xfrm>
            <a:off x="3982986" y="1603217"/>
            <a:ext cx="3486092" cy="346249"/>
          </a:xfrm>
          <a:prstGeom prst="rect">
            <a:avLst/>
          </a:prstGeom>
        </p:spPr>
        <p:txBody>
          <a:bodyPr lIns="0" tIns="0" rIns="0" bIns="0" rtlCol="0" anchor="t">
            <a:spAutoFit/>
          </a:bodyPr>
          <a:lstStyle/>
          <a:p>
            <a:pPr>
              <a:lnSpc>
                <a:spcPts val="2659"/>
              </a:lnSpc>
            </a:pPr>
            <a:r>
              <a:rPr lang="en-US" sz="1899" spc="-18">
                <a:solidFill>
                  <a:srgbClr val="FFFFFF"/>
                </a:solidFill>
                <a:latin typeface="Gadugi" panose="020B0502040204020203" pitchFamily="34" charset="0"/>
                <a:ea typeface="Gadugi" panose="020B0502040204020203" pitchFamily="34" charset="0"/>
              </a:rPr>
              <a:t>Data Understanding</a:t>
            </a:r>
          </a:p>
        </p:txBody>
      </p:sp>
      <p:sp>
        <p:nvSpPr>
          <p:cNvPr id="42" name="TextBox 37">
            <a:extLst>
              <a:ext uri="{FF2B5EF4-FFF2-40B4-BE49-F238E27FC236}">
                <a16:creationId xmlns:a16="http://schemas.microsoft.com/office/drawing/2014/main" id="{DD4CC2CA-3667-4682-81EE-0628B418A5BA}"/>
              </a:ext>
            </a:extLst>
          </p:cNvPr>
          <p:cNvSpPr txBox="1"/>
          <p:nvPr/>
        </p:nvSpPr>
        <p:spPr>
          <a:xfrm>
            <a:off x="9620994" y="6533519"/>
            <a:ext cx="341438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Analysis</a:t>
            </a:r>
          </a:p>
        </p:txBody>
      </p:sp>
      <p:sp>
        <p:nvSpPr>
          <p:cNvPr id="43" name="TextBox 38">
            <a:extLst>
              <a:ext uri="{FF2B5EF4-FFF2-40B4-BE49-F238E27FC236}">
                <a16:creationId xmlns:a16="http://schemas.microsoft.com/office/drawing/2014/main" id="{8C103A61-A2FB-4BF2-AE1E-1E860BB3D705}"/>
              </a:ext>
            </a:extLst>
          </p:cNvPr>
          <p:cNvSpPr txBox="1"/>
          <p:nvPr/>
        </p:nvSpPr>
        <p:spPr>
          <a:xfrm>
            <a:off x="11512342" y="8194123"/>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Uncover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Insights</a:t>
            </a:r>
          </a:p>
        </p:txBody>
      </p:sp>
      <p:grpSp>
        <p:nvGrpSpPr>
          <p:cNvPr id="4" name="Group 4"/>
          <p:cNvGrpSpPr/>
          <p:nvPr/>
        </p:nvGrpSpPr>
        <p:grpSpPr>
          <a:xfrm>
            <a:off x="517113" y="88773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TextBox 2">
            <a:extLst>
              <a:ext uri="{FF2B5EF4-FFF2-40B4-BE49-F238E27FC236}">
                <a16:creationId xmlns:a16="http://schemas.microsoft.com/office/drawing/2014/main" id="{DEC18DCB-822A-4D81-B43D-EA065F5C2E6C}"/>
              </a:ext>
            </a:extLst>
          </p:cNvPr>
          <p:cNvSpPr txBox="1"/>
          <p:nvPr/>
        </p:nvSpPr>
        <p:spPr>
          <a:xfrm>
            <a:off x="1796907" y="5081036"/>
            <a:ext cx="3632723" cy="872034"/>
          </a:xfrm>
          <a:prstGeom prst="rect">
            <a:avLst/>
          </a:prstGeom>
        </p:spPr>
        <p:txBody>
          <a:bodyPr lIns="0" tIns="0" rIns="0" bIns="0" rtlCol="0" anchor="t">
            <a:spAutoFit/>
          </a:bodyPr>
          <a:lstStyle/>
          <a:p>
            <a:pPr algn="ctr">
              <a:lnSpc>
                <a:spcPts val="3359"/>
              </a:lnSpc>
            </a:pPr>
            <a:r>
              <a:rPr lang="en-US" sz="2400" spc="-24" dirty="0">
                <a:latin typeface="Gadugi" panose="020B0502040204020203" pitchFamily="34" charset="0"/>
                <a:ea typeface="Gadugi" panose="020B0502040204020203" pitchFamily="34" charset="0"/>
              </a:rPr>
              <a:t>UNIQUE</a:t>
            </a:r>
          </a:p>
          <a:p>
            <a:pPr algn="ctr">
              <a:lnSpc>
                <a:spcPts val="3359"/>
              </a:lnSpc>
            </a:pPr>
            <a:r>
              <a:rPr lang="en-US" sz="2400" spc="-24" dirty="0">
                <a:latin typeface="Gadugi" panose="020B0502040204020203" pitchFamily="34" charset="0"/>
                <a:ea typeface="Gadugi" panose="020B0502040204020203" pitchFamily="34" charset="0"/>
              </a:rPr>
              <a:t>CATEGORIES</a:t>
            </a:r>
          </a:p>
        </p:txBody>
      </p:sp>
      <p:sp>
        <p:nvSpPr>
          <p:cNvPr id="15" name="TextBox 13">
            <a:extLst>
              <a:ext uri="{FF2B5EF4-FFF2-40B4-BE49-F238E27FC236}">
                <a16:creationId xmlns:a16="http://schemas.microsoft.com/office/drawing/2014/main" id="{BF1757EB-BE6D-456B-AAE1-9199DF89AC44}"/>
              </a:ext>
            </a:extLst>
          </p:cNvPr>
          <p:cNvSpPr txBox="1"/>
          <p:nvPr/>
        </p:nvSpPr>
        <p:spPr>
          <a:xfrm>
            <a:off x="1796907" y="3229537"/>
            <a:ext cx="3632723" cy="1295226"/>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16</a:t>
            </a:r>
          </a:p>
        </p:txBody>
      </p:sp>
      <p:sp>
        <p:nvSpPr>
          <p:cNvPr id="16" name="TextBox 14">
            <a:extLst>
              <a:ext uri="{FF2B5EF4-FFF2-40B4-BE49-F238E27FC236}">
                <a16:creationId xmlns:a16="http://schemas.microsoft.com/office/drawing/2014/main" id="{8A5A536B-2824-40DA-8730-BFF135AAB6BA}"/>
              </a:ext>
            </a:extLst>
          </p:cNvPr>
          <p:cNvSpPr txBox="1"/>
          <p:nvPr/>
        </p:nvSpPr>
        <p:spPr>
          <a:xfrm>
            <a:off x="6825447" y="5081036"/>
            <a:ext cx="3884010" cy="872034"/>
          </a:xfrm>
          <a:prstGeom prst="rect">
            <a:avLst/>
          </a:prstGeom>
        </p:spPr>
        <p:txBody>
          <a:bodyPr lIns="0" tIns="0" rIns="0" bIns="0" rtlCol="0" anchor="t">
            <a:spAutoFit/>
          </a:bodyPr>
          <a:lstStyle/>
          <a:p>
            <a:pPr algn="ctr">
              <a:lnSpc>
                <a:spcPts val="3359"/>
              </a:lnSpc>
            </a:pPr>
            <a:r>
              <a:rPr lang="en-US" sz="2400" spc="-24">
                <a:latin typeface="Gadugi" panose="020B0502040204020203" pitchFamily="34" charset="0"/>
                <a:ea typeface="Gadugi" panose="020B0502040204020203" pitchFamily="34" charset="0"/>
              </a:rPr>
              <a:t>REACTIONS TO "ANIMAL" POSTS</a:t>
            </a:r>
          </a:p>
        </p:txBody>
      </p:sp>
      <p:sp>
        <p:nvSpPr>
          <p:cNvPr id="17" name="TextBox 16">
            <a:extLst>
              <a:ext uri="{FF2B5EF4-FFF2-40B4-BE49-F238E27FC236}">
                <a16:creationId xmlns:a16="http://schemas.microsoft.com/office/drawing/2014/main" id="{867347A7-B6F4-43D9-AA7B-ECF01491A9FE}"/>
              </a:ext>
            </a:extLst>
          </p:cNvPr>
          <p:cNvSpPr txBox="1"/>
          <p:nvPr/>
        </p:nvSpPr>
        <p:spPr>
          <a:xfrm>
            <a:off x="6260052" y="3229537"/>
            <a:ext cx="4669281" cy="1295226"/>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1897</a:t>
            </a:r>
          </a:p>
        </p:txBody>
      </p:sp>
      <p:sp>
        <p:nvSpPr>
          <p:cNvPr id="18" name="TextBox 17">
            <a:extLst>
              <a:ext uri="{FF2B5EF4-FFF2-40B4-BE49-F238E27FC236}">
                <a16:creationId xmlns:a16="http://schemas.microsoft.com/office/drawing/2014/main" id="{362261D6-A523-498E-A2EF-057B81267770}"/>
              </a:ext>
            </a:extLst>
          </p:cNvPr>
          <p:cNvSpPr txBox="1"/>
          <p:nvPr/>
        </p:nvSpPr>
        <p:spPr>
          <a:xfrm>
            <a:off x="12355796" y="5081036"/>
            <a:ext cx="3884010" cy="872034"/>
          </a:xfrm>
          <a:prstGeom prst="rect">
            <a:avLst/>
          </a:prstGeom>
        </p:spPr>
        <p:txBody>
          <a:bodyPr lIns="0" tIns="0" rIns="0" bIns="0" rtlCol="0" anchor="t">
            <a:spAutoFit/>
          </a:bodyPr>
          <a:lstStyle/>
          <a:p>
            <a:pPr algn="ctr">
              <a:lnSpc>
                <a:spcPts val="3359"/>
              </a:lnSpc>
            </a:pPr>
            <a:r>
              <a:rPr lang="en-US" sz="2400" spc="-24">
                <a:latin typeface="Gadugi" panose="020B0502040204020203" pitchFamily="34" charset="0"/>
                <a:ea typeface="Gadugi" panose="020B0502040204020203" pitchFamily="34" charset="0"/>
              </a:rPr>
              <a:t>MONTH WITH </a:t>
            </a:r>
          </a:p>
          <a:p>
            <a:pPr algn="ctr">
              <a:lnSpc>
                <a:spcPts val="3359"/>
              </a:lnSpc>
            </a:pPr>
            <a:r>
              <a:rPr lang="en-US" sz="2400" spc="-24">
                <a:latin typeface="Gadugi" panose="020B0502040204020203" pitchFamily="34" charset="0"/>
                <a:ea typeface="Gadugi" panose="020B0502040204020203" pitchFamily="34" charset="0"/>
              </a:rPr>
              <a:t>MOST POSTS</a:t>
            </a:r>
          </a:p>
        </p:txBody>
      </p:sp>
      <p:sp>
        <p:nvSpPr>
          <p:cNvPr id="19" name="TextBox 19">
            <a:extLst>
              <a:ext uri="{FF2B5EF4-FFF2-40B4-BE49-F238E27FC236}">
                <a16:creationId xmlns:a16="http://schemas.microsoft.com/office/drawing/2014/main" id="{874F02E9-55C1-42F5-91B5-1A4480BA41CC}"/>
              </a:ext>
            </a:extLst>
          </p:cNvPr>
          <p:cNvSpPr txBox="1"/>
          <p:nvPr/>
        </p:nvSpPr>
        <p:spPr>
          <a:xfrm>
            <a:off x="11821811" y="3238500"/>
            <a:ext cx="4669281" cy="1226820"/>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JANUARY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CEC82834-F139-6341-8704-95423C0C958D}"/>
              </a:ext>
            </a:extLst>
          </p:cNvPr>
          <p:cNvPicPr>
            <a:picLocks noChangeAspect="1"/>
          </p:cNvPicPr>
          <p:nvPr/>
        </p:nvPicPr>
        <p:blipFill>
          <a:blip r:embed="rId7"/>
          <a:srcRect/>
          <a:stretch>
            <a:fillRect/>
          </a:stretch>
        </p:blipFill>
        <p:spPr>
          <a:xfrm>
            <a:off x="4496753" y="1592190"/>
            <a:ext cx="9571772" cy="71026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321E9A61-AACF-DB41-B007-BB9C2D02C278}"/>
              </a:ext>
            </a:extLst>
          </p:cNvPr>
          <p:cNvPicPr>
            <a:picLocks noChangeAspect="1"/>
          </p:cNvPicPr>
          <p:nvPr/>
        </p:nvPicPr>
        <p:blipFill>
          <a:blip r:embed="rId7"/>
          <a:srcRect/>
          <a:stretch>
            <a:fillRect/>
          </a:stretch>
        </p:blipFill>
        <p:spPr>
          <a:xfrm>
            <a:off x="5732961" y="1581061"/>
            <a:ext cx="8266904" cy="7124878"/>
          </a:xfrm>
          <a:prstGeom prst="rect">
            <a:avLst/>
          </a:prstGeom>
        </p:spPr>
      </p:pic>
    </p:spTree>
    <p:extLst>
      <p:ext uri="{BB962C8B-B14F-4D97-AF65-F5344CB8AC3E}">
        <p14:creationId xmlns:p14="http://schemas.microsoft.com/office/powerpoint/2010/main" val="24538516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56</TotalTime>
  <Words>1718</Words>
  <Application>Microsoft Office PowerPoint</Application>
  <PresentationFormat>Custom</PresentationFormat>
  <Paragraphs>150</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Gadugi</vt:lpstr>
      <vt:lpstr>Wingdings 3</vt:lpstr>
      <vt:lpstr>Calibri</vt:lpstr>
      <vt:lpstr>Arial</vt:lpstr>
      <vt:lpstr>Century Gothic</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Hiren Kanojia</cp:lastModifiedBy>
  <cp:revision>14</cp:revision>
  <dcterms:created xsi:type="dcterms:W3CDTF">2006-08-16T00:00:00Z</dcterms:created>
  <dcterms:modified xsi:type="dcterms:W3CDTF">2023-07-14T06:55:34Z</dcterms:modified>
  <dc:identifier>DAEhDyfaYKE</dc:identifier>
</cp:coreProperties>
</file>