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4"/>
    <p:sldMasterId id="2147483648" r:id="rId5"/>
  </p:sldMasterIdLst>
  <p:notesMasterIdLst>
    <p:notesMasterId r:id="rId15"/>
  </p:notesMasterIdLst>
  <p:handoutMasterIdLst>
    <p:handoutMasterId r:id="rId16"/>
  </p:handoutMasterIdLst>
  <p:sldIdLst>
    <p:sldId id="341" r:id="rId6"/>
    <p:sldId id="334" r:id="rId7"/>
    <p:sldId id="335" r:id="rId8"/>
    <p:sldId id="336" r:id="rId9"/>
    <p:sldId id="337" r:id="rId10"/>
    <p:sldId id="338" r:id="rId11"/>
    <p:sldId id="339" r:id="rId12"/>
    <p:sldId id="340" r:id="rId13"/>
    <p:sldId id="342" r:id="rId14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renz-Cristea,Oliver (DEV CMC BIOL) BIP-DE-B" initials="OL" lastIdx="1" clrIdx="0">
    <p:extLst>
      <p:ext uri="{19B8F6BF-5375-455C-9EA6-DF929625EA0E}">
        <p15:presenceInfo xmlns:p15="http://schemas.microsoft.com/office/powerpoint/2012/main" userId="S::oliver.lorenz-cristea@boehringer-ingelheim.com::5aa5240f-7832-473c-aa45-3cdc75d68f1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F1F2"/>
    <a:srgbClr val="43656C"/>
    <a:srgbClr val="40636A"/>
    <a:srgbClr val="95B8BF"/>
    <a:srgbClr val="DAE8FC"/>
    <a:srgbClr val="58696B"/>
    <a:srgbClr val="333232"/>
    <a:srgbClr val="FF6B6B"/>
    <a:srgbClr val="333333"/>
    <a:srgbClr val="DF99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54FD13-0915-4E3A-8BF6-6A26A17EE346}" v="45" dt="2024-11-29T16:37:27.439"/>
    <p1510:client id="{9B0A03CA-8BA4-46DA-9587-5CBAA125CCCD}" v="304" dt="2024-11-29T22:10:27.138"/>
    <p1510:client id="{BF0F0333-3E4C-4960-8457-3D907F0FDE17}" v="14" dt="2024-11-29T15:41:04.356"/>
    <p1510:client id="{D273DEA0-8F54-4CF4-A393-2ED20223F48A}" v="189" dt="2024-11-29T22:40:34.694"/>
  </p1510:revLst>
</p1510:revInfo>
</file>

<file path=ppt/tableStyles.xml><?xml version="1.0" encoding="utf-8"?>
<a:tblStyleLst xmlns:a="http://schemas.openxmlformats.org/drawingml/2006/main" def="{0E3FDE45-AF77-4B5C-9715-49D594BDF05E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03" autoAdjust="0"/>
    <p:restoredTop sz="95388" autoAdjust="0"/>
  </p:normalViewPr>
  <p:slideViewPr>
    <p:cSldViewPr snapToGrid="0">
      <p:cViewPr>
        <p:scale>
          <a:sx n="100" d="100"/>
          <a:sy n="100" d="100"/>
        </p:scale>
        <p:origin x="1032" y="318"/>
      </p:cViewPr>
      <p:guideLst/>
    </p:cSldViewPr>
  </p:slideViewPr>
  <p:outlineViewPr>
    <p:cViewPr>
      <p:scale>
        <a:sx n="33" d="100"/>
        <a:sy n="33" d="100"/>
      </p:scale>
      <p:origin x="0" y="-77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80" d="100"/>
          <a:sy n="80" d="100"/>
        </p:scale>
        <p:origin x="401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23" Type="http://schemas.microsoft.com/office/2018/10/relationships/authors" Target="authors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51A50702-3C68-4B14-B819-72B57D27F9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F0F4880-E690-44D0-8356-A9E7BDBAB0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e-DE" sz="1200"/>
            </a:lvl1pPr>
          </a:lstStyle>
          <a:p>
            <a:pPr rtl="0"/>
            <a:fld id="{B045831F-6AD1-4DED-BF09-35BFE3A3C66F}" type="datetime1">
              <a:rPr lang="de-DE" smtClean="0"/>
              <a:t>29.11.2024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6B4ACF6-39FD-4B08-A7D5-5BFDC37B46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7C9FD2-2C57-4DE7-8EA4-86DEE80B98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de-DE" sz="1200"/>
            </a:lvl1pPr>
          </a:lstStyle>
          <a:p>
            <a:pPr rtl="0"/>
            <a:fld id="{00AC623C-86E0-4A85-83FB-F4A716956FD4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3955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e-DE" sz="1200"/>
            </a:lvl1pPr>
          </a:lstStyle>
          <a:p>
            <a:fld id="{4EAF0040-DFA1-4580-86F0-5CFB9E4596B0}" type="datetime1">
              <a:rPr lang="de-DE" smtClean="0"/>
              <a:pPr/>
              <a:t>29.11.2024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de-DE"/>
            </a:defPPr>
          </a:lstStyle>
          <a:p>
            <a:pPr lvl="0" rtl="0"/>
            <a:r>
              <a:rPr lang="de-DE"/>
              <a:t>Textmasterformat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de-DE" sz="1200"/>
            </a:lvl1pPr>
          </a:lstStyle>
          <a:p>
            <a:pPr rtl="0"/>
            <a:fld id="{C37D7554-D10C-4E29-B8E6-BB7111FA614F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734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7D7554-D10C-4E29-B8E6-BB7111FA614F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2342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C37D7554-D10C-4E29-B8E6-BB7111FA614F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7602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C37D7554-D10C-4E29-B8E6-BB7111FA614F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6367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C37D7554-D10C-4E29-B8E6-BB7111FA614F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1631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C37D7554-D10C-4E29-B8E6-BB7111FA614F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7106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C37D7554-D10C-4E29-B8E6-BB7111FA614F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9377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C37D7554-D10C-4E29-B8E6-BB7111FA614F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4841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C37D7554-D10C-4E29-B8E6-BB7111FA614F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762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7D7554-D10C-4E29-B8E6-BB7111FA614F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0605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/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5" y="690511"/>
            <a:ext cx="5185821" cy="5253089"/>
          </a:xfrm>
        </p:spPr>
        <p:txBody>
          <a:bodyPr rtlCol="0" anchor="b">
            <a:normAutofit/>
          </a:bodyPr>
          <a:lstStyle>
            <a:lvl1pPr>
              <a:defRPr lang="de-DE"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3415944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inhalt und Tabel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 rtlCol="0">
            <a:normAutofit/>
          </a:bodyPr>
          <a:lstStyle>
            <a:lvl1pPr>
              <a:defRPr lang="de-DE" sz="36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12" name="Inhaltsplatzhalt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468814" y="2057400"/>
            <a:ext cx="3091027" cy="3867538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de-DE" sz="2000"/>
            </a:lvl1pPr>
            <a:lvl2pPr marL="8001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2pPr>
            <a:lvl3pPr marL="12573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3pPr>
            <a:lvl4pPr marL="17145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4pPr>
            <a:lvl5pPr marL="21717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4" name="Tabellenplatzhalter 13">
            <a:extLst>
              <a:ext uri="{FF2B5EF4-FFF2-40B4-BE49-F238E27FC236}">
                <a16:creationId xmlns:a16="http://schemas.microsoft.com/office/drawing/2014/main" id="{EA708189-1532-1BDD-104F-4D8556146CEE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097463" y="2051976"/>
            <a:ext cx="6180137" cy="3867538"/>
          </a:xfrm>
        </p:spPr>
        <p:txBody>
          <a:bodyPr rtlCol="0">
            <a:normAutofit/>
          </a:bodyPr>
          <a:lstStyle>
            <a:lvl1pPr>
              <a:defRPr lang="de-DE" sz="2000"/>
            </a:lvl1pPr>
          </a:lstStyle>
          <a:p>
            <a:pPr rtl="0"/>
            <a:r>
              <a:rPr lang="de-DE"/>
              <a:t>Tabelle durch Klicken auf Symbol hinzufügen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liennummernplatzhalter 5">
            <a:extLst>
              <a:ext uri="{FF2B5EF4-FFF2-40B4-BE49-F238E27FC236}">
                <a16:creationId xmlns:a16="http://schemas.microsoft.com/office/drawing/2014/main" id="{6E0EC71B-95A1-C740-6B1F-F8DF02E2D1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18D65601-5AE2-46FC-B138-694DDD2B510D}" type="slidenum">
              <a:rPr lang="de-DE" smtClean="0"/>
              <a:pPr rtl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6420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Inhalte 2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el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 rtlCol="0">
            <a:normAutofit/>
          </a:bodyPr>
          <a:lstStyle>
            <a:lvl1pPr>
              <a:defRPr lang="de-DE" sz="36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8B0AB10A-3CAB-D4C0-3CB1-401461802B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468814" y="2066731"/>
            <a:ext cx="6452876" cy="3867538"/>
          </a:xfrm>
        </p:spPr>
        <p:txBody>
          <a:bodyPr lIns="0" rtlCol="0">
            <a:norm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lang="de-DE" sz="2000"/>
            </a:lvl1pPr>
            <a:lvl2pPr>
              <a:lnSpc>
                <a:spcPct val="100000"/>
              </a:lnSpc>
              <a:spcAft>
                <a:spcPts val="600"/>
              </a:spcAft>
              <a:defRPr lang="de-DE" sz="2000"/>
            </a:lvl2pPr>
            <a:lvl3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lang="de-DE" sz="2000"/>
            </a:lvl3pPr>
            <a:lvl4pPr>
              <a:lnSpc>
                <a:spcPct val="100000"/>
              </a:lnSpc>
              <a:spcAft>
                <a:spcPts val="1200"/>
              </a:spcAft>
              <a:defRPr lang="de-DE" sz="2000"/>
            </a:lvl4pPr>
            <a:lvl5pPr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1" name="Inhaltsplatzhalter 7">
            <a:extLst>
              <a:ext uri="{FF2B5EF4-FFF2-40B4-BE49-F238E27FC236}">
                <a16:creationId xmlns:a16="http://schemas.microsoft.com/office/drawing/2014/main" id="{7DBA8ADB-B20F-8404-46AB-AF67E25C7C7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169196" y="2066731"/>
            <a:ext cx="3108391" cy="3867538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lang="de-DE" sz="2000"/>
            </a:lvl1pPr>
            <a:lvl2pPr marL="8001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lang="de-DE" sz="2000"/>
            </a:lvl2pPr>
            <a:lvl3pPr marL="1257300" indent="-342900">
              <a:buFont typeface="Arial" panose="020B0604020202020204" pitchFamily="34" charset="0"/>
              <a:buChar char="•"/>
              <a:defRPr lang="de-DE" sz="2000"/>
            </a:lvl3pPr>
            <a:lvl4pPr marL="1714500" indent="-342900">
              <a:buFont typeface="Arial" panose="020B0604020202020204" pitchFamily="34" charset="0"/>
              <a:buChar char="•"/>
              <a:defRPr lang="de-DE" sz="2000"/>
            </a:lvl4pPr>
            <a:lvl5pPr marL="2171700" indent="-342900">
              <a:buFont typeface="Arial" panose="020B0604020202020204" pitchFamily="34" charset="0"/>
              <a:buChar char="•"/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2" name="Foliennummernplatzhalter 5">
            <a:extLst>
              <a:ext uri="{FF2B5EF4-FFF2-40B4-BE49-F238E27FC236}">
                <a16:creationId xmlns:a16="http://schemas.microsoft.com/office/drawing/2014/main" id="{8814D5F7-E70A-5F97-5C8F-95B9E1B6D49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18D65601-5AE2-46FC-B138-694DDD2B510D}" type="slidenum">
              <a:rPr lang="de-DE" smtClean="0"/>
              <a:pPr rtl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7977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abel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el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 rtlCol="0">
            <a:normAutofit/>
          </a:bodyPr>
          <a:lstStyle>
            <a:lvl1pPr>
              <a:defRPr lang="de-DE" sz="36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9" name="Tabellenplatzhalter 8">
            <a:extLst>
              <a:ext uri="{FF2B5EF4-FFF2-40B4-BE49-F238E27FC236}">
                <a16:creationId xmlns:a16="http://schemas.microsoft.com/office/drawing/2014/main" id="{CB43608F-0A38-CF4A-4B3B-F1212E786FDE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487488" y="2057400"/>
            <a:ext cx="9790112" cy="3886200"/>
          </a:xfrm>
        </p:spPr>
        <p:txBody>
          <a:bodyPr rtlCol="0">
            <a:normAutofit/>
          </a:bodyPr>
          <a:lstStyle>
            <a:lvl1pPr>
              <a:defRPr lang="de-DE" sz="2400"/>
            </a:lvl1pPr>
          </a:lstStyle>
          <a:p>
            <a:pPr rtl="0"/>
            <a:r>
              <a:rPr lang="de-DE"/>
              <a:t>Tabelle durch Klicken auf Symbol hinzufügen</a:t>
            </a:r>
          </a:p>
        </p:txBody>
      </p:sp>
      <p:sp>
        <p:nvSpPr>
          <p:cNvPr id="2" name="Foliennummernplatzhalter 5">
            <a:extLst>
              <a:ext uri="{FF2B5EF4-FFF2-40B4-BE49-F238E27FC236}">
                <a16:creationId xmlns:a16="http://schemas.microsoft.com/office/drawing/2014/main" id="{05DA3688-07D1-82D9-6818-C95E9A69C2F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18D65601-5AE2-46FC-B138-694DDD2B510D}" type="slidenum">
              <a:rPr lang="de-DE" smtClean="0"/>
              <a:pPr rtl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1792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len Dank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/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4" y="690511"/>
            <a:ext cx="4964671" cy="5253089"/>
          </a:xfrm>
        </p:spPr>
        <p:txBody>
          <a:bodyPr rtlCol="0" anchor="b">
            <a:normAutofit/>
          </a:bodyPr>
          <a:lstStyle>
            <a:lvl1pPr>
              <a:defRPr lang="de-DE"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AD608249-3D60-D3B2-68C5-778D0EA18F2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2286" y="690465"/>
            <a:ext cx="4784372" cy="5253089"/>
          </a:xfrm>
        </p:spPr>
        <p:txBody>
          <a:bodyPr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de-DE" sz="2000">
                <a:solidFill>
                  <a:schemeClr val="bg1"/>
                </a:solidFill>
              </a:defRPr>
            </a:lvl1pPr>
            <a:lvl2pPr marL="7429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1800">
                <a:solidFill>
                  <a:schemeClr val="bg1"/>
                </a:solidFill>
              </a:defRPr>
            </a:lvl2pPr>
            <a:lvl3pPr marL="12001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1600">
                <a:solidFill>
                  <a:schemeClr val="bg1"/>
                </a:solidFill>
              </a:defRPr>
            </a:lvl3pPr>
            <a:lvl4pPr marL="16573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1400">
                <a:solidFill>
                  <a:schemeClr val="bg1"/>
                </a:solidFill>
              </a:defRPr>
            </a:lvl4pPr>
            <a:lvl5pPr marL="21145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082619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FC3535-6736-0473-61EB-94FD6B1DD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2DA535-D906-F5EC-901C-BF37C1B83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9ED06D-B184-CB11-A956-6429BE3C5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9DFDD-8218-49A0-A136-DE59432233B6}" type="datetimeFigureOut">
              <a:rPr lang="de-DE" smtClean="0"/>
              <a:t>29.11.2024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8FF592-FE65-7BA0-12CB-ADEB94631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6B84D0-3D1E-F9FC-A7C9-4DE4F854A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61A69-4B09-4CBC-94B4-CA2B3642BF6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39450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5" y="690511"/>
            <a:ext cx="5185821" cy="5253089"/>
          </a:xfrm>
        </p:spPr>
        <p:txBody>
          <a:bodyPr rtlCol="0" anchor="b">
            <a:normAutofit/>
          </a:bodyPr>
          <a:lstStyle>
            <a:lvl1pPr>
              <a:defRPr lang="de-DE"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17845559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5583" y="737115"/>
            <a:ext cx="4640418" cy="5407091"/>
          </a:xfrm>
        </p:spPr>
        <p:txBody>
          <a:bodyPr lIns="0" rtlCol="0">
            <a:normAutofit/>
          </a:bodyPr>
          <a:lstStyle>
            <a:lvl1pPr>
              <a:defRPr lang="de-DE" sz="36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2" name="Inhaltsplatzhalt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388461" y="737115"/>
            <a:ext cx="4449712" cy="5407091"/>
          </a:xfrm>
        </p:spPr>
        <p:txBody>
          <a:bodyPr lIns="0" tIns="0" rIns="0" bIns="0" rtlCol="0" anchor="ctr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4E9F5D75-1D8F-F695-81F8-4A6D0C67821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18D65601-5AE2-46FC-B138-694DDD2B510D}" type="slidenum">
              <a:rPr lang="de-DE" smtClean="0"/>
              <a:pPr rtl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72451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1278294"/>
            <a:ext cx="5000318" cy="4904141"/>
          </a:xfrm>
        </p:spPr>
        <p:txBody>
          <a:bodyPr rtlCol="0" anchor="b">
            <a:normAutofit/>
          </a:bodyPr>
          <a:lstStyle>
            <a:lvl1pPr>
              <a:defRPr lang="de-DE" sz="36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42169" y="-1"/>
            <a:ext cx="4635426" cy="6857999"/>
          </a:xfrm>
        </p:spPr>
        <p:txBody>
          <a:bodyPr rtlCol="0">
            <a:normAutofit/>
          </a:bodyPr>
          <a:lstStyle>
            <a:lvl1pPr marL="0" indent="0" algn="ctr">
              <a:buNone/>
              <a:defRPr lang="de-DE" sz="2000"/>
            </a:lvl1pPr>
          </a:lstStyle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0299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3508311"/>
            <a:ext cx="9923770" cy="1438762"/>
          </a:xfrm>
        </p:spPr>
        <p:txBody>
          <a:bodyPr rtlCol="0" anchor="b">
            <a:normAutofit/>
          </a:bodyPr>
          <a:lstStyle>
            <a:lvl1pPr>
              <a:defRPr lang="de-DE" sz="36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600" y="0"/>
            <a:ext cx="10361995" cy="3429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de-DE" sz="2000"/>
            </a:lvl1pPr>
          </a:lstStyle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D179113D-0374-3934-841E-56AD5AFCF9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53828" y="5228488"/>
            <a:ext cx="9923770" cy="1368256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lang="de-DE" sz="20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/>
              <a:t>Untertitel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32272241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5" y="503852"/>
            <a:ext cx="9150675" cy="1427585"/>
          </a:xfrm>
        </p:spPr>
        <p:txBody>
          <a:bodyPr lIns="0" rtlCol="0">
            <a:normAutofit/>
          </a:bodyPr>
          <a:lstStyle>
            <a:lvl1pPr>
              <a:defRPr lang="de-DE" sz="36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2" name="Inhaltsplatzhalt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50153" y="2108722"/>
            <a:ext cx="8552264" cy="4119463"/>
          </a:xfrm>
        </p:spPr>
        <p:txBody>
          <a:bodyPr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5DABAFC1-3E76-DCE6-3A6D-E0020C5BE8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18D65601-5AE2-46FC-B138-694DDD2B510D}" type="slidenum">
              <a:rPr lang="de-DE" smtClean="0"/>
              <a:pPr rtl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3596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5583" y="737115"/>
            <a:ext cx="4640418" cy="5407091"/>
          </a:xfrm>
        </p:spPr>
        <p:txBody>
          <a:bodyPr lIns="0" rtlCol="0">
            <a:normAutofit/>
          </a:bodyPr>
          <a:lstStyle>
            <a:lvl1pPr>
              <a:defRPr lang="de-DE" sz="36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2" name="Inhaltsplatzhalt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388461" y="737115"/>
            <a:ext cx="4449712" cy="5407091"/>
          </a:xfrm>
        </p:spPr>
        <p:txBody>
          <a:bodyPr lIns="0" tIns="0" rIns="0" bIns="0" rtlCol="0" anchor="ctr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4E9F5D75-1D8F-F695-81F8-4A6D0C67821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18D65601-5AE2-46FC-B138-694DDD2B510D}" type="slidenum">
              <a:rPr lang="de-DE" smtClean="0"/>
              <a:pPr rtl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61433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507175C5-CB2F-2BAC-3704-54DCD1BF04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031" y="1068169"/>
            <a:ext cx="10115939" cy="2681549"/>
          </a:xfrm>
        </p:spPr>
        <p:txBody>
          <a:bodyPr rtlCol="0" anchor="b"/>
          <a:lstStyle>
            <a:lvl1pPr algn="ctr">
              <a:defRPr lang="de-DE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901905E-33E7-852F-94E3-8E100B3D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4400" y="914400"/>
            <a:ext cx="10363200" cy="502920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B7799F7-CBB1-9649-7D06-F7EEFD4F0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1AFC5CA-DB29-4B8C-C004-72E4EC761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E3CB2D2A-7172-87CE-D493-DAF52D62EB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031" y="4027047"/>
            <a:ext cx="10115939" cy="1762783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lang="de-DE" sz="200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de-DE"/>
              <a:t>Untertitel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20695361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Inhal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 rtlCol="0">
            <a:normAutofit/>
          </a:bodyPr>
          <a:lstStyle>
            <a:lvl1pPr>
              <a:defRPr lang="de-DE" sz="36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2" name="Inhaltsplatzhalt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4" y="2057401"/>
            <a:ext cx="4627186" cy="4119463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lang="de-DE" sz="2000"/>
            </a:lvl1pPr>
            <a:lvl2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2" name="Inhaltsplatzhalt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668185" y="2057401"/>
            <a:ext cx="4609399" cy="4119463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lang="de-DE"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liennummernplatzhalter 5">
            <a:extLst>
              <a:ext uri="{FF2B5EF4-FFF2-40B4-BE49-F238E27FC236}">
                <a16:creationId xmlns:a16="http://schemas.microsoft.com/office/drawing/2014/main" id="{1D40DF0B-6602-19D4-3110-4659C28780D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18D65601-5AE2-46FC-B138-694DDD2B510D}" type="slidenum">
              <a:rPr lang="de-DE" smtClean="0"/>
              <a:pPr rtl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17208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Inhal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 rtlCol="0">
            <a:normAutofit/>
          </a:bodyPr>
          <a:lstStyle>
            <a:lvl1pPr>
              <a:defRPr lang="de-DE" sz="36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4" name="Inhaltsplatzhalter 7">
            <a:extLst>
              <a:ext uri="{FF2B5EF4-FFF2-40B4-BE49-F238E27FC236}">
                <a16:creationId xmlns:a16="http://schemas.microsoft.com/office/drawing/2014/main" id="{C355854D-70C0-E6E1-2A0C-284D00A21AE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5" y="2057401"/>
            <a:ext cx="3068678" cy="4119463"/>
          </a:xfrm>
        </p:spPr>
        <p:txBody>
          <a:bodyPr lIns="0" rtlCol="0"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lang="de-DE" sz="2000"/>
            </a:lvl1pPr>
            <a:lvl2pPr marL="457200" indent="-32004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+mj-lt"/>
              <a:buAutoNum type="alphaLcPeriod"/>
              <a:defRPr lang="de-DE" sz="2000"/>
            </a:lvl2pPr>
            <a:lvl3pPr marL="9144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rabicParenR"/>
              <a:defRPr lang="de-DE" sz="2000"/>
            </a:lvl3pPr>
            <a:lvl4pPr marL="13716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lphaLcParenR"/>
              <a:defRPr lang="de-DE" sz="2000"/>
            </a:lvl4pPr>
            <a:lvl5pPr marL="1828800" indent="-320040">
              <a:spcBef>
                <a:spcPts val="1000"/>
              </a:spcBef>
              <a:spcAft>
                <a:spcPts val="1200"/>
              </a:spcAft>
              <a:buFont typeface="+mj-lt"/>
              <a:buAutoNum type="romanLcPeriod"/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2" name="Inhaltsplatzhalt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191727" y="2057401"/>
            <a:ext cx="6085857" cy="4119463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lang="de-DE"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liennummernplatzhalter 5">
            <a:extLst>
              <a:ext uri="{FF2B5EF4-FFF2-40B4-BE49-F238E27FC236}">
                <a16:creationId xmlns:a16="http://schemas.microsoft.com/office/drawing/2014/main" id="{D7B331F9-6D4A-5020-969F-E961AF374E1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18D65601-5AE2-46FC-B138-694DDD2B510D}" type="slidenum">
              <a:rPr lang="de-DE" smtClean="0"/>
              <a:pPr rtl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42378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bild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 rtlCol="0">
            <a:normAutofit/>
          </a:bodyPr>
          <a:lstStyle>
            <a:lvl1pPr>
              <a:defRPr lang="de-DE" sz="36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357912CB-B8F8-1E65-094F-AD3220E6C79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03363" y="2061969"/>
            <a:ext cx="4592637" cy="4805362"/>
          </a:xfrm>
        </p:spPr>
        <p:txBody>
          <a:bodyPr rtlCol="0">
            <a:normAutofit/>
          </a:bodyPr>
          <a:lstStyle>
            <a:lvl1pPr marL="0" indent="0" algn="ctr">
              <a:buNone/>
              <a:defRPr lang="de-DE" sz="2000"/>
            </a:lvl1pPr>
          </a:lstStyle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12" name="Inhaltsplatzhalt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787262" y="2052736"/>
            <a:ext cx="4490320" cy="4800598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lang="de-DE" sz="2000"/>
            </a:lvl1pPr>
            <a:lvl2pPr marL="800100" indent="-3429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2pPr>
            <a:lvl3pPr marL="12573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3pPr>
            <a:lvl4pPr marL="17145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4pPr>
            <a:lvl5pPr marL="21717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2" name="Foliennummernplatzhalter 5">
            <a:extLst>
              <a:ext uri="{FF2B5EF4-FFF2-40B4-BE49-F238E27FC236}">
                <a16:creationId xmlns:a16="http://schemas.microsoft.com/office/drawing/2014/main" id="{8809D86D-3DDE-CA24-4CAA-DF6944B9BC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18D65601-5AE2-46FC-B138-694DDD2B510D}" type="slidenum">
              <a:rPr lang="de-DE" smtClean="0"/>
              <a:pPr rtl="0"/>
              <a:t>‹#›</a:t>
            </a:fld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1074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inhalt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 rtlCol="0">
            <a:normAutofit/>
          </a:bodyPr>
          <a:lstStyle>
            <a:lvl1pPr>
              <a:defRPr lang="de-DE" sz="36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12" name="Inhaltsplatzhalt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468814" y="2057400"/>
            <a:ext cx="3091027" cy="3867538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de-DE" sz="2000"/>
            </a:lvl1pPr>
            <a:lvl2pPr marL="8001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2pPr>
            <a:lvl3pPr marL="12573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3pPr>
            <a:lvl4pPr marL="17145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4pPr>
            <a:lvl5pPr marL="21717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4" name="Tabellenplatzhalter 13">
            <a:extLst>
              <a:ext uri="{FF2B5EF4-FFF2-40B4-BE49-F238E27FC236}">
                <a16:creationId xmlns:a16="http://schemas.microsoft.com/office/drawing/2014/main" id="{EA708189-1532-1BDD-104F-4D8556146CEE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097463" y="2051976"/>
            <a:ext cx="6180137" cy="3867538"/>
          </a:xfrm>
        </p:spPr>
        <p:txBody>
          <a:bodyPr rtlCol="0">
            <a:normAutofit/>
          </a:bodyPr>
          <a:lstStyle>
            <a:lvl1pPr>
              <a:defRPr lang="de-DE" sz="2000"/>
            </a:lvl1pPr>
          </a:lstStyle>
          <a:p>
            <a:pPr rtl="0"/>
            <a:r>
              <a:rPr lang="de-DE"/>
              <a:t>Tabelle durch Klicken auf Symbol hinzufügen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liennummernplatzhalter 5">
            <a:extLst>
              <a:ext uri="{FF2B5EF4-FFF2-40B4-BE49-F238E27FC236}">
                <a16:creationId xmlns:a16="http://schemas.microsoft.com/office/drawing/2014/main" id="{6E0EC71B-95A1-C740-6B1F-F8DF02E2D1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18D65601-5AE2-46FC-B138-694DDD2B510D}" type="slidenum">
              <a:rPr lang="de-DE" smtClean="0"/>
              <a:pPr rtl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92991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Inhal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el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 rtlCol="0">
            <a:normAutofit/>
          </a:bodyPr>
          <a:lstStyle>
            <a:lvl1pPr>
              <a:defRPr lang="de-DE" sz="36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8B0AB10A-3CAB-D4C0-3CB1-401461802B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468814" y="2066731"/>
            <a:ext cx="6452876" cy="3867538"/>
          </a:xfrm>
        </p:spPr>
        <p:txBody>
          <a:bodyPr lIns="0" rtlCol="0">
            <a:norm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lang="de-DE" sz="2000"/>
            </a:lvl1pPr>
            <a:lvl2pPr>
              <a:lnSpc>
                <a:spcPct val="100000"/>
              </a:lnSpc>
              <a:spcAft>
                <a:spcPts val="600"/>
              </a:spcAft>
              <a:defRPr lang="de-DE" sz="2000"/>
            </a:lvl2pPr>
            <a:lvl3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lang="de-DE" sz="2000"/>
            </a:lvl3pPr>
            <a:lvl4pPr>
              <a:lnSpc>
                <a:spcPct val="100000"/>
              </a:lnSpc>
              <a:spcAft>
                <a:spcPts val="1200"/>
              </a:spcAft>
              <a:defRPr lang="de-DE" sz="2000"/>
            </a:lvl4pPr>
            <a:lvl5pPr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1" name="Inhaltsplatzhalter 7">
            <a:extLst>
              <a:ext uri="{FF2B5EF4-FFF2-40B4-BE49-F238E27FC236}">
                <a16:creationId xmlns:a16="http://schemas.microsoft.com/office/drawing/2014/main" id="{7DBA8ADB-B20F-8404-46AB-AF67E25C7C7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169196" y="2066731"/>
            <a:ext cx="3108391" cy="3867538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lang="de-DE" sz="2000"/>
            </a:lvl1pPr>
            <a:lvl2pPr marL="8001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lang="de-DE" sz="2000"/>
            </a:lvl2pPr>
            <a:lvl3pPr marL="1257300" indent="-342900">
              <a:buFont typeface="Arial" panose="020B0604020202020204" pitchFamily="34" charset="0"/>
              <a:buChar char="•"/>
              <a:defRPr lang="de-DE" sz="2000"/>
            </a:lvl3pPr>
            <a:lvl4pPr marL="1714500" indent="-342900">
              <a:buFont typeface="Arial" panose="020B0604020202020204" pitchFamily="34" charset="0"/>
              <a:buChar char="•"/>
              <a:defRPr lang="de-DE" sz="2000"/>
            </a:lvl4pPr>
            <a:lvl5pPr marL="2171700" indent="-342900">
              <a:buFont typeface="Arial" panose="020B0604020202020204" pitchFamily="34" charset="0"/>
              <a:buChar char="•"/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2" name="Foliennummernplatzhalter 5">
            <a:extLst>
              <a:ext uri="{FF2B5EF4-FFF2-40B4-BE49-F238E27FC236}">
                <a16:creationId xmlns:a16="http://schemas.microsoft.com/office/drawing/2014/main" id="{8814D5F7-E70A-5F97-5C8F-95B9E1B6D49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18D65601-5AE2-46FC-B138-694DDD2B510D}" type="slidenum">
              <a:rPr lang="de-DE" smtClean="0"/>
              <a:pPr rtl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28140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el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 rtlCol="0">
            <a:normAutofit/>
          </a:bodyPr>
          <a:lstStyle>
            <a:lvl1pPr>
              <a:defRPr lang="de-DE" sz="36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9" name="Tabellenplatzhalter 8">
            <a:extLst>
              <a:ext uri="{FF2B5EF4-FFF2-40B4-BE49-F238E27FC236}">
                <a16:creationId xmlns:a16="http://schemas.microsoft.com/office/drawing/2014/main" id="{CB43608F-0A38-CF4A-4B3B-F1212E786FDE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487488" y="2057400"/>
            <a:ext cx="9790112" cy="3886200"/>
          </a:xfrm>
        </p:spPr>
        <p:txBody>
          <a:bodyPr rtlCol="0">
            <a:normAutofit/>
          </a:bodyPr>
          <a:lstStyle>
            <a:lvl1pPr>
              <a:defRPr lang="de-DE" sz="2400"/>
            </a:lvl1pPr>
          </a:lstStyle>
          <a:p>
            <a:pPr rtl="0"/>
            <a:r>
              <a:rPr lang="de-DE"/>
              <a:t>Tabelle durch Klicken auf Symbol hinzufügen</a:t>
            </a:r>
          </a:p>
        </p:txBody>
      </p:sp>
      <p:sp>
        <p:nvSpPr>
          <p:cNvPr id="2" name="Foliennummernplatzhalter 5">
            <a:extLst>
              <a:ext uri="{FF2B5EF4-FFF2-40B4-BE49-F238E27FC236}">
                <a16:creationId xmlns:a16="http://schemas.microsoft.com/office/drawing/2014/main" id="{05DA3688-07D1-82D9-6818-C95E9A69C2F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18D65601-5AE2-46FC-B138-694DDD2B510D}" type="slidenum">
              <a:rPr lang="de-DE" smtClean="0"/>
              <a:pPr rtl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13572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len D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4" y="690511"/>
            <a:ext cx="4964671" cy="5253089"/>
          </a:xfrm>
        </p:spPr>
        <p:txBody>
          <a:bodyPr rtlCol="0" anchor="b">
            <a:normAutofit/>
          </a:bodyPr>
          <a:lstStyle>
            <a:lvl1pPr>
              <a:defRPr lang="de-DE"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AD608249-3D60-D3B2-68C5-778D0EA18F2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2286" y="690465"/>
            <a:ext cx="4784372" cy="5253089"/>
          </a:xfrm>
        </p:spPr>
        <p:txBody>
          <a:bodyPr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de-DE" sz="2000">
                <a:solidFill>
                  <a:schemeClr val="bg1"/>
                </a:solidFill>
              </a:defRPr>
            </a:lvl1pPr>
            <a:lvl2pPr marL="7429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1800">
                <a:solidFill>
                  <a:schemeClr val="bg1"/>
                </a:solidFill>
              </a:defRPr>
            </a:lvl2pPr>
            <a:lvl3pPr marL="12001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1600">
                <a:solidFill>
                  <a:schemeClr val="bg1"/>
                </a:solidFill>
              </a:defRPr>
            </a:lvl3pPr>
            <a:lvl4pPr marL="16573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1400">
                <a:solidFill>
                  <a:schemeClr val="bg1"/>
                </a:solidFill>
              </a:defRPr>
            </a:lvl4pPr>
            <a:lvl5pPr marL="21145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643748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1278294"/>
            <a:ext cx="5000318" cy="4904141"/>
          </a:xfrm>
        </p:spPr>
        <p:txBody>
          <a:bodyPr rtlCol="0" anchor="b">
            <a:normAutofit/>
          </a:bodyPr>
          <a:lstStyle>
            <a:lvl1pPr>
              <a:defRPr lang="de-DE" sz="36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42169" y="-1"/>
            <a:ext cx="4635426" cy="6857999"/>
          </a:xfrm>
        </p:spPr>
        <p:txBody>
          <a:bodyPr rtlCol="0">
            <a:normAutofit/>
          </a:bodyPr>
          <a:lstStyle>
            <a:lvl1pPr marL="0" indent="0" algn="ctr">
              <a:buNone/>
              <a:defRPr lang="de-DE" sz="2000"/>
            </a:lvl1pPr>
          </a:lstStyle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774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Untertitel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3508311"/>
            <a:ext cx="9923770" cy="1438762"/>
          </a:xfrm>
        </p:spPr>
        <p:txBody>
          <a:bodyPr rtlCol="0" anchor="b">
            <a:normAutofit/>
          </a:bodyPr>
          <a:lstStyle>
            <a:lvl1pPr>
              <a:defRPr lang="de-DE" sz="36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600" y="0"/>
            <a:ext cx="10361995" cy="3429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de-DE" sz="2000"/>
            </a:lvl1pPr>
          </a:lstStyle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D179113D-0374-3934-841E-56AD5AFCF9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53828" y="5228488"/>
            <a:ext cx="9923770" cy="1368256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lang="de-DE" sz="20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/>
              <a:t>Untertitel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3429770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5" y="503852"/>
            <a:ext cx="9150675" cy="1427585"/>
          </a:xfrm>
        </p:spPr>
        <p:txBody>
          <a:bodyPr lIns="0" rtlCol="0">
            <a:normAutofit/>
          </a:bodyPr>
          <a:lstStyle>
            <a:lvl1pPr>
              <a:defRPr lang="de-DE" sz="36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2" name="Inhaltsplatzhalt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50153" y="2108722"/>
            <a:ext cx="8552264" cy="4119463"/>
          </a:xfrm>
        </p:spPr>
        <p:txBody>
          <a:bodyPr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5DABAFC1-3E76-DCE6-3A6D-E0020C5BE8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18D65601-5AE2-46FC-B138-694DDD2B510D}" type="slidenum">
              <a:rPr lang="de-DE" smtClean="0"/>
              <a:pPr rtl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0244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tite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507175C5-CB2F-2BAC-3704-54DCD1BF04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031" y="1068169"/>
            <a:ext cx="10115939" cy="2681549"/>
          </a:xfrm>
        </p:spPr>
        <p:txBody>
          <a:bodyPr rtlCol="0" anchor="b"/>
          <a:lstStyle>
            <a:lvl1pPr algn="ctr">
              <a:defRPr lang="de-DE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901905E-33E7-852F-94E3-8E100B3D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4400" y="914400"/>
            <a:ext cx="10363200" cy="502920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B7799F7-CBB1-9649-7D06-F7EEFD4F0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1AFC5CA-DB29-4B8C-C004-72E4EC761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/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E3CB2D2A-7172-87CE-D493-DAF52D62EB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031" y="4027047"/>
            <a:ext cx="10115939" cy="1762783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lang="de-DE" sz="200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de-DE"/>
              <a:t>Untertitel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3699372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Inhalte 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 rtlCol="0">
            <a:normAutofit/>
          </a:bodyPr>
          <a:lstStyle>
            <a:lvl1pPr>
              <a:defRPr lang="de-DE" sz="36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2" name="Inhaltsplatzhalt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4" y="2057401"/>
            <a:ext cx="4627186" cy="4119463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lang="de-DE" sz="2000"/>
            </a:lvl1pPr>
            <a:lvl2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2" name="Inhaltsplatzhalt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668185" y="2057401"/>
            <a:ext cx="4609399" cy="4119463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lang="de-DE"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liennummernplatzhalter 5">
            <a:extLst>
              <a:ext uri="{FF2B5EF4-FFF2-40B4-BE49-F238E27FC236}">
                <a16:creationId xmlns:a16="http://schemas.microsoft.com/office/drawing/2014/main" id="{1D40DF0B-6602-19D4-3110-4659C28780D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18D65601-5AE2-46FC-B138-694DDD2B510D}" type="slidenum">
              <a:rPr lang="de-DE" smtClean="0"/>
              <a:pPr rtl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7582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Inhalte 3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 rtlCol="0">
            <a:normAutofit/>
          </a:bodyPr>
          <a:lstStyle>
            <a:lvl1pPr>
              <a:defRPr lang="de-DE" sz="36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4" name="Inhaltsplatzhalter 7">
            <a:extLst>
              <a:ext uri="{FF2B5EF4-FFF2-40B4-BE49-F238E27FC236}">
                <a16:creationId xmlns:a16="http://schemas.microsoft.com/office/drawing/2014/main" id="{C355854D-70C0-E6E1-2A0C-284D00A21AE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5" y="2057401"/>
            <a:ext cx="3068678" cy="4119463"/>
          </a:xfrm>
        </p:spPr>
        <p:txBody>
          <a:bodyPr lIns="0" rtlCol="0"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lang="de-DE" sz="2000"/>
            </a:lvl1pPr>
            <a:lvl2pPr marL="457200" indent="-32004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+mj-lt"/>
              <a:buAutoNum type="alphaLcPeriod"/>
              <a:defRPr lang="de-DE" sz="2000"/>
            </a:lvl2pPr>
            <a:lvl3pPr marL="9144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rabicParenR"/>
              <a:defRPr lang="de-DE" sz="2000"/>
            </a:lvl3pPr>
            <a:lvl4pPr marL="13716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lphaLcParenR"/>
              <a:defRPr lang="de-DE" sz="2000"/>
            </a:lvl4pPr>
            <a:lvl5pPr marL="1828800" indent="-320040">
              <a:spcBef>
                <a:spcPts val="1000"/>
              </a:spcBef>
              <a:spcAft>
                <a:spcPts val="1200"/>
              </a:spcAft>
              <a:buFont typeface="+mj-lt"/>
              <a:buAutoNum type="romanLcPeriod"/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2" name="Inhaltsplatzhalt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191727" y="2057401"/>
            <a:ext cx="6085857" cy="4119463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lang="de-DE"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liennummernplatzhalter 5">
            <a:extLst>
              <a:ext uri="{FF2B5EF4-FFF2-40B4-BE49-F238E27FC236}">
                <a16:creationId xmlns:a16="http://schemas.microsoft.com/office/drawing/2014/main" id="{D7B331F9-6D4A-5020-969F-E961AF374E1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18D65601-5AE2-46FC-B138-694DDD2B510D}" type="slidenum">
              <a:rPr lang="de-DE" smtClean="0"/>
              <a:pPr rtl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5166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bild und Inhalt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 rtlCol="0">
            <a:normAutofit/>
          </a:bodyPr>
          <a:lstStyle>
            <a:lvl1pPr>
              <a:defRPr lang="de-DE" sz="36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357912CB-B8F8-1E65-094F-AD3220E6C79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03363" y="2061969"/>
            <a:ext cx="4592637" cy="4805362"/>
          </a:xfrm>
        </p:spPr>
        <p:txBody>
          <a:bodyPr rtlCol="0">
            <a:normAutofit/>
          </a:bodyPr>
          <a:lstStyle>
            <a:lvl1pPr marL="0" indent="0" algn="ctr">
              <a:buNone/>
              <a:defRPr lang="de-DE" sz="2000"/>
            </a:lvl1pPr>
          </a:lstStyle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12" name="Inhaltsplatzhalt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787262" y="2052736"/>
            <a:ext cx="4490320" cy="4800598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lang="de-DE" sz="2000"/>
            </a:lvl1pPr>
            <a:lvl2pPr marL="800100" indent="-3429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2pPr>
            <a:lvl3pPr marL="12573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3pPr>
            <a:lvl4pPr marL="17145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4pPr>
            <a:lvl5pPr marL="21717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2" name="Foliennummernplatzhalter 5">
            <a:extLst>
              <a:ext uri="{FF2B5EF4-FFF2-40B4-BE49-F238E27FC236}">
                <a16:creationId xmlns:a16="http://schemas.microsoft.com/office/drawing/2014/main" id="{8809D86D-3DDE-CA24-4CAA-DF6944B9BC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18D65601-5AE2-46FC-B138-694DDD2B510D}" type="slidenum">
              <a:rPr lang="de-DE" smtClean="0"/>
              <a:pPr rtl="0"/>
              <a:t>‹#›</a:t>
            </a:fld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868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B82F216-62F1-7E0B-63FD-51C27CDAA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61F31D-B959-2AD8-9208-FF08B574D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de-DE"/>
            </a:defPPr>
          </a:lstStyle>
          <a:p>
            <a:pPr lvl="0" rtl="0"/>
            <a:r>
              <a:rPr lang="de-DE"/>
              <a:t>Textmasterformat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32C8C7-5C6C-400B-AEC0-4D8178161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de-DE"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pPr rtl="0"/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7105D6-7B52-4B7D-9473-BCD571A93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de-DE"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pPr rt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3EAA0A-7090-4FA3-AD1C-CD4570404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2136" y="5943601"/>
            <a:ext cx="968983" cy="651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de-DE" sz="1200" b="1" spc="150" baseline="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18D65601-5AE2-46FC-B138-694DDD2B510D}" type="slidenum">
              <a:rPr lang="de-DE" smtClean="0"/>
              <a:pPr rtl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9502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de-DE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de-DE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F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B82F216-62F1-7E0B-63FD-51C27CDAA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61F31D-B959-2AD8-9208-FF08B574D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de-DE"/>
            </a:defPPr>
          </a:lstStyle>
          <a:p>
            <a:pPr lvl="0" rtl="0"/>
            <a:r>
              <a:rPr lang="de-DE"/>
              <a:t>Textmasterformat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32C8C7-5C6C-400B-AEC0-4D8178161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de-DE"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pPr rtl="0"/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7105D6-7B52-4B7D-9473-BCD571A93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de-DE"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pPr rt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3EAA0A-7090-4FA3-AD1C-CD4570404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2136" y="5943601"/>
            <a:ext cx="968983" cy="651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de-DE" sz="1200" b="1" spc="150" baseline="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18D65601-5AE2-46FC-B138-694DDD2B510D}" type="slidenum">
              <a:rPr lang="de-DE" smtClean="0"/>
              <a:pPr rtl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743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3" r:id="rId2"/>
    <p:sldLayoutId id="2147483692" r:id="rId3"/>
    <p:sldLayoutId id="2147483691" r:id="rId4"/>
    <p:sldLayoutId id="2147483690" r:id="rId5"/>
    <p:sldLayoutId id="2147483689" r:id="rId6"/>
    <p:sldLayoutId id="2147483688" r:id="rId7"/>
    <p:sldLayoutId id="2147483687" r:id="rId8"/>
    <p:sldLayoutId id="2147483686" r:id="rId9"/>
    <p:sldLayoutId id="2147483685" r:id="rId10"/>
    <p:sldLayoutId id="2147483684" r:id="rId11"/>
    <p:sldLayoutId id="2147483682" r:id="rId12"/>
    <p:sldLayoutId id="214748368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de-DE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de-DE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www.endocrine.org/patient-engagement/endocrine-library/diabetes-complications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doi.org/10.3390/nano13071247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.png"/><Relationship Id="rId5" Type="http://schemas.openxmlformats.org/officeDocument/2006/relationships/hyperlink" Target="https://doi.org/10.2337/dci22-0027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mayocpiqo.2023.08.005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docrine.org/patient-engagement/endocrine-library/diabetes-complication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454C9E-20FB-B999-9303-C71D1334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52" y="922352"/>
            <a:ext cx="3866897" cy="1113183"/>
          </a:xfrm>
        </p:spPr>
        <p:txBody>
          <a:bodyPr rtlCol="0"/>
          <a:lstStyle>
            <a:defPPr>
              <a:defRPr lang="de-DE"/>
            </a:defPPr>
          </a:lstStyle>
          <a:p>
            <a:pPr algn="ctr"/>
            <a:r>
              <a:rPr lang="de-DE" sz="5400" err="1">
                <a:ea typeface="+mj-lt"/>
                <a:cs typeface="+mj-lt"/>
              </a:rPr>
              <a:t>MediAid</a:t>
            </a:r>
            <a:endParaRPr lang="de-DE" err="1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2C9D921-C0FA-0D2E-12B1-56B6B1A7BAF2}"/>
              </a:ext>
            </a:extLst>
          </p:cNvPr>
          <p:cNvSpPr txBox="1"/>
          <p:nvPr/>
        </p:nvSpPr>
        <p:spPr>
          <a:xfrm>
            <a:off x="1352723" y="3037397"/>
            <a:ext cx="9565419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de-DE" sz="2000">
                <a:solidFill>
                  <a:schemeClr val="bg1"/>
                </a:solidFill>
                <a:latin typeface="Tisa Offc Serif Pro"/>
                <a:cs typeface="Segoe UI"/>
              </a:rPr>
              <a:t>A Clinical </a:t>
            </a:r>
            <a:r>
              <a:rPr lang="de-DE" sz="2000" err="1">
                <a:solidFill>
                  <a:schemeClr val="bg1"/>
                </a:solidFill>
                <a:latin typeface="Tisa Offc Serif Pro"/>
                <a:cs typeface="Segoe UI"/>
              </a:rPr>
              <a:t>Decision</a:t>
            </a:r>
            <a:r>
              <a:rPr lang="de-DE" sz="2000">
                <a:solidFill>
                  <a:schemeClr val="bg1"/>
                </a:solidFill>
                <a:latin typeface="Tisa Offc Serif Pro"/>
                <a:cs typeface="Segoe UI"/>
              </a:rPr>
              <a:t> Support System</a:t>
            </a:r>
            <a:endParaRPr lang="en-US" sz="2000">
              <a:solidFill>
                <a:schemeClr val="bg1"/>
              </a:solidFill>
              <a:latin typeface="Tisa Offc Serif Pro"/>
              <a:cs typeface="Segoe UI"/>
            </a:endParaRPr>
          </a:p>
          <a:p>
            <a:pPr marL="0" marR="0" lvl="0" indent="0" algn="ctr" defTabSz="914400">
              <a:spcAft>
                <a:spcPts val="0"/>
              </a:spcAft>
              <a:buNone/>
              <a:tabLst/>
              <a:defRPr/>
            </a:pPr>
            <a:r>
              <a:rPr lang="de-DE" sz="2000" err="1">
                <a:solidFill>
                  <a:schemeClr val="bg1"/>
                </a:solidFill>
                <a:latin typeface="Tisa Offc Serif Pro"/>
                <a:cs typeface="Segoe UI"/>
              </a:rPr>
              <a:t>for</a:t>
            </a:r>
            <a:endParaRPr lang="en-US" sz="200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sa Offc Serif Pro"/>
              <a:cs typeface="Segoe UI"/>
            </a:endParaRPr>
          </a:p>
          <a:p>
            <a:pPr algn="ctr">
              <a:defRPr/>
            </a:pPr>
            <a:r>
              <a:rPr lang="de-DE" sz="2000">
                <a:solidFill>
                  <a:schemeClr val="bg1"/>
                </a:solidFill>
                <a:latin typeface="Tisa Offc Serif Pro"/>
                <a:cs typeface="Segoe UI"/>
              </a:rPr>
              <a:t>Diabetes and </a:t>
            </a:r>
            <a:r>
              <a:rPr lang="de-DE" sz="2000" err="1">
                <a:solidFill>
                  <a:schemeClr val="bg1"/>
                </a:solidFill>
                <a:latin typeface="Tisa Offc Serif Pro"/>
                <a:cs typeface="Segoe UI"/>
              </a:rPr>
              <a:t>Chronic</a:t>
            </a:r>
            <a:r>
              <a:rPr lang="de-DE" sz="2000">
                <a:solidFill>
                  <a:schemeClr val="bg1"/>
                </a:solidFill>
                <a:latin typeface="Tisa Offc Serif Pro"/>
                <a:cs typeface="Segoe UI"/>
              </a:rPr>
              <a:t> </a:t>
            </a:r>
            <a:r>
              <a:rPr lang="de-DE" sz="2000" err="1">
                <a:solidFill>
                  <a:schemeClr val="bg1"/>
                </a:solidFill>
                <a:latin typeface="Tisa Offc Serif Pro"/>
                <a:cs typeface="Segoe UI"/>
              </a:rPr>
              <a:t>Kidney</a:t>
            </a:r>
            <a:r>
              <a:rPr lang="de-DE" sz="2000">
                <a:solidFill>
                  <a:schemeClr val="bg1"/>
                </a:solidFill>
                <a:latin typeface="Tisa Offc Serif Pro"/>
                <a:cs typeface="Segoe UI"/>
              </a:rPr>
              <a:t> Disease</a:t>
            </a:r>
            <a:endParaRPr lang="en-US" sz="2000">
              <a:solidFill>
                <a:schemeClr val="bg1"/>
              </a:solidFill>
              <a:latin typeface="Tisa Offc Serif Pro"/>
              <a:cs typeface="Segoe UI"/>
            </a:endParaRPr>
          </a:p>
          <a:p>
            <a:pPr marL="0" marR="0" lvl="0" indent="0" algn="ctr" defTabSz="914400"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2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sa Offc Serif Pro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FC2B45C-EE04-3215-CCF8-96CE7A729349}"/>
              </a:ext>
            </a:extLst>
          </p:cNvPr>
          <p:cNvSpPr txBox="1"/>
          <p:nvPr/>
        </p:nvSpPr>
        <p:spPr>
          <a:xfrm>
            <a:off x="923677" y="5991305"/>
            <a:ext cx="11202061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de-DE" sz="2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sa Offc Serif Pro"/>
                <a:cs typeface="Segoe UI"/>
              </a:rPr>
              <a:t>Oliver Lorenz-Cristea</a:t>
            </a:r>
            <a:r>
              <a:rPr lang="de-DE" sz="2000">
                <a:solidFill>
                  <a:schemeClr val="bg1"/>
                </a:solidFill>
                <a:latin typeface="Tisa Offc Serif Pro"/>
                <a:cs typeface="Segoe UI"/>
              </a:rPr>
              <a:t>, Emmanouil </a:t>
            </a:r>
            <a:r>
              <a:rPr lang="de-DE" sz="2000" err="1">
                <a:solidFill>
                  <a:schemeClr val="bg1"/>
                </a:solidFill>
                <a:latin typeface="Tisa Offc Serif Pro"/>
                <a:cs typeface="Segoe UI"/>
              </a:rPr>
              <a:t>Damilakis</a:t>
            </a:r>
            <a:r>
              <a:rPr lang="de-DE" sz="2000">
                <a:solidFill>
                  <a:schemeClr val="bg1"/>
                </a:solidFill>
                <a:latin typeface="Tisa Offc Serif Pro"/>
                <a:cs typeface="Segoe UI"/>
              </a:rPr>
              <a:t>, Nicolas Bopp</a:t>
            </a:r>
            <a:endParaRPr lang="en-US" sz="2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sa Offc Serif Pro"/>
              <a:cs typeface="Segoe UI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de-DE" sz="2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sa Offc Serif Pro"/>
                <a:cs typeface="Segoe UI"/>
              </a:rPr>
              <a:t>FHNW – Pharmaceutical </a:t>
            </a:r>
            <a:r>
              <a:rPr kumimoji="0" lang="de-DE" sz="2000" b="0" i="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sa Offc Serif Pro"/>
                <a:cs typeface="Segoe UI"/>
              </a:rPr>
              <a:t>Informatics</a:t>
            </a:r>
            <a:r>
              <a:rPr kumimoji="0" lang="de-DE" sz="2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sa Offc Serif Pro"/>
                <a:cs typeface="Segoe UI"/>
              </a:rPr>
              <a:t> – </a:t>
            </a:r>
            <a:r>
              <a:rPr lang="de-DE" sz="2000">
                <a:solidFill>
                  <a:schemeClr val="bg1"/>
                </a:solidFill>
                <a:latin typeface="Tisa Offc Serif Pro"/>
                <a:cs typeface="Segoe UI"/>
              </a:rPr>
              <a:t>Digital Transformation in </a:t>
            </a:r>
            <a:r>
              <a:rPr lang="de-DE" sz="2000" err="1">
                <a:solidFill>
                  <a:schemeClr val="bg1"/>
                </a:solidFill>
                <a:latin typeface="Tisa Offc Serif Pro"/>
                <a:cs typeface="Segoe UI"/>
              </a:rPr>
              <a:t>Healthcare</a:t>
            </a:r>
            <a:endParaRPr lang="de-DE" sz="2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sa Offc Serif Pro"/>
              <a:cs typeface="Segoe UI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de-DE" sz="2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sa Offc Serif Pro"/>
                <a:cs typeface="Segoe UI"/>
              </a:rPr>
              <a:t>11.12.2024</a:t>
            </a:r>
            <a:endParaRPr lang="en-US" sz="2000">
              <a:solidFill>
                <a:schemeClr val="bg1"/>
              </a:solidFill>
              <a:latin typeface="Tisa Offc Serif Pro"/>
              <a:cs typeface="Segoe UI"/>
            </a:endParaRPr>
          </a:p>
          <a:p>
            <a:pPr marL="0" marR="0" lvl="0" indent="0" defTabSz="914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sa Offc Serif Pro"/>
            </a:endParaRPr>
          </a:p>
        </p:txBody>
      </p:sp>
    </p:spTree>
    <p:extLst>
      <p:ext uri="{BB962C8B-B14F-4D97-AF65-F5344CB8AC3E}">
        <p14:creationId xmlns:p14="http://schemas.microsoft.com/office/powerpoint/2010/main" val="2277671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94A49F90-CB05-7474-C71B-83E1DB2BDDA1}"/>
              </a:ext>
            </a:extLst>
          </p:cNvPr>
          <p:cNvSpPr>
            <a:spLocks noChangeAspect="1"/>
          </p:cNvSpPr>
          <p:nvPr/>
        </p:nvSpPr>
        <p:spPr>
          <a:xfrm>
            <a:off x="727589" y="277647"/>
            <a:ext cx="1934506" cy="1907903"/>
          </a:xfrm>
          <a:prstGeom prst="flowChartConnector">
            <a:avLst/>
          </a:prstGeom>
          <a:solidFill>
            <a:srgbClr val="40636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Problem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CD4601E-33F5-5714-867D-A0B584DA7C1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 anchor="ctr">
            <a:normAutofit/>
          </a:bodyPr>
          <a:lstStyle>
            <a:defPPr>
              <a:defRPr lang="de-DE"/>
            </a:defPPr>
          </a:lstStyle>
          <a:p>
            <a:pPr rtl="0">
              <a:spcAft>
                <a:spcPts val="600"/>
              </a:spcAft>
            </a:pPr>
            <a:fld id="{18D65601-5AE2-46FC-B138-694DDD2B510D}" type="slidenum">
              <a:rPr lang="de-DE" smtClean="0">
                <a:solidFill>
                  <a:srgbClr val="000000"/>
                </a:solidFill>
              </a:rPr>
              <a:pPr rtl="0">
                <a:spcAft>
                  <a:spcPts val="600"/>
                </a:spcAft>
              </a:pPr>
              <a:t>2</a:t>
            </a:fld>
            <a:endParaRPr lang="de-DE">
              <a:solidFill>
                <a:srgbClr val="000000"/>
              </a:solidFill>
            </a:endParaRPr>
          </a:p>
        </p:txBody>
      </p:sp>
      <p:pic>
        <p:nvPicPr>
          <p:cNvPr id="11" name="Inhaltsplatzhalter 5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057BADAC-4B7A-EC07-AD70-C271B3310AA2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 rotWithShape="1">
          <a:blip r:embed="rId3"/>
          <a:srcRect l="33300" t="1049"/>
          <a:stretch/>
        </p:blipFill>
        <p:spPr>
          <a:xfrm>
            <a:off x="1433657" y="2300432"/>
            <a:ext cx="3840084" cy="2734510"/>
          </a:xfrm>
          <a:noFill/>
          <a:ln w="12700">
            <a:solidFill>
              <a:schemeClr val="bg1"/>
            </a:solidFill>
          </a:ln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8C5BF004-68DD-E019-FB91-3D869D72C9D4}"/>
              </a:ext>
            </a:extLst>
          </p:cNvPr>
          <p:cNvSpPr txBox="1"/>
          <p:nvPr/>
        </p:nvSpPr>
        <p:spPr>
          <a:xfrm>
            <a:off x="1367506" y="5034942"/>
            <a:ext cx="2589177" cy="2616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de-DE" sz="110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https://doi.org/10.3390/nano13071247</a:t>
            </a:r>
            <a:endParaRPr lang="de-DE" sz="1100">
              <a:solidFill>
                <a:srgbClr val="0070C0"/>
              </a:solidFill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489AEB95-4768-03D8-2D73-140AC25FF4B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984" t="3346" r="16855"/>
          <a:stretch/>
        </p:blipFill>
        <p:spPr>
          <a:xfrm>
            <a:off x="7441171" y="2295970"/>
            <a:ext cx="3516834" cy="2738972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0B69746C-AF79-9A6C-8101-541E8298DDBE}"/>
              </a:ext>
            </a:extLst>
          </p:cNvPr>
          <p:cNvSpPr txBox="1"/>
          <p:nvPr/>
        </p:nvSpPr>
        <p:spPr>
          <a:xfrm>
            <a:off x="7441171" y="5034942"/>
            <a:ext cx="2929392" cy="2616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de-DE" sz="1100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Diabetes Complications | Endocrine Society</a:t>
            </a:r>
            <a:endParaRPr lang="de-DE" sz="1100">
              <a:solidFill>
                <a:srgbClr val="0070C0"/>
              </a:solidFill>
            </a:endParaRPr>
          </a:p>
        </p:txBody>
      </p:sp>
      <p:sp>
        <p:nvSpPr>
          <p:cNvPr id="16" name="Titel 2">
            <a:extLst>
              <a:ext uri="{FF2B5EF4-FFF2-40B4-BE49-F238E27FC236}">
                <a16:creationId xmlns:a16="http://schemas.microsoft.com/office/drawing/2014/main" id="{5BD05F9D-64CE-8241-F51E-33062C07C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40" y="433421"/>
            <a:ext cx="9086971" cy="1128027"/>
          </a:xfrm>
        </p:spPr>
        <p:txBody>
          <a:bodyPr rtlCol="0" anchor="ctr">
            <a:noAutofit/>
          </a:bodyPr>
          <a:lstStyle>
            <a:defPPr>
              <a:defRPr lang="de-DE"/>
            </a:defPPr>
          </a:lstStyle>
          <a:p>
            <a:pPr algn="ctr" rtl="0"/>
            <a:r>
              <a:rPr lang="de-DE">
                <a:solidFill>
                  <a:srgbClr val="000000"/>
                </a:solidFill>
              </a:rPr>
              <a:t>Early </a:t>
            </a:r>
            <a:r>
              <a:rPr lang="de-DE" err="1">
                <a:solidFill>
                  <a:srgbClr val="000000"/>
                </a:solidFill>
              </a:rPr>
              <a:t>detection</a:t>
            </a:r>
            <a:r>
              <a:rPr lang="de-DE">
                <a:solidFill>
                  <a:srgbClr val="000000"/>
                </a:solidFill>
              </a:rPr>
              <a:t> </a:t>
            </a:r>
            <a:r>
              <a:rPr lang="de-DE" err="1">
                <a:solidFill>
                  <a:srgbClr val="000000"/>
                </a:solidFill>
              </a:rPr>
              <a:t>of</a:t>
            </a:r>
            <a:r>
              <a:rPr lang="de-DE">
                <a:solidFill>
                  <a:srgbClr val="000000"/>
                </a:solidFill>
              </a:rPr>
              <a:t> </a:t>
            </a:r>
            <a:r>
              <a:rPr lang="de-DE" err="1">
                <a:solidFill>
                  <a:srgbClr val="000000"/>
                </a:solidFill>
              </a:rPr>
              <a:t>diabetic</a:t>
            </a:r>
            <a:r>
              <a:rPr lang="de-DE">
                <a:solidFill>
                  <a:srgbClr val="000000"/>
                </a:solidFill>
              </a:rPr>
              <a:t> </a:t>
            </a:r>
            <a:r>
              <a:rPr lang="de-DE" err="1">
                <a:solidFill>
                  <a:srgbClr val="000000"/>
                </a:solidFill>
              </a:rPr>
              <a:t>related</a:t>
            </a:r>
            <a:r>
              <a:rPr lang="de-DE">
                <a:solidFill>
                  <a:srgbClr val="000000"/>
                </a:solidFill>
              </a:rPr>
              <a:t> </a:t>
            </a:r>
            <a:r>
              <a:rPr lang="de-DE" err="1">
                <a:solidFill>
                  <a:srgbClr val="000000"/>
                </a:solidFill>
              </a:rPr>
              <a:t>complications</a:t>
            </a:r>
            <a:r>
              <a:rPr lang="de-DE">
                <a:solidFill>
                  <a:srgbClr val="000000"/>
                </a:solidFill>
              </a:rPr>
              <a:t> </a:t>
            </a:r>
            <a:r>
              <a:rPr lang="de-DE" err="1">
                <a:solidFill>
                  <a:srgbClr val="000000"/>
                </a:solidFill>
              </a:rPr>
              <a:t>is</a:t>
            </a:r>
            <a:r>
              <a:rPr lang="de-DE">
                <a:solidFill>
                  <a:srgbClr val="000000"/>
                </a:solidFill>
              </a:rPr>
              <a:t> still a </a:t>
            </a:r>
            <a:r>
              <a:rPr lang="de-DE" err="1">
                <a:solidFill>
                  <a:srgbClr val="000000"/>
                </a:solidFill>
              </a:rPr>
              <a:t>challenge</a:t>
            </a:r>
            <a:r>
              <a:rPr lang="de-DE">
                <a:solidFill>
                  <a:srgbClr val="000000"/>
                </a:solidFill>
              </a:rPr>
              <a:t> 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EBCF3813-44A8-C138-CC7E-790E3473DABB}"/>
              </a:ext>
            </a:extLst>
          </p:cNvPr>
          <p:cNvCxnSpPr>
            <a:cxnSpLocks/>
          </p:cNvCxnSpPr>
          <p:nvPr/>
        </p:nvCxnSpPr>
        <p:spPr>
          <a:xfrm>
            <a:off x="5273741" y="3983603"/>
            <a:ext cx="2167430" cy="0"/>
          </a:xfrm>
          <a:prstGeom prst="straightConnector1">
            <a:avLst/>
          </a:prstGeom>
          <a:ln w="28575">
            <a:solidFill>
              <a:srgbClr val="40636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61E089AE-7A32-015E-9C99-23F5EDDAD24A}"/>
              </a:ext>
            </a:extLst>
          </p:cNvPr>
          <p:cNvSpPr txBox="1"/>
          <p:nvPr/>
        </p:nvSpPr>
        <p:spPr>
          <a:xfrm>
            <a:off x="5339892" y="3496666"/>
            <a:ext cx="21012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>
                <a:solidFill>
                  <a:srgbClr val="000000"/>
                </a:solidFill>
              </a:rPr>
              <a:t>CDSS supported</a:t>
            </a:r>
          </a:p>
          <a:p>
            <a:pPr algn="ctr"/>
            <a:endParaRPr lang="de-DE">
              <a:solidFill>
                <a:srgbClr val="000000"/>
              </a:solidFill>
            </a:endParaRPr>
          </a:p>
          <a:p>
            <a:pPr algn="ctr"/>
            <a:r>
              <a:rPr lang="de-DE" err="1">
                <a:solidFill>
                  <a:srgbClr val="000000"/>
                </a:solidFill>
              </a:rPr>
              <a:t>prediction</a:t>
            </a:r>
            <a:r>
              <a:rPr lang="de-DE">
                <a:solidFill>
                  <a:srgbClr val="000000"/>
                </a:solidFill>
              </a:rPr>
              <a:t> </a:t>
            </a:r>
            <a:r>
              <a:rPr lang="de-DE" err="1">
                <a:solidFill>
                  <a:srgbClr val="000000"/>
                </a:solidFill>
              </a:rPr>
              <a:t>monitoring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305CFDC-8281-C198-1DEB-54F01186BD6C}"/>
              </a:ext>
            </a:extLst>
          </p:cNvPr>
          <p:cNvSpPr/>
          <p:nvPr/>
        </p:nvSpPr>
        <p:spPr>
          <a:xfrm>
            <a:off x="7569642" y="3665456"/>
            <a:ext cx="993913" cy="5566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236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94A49F90-CB05-7474-C71B-83E1DB2BDDA1}"/>
              </a:ext>
            </a:extLst>
          </p:cNvPr>
          <p:cNvSpPr>
            <a:spLocks noChangeAspect="1"/>
          </p:cNvSpPr>
          <p:nvPr/>
        </p:nvSpPr>
        <p:spPr>
          <a:xfrm>
            <a:off x="727589" y="277647"/>
            <a:ext cx="1934506" cy="1907903"/>
          </a:xfrm>
          <a:prstGeom prst="flowChartConnector">
            <a:avLst/>
          </a:prstGeom>
          <a:solidFill>
            <a:srgbClr val="43656C"/>
          </a:solidFill>
          <a:ln>
            <a:solidFill>
              <a:srgbClr val="43656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Solution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CD4601E-33F5-5714-867D-A0B584DA7C1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 anchor="ctr">
            <a:normAutofit/>
          </a:bodyPr>
          <a:lstStyle>
            <a:defPPr>
              <a:defRPr lang="de-DE"/>
            </a:defPPr>
          </a:lstStyle>
          <a:p>
            <a:pPr rtl="0">
              <a:spcAft>
                <a:spcPts val="600"/>
              </a:spcAft>
            </a:pPr>
            <a:fld id="{18D65601-5AE2-46FC-B138-694DDD2B510D}" type="slidenum">
              <a:rPr lang="de-DE" smtClean="0">
                <a:solidFill>
                  <a:srgbClr val="000000"/>
                </a:solidFill>
              </a:rPr>
              <a:pPr rtl="0">
                <a:spcAft>
                  <a:spcPts val="600"/>
                </a:spcAft>
              </a:pPr>
              <a:t>3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10" name="Titel 2">
            <a:extLst>
              <a:ext uri="{FF2B5EF4-FFF2-40B4-BE49-F238E27FC236}">
                <a16:creationId xmlns:a16="http://schemas.microsoft.com/office/drawing/2014/main" id="{E83F702D-C994-C024-EF16-E57CC6548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480" y="3335641"/>
            <a:ext cx="5008190" cy="1187345"/>
          </a:xfrm>
        </p:spPr>
        <p:txBody>
          <a:bodyPr rtlCol="0" anchor="ctr">
            <a:noAutofit/>
          </a:bodyPr>
          <a:lstStyle>
            <a:defPPr>
              <a:defRPr lang="de-DE"/>
            </a:defPPr>
          </a:lstStyle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Light"/>
                <a:ea typeface="+mn-ea"/>
                <a:cs typeface="+mn-cs"/>
              </a:rPr>
              <a:t>Manage type 2 </a:t>
            </a:r>
            <a:r>
              <a:rPr kumimoji="0" lang="de-DE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Light"/>
                <a:ea typeface="+mn-ea"/>
                <a:cs typeface="+mn-cs"/>
              </a:rPr>
              <a:t>diabetes</a:t>
            </a: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Light"/>
                <a:ea typeface="+mn-ea"/>
                <a:cs typeface="+mn-cs"/>
              </a:rPr>
              <a:t> and </a:t>
            </a:r>
            <a:r>
              <a:rPr kumimoji="0" lang="de-DE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Light"/>
                <a:ea typeface="+mn-ea"/>
                <a:cs typeface="+mn-cs"/>
              </a:rPr>
              <a:t>related</a:t>
            </a: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Light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Light"/>
                <a:ea typeface="+mn-ea"/>
                <a:cs typeface="+mn-cs"/>
              </a:rPr>
              <a:t>diseases</a:t>
            </a: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Light"/>
                <a:ea typeface="+mn-ea"/>
                <a:cs typeface="+mn-cs"/>
              </a:rPr>
              <a:t> via </a:t>
            </a:r>
            <a:r>
              <a:rPr kumimoji="0" lang="de-DE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Light"/>
                <a:ea typeface="+mn-ea"/>
                <a:cs typeface="+mn-cs"/>
              </a:rPr>
              <a:t>patient</a:t>
            </a: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Light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Light"/>
                <a:ea typeface="+mn-ea"/>
                <a:cs typeface="+mn-cs"/>
              </a:rPr>
              <a:t>monitoring</a:t>
            </a: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Light"/>
                <a:ea typeface="+mn-ea"/>
                <a:cs typeface="+mn-cs"/>
              </a:rPr>
              <a:t>.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9E6E8468-D792-1BF3-C516-F69621736C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428419" y="122820"/>
            <a:ext cx="8351445" cy="5959104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F63C5991-7631-0215-FF6D-64EBAC1F7AA8}"/>
              </a:ext>
            </a:extLst>
          </p:cNvPr>
          <p:cNvSpPr txBox="1"/>
          <p:nvPr/>
        </p:nvSpPr>
        <p:spPr>
          <a:xfrm>
            <a:off x="1046480" y="2733040"/>
            <a:ext cx="4823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>
                <a:solidFill>
                  <a:srgbClr val="000000"/>
                </a:solidFill>
              </a:rPr>
              <a:t>Development </a:t>
            </a:r>
            <a:r>
              <a:rPr lang="de-DE" b="1" err="1">
                <a:solidFill>
                  <a:srgbClr val="000000"/>
                </a:solidFill>
              </a:rPr>
              <a:t>of</a:t>
            </a:r>
            <a:r>
              <a:rPr lang="de-DE" b="1">
                <a:solidFill>
                  <a:srgbClr val="000000"/>
                </a:solidFill>
              </a:rPr>
              <a:t> a CDSS</a:t>
            </a:r>
          </a:p>
        </p:txBody>
      </p:sp>
      <p:sp>
        <p:nvSpPr>
          <p:cNvPr id="17" name="Titel 2">
            <a:extLst>
              <a:ext uri="{FF2B5EF4-FFF2-40B4-BE49-F238E27FC236}">
                <a16:creationId xmlns:a16="http://schemas.microsoft.com/office/drawing/2014/main" id="{42BFC8D7-F17F-C35C-F1D0-380F503113E7}"/>
              </a:ext>
            </a:extLst>
          </p:cNvPr>
          <p:cNvSpPr txBox="1">
            <a:spLocks/>
          </p:cNvSpPr>
          <p:nvPr/>
        </p:nvSpPr>
        <p:spPr>
          <a:xfrm>
            <a:off x="1046480" y="4438207"/>
            <a:ext cx="4693920" cy="804353"/>
          </a:xfrm>
          <a:prstGeom prst="rect">
            <a:avLst/>
          </a:prstGeom>
          <a:solidFill>
            <a:srgbClr val="43656C"/>
          </a:solidFill>
          <a:ln>
            <a:solidFill>
              <a:srgbClr val="DAE8FC"/>
            </a:solidFill>
          </a:ln>
        </p:spPr>
        <p:txBody>
          <a:bodyPr vert="horz" lIns="0" tIns="45720" rIns="91440" bIns="45720" rtlCol="0" anchor="ctr">
            <a:noAutofit/>
          </a:bodyPr>
          <a:lstStyle>
            <a:defPPr>
              <a:defRPr lang="de-DE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en-US" sz="1800" dirty="0">
                <a:solidFill>
                  <a:schemeClr val="bg1"/>
                </a:solidFill>
                <a:latin typeface="Univers Light"/>
                <a:ea typeface="+mn-ea"/>
                <a:cs typeface="+mn-cs"/>
              </a:rPr>
              <a:t>Machine learning aided type 2 diabetes risk prediction</a:t>
            </a:r>
          </a:p>
        </p:txBody>
      </p:sp>
    </p:spTree>
    <p:extLst>
      <p:ext uri="{BB962C8B-B14F-4D97-AF65-F5344CB8AC3E}">
        <p14:creationId xmlns:p14="http://schemas.microsoft.com/office/powerpoint/2010/main" val="2841657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94A49F90-CB05-7474-C71B-83E1DB2BDDA1}"/>
              </a:ext>
            </a:extLst>
          </p:cNvPr>
          <p:cNvSpPr>
            <a:spLocks noChangeAspect="1"/>
          </p:cNvSpPr>
          <p:nvPr/>
        </p:nvSpPr>
        <p:spPr>
          <a:xfrm>
            <a:off x="727589" y="277646"/>
            <a:ext cx="1953851" cy="1926982"/>
          </a:xfrm>
          <a:prstGeom prst="flowChartConnector">
            <a:avLst/>
          </a:prstGeom>
          <a:solidFill>
            <a:srgbClr val="43656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Methods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CD4601E-33F5-5714-867D-A0B584DA7C1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 anchor="ctr">
            <a:normAutofit/>
          </a:bodyPr>
          <a:lstStyle>
            <a:defPPr>
              <a:defRPr lang="de-DE"/>
            </a:defPPr>
          </a:lstStyle>
          <a:p>
            <a:pPr rtl="0">
              <a:spcAft>
                <a:spcPts val="600"/>
              </a:spcAft>
            </a:pPr>
            <a:fld id="{18D65601-5AE2-46FC-B138-694DDD2B510D}" type="slidenum">
              <a:rPr lang="de-DE" smtClean="0">
                <a:solidFill>
                  <a:srgbClr val="000000"/>
                </a:solidFill>
              </a:rPr>
              <a:pPr rtl="0">
                <a:spcAft>
                  <a:spcPts val="600"/>
                </a:spcAft>
              </a:pPr>
              <a:t>4</a:t>
            </a:fld>
            <a:endParaRPr lang="de-DE">
              <a:solidFill>
                <a:srgbClr val="000000"/>
              </a:solidFill>
            </a:endParaRP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D5A203AD-D052-6C4B-B995-EDF4E118047A}"/>
              </a:ext>
            </a:extLst>
          </p:cNvPr>
          <p:cNvGrpSpPr>
            <a:grpSpLocks noChangeAspect="1"/>
          </p:cNvGrpSpPr>
          <p:nvPr/>
        </p:nvGrpSpPr>
        <p:grpSpPr>
          <a:xfrm>
            <a:off x="4274173" y="648453"/>
            <a:ext cx="5390965" cy="1914736"/>
            <a:chOff x="2336800" y="3465576"/>
            <a:chExt cx="7812993" cy="2774975"/>
          </a:xfrm>
        </p:grpSpPr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C85F6C06-2F61-85D5-3479-C20E9237593C}"/>
                </a:ext>
              </a:extLst>
            </p:cNvPr>
            <p:cNvGrpSpPr/>
            <p:nvPr/>
          </p:nvGrpSpPr>
          <p:grpSpPr>
            <a:xfrm>
              <a:off x="2336800" y="4086487"/>
              <a:ext cx="7518400" cy="2154064"/>
              <a:chOff x="4287520" y="3850640"/>
              <a:chExt cx="7518400" cy="2154064"/>
            </a:xfrm>
          </p:grpSpPr>
          <p:grpSp>
            <p:nvGrpSpPr>
              <p:cNvPr id="21" name="Gruppieren 20">
                <a:extLst>
                  <a:ext uri="{FF2B5EF4-FFF2-40B4-BE49-F238E27FC236}">
                    <a16:creationId xmlns:a16="http://schemas.microsoft.com/office/drawing/2014/main" id="{869B8433-630F-D640-0EA9-37AACF0F622E}"/>
                  </a:ext>
                </a:extLst>
              </p:cNvPr>
              <p:cNvGrpSpPr/>
              <p:nvPr/>
            </p:nvGrpSpPr>
            <p:grpSpPr>
              <a:xfrm>
                <a:off x="6630383" y="4033520"/>
                <a:ext cx="2808257" cy="1971184"/>
                <a:chOff x="4710143" y="2733040"/>
                <a:chExt cx="2808257" cy="1971184"/>
              </a:xfrm>
            </p:grpSpPr>
            <p:grpSp>
              <p:nvGrpSpPr>
                <p:cNvPr id="8" name="Gruppieren 7">
                  <a:extLst>
                    <a:ext uri="{FF2B5EF4-FFF2-40B4-BE49-F238E27FC236}">
                      <a16:creationId xmlns:a16="http://schemas.microsoft.com/office/drawing/2014/main" id="{0758937D-A7B3-CB92-2ADA-A6EC7368375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295692" y="2801335"/>
                  <a:ext cx="2111390" cy="1902889"/>
                  <a:chOff x="4521385" y="2750534"/>
                  <a:chExt cx="3182103" cy="2867872"/>
                </a:xfrm>
              </p:grpSpPr>
              <p:pic>
                <p:nvPicPr>
                  <p:cNvPr id="6" name="Grafik 5" descr="Ein Bild, das Kunst, Grafiken, Design, Grafikdesign enthält.&#10;&#10;Automatisch generierte Beschreibung">
                    <a:extLst>
                      <a:ext uri="{FF2B5EF4-FFF2-40B4-BE49-F238E27FC236}">
                        <a16:creationId xmlns:a16="http://schemas.microsoft.com/office/drawing/2014/main" id="{1BAF091C-0C79-13DF-0209-CC36D37B0A1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334952" y="2750534"/>
                    <a:ext cx="1522095" cy="1356932"/>
                  </a:xfrm>
                  <a:prstGeom prst="rect">
                    <a:avLst/>
                  </a:prstGeom>
                  <a:ln>
                    <a:solidFill>
                      <a:srgbClr val="40636A"/>
                    </a:solidFill>
                  </a:ln>
                </p:spPr>
              </p:pic>
              <p:sp>
                <p:nvSpPr>
                  <p:cNvPr id="7" name="Textfeld 6">
                    <a:extLst>
                      <a:ext uri="{FF2B5EF4-FFF2-40B4-BE49-F238E27FC236}">
                        <a16:creationId xmlns:a16="http://schemas.microsoft.com/office/drawing/2014/main" id="{FC961F9F-BB61-B6FD-0634-5E3B9C67DC7D}"/>
                      </a:ext>
                    </a:extLst>
                  </p:cNvPr>
                  <p:cNvSpPr txBox="1"/>
                  <p:nvPr/>
                </p:nvSpPr>
                <p:spPr>
                  <a:xfrm>
                    <a:off x="4521385" y="4610029"/>
                    <a:ext cx="3182103" cy="10083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de-DE" sz="1200">
                        <a:solidFill>
                          <a:srgbClr val="000000"/>
                        </a:solidFill>
                      </a:rPr>
                      <a:t>Gradient </a:t>
                    </a:r>
                    <a:r>
                      <a:rPr lang="de-DE" sz="1200" err="1">
                        <a:solidFill>
                          <a:srgbClr val="000000"/>
                        </a:solidFill>
                      </a:rPr>
                      <a:t>Boosting</a:t>
                    </a:r>
                    <a:r>
                      <a:rPr lang="de-DE" sz="1200">
                        <a:solidFill>
                          <a:srgbClr val="000000"/>
                        </a:solidFill>
                      </a:rPr>
                      <a:t> </a:t>
                    </a:r>
                    <a:r>
                      <a:rPr lang="de-DE" sz="1200" err="1">
                        <a:solidFill>
                          <a:srgbClr val="000000"/>
                        </a:solidFill>
                      </a:rPr>
                      <a:t>Classifier</a:t>
                    </a:r>
                    <a:endParaRPr lang="de-DE" sz="1200">
                      <a:solidFill>
                        <a:srgbClr val="000000"/>
                      </a:solidFill>
                    </a:endParaRPr>
                  </a:p>
                </p:txBody>
              </p:sp>
            </p:grpSp>
            <p:cxnSp>
              <p:nvCxnSpPr>
                <p:cNvPr id="11" name="Verbinder: gewinkelt 10">
                  <a:extLst>
                    <a:ext uri="{FF2B5EF4-FFF2-40B4-BE49-F238E27FC236}">
                      <a16:creationId xmlns:a16="http://schemas.microsoft.com/office/drawing/2014/main" id="{D9018DC3-018B-1F4A-3F03-4ABE7D4899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10143" y="2733040"/>
                  <a:ext cx="1009941" cy="223520"/>
                </a:xfrm>
                <a:prstGeom prst="bentConnector3">
                  <a:avLst>
                    <a:gd name="adj1" fmla="val 50000"/>
                  </a:avLst>
                </a:prstGeom>
                <a:ln>
                  <a:solidFill>
                    <a:srgbClr val="40636A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Verbinder: gewinkelt 13">
                  <a:extLst>
                    <a:ext uri="{FF2B5EF4-FFF2-40B4-BE49-F238E27FC236}">
                      <a16:creationId xmlns:a16="http://schemas.microsoft.com/office/drawing/2014/main" id="{ECBA62E9-7F07-3D0E-E978-79DC737744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10143" y="3477252"/>
                  <a:ext cx="1009941" cy="220989"/>
                </a:xfrm>
                <a:prstGeom prst="bentConnector3">
                  <a:avLst>
                    <a:gd name="adj1" fmla="val 50000"/>
                  </a:avLst>
                </a:prstGeom>
                <a:ln>
                  <a:solidFill>
                    <a:srgbClr val="40636A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Gerade Verbindung mit Pfeil 18">
                  <a:extLst>
                    <a:ext uri="{FF2B5EF4-FFF2-40B4-BE49-F238E27FC236}">
                      <a16:creationId xmlns:a16="http://schemas.microsoft.com/office/drawing/2014/main" id="{50B9B133-B06A-987C-2924-694760DE0F50}"/>
                    </a:ext>
                  </a:extLst>
                </p:cNvPr>
                <p:cNvCxnSpPr/>
                <p:nvPr/>
              </p:nvCxnSpPr>
              <p:spPr>
                <a:xfrm>
                  <a:off x="4710143" y="3221033"/>
                  <a:ext cx="1009941" cy="0"/>
                </a:xfrm>
                <a:prstGeom prst="straightConnector1">
                  <a:avLst/>
                </a:prstGeom>
                <a:ln>
                  <a:solidFill>
                    <a:srgbClr val="40636A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Gerade Verbindung mit Pfeil 19">
                  <a:extLst>
                    <a:ext uri="{FF2B5EF4-FFF2-40B4-BE49-F238E27FC236}">
                      <a16:creationId xmlns:a16="http://schemas.microsoft.com/office/drawing/2014/main" id="{C4089188-75B3-97A6-BF2A-F9A8489284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55503" y="3251513"/>
                  <a:ext cx="562897" cy="0"/>
                </a:xfrm>
                <a:prstGeom prst="straightConnector1">
                  <a:avLst/>
                </a:prstGeom>
                <a:ln>
                  <a:solidFill>
                    <a:srgbClr val="40636A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520BF3A8-C1A0-C7F9-E45F-4AEAC5690882}"/>
                  </a:ext>
                </a:extLst>
              </p:cNvPr>
              <p:cNvSpPr txBox="1"/>
              <p:nvPr/>
            </p:nvSpPr>
            <p:spPr>
              <a:xfrm>
                <a:off x="4287520" y="3850640"/>
                <a:ext cx="2363183" cy="4014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sz="1200">
                    <a:solidFill>
                      <a:srgbClr val="000000"/>
                    </a:solidFill>
                  </a:rPr>
                  <a:t>High Blood </a:t>
                </a:r>
                <a:r>
                  <a:rPr lang="de-DE" sz="1200" err="1">
                    <a:solidFill>
                      <a:srgbClr val="000000"/>
                    </a:solidFill>
                  </a:rPr>
                  <a:t>Pressure</a:t>
                </a:r>
                <a:endParaRPr lang="de-DE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DE7A46FB-1004-82B4-875F-590AFE332900}"/>
                  </a:ext>
                </a:extLst>
              </p:cNvPr>
              <p:cNvSpPr txBox="1"/>
              <p:nvPr/>
            </p:nvSpPr>
            <p:spPr>
              <a:xfrm>
                <a:off x="5963920" y="4307842"/>
                <a:ext cx="686783" cy="4014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sz="1200">
                    <a:solidFill>
                      <a:srgbClr val="000000"/>
                    </a:solidFill>
                  </a:rPr>
                  <a:t>BMI</a:t>
                </a:r>
              </a:p>
            </p:txBody>
          </p:sp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714BC7BF-F6FF-6E2F-E727-6299DE88D33E}"/>
                  </a:ext>
                </a:extLst>
              </p:cNvPr>
              <p:cNvSpPr txBox="1"/>
              <p:nvPr/>
            </p:nvSpPr>
            <p:spPr>
              <a:xfrm>
                <a:off x="4775200" y="4776586"/>
                <a:ext cx="1966943" cy="4014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sz="1200" err="1">
                    <a:solidFill>
                      <a:srgbClr val="000000"/>
                    </a:solidFill>
                  </a:rPr>
                  <a:t>Physical</a:t>
                </a:r>
                <a:r>
                  <a:rPr lang="de-DE" sz="1200">
                    <a:solidFill>
                      <a:srgbClr val="000000"/>
                    </a:solidFill>
                  </a:rPr>
                  <a:t> </a:t>
                </a:r>
                <a:r>
                  <a:rPr lang="de-DE" sz="1200" err="1">
                    <a:solidFill>
                      <a:srgbClr val="000000"/>
                    </a:solidFill>
                  </a:rPr>
                  <a:t>Activity</a:t>
                </a:r>
                <a:endParaRPr lang="de-DE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875B26A8-A222-4BAC-B29B-9550FFE7F866}"/>
                  </a:ext>
                </a:extLst>
              </p:cNvPr>
              <p:cNvSpPr txBox="1"/>
              <p:nvPr/>
            </p:nvSpPr>
            <p:spPr>
              <a:xfrm>
                <a:off x="9448800" y="4368801"/>
                <a:ext cx="2357120" cy="4014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sz="1200">
                    <a:solidFill>
                      <a:srgbClr val="000000"/>
                    </a:solidFill>
                  </a:rPr>
                  <a:t>Diabetes Risk Score </a:t>
                </a:r>
              </a:p>
            </p:txBody>
          </p:sp>
        </p:grp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00DB3F1B-C92A-FC2F-75DD-FD490B73D8D7}"/>
                </a:ext>
              </a:extLst>
            </p:cNvPr>
            <p:cNvCxnSpPr/>
            <p:nvPr/>
          </p:nvCxnSpPr>
          <p:spPr>
            <a:xfrm flipH="1">
              <a:off x="2441050" y="3912042"/>
              <a:ext cx="3745065" cy="0"/>
            </a:xfrm>
            <a:prstGeom prst="line">
              <a:avLst/>
            </a:prstGeom>
            <a:ln>
              <a:solidFill>
                <a:srgbClr val="4063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26F14B65-3BA6-F455-72D9-7CF7DC16C22F}"/>
                </a:ext>
              </a:extLst>
            </p:cNvPr>
            <p:cNvCxnSpPr/>
            <p:nvPr/>
          </p:nvCxnSpPr>
          <p:spPr>
            <a:xfrm flipH="1">
              <a:off x="6404728" y="3913037"/>
              <a:ext cx="3745065" cy="0"/>
            </a:xfrm>
            <a:prstGeom prst="line">
              <a:avLst/>
            </a:prstGeom>
            <a:ln>
              <a:solidFill>
                <a:srgbClr val="4063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3A23F774-BB91-236A-FD61-E68554BF798C}"/>
                </a:ext>
              </a:extLst>
            </p:cNvPr>
            <p:cNvSpPr txBox="1"/>
            <p:nvPr/>
          </p:nvSpPr>
          <p:spPr>
            <a:xfrm>
              <a:off x="2441049" y="3473196"/>
              <a:ext cx="3745065" cy="40144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>
                  <a:solidFill>
                    <a:srgbClr val="000000"/>
                  </a:solidFill>
                </a:rPr>
                <a:t>Input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FF525CC7-3271-4024-F4F4-5E4C0E26209A}"/>
                </a:ext>
              </a:extLst>
            </p:cNvPr>
            <p:cNvSpPr txBox="1"/>
            <p:nvPr/>
          </p:nvSpPr>
          <p:spPr>
            <a:xfrm>
              <a:off x="6404728" y="3465576"/>
              <a:ext cx="3745065" cy="40144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>
                  <a:solidFill>
                    <a:srgbClr val="000000"/>
                  </a:solidFill>
                </a:rPr>
                <a:t>Output</a:t>
              </a:r>
            </a:p>
          </p:txBody>
        </p: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217EDF55-A57D-ABE8-D493-ECA2E9A41B9A}"/>
              </a:ext>
            </a:extLst>
          </p:cNvPr>
          <p:cNvSpPr txBox="1"/>
          <p:nvPr/>
        </p:nvSpPr>
        <p:spPr>
          <a:xfrm>
            <a:off x="1031882" y="3504921"/>
            <a:ext cx="381206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0000"/>
                </a:solidFill>
              </a:rPr>
              <a:t>Chronic Kidney Disease Ranking: </a:t>
            </a:r>
          </a:p>
          <a:p>
            <a:endParaRPr lang="en-US">
              <a:solidFill>
                <a:srgbClr val="000000"/>
              </a:solidFill>
            </a:endParaRPr>
          </a:p>
          <a:p>
            <a:r>
              <a:rPr lang="en-US">
                <a:solidFill>
                  <a:srgbClr val="000000"/>
                </a:solidFill>
              </a:rPr>
              <a:t>Based on American Diabetes Association (ADA) and Kidney Disease Report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1520F747-56B4-0194-D421-C82D4ABDAC6B}"/>
              </a:ext>
            </a:extLst>
          </p:cNvPr>
          <p:cNvSpPr txBox="1"/>
          <p:nvPr/>
        </p:nvSpPr>
        <p:spPr>
          <a:xfrm>
            <a:off x="3123205" y="13453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0000"/>
                </a:solidFill>
              </a:rPr>
              <a:t>ML Model for Diabetes Risk Prediction:</a:t>
            </a:r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9278C93A-A4C4-BC40-67C0-417F085AA5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1967" y="3643708"/>
            <a:ext cx="1589351" cy="1219522"/>
          </a:xfrm>
          <a:prstGeom prst="rect">
            <a:avLst/>
          </a:prstGeom>
        </p:spPr>
      </p:pic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A2187759-275C-F6A3-F111-1969F4A25B63}"/>
              </a:ext>
            </a:extLst>
          </p:cNvPr>
          <p:cNvCxnSpPr>
            <a:cxnSpLocks/>
          </p:cNvCxnSpPr>
          <p:nvPr/>
        </p:nvCxnSpPr>
        <p:spPr>
          <a:xfrm>
            <a:off x="1265562" y="2681839"/>
            <a:ext cx="10398118" cy="0"/>
          </a:xfrm>
          <a:prstGeom prst="line">
            <a:avLst/>
          </a:prstGeom>
          <a:ln>
            <a:solidFill>
              <a:srgbClr val="4063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1BC3AF73-3799-2024-01B5-04CF0C70BA7B}"/>
              </a:ext>
            </a:extLst>
          </p:cNvPr>
          <p:cNvCxnSpPr>
            <a:cxnSpLocks/>
          </p:cNvCxnSpPr>
          <p:nvPr/>
        </p:nvCxnSpPr>
        <p:spPr>
          <a:xfrm>
            <a:off x="6380480" y="3027680"/>
            <a:ext cx="0" cy="3078720"/>
          </a:xfrm>
          <a:prstGeom prst="line">
            <a:avLst/>
          </a:prstGeom>
          <a:ln>
            <a:solidFill>
              <a:srgbClr val="4063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A96ED535-D252-5301-9315-7E4455D63281}"/>
              </a:ext>
            </a:extLst>
          </p:cNvPr>
          <p:cNvSpPr txBox="1"/>
          <p:nvPr/>
        </p:nvSpPr>
        <p:spPr>
          <a:xfrm>
            <a:off x="4257330" y="4874815"/>
            <a:ext cx="2123150" cy="24622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00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https://doi.org/10.2337/dci22-0027</a:t>
            </a:r>
            <a:endParaRPr lang="de-DE" sz="1000">
              <a:solidFill>
                <a:srgbClr val="0070C0"/>
              </a:solidFill>
            </a:endParaRPr>
          </a:p>
        </p:txBody>
      </p:sp>
      <p:pic>
        <p:nvPicPr>
          <p:cNvPr id="32" name="Grafik 31" descr="Ein Bild, das Text, Screenshot, Diagramm, Reihe enthält.&#10;&#10;Beschreibung automatisch generiert.">
            <a:extLst>
              <a:ext uri="{FF2B5EF4-FFF2-40B4-BE49-F238E27FC236}">
                <a16:creationId xmlns:a16="http://schemas.microsoft.com/office/drawing/2014/main" id="{A22C2D4C-3A35-758F-B7AD-E34725BD5A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7793" y="2941986"/>
            <a:ext cx="363855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733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2781741F-E4CA-95A5-97C5-F7FEA02044B7}"/>
              </a:ext>
            </a:extLst>
          </p:cNvPr>
          <p:cNvSpPr/>
          <p:nvPr/>
        </p:nvSpPr>
        <p:spPr>
          <a:xfrm>
            <a:off x="692823" y="0"/>
            <a:ext cx="366720" cy="6858000"/>
          </a:xfrm>
          <a:prstGeom prst="rect">
            <a:avLst/>
          </a:prstGeom>
          <a:solidFill>
            <a:srgbClr val="EAF1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CD4601E-33F5-5714-867D-A0B584DA7C1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 anchor="ctr">
            <a:normAutofit/>
          </a:bodyPr>
          <a:lstStyle>
            <a:defPPr>
              <a:defRPr lang="de-DE"/>
            </a:defPPr>
          </a:lstStyle>
          <a:p>
            <a:pPr rtl="0">
              <a:spcAft>
                <a:spcPts val="600"/>
              </a:spcAft>
            </a:pPr>
            <a:fld id="{18D65601-5AE2-46FC-B138-694DDD2B510D}" type="slidenum">
              <a:rPr lang="de-DE" smtClean="0">
                <a:solidFill>
                  <a:srgbClr val="000000"/>
                </a:solidFill>
                <a:latin typeface="Tisa Offc Serif Pro"/>
              </a:rPr>
              <a:pPr rtl="0">
                <a:spcAft>
                  <a:spcPts val="600"/>
                </a:spcAft>
              </a:pPr>
              <a:t>5</a:t>
            </a:fld>
            <a:endParaRPr lang="de-DE">
              <a:solidFill>
                <a:srgbClr val="000000"/>
              </a:solidFill>
              <a:latin typeface="Tisa Offc Serif Pro"/>
            </a:endParaRPr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94A49F90-CB05-7474-C71B-83E1DB2BDDA1}"/>
              </a:ext>
            </a:extLst>
          </p:cNvPr>
          <p:cNvSpPr>
            <a:spLocks noChangeAspect="1"/>
          </p:cNvSpPr>
          <p:nvPr/>
        </p:nvSpPr>
        <p:spPr>
          <a:xfrm>
            <a:off x="727589" y="277647"/>
            <a:ext cx="1934506" cy="1907903"/>
          </a:xfrm>
          <a:prstGeom prst="flowChartConnector">
            <a:avLst/>
          </a:prstGeom>
          <a:solidFill>
            <a:srgbClr val="40636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Result</a:t>
            </a:r>
            <a:endParaRPr lang="de-DE" sz="24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6" name="Picture 25" descr="A screenshot of a computer&#10;&#10;Description automatically generated">
            <a:extLst>
              <a:ext uri="{FF2B5EF4-FFF2-40B4-BE49-F238E27FC236}">
                <a16:creationId xmlns:a16="http://schemas.microsoft.com/office/drawing/2014/main" id="{A2E74545-2CCA-0436-652B-CEB28597B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600"/>
            <a:ext cx="12192000" cy="6650183"/>
          </a:xfrm>
          <a:prstGeom prst="rect">
            <a:avLst/>
          </a:prstGeom>
        </p:spPr>
      </p:pic>
      <p:sp>
        <p:nvSpPr>
          <p:cNvPr id="27" name="Textfeld 5">
            <a:extLst>
              <a:ext uri="{FF2B5EF4-FFF2-40B4-BE49-F238E27FC236}">
                <a16:creationId xmlns:a16="http://schemas.microsoft.com/office/drawing/2014/main" id="{16229980-8AAC-B13C-6DE6-F8AE4B3DFC92}"/>
              </a:ext>
            </a:extLst>
          </p:cNvPr>
          <p:cNvSpPr txBox="1"/>
          <p:nvPr/>
        </p:nvSpPr>
        <p:spPr>
          <a:xfrm>
            <a:off x="232994" y="2508653"/>
            <a:ext cx="915809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1" u="sng" dirty="0"/>
              <a:t>Clinical Decision Support System (CDSS)</a:t>
            </a:r>
          </a:p>
          <a:p>
            <a:pPr algn="l"/>
            <a:endParaRPr lang="en-US" sz="1600" b="1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dirty="0"/>
              <a:t>User Authentication System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dirty="0"/>
              <a:t>Patient Management Dashboard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dirty="0"/>
              <a:t>AI-based Diabetes Risk Prediction &amp; Diagnostics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dirty="0"/>
              <a:t>Chronic Kidney Disease Diagnostics</a:t>
            </a:r>
          </a:p>
        </p:txBody>
      </p:sp>
    </p:spTree>
    <p:extLst>
      <p:ext uri="{BB962C8B-B14F-4D97-AF65-F5344CB8AC3E}">
        <p14:creationId xmlns:p14="http://schemas.microsoft.com/office/powerpoint/2010/main" val="251245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94A49F90-CB05-7474-C71B-83E1DB2BDDA1}"/>
              </a:ext>
            </a:extLst>
          </p:cNvPr>
          <p:cNvSpPr>
            <a:spLocks noChangeAspect="1"/>
          </p:cNvSpPr>
          <p:nvPr/>
        </p:nvSpPr>
        <p:spPr>
          <a:xfrm>
            <a:off x="727589" y="277647"/>
            <a:ext cx="1934506" cy="1907903"/>
          </a:xfrm>
          <a:prstGeom prst="flowChartConnector">
            <a:avLst/>
          </a:prstGeom>
          <a:solidFill>
            <a:srgbClr val="40636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Impact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CD4601E-33F5-5714-867D-A0B584DA7C1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 anchor="ctr">
            <a:normAutofit/>
          </a:bodyPr>
          <a:lstStyle>
            <a:defPPr>
              <a:defRPr lang="de-DE"/>
            </a:defPPr>
          </a:lstStyle>
          <a:p>
            <a:pPr rtl="0">
              <a:spcAft>
                <a:spcPts val="600"/>
              </a:spcAft>
            </a:pPr>
            <a:fld id="{18D65601-5AE2-46FC-B138-694DDD2B510D}" type="slidenum">
              <a:rPr lang="de-DE" smtClean="0">
                <a:solidFill>
                  <a:srgbClr val="000000"/>
                </a:solidFill>
              </a:rPr>
              <a:pPr rtl="0">
                <a:spcAft>
                  <a:spcPts val="600"/>
                </a:spcAft>
              </a:pPr>
              <a:t>6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2" name="Titel 2">
            <a:extLst>
              <a:ext uri="{FF2B5EF4-FFF2-40B4-BE49-F238E27FC236}">
                <a16:creationId xmlns:a16="http://schemas.microsoft.com/office/drawing/2014/main" id="{6A3260A9-DD14-B8D1-D108-8378E83C8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40" y="433421"/>
            <a:ext cx="9086971" cy="1128027"/>
          </a:xfrm>
        </p:spPr>
        <p:txBody>
          <a:bodyPr rtlCol="0" anchor="ctr">
            <a:noAutofit/>
          </a:bodyPr>
          <a:lstStyle>
            <a:defPPr>
              <a:defRPr lang="de-DE"/>
            </a:defPPr>
          </a:lstStyle>
          <a:p>
            <a:pPr algn="ctr" rtl="0"/>
            <a:r>
              <a:rPr lang="en-US" b="0" i="0">
                <a:solidFill>
                  <a:srgbClr val="000000"/>
                </a:solidFill>
                <a:effectLst/>
                <a:latin typeface="+mn-lt"/>
              </a:rPr>
              <a:t>The cost of chronic disease worldwide is estimated to reach $47 trillion by 2030*</a:t>
            </a:r>
            <a:endParaRPr lang="de-DE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29EC18E-C54F-3929-E900-523EF490723C}"/>
              </a:ext>
            </a:extLst>
          </p:cNvPr>
          <p:cNvSpPr txBox="1"/>
          <p:nvPr/>
        </p:nvSpPr>
        <p:spPr>
          <a:xfrm>
            <a:off x="3088640" y="1422948"/>
            <a:ext cx="6014720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sz="1200">
                <a:solidFill>
                  <a:srgbClr val="0070C0"/>
                </a:solidFill>
              </a:rPr>
              <a:t>*</a:t>
            </a:r>
            <a:r>
              <a:rPr lang="de-DE" sz="120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https://doi.org/10.1016/j.mayocpiqo.2023.08.005</a:t>
            </a:r>
            <a:endParaRPr lang="de-DE" sz="1200">
              <a:solidFill>
                <a:srgbClr val="0070C0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B1CF20D-4966-AB3E-F692-37DFA4320D92}"/>
              </a:ext>
            </a:extLst>
          </p:cNvPr>
          <p:cNvSpPr txBox="1"/>
          <p:nvPr/>
        </p:nvSpPr>
        <p:spPr>
          <a:xfrm>
            <a:off x="1950721" y="2418895"/>
            <a:ext cx="915809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Univers Light"/>
              </a:rPr>
              <a:t>Increasing Prevalence and Cost: Diabetes prevalence is rising, with potential 700 million adults affected by 2025. The disease's global cost was $966 billion in 2021.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dirty="0">
              <a:solidFill>
                <a:srgbClr val="000000"/>
              </a:solidFill>
              <a:latin typeface="Univers Light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Univers Light"/>
              </a:rPr>
              <a:t>Diabetes development is linked to lifestyle and behaviors, </a:t>
            </a:r>
            <a:r>
              <a:rPr lang="en-US" b="1" dirty="0">
                <a:solidFill>
                  <a:srgbClr val="000000"/>
                </a:solidFill>
                <a:latin typeface="Univers Light"/>
              </a:rPr>
              <a:t>yet prevention investment is low compared to treatment.</a:t>
            </a:r>
          </a:p>
          <a:p>
            <a:pPr algn="l"/>
            <a:endParaRPr lang="en-US" b="1" dirty="0">
              <a:solidFill>
                <a:srgbClr val="000000"/>
              </a:solidFill>
              <a:latin typeface="Univers Light"/>
            </a:endParaRPr>
          </a:p>
          <a:p>
            <a:pPr algn="l"/>
            <a:endParaRPr lang="en-US" dirty="0">
              <a:solidFill>
                <a:srgbClr val="000000"/>
              </a:solidFill>
              <a:latin typeface="Univers Light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EE15472-13FF-41A1-CC86-EDB3DCC4271D}"/>
              </a:ext>
            </a:extLst>
          </p:cNvPr>
          <p:cNvSpPr txBox="1"/>
          <p:nvPr/>
        </p:nvSpPr>
        <p:spPr>
          <a:xfrm>
            <a:off x="1463041" y="4612640"/>
            <a:ext cx="96457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err="1">
                <a:solidFill>
                  <a:srgbClr val="000000"/>
                </a:solidFill>
              </a:rPr>
              <a:t>MediAid</a:t>
            </a:r>
            <a:r>
              <a:rPr lang="de-DE" sz="2400" b="1">
                <a:solidFill>
                  <a:srgbClr val="000000"/>
                </a:solidFill>
              </a:rPr>
              <a:t> </a:t>
            </a:r>
            <a:r>
              <a:rPr lang="de-DE" sz="2400" b="1" err="1">
                <a:solidFill>
                  <a:srgbClr val="000000"/>
                </a:solidFill>
              </a:rPr>
              <a:t>filling</a:t>
            </a:r>
            <a:r>
              <a:rPr lang="de-DE" sz="2400" b="1">
                <a:solidFill>
                  <a:srgbClr val="000000"/>
                </a:solidFill>
              </a:rPr>
              <a:t> </a:t>
            </a:r>
            <a:r>
              <a:rPr lang="de-DE" sz="2400" b="1" err="1">
                <a:solidFill>
                  <a:srgbClr val="000000"/>
                </a:solidFill>
              </a:rPr>
              <a:t>the</a:t>
            </a:r>
            <a:r>
              <a:rPr lang="de-DE" sz="2400" b="1">
                <a:solidFill>
                  <a:srgbClr val="000000"/>
                </a:solidFill>
              </a:rPr>
              <a:t> </a:t>
            </a:r>
            <a:r>
              <a:rPr lang="de-DE" sz="2400" b="1" err="1">
                <a:solidFill>
                  <a:srgbClr val="000000"/>
                </a:solidFill>
              </a:rPr>
              <a:t>gap</a:t>
            </a:r>
            <a:r>
              <a:rPr lang="de-DE" sz="2400" b="1">
                <a:solidFill>
                  <a:srgbClr val="000000"/>
                </a:solidFill>
              </a:rPr>
              <a:t> in </a:t>
            </a:r>
            <a:r>
              <a:rPr lang="de-DE" sz="2400" b="1" err="1">
                <a:solidFill>
                  <a:srgbClr val="000000"/>
                </a:solidFill>
              </a:rPr>
              <a:t>prevention</a:t>
            </a:r>
            <a:r>
              <a:rPr lang="de-DE" sz="2400" b="1">
                <a:solidFill>
                  <a:srgbClr val="000000"/>
                </a:solidFill>
              </a:rPr>
              <a:t> </a:t>
            </a:r>
            <a:r>
              <a:rPr lang="de-DE" sz="2400" b="1" err="1">
                <a:solidFill>
                  <a:srgbClr val="000000"/>
                </a:solidFill>
              </a:rPr>
              <a:t>of</a:t>
            </a:r>
            <a:r>
              <a:rPr lang="de-DE" sz="2400" b="1">
                <a:solidFill>
                  <a:srgbClr val="000000"/>
                </a:solidFill>
              </a:rPr>
              <a:t> </a:t>
            </a:r>
            <a:r>
              <a:rPr lang="de-DE" sz="2400" b="1" err="1">
                <a:solidFill>
                  <a:srgbClr val="000000"/>
                </a:solidFill>
              </a:rPr>
              <a:t>diabetes</a:t>
            </a:r>
            <a:r>
              <a:rPr lang="de-DE" sz="2400" b="1">
                <a:solidFill>
                  <a:srgbClr val="000000"/>
                </a:solidFill>
              </a:rPr>
              <a:t> and </a:t>
            </a:r>
            <a:r>
              <a:rPr lang="de-DE" sz="2400" b="1" err="1">
                <a:solidFill>
                  <a:srgbClr val="000000"/>
                </a:solidFill>
              </a:rPr>
              <a:t>its</a:t>
            </a:r>
            <a:r>
              <a:rPr lang="de-DE" sz="2400" b="1">
                <a:solidFill>
                  <a:srgbClr val="000000"/>
                </a:solidFill>
              </a:rPr>
              <a:t> </a:t>
            </a:r>
            <a:r>
              <a:rPr lang="de-DE" sz="2400" b="1" err="1">
                <a:solidFill>
                  <a:srgbClr val="000000"/>
                </a:solidFill>
              </a:rPr>
              <a:t>related</a:t>
            </a:r>
            <a:r>
              <a:rPr lang="de-DE" sz="2400" b="1">
                <a:solidFill>
                  <a:srgbClr val="000000"/>
                </a:solidFill>
              </a:rPr>
              <a:t> </a:t>
            </a:r>
            <a:r>
              <a:rPr lang="de-DE" sz="2400" b="1" err="1">
                <a:solidFill>
                  <a:srgbClr val="000000"/>
                </a:solidFill>
              </a:rPr>
              <a:t>diseases</a:t>
            </a:r>
            <a:r>
              <a:rPr lang="de-DE" sz="2400" b="1">
                <a:solidFill>
                  <a:srgbClr val="000000"/>
                </a:solidFill>
              </a:rPr>
              <a:t> </a:t>
            </a:r>
            <a:r>
              <a:rPr lang="de-DE" sz="2400" b="1" err="1">
                <a:solidFill>
                  <a:srgbClr val="000000"/>
                </a:solidFill>
              </a:rPr>
              <a:t>leading</a:t>
            </a:r>
            <a:r>
              <a:rPr lang="de-DE" sz="2400" b="1">
                <a:solidFill>
                  <a:srgbClr val="000000"/>
                </a:solidFill>
              </a:rPr>
              <a:t> </a:t>
            </a:r>
            <a:r>
              <a:rPr lang="de-DE" sz="2400" b="1" err="1">
                <a:solidFill>
                  <a:srgbClr val="000000"/>
                </a:solidFill>
              </a:rPr>
              <a:t>to</a:t>
            </a:r>
            <a:r>
              <a:rPr lang="de-DE" sz="2400" b="1">
                <a:solidFill>
                  <a:srgbClr val="000000"/>
                </a:solidFill>
              </a:rPr>
              <a:t> </a:t>
            </a:r>
            <a:r>
              <a:rPr lang="de-DE" sz="2400" b="1" err="1">
                <a:solidFill>
                  <a:srgbClr val="000000"/>
                </a:solidFill>
              </a:rPr>
              <a:t>reduction</a:t>
            </a:r>
            <a:r>
              <a:rPr lang="de-DE" sz="2400" b="1">
                <a:solidFill>
                  <a:srgbClr val="000000"/>
                </a:solidFill>
              </a:rPr>
              <a:t> </a:t>
            </a:r>
            <a:r>
              <a:rPr lang="de-DE" sz="2400" b="1" err="1">
                <a:solidFill>
                  <a:srgbClr val="000000"/>
                </a:solidFill>
              </a:rPr>
              <a:t>of</a:t>
            </a:r>
            <a:r>
              <a:rPr lang="de-DE" sz="2400" b="1">
                <a:solidFill>
                  <a:srgbClr val="000000"/>
                </a:solidFill>
              </a:rPr>
              <a:t> </a:t>
            </a:r>
            <a:r>
              <a:rPr lang="de-DE" sz="2400" b="1" err="1">
                <a:solidFill>
                  <a:srgbClr val="000000"/>
                </a:solidFill>
              </a:rPr>
              <a:t>healthcare</a:t>
            </a:r>
            <a:r>
              <a:rPr lang="de-DE" sz="2400" b="1">
                <a:solidFill>
                  <a:srgbClr val="000000"/>
                </a:solidFill>
              </a:rPr>
              <a:t> </a:t>
            </a:r>
            <a:r>
              <a:rPr lang="de-DE" sz="2400" b="1" err="1">
                <a:solidFill>
                  <a:srgbClr val="000000"/>
                </a:solidFill>
              </a:rPr>
              <a:t>costs</a:t>
            </a:r>
            <a:r>
              <a:rPr lang="de-DE" sz="2400" b="1">
                <a:solidFill>
                  <a:srgbClr val="000000"/>
                </a:solidFill>
              </a:rPr>
              <a:t> and </a:t>
            </a:r>
            <a:r>
              <a:rPr lang="de-DE" sz="2400" b="1" err="1">
                <a:solidFill>
                  <a:srgbClr val="000000"/>
                </a:solidFill>
              </a:rPr>
              <a:t>more</a:t>
            </a:r>
            <a:r>
              <a:rPr lang="de-DE" sz="2400" b="1">
                <a:solidFill>
                  <a:srgbClr val="000000"/>
                </a:solidFill>
              </a:rPr>
              <a:t> </a:t>
            </a:r>
            <a:r>
              <a:rPr lang="de-DE" sz="2400" b="1" err="1">
                <a:solidFill>
                  <a:srgbClr val="000000"/>
                </a:solidFill>
              </a:rPr>
              <a:t>important</a:t>
            </a:r>
            <a:r>
              <a:rPr lang="de-DE" sz="2400" b="1">
                <a:solidFill>
                  <a:srgbClr val="000000"/>
                </a:solidFill>
              </a:rPr>
              <a:t> </a:t>
            </a:r>
            <a:r>
              <a:rPr lang="de-DE" sz="2400" b="1" err="1">
                <a:solidFill>
                  <a:srgbClr val="000000"/>
                </a:solidFill>
              </a:rPr>
              <a:t>to</a:t>
            </a:r>
            <a:r>
              <a:rPr lang="de-DE" sz="2400" b="1">
                <a:solidFill>
                  <a:srgbClr val="000000"/>
                </a:solidFill>
              </a:rPr>
              <a:t> </a:t>
            </a:r>
            <a:r>
              <a:rPr lang="de-DE" sz="2400" b="1" err="1">
                <a:solidFill>
                  <a:srgbClr val="000000"/>
                </a:solidFill>
              </a:rPr>
              <a:t>increasing</a:t>
            </a:r>
            <a:r>
              <a:rPr lang="de-DE" sz="2400" b="1">
                <a:solidFill>
                  <a:srgbClr val="000000"/>
                </a:solidFill>
              </a:rPr>
              <a:t> </a:t>
            </a:r>
            <a:r>
              <a:rPr lang="de-DE" sz="2400" b="1" err="1">
                <a:solidFill>
                  <a:srgbClr val="000000"/>
                </a:solidFill>
              </a:rPr>
              <a:t>quality</a:t>
            </a:r>
            <a:r>
              <a:rPr lang="de-DE" sz="2400" b="1">
                <a:solidFill>
                  <a:srgbClr val="000000"/>
                </a:solidFill>
              </a:rPr>
              <a:t> </a:t>
            </a:r>
            <a:r>
              <a:rPr lang="de-DE" sz="2400" b="1" err="1">
                <a:solidFill>
                  <a:srgbClr val="000000"/>
                </a:solidFill>
              </a:rPr>
              <a:t>of</a:t>
            </a:r>
            <a:r>
              <a:rPr lang="de-DE" sz="2400" b="1">
                <a:solidFill>
                  <a:srgbClr val="000000"/>
                </a:solidFill>
              </a:rPr>
              <a:t> </a:t>
            </a:r>
            <a:r>
              <a:rPr lang="de-DE" sz="2400" b="1" err="1">
                <a:solidFill>
                  <a:srgbClr val="000000"/>
                </a:solidFill>
              </a:rPr>
              <a:t>life</a:t>
            </a:r>
            <a:r>
              <a:rPr lang="de-DE" sz="2400" b="1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9729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94A49F90-CB05-7474-C71B-83E1DB2BDDA1}"/>
              </a:ext>
            </a:extLst>
          </p:cNvPr>
          <p:cNvSpPr>
            <a:spLocks noChangeAspect="1"/>
          </p:cNvSpPr>
          <p:nvPr/>
        </p:nvSpPr>
        <p:spPr>
          <a:xfrm>
            <a:off x="727589" y="277647"/>
            <a:ext cx="1934506" cy="1907903"/>
          </a:xfrm>
          <a:prstGeom prst="flowChartConnector">
            <a:avLst/>
          </a:prstGeom>
          <a:solidFill>
            <a:srgbClr val="40636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Gantt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CD4601E-33F5-5714-867D-A0B584DA7C1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 anchor="ctr">
            <a:normAutofit/>
          </a:bodyPr>
          <a:lstStyle>
            <a:defPPr>
              <a:defRPr lang="de-DE"/>
            </a:defPPr>
          </a:lstStyle>
          <a:p>
            <a:pPr rtl="0">
              <a:spcAft>
                <a:spcPts val="600"/>
              </a:spcAft>
            </a:pPr>
            <a:fld id="{18D65601-5AE2-46FC-B138-694DDD2B510D}" type="slidenum">
              <a:rPr lang="de-DE" smtClean="0">
                <a:solidFill>
                  <a:schemeClr val="bg1"/>
                </a:solidFill>
              </a:rPr>
              <a:pPr rtl="0">
                <a:spcAft>
                  <a:spcPts val="600"/>
                </a:spcAft>
              </a:pPr>
              <a:t>7</a:t>
            </a:fld>
            <a:endParaRPr lang="de-DE">
              <a:solidFill>
                <a:schemeClr val="bg1"/>
              </a:solidFill>
            </a:endParaRPr>
          </a:p>
        </p:txBody>
      </p:sp>
      <p:pic>
        <p:nvPicPr>
          <p:cNvPr id="2" name="Grafik 1" descr="Ein Bild, das Text, Screenshot, Diagramm, Zahl enthält.&#10;&#10;Beschreibung automatisch generiert.">
            <a:extLst>
              <a:ext uri="{FF2B5EF4-FFF2-40B4-BE49-F238E27FC236}">
                <a16:creationId xmlns:a16="http://schemas.microsoft.com/office/drawing/2014/main" id="{DB33DCBC-043F-40C9-5FC0-0686F3E4CB3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45" r="6281" b="2902"/>
          <a:stretch/>
        </p:blipFill>
        <p:spPr>
          <a:xfrm>
            <a:off x="154330" y="2477438"/>
            <a:ext cx="11873711" cy="39578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feld 5">
            <a:extLst>
              <a:ext uri="{FF2B5EF4-FFF2-40B4-BE49-F238E27FC236}">
                <a16:creationId xmlns:a16="http://schemas.microsoft.com/office/drawing/2014/main" id="{5181AFA6-2C9C-DB50-EF07-97AAABF0FA63}"/>
              </a:ext>
            </a:extLst>
          </p:cNvPr>
          <p:cNvSpPr txBox="1"/>
          <p:nvPr/>
        </p:nvSpPr>
        <p:spPr>
          <a:xfrm>
            <a:off x="2917570" y="446768"/>
            <a:ext cx="915809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1" u="sng" dirty="0"/>
              <a:t>Development period from September to December 2024</a:t>
            </a:r>
          </a:p>
          <a:p>
            <a:pPr algn="l"/>
            <a:endParaRPr lang="en-US" sz="1600" b="1" dirty="0"/>
          </a:p>
          <a:p>
            <a:r>
              <a:rPr lang="de-CH" sz="1600" b="1" dirty="0"/>
              <a:t>4 Main </a:t>
            </a:r>
            <a:r>
              <a:rPr lang="de-CH" sz="1600" b="1" dirty="0" err="1"/>
              <a:t>Phases</a:t>
            </a:r>
            <a:r>
              <a:rPr lang="de-CH" sz="1600" b="1" dirty="0"/>
              <a:t>: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de-CH" sz="1600" dirty="0"/>
              <a:t>Project Setup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de-CH" sz="1600" dirty="0"/>
              <a:t>Research &amp; </a:t>
            </a:r>
            <a:r>
              <a:rPr lang="de-CH" sz="1600" dirty="0" err="1"/>
              <a:t>Planning</a:t>
            </a:r>
            <a:endParaRPr lang="de-CH" sz="16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de-CH" sz="1600" dirty="0"/>
              <a:t>Implementation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de-CH" sz="1600" dirty="0" err="1"/>
              <a:t>Documentation</a:t>
            </a:r>
            <a:r>
              <a:rPr lang="de-CH" sz="1600" dirty="0"/>
              <a:t> &amp; </a:t>
            </a:r>
            <a:r>
              <a:rPr lang="de-CH" sz="1600" dirty="0" err="1"/>
              <a:t>Delivering</a:t>
            </a:r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1166877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94A49F90-CB05-7474-C71B-83E1DB2BDDA1}"/>
              </a:ext>
            </a:extLst>
          </p:cNvPr>
          <p:cNvSpPr>
            <a:spLocks noChangeAspect="1"/>
          </p:cNvSpPr>
          <p:nvPr/>
        </p:nvSpPr>
        <p:spPr>
          <a:xfrm>
            <a:off x="727589" y="277647"/>
            <a:ext cx="1934506" cy="1907903"/>
          </a:xfrm>
          <a:prstGeom prst="flowChartConnector">
            <a:avLst/>
          </a:prstGeom>
          <a:solidFill>
            <a:srgbClr val="40636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Vision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CD4601E-33F5-5714-867D-A0B584DA7C1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 anchor="ctr">
            <a:normAutofit/>
          </a:bodyPr>
          <a:lstStyle>
            <a:defPPr>
              <a:defRPr lang="de-DE"/>
            </a:defPPr>
          </a:lstStyle>
          <a:p>
            <a:pPr rtl="0">
              <a:spcAft>
                <a:spcPts val="600"/>
              </a:spcAft>
            </a:pPr>
            <a:fld id="{18D65601-5AE2-46FC-B138-694DDD2B510D}" type="slidenum">
              <a:rPr lang="de-DE" smtClean="0">
                <a:solidFill>
                  <a:srgbClr val="000000"/>
                </a:solidFill>
              </a:rPr>
              <a:pPr rtl="0">
                <a:spcAft>
                  <a:spcPts val="600"/>
                </a:spcAft>
              </a:pPr>
              <a:t>8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3C90A48-F031-9AF4-8636-DB8EB7F7DFFD}"/>
              </a:ext>
            </a:extLst>
          </p:cNvPr>
          <p:cNvSpPr txBox="1"/>
          <p:nvPr/>
        </p:nvSpPr>
        <p:spPr>
          <a:xfrm>
            <a:off x="6171171" y="6198876"/>
            <a:ext cx="2929392" cy="2616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de-DE" sz="110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Diabetes Complications | Endocrine Society</a:t>
            </a:r>
            <a:endParaRPr lang="de-DE" sz="1100">
              <a:solidFill>
                <a:srgbClr val="0070C0"/>
              </a:solidFill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CC105562-314E-FD2B-91AB-85F32790B7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984" t="3346" r="16855"/>
          <a:stretch/>
        </p:blipFill>
        <p:spPr>
          <a:xfrm>
            <a:off x="6171163" y="2052126"/>
            <a:ext cx="5240568" cy="4081444"/>
          </a:xfrm>
          <a:prstGeom prst="rect">
            <a:avLst/>
          </a:prstGeom>
        </p:spPr>
      </p:pic>
      <p:sp>
        <p:nvSpPr>
          <p:cNvPr id="13" name="Titel 2">
            <a:extLst>
              <a:ext uri="{FF2B5EF4-FFF2-40B4-BE49-F238E27FC236}">
                <a16:creationId xmlns:a16="http://schemas.microsoft.com/office/drawing/2014/main" id="{BF760E18-65E0-1A82-5C54-E54738988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7760" y="433421"/>
            <a:ext cx="9086971" cy="1128027"/>
          </a:xfrm>
        </p:spPr>
        <p:txBody>
          <a:bodyPr rtlCol="0" anchor="ctr">
            <a:noAutofit/>
          </a:bodyPr>
          <a:lstStyle>
            <a:defPPr>
              <a:defRPr lang="de-DE"/>
            </a:defPPr>
          </a:lstStyle>
          <a:p>
            <a:pPr algn="ctr" rtl="0"/>
            <a:r>
              <a:rPr lang="en-US" b="0" i="0">
                <a:solidFill>
                  <a:srgbClr val="000000"/>
                </a:solidFill>
                <a:effectLst/>
                <a:latin typeface="+mn-lt"/>
              </a:rPr>
              <a:t>Implement other diabetes related diseases and optimized ML methods for risk detection</a:t>
            </a:r>
            <a:endParaRPr lang="de-DE">
              <a:solidFill>
                <a:srgbClr val="000000"/>
              </a:solidFill>
              <a:latin typeface="+mn-lt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4F2D585-A507-9244-0C0A-53E5B0159A4B}"/>
              </a:ext>
            </a:extLst>
          </p:cNvPr>
          <p:cNvSpPr txBox="1"/>
          <p:nvPr/>
        </p:nvSpPr>
        <p:spPr>
          <a:xfrm>
            <a:off x="1381119" y="3279997"/>
            <a:ext cx="44805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>
                <a:solidFill>
                  <a:srgbClr val="000000"/>
                </a:solidFill>
              </a:rPr>
              <a:t>“We envision the app evolving into a comprehensive clinical decision support system, serving as a chronic disease </a:t>
            </a:r>
            <a:r>
              <a:rPr lang="en-US" b="1">
                <a:solidFill>
                  <a:srgbClr val="000000"/>
                </a:solidFill>
              </a:rPr>
              <a:t>all-rounder</a:t>
            </a:r>
            <a:r>
              <a:rPr lang="en-US">
                <a:solidFill>
                  <a:srgbClr val="000000"/>
                </a:solidFill>
              </a:rPr>
              <a:t> in the healthcare sector.”</a:t>
            </a:r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888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454C9E-20FB-B999-9303-C71D1334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52" y="922352"/>
            <a:ext cx="3866897" cy="1113183"/>
          </a:xfrm>
        </p:spPr>
        <p:txBody>
          <a:bodyPr rtlCol="0"/>
          <a:lstStyle>
            <a:defPPr>
              <a:defRPr lang="de-DE"/>
            </a:defPPr>
          </a:lstStyle>
          <a:p>
            <a:pPr algn="ctr"/>
            <a:r>
              <a:rPr lang="de-DE" sz="5400" err="1">
                <a:solidFill>
                  <a:srgbClr val="FFFFFF"/>
                </a:solidFill>
                <a:ea typeface="+mj-lt"/>
                <a:cs typeface="+mj-lt"/>
              </a:rPr>
              <a:t>MediAid</a:t>
            </a:r>
            <a:endParaRPr lang="de-DE" err="1">
              <a:solidFill>
                <a:srgbClr val="FFFFFF"/>
              </a:solidFill>
            </a:endParaRPr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820B5504-F26D-754F-293B-C1763FFAB050}"/>
              </a:ext>
            </a:extLst>
          </p:cNvPr>
          <p:cNvSpPr txBox="1">
            <a:spLocks/>
          </p:cNvSpPr>
          <p:nvPr/>
        </p:nvSpPr>
        <p:spPr>
          <a:xfrm>
            <a:off x="1125706" y="2696026"/>
            <a:ext cx="3128795" cy="8432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de-DE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err="1">
                <a:solidFill>
                  <a:srgbClr val="FFFFFF"/>
                </a:solidFill>
                <a:latin typeface="+mn-lt"/>
              </a:rPr>
              <a:t>Thank</a:t>
            </a:r>
            <a:r>
              <a:rPr lang="de-DE" sz="4400">
                <a:solidFill>
                  <a:srgbClr val="FFFFFF"/>
                </a:solidFill>
                <a:latin typeface="+mn-lt"/>
              </a:rPr>
              <a:t> </a:t>
            </a:r>
            <a:r>
              <a:rPr lang="de-DE" sz="4400" err="1">
                <a:solidFill>
                  <a:srgbClr val="FFFFFF"/>
                </a:solidFill>
                <a:latin typeface="+mn-lt"/>
              </a:rPr>
              <a:t>you</a:t>
            </a:r>
            <a:r>
              <a:rPr lang="de-DE" sz="4400">
                <a:solidFill>
                  <a:srgbClr val="FFFFFF"/>
                </a:solidFill>
                <a:latin typeface="+mn-lt"/>
              </a:rPr>
              <a:t>!</a:t>
            </a:r>
          </a:p>
        </p:txBody>
      </p:sp>
      <p:sp>
        <p:nvSpPr>
          <p:cNvPr id="8" name="Inhaltsplatzhalter 1">
            <a:extLst>
              <a:ext uri="{FF2B5EF4-FFF2-40B4-BE49-F238E27FC236}">
                <a16:creationId xmlns:a16="http://schemas.microsoft.com/office/drawing/2014/main" id="{CC811902-637D-39CB-850E-E655B23E9A4C}"/>
              </a:ext>
            </a:extLst>
          </p:cNvPr>
          <p:cNvSpPr txBox="1">
            <a:spLocks/>
          </p:cNvSpPr>
          <p:nvPr/>
        </p:nvSpPr>
        <p:spPr>
          <a:xfrm>
            <a:off x="7652159" y="2840645"/>
            <a:ext cx="4784372" cy="843234"/>
          </a:xfrm>
          <a:prstGeom prst="rect">
            <a:avLst/>
          </a:prstGeom>
        </p:spPr>
        <p:txBody>
          <a:bodyPr rtlCol="0">
            <a:normAutofit/>
          </a:bodyPr>
          <a:lstStyle>
            <a:defPPr>
              <a:defRPr lang="de-DE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4400">
                <a:solidFill>
                  <a:srgbClr val="FFFFFF"/>
                </a:solidFill>
              </a:rPr>
              <a:t>Any </a:t>
            </a:r>
            <a:r>
              <a:rPr lang="de-DE" sz="4400" err="1">
                <a:solidFill>
                  <a:srgbClr val="FFFFFF"/>
                </a:solidFill>
              </a:rPr>
              <a:t>questions</a:t>
            </a:r>
            <a:r>
              <a:rPr lang="de-DE" sz="440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10" name="Inhaltsplatzhalter 1">
            <a:extLst>
              <a:ext uri="{FF2B5EF4-FFF2-40B4-BE49-F238E27FC236}">
                <a16:creationId xmlns:a16="http://schemas.microsoft.com/office/drawing/2014/main" id="{56D6463E-15D6-265F-0BEE-51056DF47505}"/>
              </a:ext>
            </a:extLst>
          </p:cNvPr>
          <p:cNvSpPr txBox="1">
            <a:spLocks/>
          </p:cNvSpPr>
          <p:nvPr/>
        </p:nvSpPr>
        <p:spPr>
          <a:xfrm>
            <a:off x="3799840" y="5283291"/>
            <a:ext cx="4450079" cy="84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defPPr>
              <a:defRPr lang="de-DE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de-DE"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400" b="1" err="1">
                <a:solidFill>
                  <a:srgbClr val="FFFFFF"/>
                </a:solidFill>
              </a:rPr>
              <a:t>Acknowledgements</a:t>
            </a:r>
            <a:r>
              <a:rPr lang="de-DE" sz="7200" b="1">
                <a:solidFill>
                  <a:srgbClr val="FFFFFF"/>
                </a:solidFill>
              </a:rPr>
              <a:t>:</a:t>
            </a:r>
          </a:p>
          <a:p>
            <a:pPr algn="ctr"/>
            <a:r>
              <a:rPr lang="de-DE" sz="9600">
                <a:solidFill>
                  <a:srgbClr val="FFFFFF"/>
                </a:solidFill>
              </a:rPr>
              <a:t>Enkelejda Miho</a:t>
            </a:r>
          </a:p>
          <a:p>
            <a:pPr algn="ctr"/>
            <a:r>
              <a:rPr lang="de-DE" sz="9600">
                <a:solidFill>
                  <a:srgbClr val="FFFFFF"/>
                </a:solidFill>
              </a:rPr>
              <a:t>Jan Kruta</a:t>
            </a:r>
          </a:p>
          <a:p>
            <a:pPr algn="ctr"/>
            <a:r>
              <a:rPr lang="de-DE" sz="9600">
                <a:solidFill>
                  <a:srgbClr val="FFFFFF"/>
                </a:solidFill>
              </a:rPr>
              <a:t>Nico Grütter</a:t>
            </a:r>
          </a:p>
          <a:p>
            <a:endParaRPr lang="de-DE" sz="4400" b="1">
              <a:solidFill>
                <a:srgbClr val="FFFFFF"/>
              </a:solidFill>
            </a:endParaRPr>
          </a:p>
        </p:txBody>
      </p:sp>
      <p:pic>
        <p:nvPicPr>
          <p:cNvPr id="12" name="Grafik 11" descr="Ein Bild, das Kunst, Grafiken, Design, Grafikdesign enthält.&#10;&#10;Automatisch generierte Beschreibung">
            <a:extLst>
              <a:ext uri="{FF2B5EF4-FFF2-40B4-BE49-F238E27FC236}">
                <a16:creationId xmlns:a16="http://schemas.microsoft.com/office/drawing/2014/main" id="{F2FF948F-6817-CEC0-27A7-94D60B6AF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0162" y="2808398"/>
            <a:ext cx="1091675" cy="97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165206"/>
      </p:ext>
    </p:extLst>
  </p:cSld>
  <p:clrMapOvr>
    <a:masterClrMapping/>
  </p:clrMapOvr>
</p:sld>
</file>

<file path=ppt/theme/theme1.xml><?xml version="1.0" encoding="utf-8"?>
<a:theme xmlns:a="http://schemas.openxmlformats.org/drawingml/2006/main" name="2_Benutzerdefiniert">
  <a:themeElements>
    <a:clrScheme name="Custom 2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8696B"/>
      </a:accent1>
      <a:accent2>
        <a:srgbClr val="95B8BF"/>
      </a:accent2>
      <a:accent3>
        <a:srgbClr val="BFD4D9"/>
      </a:accent3>
      <a:accent4>
        <a:srgbClr val="5B4839"/>
      </a:accent4>
      <a:accent5>
        <a:srgbClr val="C3A398"/>
      </a:accent5>
      <a:accent6>
        <a:srgbClr val="CA553E"/>
      </a:accent6>
      <a:hlink>
        <a:srgbClr val="0563C1"/>
      </a:hlink>
      <a:folHlink>
        <a:srgbClr val="954F72"/>
      </a:folHlink>
    </a:clrScheme>
    <a:fontScheme name="Custom 30">
      <a:majorFont>
        <a:latin typeface="Tisa Offc Serif Pro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accent5">
              <a:lumMod val="20000"/>
              <a:lumOff val="8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72938327_TF78544816_Win32" id="{A86D2529-0102-4786-A7BE-258984D63721}" vid="{FE3B0FAD-7AD0-46AD-A4CD-14C47D9E5FB9}"/>
    </a:ext>
  </a:extLst>
</a:theme>
</file>

<file path=ppt/theme/theme2.xml><?xml version="1.0" encoding="utf-8"?>
<a:theme xmlns:a="http://schemas.openxmlformats.org/drawingml/2006/main" name="Benutzerdefiniert">
  <a:themeElements>
    <a:clrScheme name="Custom 2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8696B"/>
      </a:accent1>
      <a:accent2>
        <a:srgbClr val="95B8BF"/>
      </a:accent2>
      <a:accent3>
        <a:srgbClr val="BFD4D9"/>
      </a:accent3>
      <a:accent4>
        <a:srgbClr val="5B4839"/>
      </a:accent4>
      <a:accent5>
        <a:srgbClr val="C3A398"/>
      </a:accent5>
      <a:accent6>
        <a:srgbClr val="CA553E"/>
      </a:accent6>
      <a:hlink>
        <a:srgbClr val="0563C1"/>
      </a:hlink>
      <a:folHlink>
        <a:srgbClr val="954F72"/>
      </a:folHlink>
    </a:clrScheme>
    <a:fontScheme name="Custom 30">
      <a:majorFont>
        <a:latin typeface="Tisa Offc Serif Pro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accent5">
              <a:lumMod val="20000"/>
              <a:lumOff val="8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72938327_TF78544816_Win32" id="{A86D2529-0102-4786-A7BE-258984D63721}" vid="{FE3B0FAD-7AD0-46AD-A4CD-14C47D9E5FB9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BA525FA8F22BF498BC2FB01DD82E698" ma:contentTypeVersion="11" ma:contentTypeDescription="Ein neues Dokument erstellen." ma:contentTypeScope="" ma:versionID="397683623c59f69c79b869e1c245767e">
  <xsd:schema xmlns:xsd="http://www.w3.org/2001/XMLSchema" xmlns:xs="http://www.w3.org/2001/XMLSchema" xmlns:p="http://schemas.microsoft.com/office/2006/metadata/properties" xmlns:ns2="9f43c23b-d683-4bca-ac32-bb9c5eadcd4a" xmlns:ns3="fb9a4a3d-9851-4728-a5a2-33867ffe03f9" targetNamespace="http://schemas.microsoft.com/office/2006/metadata/properties" ma:root="true" ma:fieldsID="bdab94ac6c214da7fb51a193a9cb756a" ns2:_="" ns3:_="">
    <xsd:import namespace="9f43c23b-d683-4bca-ac32-bb9c5eadcd4a"/>
    <xsd:import namespace="fb9a4a3d-9851-4728-a5a2-33867ffe03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43c23b-d683-4bca-ac32-bb9c5eadcd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Bildmarkierungen" ma:readOnly="false" ma:fieldId="{5cf76f15-5ced-4ddc-b409-7134ff3c332f}" ma:taxonomyMulti="true" ma:sspId="7873907d-d049-4c15-acb6-7b8f2d6df67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9a4a3d-9851-4728-a5a2-33867ffe03f9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b71e4316-1e9a-4492-a2b8-3650f2aee006}" ma:internalName="TaxCatchAll" ma:showField="CatchAllData" ma:web="fb9a4a3d-9851-4728-a5a2-33867ffe03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b9a4a3d-9851-4728-a5a2-33867ffe03f9" xsi:nil="true"/>
    <lcf76f155ced4ddcb4097134ff3c332f xmlns="9f43c23b-d683-4bca-ac32-bb9c5eadcd4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DA0CB1F-2C47-4C56-BB91-AA7EC94C32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f43c23b-d683-4bca-ac32-bb9c5eadcd4a"/>
    <ds:schemaRef ds:uri="fb9a4a3d-9851-4728-a5a2-33867ffe03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DE3707C-8CAB-4302-B7E1-D32E1543E05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FDB7358-0BCB-4DEB-B717-C1D7CC555F05}">
  <ds:schemaRefs>
    <ds:schemaRef ds:uri="fb9a4a3d-9851-4728-a5a2-33867ffe03f9"/>
    <ds:schemaRef ds:uri="http://purl.org/dc/dcmitype/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9f43c23b-d683-4bca-ac32-bb9c5eadcd4a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</ds:schemaRefs>
</ds:datastoreItem>
</file>

<file path=docMetadata/LabelInfo.xml><?xml version="1.0" encoding="utf-8"?>
<clbl:labelList xmlns:clbl="http://schemas.microsoft.com/office/2020/mipLabelMetadata">
  <clbl:label id="{bfd0b529-4a04-4616-88d2-531082d94bb8}" enabled="1" method="Standard" siteId="{e1f8af86-ee95-4718-bd0d-375b37366c83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Moderne Konferenzpräsentation</Template>
  <TotalTime>0</TotalTime>
  <Words>356</Words>
  <Application>Microsoft Office PowerPoint</Application>
  <PresentationFormat>Widescreen</PresentationFormat>
  <Paragraphs>80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Tisa Offc Serif Pro</vt:lpstr>
      <vt:lpstr>Univers Light</vt:lpstr>
      <vt:lpstr>Wingdings</vt:lpstr>
      <vt:lpstr>2_Benutzerdefiniert</vt:lpstr>
      <vt:lpstr>Benutzerdefiniert</vt:lpstr>
      <vt:lpstr>MediAid</vt:lpstr>
      <vt:lpstr>Early detection of diabetic related complications is still a challenge </vt:lpstr>
      <vt:lpstr>Manage type 2 diabetes and related diseases via patient monitoring.</vt:lpstr>
      <vt:lpstr>PowerPoint Presentation</vt:lpstr>
      <vt:lpstr>PowerPoint Presentation</vt:lpstr>
      <vt:lpstr>The cost of chronic disease worldwide is estimated to reach $47 trillion by 2030*</vt:lpstr>
      <vt:lpstr>PowerPoint Presentation</vt:lpstr>
      <vt:lpstr>Implement other diabetes related diseases and optimized ML methods for risk detection</vt:lpstr>
      <vt:lpstr>MediAid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Thiazolidinediones</dc:title>
  <dc:creator>Lorenz-Cristea,Oliver (DEV CMC BIOL) BIP-DE-B</dc:creator>
  <cp:lastModifiedBy>Nicolas Bopp (s)</cp:lastModifiedBy>
  <cp:revision>25</cp:revision>
  <dcterms:created xsi:type="dcterms:W3CDTF">2024-10-22T18:16:06Z</dcterms:created>
  <dcterms:modified xsi:type="dcterms:W3CDTF">2024-11-29T22:41:29Z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0x010100CBA525FA8F22BF498BC2FB01DD82E698</vt:lpwstr>
  </property>
  <property fmtid="{D5CDD505-2E9C-101B-9397-08002B2CF9AE}" pid="3" name="MediaServiceImageTags">
    <vt:lpwstr/>
  </property>
</Properties>
</file>