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0" r:id="rId3"/>
    <p:sldId id="268" r:id="rId4"/>
    <p:sldId id="269" r:id="rId5"/>
    <p:sldId id="272" r:id="rId6"/>
    <p:sldId id="262" r:id="rId7"/>
    <p:sldId id="257" r:id="rId8"/>
    <p:sldId id="258"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7" d="100"/>
          <a:sy n="127" d="100"/>
        </p:scale>
        <p:origin x="-39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E6CCFD-F82F-4043-BC32-E6F35581E319}" type="datetimeFigureOut">
              <a:rPr lang="en-US" smtClean="0"/>
              <a:pPr/>
              <a:t>26/10/16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6CCFD-F82F-4043-BC32-E6F35581E319}" type="datetimeFigureOut">
              <a:rPr lang="en-US" smtClean="0"/>
              <a:pPr/>
              <a:t>26/10/16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6CCFD-F82F-4043-BC32-E6F35581E319}" type="datetimeFigureOut">
              <a:rPr lang="en-US" smtClean="0"/>
              <a:pPr/>
              <a:t>26/10/16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6CCFD-F82F-4043-BC32-E6F35581E319}" type="datetimeFigureOut">
              <a:rPr lang="en-US" smtClean="0"/>
              <a:pPr/>
              <a:t>26/10/16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6CCFD-F82F-4043-BC32-E6F35581E319}" type="datetimeFigureOut">
              <a:rPr lang="en-US" smtClean="0"/>
              <a:pPr/>
              <a:t>26/10/16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E6CCFD-F82F-4043-BC32-E6F35581E319}" type="datetimeFigureOut">
              <a:rPr lang="en-US" smtClean="0"/>
              <a:pPr/>
              <a:t>26/10/16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E6CCFD-F82F-4043-BC32-E6F35581E319}" type="datetimeFigureOut">
              <a:rPr lang="en-US" smtClean="0"/>
              <a:pPr/>
              <a:t>26/10/16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E6CCFD-F82F-4043-BC32-E6F35581E319}" type="datetimeFigureOut">
              <a:rPr lang="en-US" smtClean="0"/>
              <a:pPr/>
              <a:t>26/10/16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CCFD-F82F-4043-BC32-E6F35581E319}" type="datetimeFigureOut">
              <a:rPr lang="en-US" smtClean="0"/>
              <a:pPr/>
              <a:t>26/10/16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6CCFD-F82F-4043-BC32-E6F35581E319}" type="datetimeFigureOut">
              <a:rPr lang="en-US" smtClean="0"/>
              <a:pPr/>
              <a:t>26/10/16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6CCFD-F82F-4043-BC32-E6F35581E319}" type="datetimeFigureOut">
              <a:rPr lang="en-US" smtClean="0"/>
              <a:pPr/>
              <a:t>26/10/16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DBB12-A72F-4A6C-916D-A4D26F1F88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6CCFD-F82F-4043-BC32-E6F35581E319}" type="datetimeFigureOut">
              <a:rPr lang="en-US" smtClean="0"/>
              <a:pPr/>
              <a:t>26/10/16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DBB12-A72F-4A6C-916D-A4D26F1F88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hyperlink" Target="http://support2.microsoft.com/default.aspx?scid=kb;en-us;1755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Part1 : Collecting data from network devices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188640"/>
            <a:ext cx="8229600" cy="796950"/>
          </a:xfrm>
        </p:spPr>
        <p:txBody>
          <a:bodyPr>
            <a:normAutofit/>
          </a:bodyPr>
          <a:lstStyle/>
          <a:p>
            <a:r>
              <a:rPr lang="en-US" sz="3600" dirty="0" smtClean="0"/>
              <a:t>Step 5 – Process Completion</a:t>
            </a:r>
            <a:endParaRPr lang="en-US" sz="3600" dirty="0"/>
          </a:p>
        </p:txBody>
      </p:sp>
      <p:sp>
        <p:nvSpPr>
          <p:cNvPr id="4" name="Content Placeholder 2"/>
          <p:cNvSpPr>
            <a:spLocks noGrp="1"/>
          </p:cNvSpPr>
          <p:nvPr>
            <p:ph idx="1"/>
          </p:nvPr>
        </p:nvSpPr>
        <p:spPr>
          <a:xfrm>
            <a:off x="395536" y="908720"/>
            <a:ext cx="8229600" cy="1152128"/>
          </a:xfrm>
        </p:spPr>
        <p:txBody>
          <a:bodyPr>
            <a:normAutofit fontScale="92500" lnSpcReduction="20000"/>
          </a:bodyPr>
          <a:lstStyle/>
          <a:p>
            <a:r>
              <a:rPr lang="en-US" sz="2000" dirty="0" smtClean="0"/>
              <a:t>The file name of the completed filter result will be printed on the script page. Simply click directly on it to launch Excel and view. This file will also be located in the same folder as the script.</a:t>
            </a:r>
          </a:p>
          <a:p>
            <a:r>
              <a:rPr lang="en-US" sz="2000" dirty="0" smtClean="0"/>
              <a:t>Filename format : </a:t>
            </a:r>
            <a:r>
              <a:rPr lang="en-US" sz="2000" dirty="0" err="1" smtClean="0"/>
              <a:t>Netbrain_Filtered_YYYYMMDD_HHMMSS_FolderName</a:t>
            </a:r>
            <a:endParaRPr lang="en-US" sz="2000" dirty="0"/>
          </a:p>
        </p:txBody>
      </p:sp>
      <p:grpSp>
        <p:nvGrpSpPr>
          <p:cNvPr id="7" name="Group 6"/>
          <p:cNvGrpSpPr/>
          <p:nvPr/>
        </p:nvGrpSpPr>
        <p:grpSpPr>
          <a:xfrm>
            <a:off x="467544" y="2060848"/>
            <a:ext cx="7991475" cy="4524375"/>
            <a:chOff x="539552" y="2333625"/>
            <a:chExt cx="7991475" cy="4524375"/>
          </a:xfrm>
        </p:grpSpPr>
        <p:pic>
          <p:nvPicPr>
            <p:cNvPr id="6" name="Picture 2"/>
            <p:cNvPicPr>
              <a:picLocks noChangeAspect="1" noChangeArrowheads="1"/>
            </p:cNvPicPr>
            <p:nvPr/>
          </p:nvPicPr>
          <p:blipFill>
            <a:blip r:embed="rId2" cstate="print"/>
            <a:srcRect/>
            <a:stretch>
              <a:fillRect/>
            </a:stretch>
          </p:blipFill>
          <p:spPr bwMode="auto">
            <a:xfrm>
              <a:off x="539552" y="2333625"/>
              <a:ext cx="7991475" cy="4524375"/>
            </a:xfrm>
            <a:prstGeom prst="rect">
              <a:avLst/>
            </a:prstGeom>
            <a:noFill/>
            <a:ln w="9525">
              <a:noFill/>
              <a:miter lim="800000"/>
              <a:headEnd/>
              <a:tailEnd/>
            </a:ln>
          </p:spPr>
        </p:pic>
        <p:sp>
          <p:nvSpPr>
            <p:cNvPr id="12" name="Right Arrow 11"/>
            <p:cNvSpPr/>
            <p:nvPr/>
          </p:nvSpPr>
          <p:spPr>
            <a:xfrm rot="10800000">
              <a:off x="5652120" y="3717032"/>
              <a:ext cx="792088"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188640"/>
            <a:ext cx="8229600" cy="796950"/>
          </a:xfrm>
        </p:spPr>
        <p:txBody>
          <a:bodyPr>
            <a:normAutofit/>
          </a:bodyPr>
          <a:lstStyle/>
          <a:p>
            <a:r>
              <a:rPr lang="en-US" sz="3600" dirty="0" smtClean="0"/>
              <a:t>Step 6 – File output example</a:t>
            </a:r>
            <a:endParaRPr lang="en-US" sz="3600" dirty="0"/>
          </a:p>
        </p:txBody>
      </p:sp>
      <p:sp>
        <p:nvSpPr>
          <p:cNvPr id="4" name="Content Placeholder 2"/>
          <p:cNvSpPr>
            <a:spLocks noGrp="1"/>
          </p:cNvSpPr>
          <p:nvPr>
            <p:ph idx="1"/>
          </p:nvPr>
        </p:nvSpPr>
        <p:spPr>
          <a:xfrm>
            <a:off x="395536" y="1052736"/>
            <a:ext cx="8229600" cy="3168352"/>
          </a:xfrm>
        </p:spPr>
        <p:txBody>
          <a:bodyPr>
            <a:normAutofit/>
          </a:bodyPr>
          <a:lstStyle/>
          <a:p>
            <a:r>
              <a:rPr lang="en-US" sz="2000" dirty="0" smtClean="0"/>
              <a:t>Based on the INCLUDE &amp; EXCLUDE string entered in the script it will collect the data accordingly from the </a:t>
            </a:r>
            <a:r>
              <a:rPr lang="en-US" sz="2000" dirty="0" err="1" smtClean="0"/>
              <a:t>Netbrain</a:t>
            </a:r>
            <a:r>
              <a:rPr lang="en-US" sz="2000" dirty="0" smtClean="0"/>
              <a:t> CLI command exported files.</a:t>
            </a:r>
          </a:p>
          <a:p>
            <a:r>
              <a:rPr lang="en-US" sz="2000" dirty="0" smtClean="0"/>
              <a:t>The text file named exported by </a:t>
            </a:r>
            <a:r>
              <a:rPr lang="en-US" sz="2000" dirty="0" err="1" smtClean="0"/>
              <a:t>Netbrain</a:t>
            </a:r>
            <a:r>
              <a:rPr lang="en-US" sz="2000" dirty="0" smtClean="0"/>
              <a:t> will be used in the first column. This is the device name.</a:t>
            </a:r>
          </a:p>
          <a:p>
            <a:r>
              <a:rPr lang="en-US" sz="2000" dirty="0" smtClean="0"/>
              <a:t>Each found entry from each text file exported, will be printed to the right of it.</a:t>
            </a:r>
          </a:p>
          <a:p>
            <a:r>
              <a:rPr lang="en-US" sz="2000" dirty="0" smtClean="0"/>
              <a:t>Depending on how many lines of string found. Each lines will be printed into a new column to the right.</a:t>
            </a:r>
            <a:endParaRPr lang="en-US" sz="2000" dirty="0"/>
          </a:p>
        </p:txBody>
      </p:sp>
      <p:pic>
        <p:nvPicPr>
          <p:cNvPr id="7" name="Picture 2"/>
          <p:cNvPicPr>
            <a:picLocks noChangeAspect="1" noChangeArrowheads="1"/>
          </p:cNvPicPr>
          <p:nvPr/>
        </p:nvPicPr>
        <p:blipFill>
          <a:blip r:embed="rId2" cstate="print"/>
          <a:srcRect/>
          <a:stretch>
            <a:fillRect/>
          </a:stretch>
        </p:blipFill>
        <p:spPr bwMode="auto">
          <a:xfrm>
            <a:off x="0" y="4077072"/>
            <a:ext cx="9144000" cy="18889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188640"/>
            <a:ext cx="8229600" cy="796950"/>
          </a:xfrm>
        </p:spPr>
        <p:txBody>
          <a:bodyPr>
            <a:normAutofit/>
          </a:bodyPr>
          <a:lstStyle/>
          <a:p>
            <a:r>
              <a:rPr lang="en-US" sz="3600" dirty="0" smtClean="0"/>
              <a:t>Optional –Disabling script warning</a:t>
            </a:r>
            <a:endParaRPr lang="en-US" sz="3600" dirty="0"/>
          </a:p>
        </p:txBody>
      </p:sp>
      <p:sp>
        <p:nvSpPr>
          <p:cNvPr id="4" name="Content Placeholder 2"/>
          <p:cNvSpPr>
            <a:spLocks noGrp="1"/>
          </p:cNvSpPr>
          <p:nvPr>
            <p:ph idx="1"/>
          </p:nvPr>
        </p:nvSpPr>
        <p:spPr>
          <a:xfrm>
            <a:off x="395536" y="1052736"/>
            <a:ext cx="8229600" cy="1872208"/>
          </a:xfrm>
        </p:spPr>
        <p:txBody>
          <a:bodyPr>
            <a:normAutofit/>
          </a:bodyPr>
          <a:lstStyle/>
          <a:p>
            <a:r>
              <a:rPr lang="en-US" sz="2000" dirty="0" smtClean="0"/>
              <a:t>Script running too slow warning can be disabled using Internet Properties. But seems it do not work.</a:t>
            </a:r>
          </a:p>
          <a:p>
            <a:r>
              <a:rPr lang="en-US" sz="2000" dirty="0" smtClean="0"/>
              <a:t>Another means is through Registry Editing.</a:t>
            </a:r>
          </a:p>
          <a:p>
            <a:pPr>
              <a:buNone/>
            </a:pPr>
            <a:r>
              <a:rPr lang="en-US" sz="2000" dirty="0" smtClean="0"/>
              <a:t>	</a:t>
            </a:r>
            <a:r>
              <a:rPr lang="en-US" sz="2000" dirty="0" smtClean="0">
                <a:hlinkClick r:id="rId2"/>
              </a:rPr>
              <a:t>http://support2.microsoft.com/default.aspx?scid=kb;en-us;175500</a:t>
            </a:r>
            <a:endParaRPr lang="en-US" sz="2000" dirty="0" smtClean="0"/>
          </a:p>
          <a:p>
            <a:pPr>
              <a:buNone/>
            </a:pPr>
            <a:endParaRPr lang="en-US" sz="2000" dirty="0"/>
          </a:p>
        </p:txBody>
      </p:sp>
      <p:pic>
        <p:nvPicPr>
          <p:cNvPr id="6" name="Picture 4"/>
          <p:cNvPicPr>
            <a:picLocks noChangeAspect="1" noChangeArrowheads="1"/>
          </p:cNvPicPr>
          <p:nvPr/>
        </p:nvPicPr>
        <p:blipFill>
          <a:blip r:embed="rId3" cstate="print"/>
          <a:srcRect/>
          <a:stretch>
            <a:fillRect/>
          </a:stretch>
        </p:blipFill>
        <p:spPr bwMode="auto">
          <a:xfrm>
            <a:off x="2411760" y="4293096"/>
            <a:ext cx="4464496" cy="2032116"/>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2411760" y="2780928"/>
            <a:ext cx="4464496" cy="136902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188640"/>
            <a:ext cx="8229600" cy="796950"/>
          </a:xfrm>
        </p:spPr>
        <p:txBody>
          <a:bodyPr>
            <a:normAutofit/>
          </a:bodyPr>
          <a:lstStyle/>
          <a:p>
            <a:r>
              <a:rPr lang="en-US" sz="3600" dirty="0" smtClean="0"/>
              <a:t>Optional – Changing search string</a:t>
            </a:r>
            <a:endParaRPr lang="en-US" sz="3600" dirty="0"/>
          </a:p>
        </p:txBody>
      </p:sp>
      <p:sp>
        <p:nvSpPr>
          <p:cNvPr id="4" name="Content Placeholder 2"/>
          <p:cNvSpPr>
            <a:spLocks noGrp="1"/>
          </p:cNvSpPr>
          <p:nvPr>
            <p:ph idx="1"/>
          </p:nvPr>
        </p:nvSpPr>
        <p:spPr>
          <a:xfrm>
            <a:off x="395536" y="1052736"/>
            <a:ext cx="8229600" cy="1152128"/>
          </a:xfrm>
        </p:spPr>
        <p:txBody>
          <a:bodyPr>
            <a:normAutofit/>
          </a:bodyPr>
          <a:lstStyle/>
          <a:p>
            <a:r>
              <a:rPr lang="en-US" sz="2000" dirty="0" smtClean="0"/>
              <a:t>The script is basically a HTML page running a scripting language. The HTML page can be edited especially the search string, so as that on every launch it uses the same search criteria.</a:t>
            </a:r>
            <a:endParaRPr lang="en-US" sz="2000" dirty="0"/>
          </a:p>
        </p:txBody>
      </p:sp>
      <p:pic>
        <p:nvPicPr>
          <p:cNvPr id="5" name="Picture 2"/>
          <p:cNvPicPr>
            <a:picLocks noChangeAspect="1" noChangeArrowheads="1"/>
          </p:cNvPicPr>
          <p:nvPr/>
        </p:nvPicPr>
        <p:blipFill>
          <a:blip r:embed="rId2" cstate="print"/>
          <a:srcRect/>
          <a:stretch>
            <a:fillRect/>
          </a:stretch>
        </p:blipFill>
        <p:spPr bwMode="auto">
          <a:xfrm>
            <a:off x="755576" y="2132856"/>
            <a:ext cx="7092280" cy="445312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539552" y="1052736"/>
            <a:ext cx="6705600" cy="1485900"/>
          </a:xfrm>
          <a:prstGeom prst="rect">
            <a:avLst/>
          </a:prstGeom>
          <a:noFill/>
          <a:ln w="9525">
            <a:noFill/>
            <a:miter lim="800000"/>
            <a:headEnd/>
            <a:tailEnd/>
          </a:ln>
        </p:spPr>
      </p:pic>
      <p:sp>
        <p:nvSpPr>
          <p:cNvPr id="5" name="Rectangle 4"/>
          <p:cNvSpPr/>
          <p:nvPr/>
        </p:nvSpPr>
        <p:spPr>
          <a:xfrm>
            <a:off x="395536" y="188640"/>
            <a:ext cx="7754752" cy="646331"/>
          </a:xfrm>
          <a:prstGeom prst="rect">
            <a:avLst/>
          </a:prstGeom>
        </p:spPr>
        <p:txBody>
          <a:bodyPr wrap="none">
            <a:spAutoFit/>
          </a:bodyPr>
          <a:lstStyle/>
          <a:p>
            <a:r>
              <a:rPr lang="en-US" sz="3600" dirty="0" smtClean="0">
                <a:latin typeface="+mj-lt"/>
              </a:rPr>
              <a:t>Step 1 – Launch </a:t>
            </a:r>
            <a:r>
              <a:rPr lang="en-US" sz="3600" dirty="0" err="1" smtClean="0">
                <a:latin typeface="+mj-lt"/>
              </a:rPr>
              <a:t>Netbrain</a:t>
            </a:r>
            <a:r>
              <a:rPr lang="en-US" sz="3600" dirty="0" smtClean="0">
                <a:latin typeface="+mj-lt"/>
              </a:rPr>
              <a:t> CLI Commands</a:t>
            </a:r>
            <a:endParaRPr lang="en-US" sz="3600" dirty="0">
              <a:latin typeface="+mj-lt"/>
            </a:endParaRPr>
          </a:p>
        </p:txBody>
      </p:sp>
      <p:sp>
        <p:nvSpPr>
          <p:cNvPr id="7" name="Rectangle 6"/>
          <p:cNvSpPr/>
          <p:nvPr/>
        </p:nvSpPr>
        <p:spPr>
          <a:xfrm>
            <a:off x="539552" y="2564904"/>
            <a:ext cx="5617948" cy="646331"/>
          </a:xfrm>
          <a:prstGeom prst="rect">
            <a:avLst/>
          </a:prstGeom>
        </p:spPr>
        <p:txBody>
          <a:bodyPr wrap="none">
            <a:spAutoFit/>
          </a:bodyPr>
          <a:lstStyle/>
          <a:p>
            <a:r>
              <a:rPr lang="en-US" sz="3600" dirty="0" smtClean="0">
                <a:latin typeface="+mj-lt"/>
              </a:rPr>
              <a:t>Step 2 – Add each site device</a:t>
            </a:r>
            <a:endParaRPr lang="en-US" sz="3600" dirty="0">
              <a:latin typeface="+mj-lt"/>
            </a:endParaRPr>
          </a:p>
        </p:txBody>
      </p:sp>
      <p:grpSp>
        <p:nvGrpSpPr>
          <p:cNvPr id="11" name="Group 10"/>
          <p:cNvGrpSpPr/>
          <p:nvPr/>
        </p:nvGrpSpPr>
        <p:grpSpPr>
          <a:xfrm>
            <a:off x="3347864" y="3789040"/>
            <a:ext cx="3528392" cy="2520280"/>
            <a:chOff x="611560" y="3356992"/>
            <a:chExt cx="4675005" cy="3312368"/>
          </a:xfrm>
        </p:grpSpPr>
        <p:pic>
          <p:nvPicPr>
            <p:cNvPr id="6" name="Picture 4"/>
            <p:cNvPicPr>
              <a:picLocks noChangeAspect="1" noChangeArrowheads="1"/>
            </p:cNvPicPr>
            <p:nvPr/>
          </p:nvPicPr>
          <p:blipFill>
            <a:blip r:embed="rId3" cstate="print"/>
            <a:srcRect/>
            <a:stretch>
              <a:fillRect/>
            </a:stretch>
          </p:blipFill>
          <p:spPr bwMode="auto">
            <a:xfrm>
              <a:off x="611560" y="3356992"/>
              <a:ext cx="4675005" cy="3312368"/>
            </a:xfrm>
            <a:prstGeom prst="rect">
              <a:avLst/>
            </a:prstGeom>
            <a:noFill/>
            <a:ln w="9525">
              <a:noFill/>
              <a:miter lim="800000"/>
              <a:headEnd/>
              <a:tailEnd/>
            </a:ln>
          </p:spPr>
        </p:pic>
        <p:sp>
          <p:nvSpPr>
            <p:cNvPr id="9" name="Right Arrow 8"/>
            <p:cNvSpPr/>
            <p:nvPr/>
          </p:nvSpPr>
          <p:spPr>
            <a:xfrm>
              <a:off x="611560" y="3546270"/>
              <a:ext cx="864096" cy="47319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2</a:t>
              </a:r>
              <a:endParaRPr lang="en-US" sz="1400" b="1" dirty="0">
                <a:solidFill>
                  <a:schemeClr val="tx1"/>
                </a:solidFill>
              </a:endParaRPr>
            </a:p>
          </p:txBody>
        </p:sp>
        <p:sp>
          <p:nvSpPr>
            <p:cNvPr id="10" name="Right Arrow 9"/>
            <p:cNvSpPr/>
            <p:nvPr/>
          </p:nvSpPr>
          <p:spPr>
            <a:xfrm>
              <a:off x="1907704" y="4869160"/>
              <a:ext cx="864096"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3</a:t>
              </a:r>
              <a:endParaRPr lang="en-US" sz="1600" b="1" dirty="0">
                <a:solidFill>
                  <a:schemeClr val="tx1"/>
                </a:solidFill>
              </a:endParaRPr>
            </a:p>
          </p:txBody>
        </p:sp>
      </p:grpSp>
      <p:pic>
        <p:nvPicPr>
          <p:cNvPr id="1027" name="Picture 3"/>
          <p:cNvPicPr>
            <a:picLocks noChangeAspect="1" noChangeArrowheads="1"/>
          </p:cNvPicPr>
          <p:nvPr/>
        </p:nvPicPr>
        <p:blipFill>
          <a:blip r:embed="rId4" cstate="print"/>
          <a:srcRect/>
          <a:stretch>
            <a:fillRect/>
          </a:stretch>
        </p:blipFill>
        <p:spPr bwMode="auto">
          <a:xfrm>
            <a:off x="395536" y="3501008"/>
            <a:ext cx="2699792" cy="296127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88640"/>
            <a:ext cx="8353569" cy="646331"/>
          </a:xfrm>
          <a:prstGeom prst="rect">
            <a:avLst/>
          </a:prstGeom>
        </p:spPr>
        <p:txBody>
          <a:bodyPr wrap="none">
            <a:spAutoFit/>
          </a:bodyPr>
          <a:lstStyle/>
          <a:p>
            <a:r>
              <a:rPr lang="en-US" sz="3600" dirty="0" smtClean="0">
                <a:latin typeface="+mj-lt"/>
              </a:rPr>
              <a:t>Step 3 – Add commands &amp; Start the Session</a:t>
            </a:r>
            <a:endParaRPr lang="en-US" sz="3600" dirty="0">
              <a:latin typeface="+mj-lt"/>
            </a:endParaRPr>
          </a:p>
        </p:txBody>
      </p:sp>
      <p:pic>
        <p:nvPicPr>
          <p:cNvPr id="1030" name="Picture 6"/>
          <p:cNvPicPr>
            <a:picLocks noChangeAspect="1" noChangeArrowheads="1"/>
          </p:cNvPicPr>
          <p:nvPr/>
        </p:nvPicPr>
        <p:blipFill>
          <a:blip r:embed="rId2" cstate="print"/>
          <a:srcRect/>
          <a:stretch>
            <a:fillRect/>
          </a:stretch>
        </p:blipFill>
        <p:spPr bwMode="auto">
          <a:xfrm>
            <a:off x="323528" y="1052736"/>
            <a:ext cx="8138437" cy="4608512"/>
          </a:xfrm>
          <a:prstGeom prst="rect">
            <a:avLst/>
          </a:prstGeom>
          <a:noFill/>
          <a:ln w="9525">
            <a:noFill/>
            <a:miter lim="800000"/>
            <a:headEnd/>
            <a:tailEnd/>
          </a:ln>
        </p:spPr>
      </p:pic>
      <p:sp>
        <p:nvSpPr>
          <p:cNvPr id="8" name="Right Arrow 7"/>
          <p:cNvSpPr/>
          <p:nvPr/>
        </p:nvSpPr>
        <p:spPr>
          <a:xfrm>
            <a:off x="827584" y="4941168"/>
            <a:ext cx="864096"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7544" y="6093296"/>
            <a:ext cx="7339766" cy="646331"/>
          </a:xfrm>
          <a:prstGeom prst="rect">
            <a:avLst/>
          </a:prstGeom>
        </p:spPr>
        <p:txBody>
          <a:bodyPr wrap="none">
            <a:spAutoFit/>
          </a:bodyPr>
          <a:lstStyle/>
          <a:p>
            <a:r>
              <a:rPr lang="en-US" sz="3600" dirty="0" smtClean="0">
                <a:latin typeface="+mj-lt"/>
              </a:rPr>
              <a:t>Step 4 – On completion. View Outputs</a:t>
            </a:r>
            <a:endParaRPr lang="en-US" sz="3600" dirty="0">
              <a:latin typeface="+mj-lt"/>
            </a:endParaRPr>
          </a:p>
        </p:txBody>
      </p:sp>
      <p:sp>
        <p:nvSpPr>
          <p:cNvPr id="11" name="Right Arrow 10"/>
          <p:cNvSpPr/>
          <p:nvPr/>
        </p:nvSpPr>
        <p:spPr>
          <a:xfrm rot="16200000">
            <a:off x="3275856" y="5517232"/>
            <a:ext cx="864096"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5724128" y="3861048"/>
            <a:ext cx="864096"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23528" y="980728"/>
            <a:ext cx="8505825" cy="5114925"/>
          </a:xfrm>
          <a:prstGeom prst="rect">
            <a:avLst/>
          </a:prstGeom>
          <a:noFill/>
          <a:ln w="9525">
            <a:noFill/>
            <a:miter lim="800000"/>
            <a:headEnd/>
            <a:tailEnd/>
          </a:ln>
        </p:spPr>
      </p:pic>
      <p:sp>
        <p:nvSpPr>
          <p:cNvPr id="6" name="Rectangle 5"/>
          <p:cNvSpPr/>
          <p:nvPr/>
        </p:nvSpPr>
        <p:spPr>
          <a:xfrm>
            <a:off x="395536" y="188640"/>
            <a:ext cx="6510308" cy="646331"/>
          </a:xfrm>
          <a:prstGeom prst="rect">
            <a:avLst/>
          </a:prstGeom>
        </p:spPr>
        <p:txBody>
          <a:bodyPr wrap="none">
            <a:spAutoFit/>
          </a:bodyPr>
          <a:lstStyle/>
          <a:p>
            <a:r>
              <a:rPr lang="en-US" sz="3600" dirty="0" smtClean="0">
                <a:latin typeface="+mj-lt"/>
              </a:rPr>
              <a:t>Step 5 – Export output to a folder.</a:t>
            </a:r>
            <a:endParaRPr lang="en-US" sz="3600" dirty="0">
              <a:latin typeface="+mj-lt"/>
            </a:endParaRPr>
          </a:p>
        </p:txBody>
      </p:sp>
      <p:sp>
        <p:nvSpPr>
          <p:cNvPr id="7" name="Right Arrow 6"/>
          <p:cNvSpPr/>
          <p:nvPr/>
        </p:nvSpPr>
        <p:spPr>
          <a:xfrm>
            <a:off x="6876256" y="5445224"/>
            <a:ext cx="864096"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Part2 : Collating data into Excel Format.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96950"/>
          </a:xfrm>
        </p:spPr>
        <p:txBody>
          <a:bodyPr>
            <a:normAutofit/>
          </a:bodyPr>
          <a:lstStyle/>
          <a:p>
            <a:r>
              <a:rPr lang="en-US" sz="3600" dirty="0" smtClean="0"/>
              <a:t>Step 1 – Collect the CLI Results</a:t>
            </a:r>
            <a:endParaRPr lang="en-US" sz="3600" dirty="0"/>
          </a:p>
        </p:txBody>
      </p:sp>
      <p:sp>
        <p:nvSpPr>
          <p:cNvPr id="3" name="Content Placeholder 2"/>
          <p:cNvSpPr>
            <a:spLocks noGrp="1"/>
          </p:cNvSpPr>
          <p:nvPr>
            <p:ph idx="1"/>
          </p:nvPr>
        </p:nvSpPr>
        <p:spPr>
          <a:xfrm>
            <a:off x="467544" y="1052736"/>
            <a:ext cx="8229600" cy="576064"/>
          </a:xfrm>
        </p:spPr>
        <p:txBody>
          <a:bodyPr>
            <a:normAutofit/>
          </a:bodyPr>
          <a:lstStyle/>
          <a:p>
            <a:r>
              <a:rPr lang="en-US" sz="2000" dirty="0" smtClean="0"/>
              <a:t>Keep an easily searched folder of all the </a:t>
            </a:r>
            <a:r>
              <a:rPr lang="en-US" sz="2000" dirty="0" err="1" smtClean="0"/>
              <a:t>Netbrain</a:t>
            </a:r>
            <a:r>
              <a:rPr lang="en-US" sz="2000" dirty="0" smtClean="0"/>
              <a:t> CLI commands output.</a:t>
            </a:r>
            <a:endParaRPr lang="en-US" sz="2000" dirty="0"/>
          </a:p>
        </p:txBody>
      </p:sp>
      <p:pic>
        <p:nvPicPr>
          <p:cNvPr id="1026" name="Picture 2"/>
          <p:cNvPicPr>
            <a:picLocks noChangeAspect="1" noChangeArrowheads="1"/>
          </p:cNvPicPr>
          <p:nvPr/>
        </p:nvPicPr>
        <p:blipFill>
          <a:blip r:embed="rId2" cstate="print"/>
          <a:srcRect/>
          <a:stretch>
            <a:fillRect/>
          </a:stretch>
        </p:blipFill>
        <p:spPr bwMode="auto">
          <a:xfrm>
            <a:off x="683568" y="3501008"/>
            <a:ext cx="1724025" cy="30194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987824" y="2420888"/>
            <a:ext cx="5238750" cy="1343025"/>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755576" y="2420888"/>
            <a:ext cx="1133475" cy="714375"/>
          </a:xfrm>
          <a:prstGeom prst="rect">
            <a:avLst/>
          </a:prstGeom>
          <a:noFill/>
          <a:ln w="9525">
            <a:noFill/>
            <a:miter lim="800000"/>
            <a:headEnd/>
            <a:tailEnd/>
          </a:ln>
        </p:spPr>
      </p:pic>
      <p:sp>
        <p:nvSpPr>
          <p:cNvPr id="8" name="Right Arrow 7"/>
          <p:cNvSpPr/>
          <p:nvPr/>
        </p:nvSpPr>
        <p:spPr>
          <a:xfrm rot="10800000">
            <a:off x="1835696" y="2564904"/>
            <a:ext cx="792088"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1835696" y="5373216"/>
            <a:ext cx="792088"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188640"/>
            <a:ext cx="8229600" cy="796950"/>
          </a:xfrm>
        </p:spPr>
        <p:txBody>
          <a:bodyPr>
            <a:normAutofit/>
          </a:bodyPr>
          <a:lstStyle/>
          <a:p>
            <a:r>
              <a:rPr lang="en-US" sz="3600" dirty="0" smtClean="0"/>
              <a:t>Step 2 – Launch the script.</a:t>
            </a:r>
            <a:endParaRPr lang="en-US" sz="3600" dirty="0"/>
          </a:p>
        </p:txBody>
      </p:sp>
      <p:sp>
        <p:nvSpPr>
          <p:cNvPr id="4" name="Content Placeholder 2"/>
          <p:cNvSpPr>
            <a:spLocks noGrp="1"/>
          </p:cNvSpPr>
          <p:nvPr>
            <p:ph idx="1"/>
          </p:nvPr>
        </p:nvSpPr>
        <p:spPr>
          <a:xfrm>
            <a:off x="395536" y="908720"/>
            <a:ext cx="8229600" cy="1728192"/>
          </a:xfrm>
        </p:spPr>
        <p:txBody>
          <a:bodyPr>
            <a:normAutofit/>
          </a:bodyPr>
          <a:lstStyle/>
          <a:p>
            <a:r>
              <a:rPr lang="en-US" sz="2000" dirty="0" smtClean="0"/>
              <a:t>Launch the script. Add in the string to look for inside the INCLUDE box and what to ignore into the EXCLUDE box. There are already several lines by default listed in the script. Edit it accordingly.</a:t>
            </a:r>
          </a:p>
          <a:p>
            <a:r>
              <a:rPr lang="en-US" sz="2000" dirty="0" smtClean="0"/>
              <a:t>Click Browse Folder.</a:t>
            </a:r>
            <a:endParaRPr lang="en-US" sz="2000" dirty="0"/>
          </a:p>
        </p:txBody>
      </p:sp>
      <p:grpSp>
        <p:nvGrpSpPr>
          <p:cNvPr id="11" name="Group 10"/>
          <p:cNvGrpSpPr/>
          <p:nvPr/>
        </p:nvGrpSpPr>
        <p:grpSpPr>
          <a:xfrm>
            <a:off x="611560" y="2190750"/>
            <a:ext cx="8532440" cy="4667250"/>
            <a:chOff x="611560" y="2190750"/>
            <a:chExt cx="8532440" cy="4667250"/>
          </a:xfrm>
        </p:grpSpPr>
        <p:pic>
          <p:nvPicPr>
            <p:cNvPr id="3075" name="Picture 3"/>
            <p:cNvPicPr>
              <a:picLocks noChangeAspect="1" noChangeArrowheads="1"/>
            </p:cNvPicPr>
            <p:nvPr/>
          </p:nvPicPr>
          <p:blipFill>
            <a:blip r:embed="rId2" cstate="print"/>
            <a:srcRect/>
            <a:stretch>
              <a:fillRect/>
            </a:stretch>
          </p:blipFill>
          <p:spPr bwMode="auto">
            <a:xfrm>
              <a:off x="1133475" y="2190750"/>
              <a:ext cx="8010525" cy="4667250"/>
            </a:xfrm>
            <a:prstGeom prst="rect">
              <a:avLst/>
            </a:prstGeom>
            <a:noFill/>
            <a:ln w="9525">
              <a:noFill/>
              <a:miter lim="800000"/>
              <a:headEnd/>
              <a:tailEnd/>
            </a:ln>
          </p:spPr>
        </p:pic>
        <p:sp>
          <p:nvSpPr>
            <p:cNvPr id="5" name="Right Arrow 4"/>
            <p:cNvSpPr/>
            <p:nvPr/>
          </p:nvSpPr>
          <p:spPr>
            <a:xfrm>
              <a:off x="611560" y="3068960"/>
              <a:ext cx="792088"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611560" y="4005064"/>
              <a:ext cx="792088"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11560" y="5301208"/>
              <a:ext cx="792088"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54746" b="25975"/>
          <a:stretch>
            <a:fillRect/>
          </a:stretch>
        </p:blipFill>
        <p:spPr bwMode="auto">
          <a:xfrm>
            <a:off x="1403648" y="1844824"/>
            <a:ext cx="6517432" cy="3328020"/>
          </a:xfrm>
          <a:prstGeom prst="rect">
            <a:avLst/>
          </a:prstGeom>
          <a:noFill/>
          <a:ln w="9525">
            <a:noFill/>
            <a:miter lim="800000"/>
            <a:headEnd/>
            <a:tailEnd/>
          </a:ln>
        </p:spPr>
      </p:pic>
      <p:sp>
        <p:nvSpPr>
          <p:cNvPr id="5" name="Title 1"/>
          <p:cNvSpPr>
            <a:spLocks noGrp="1"/>
          </p:cNvSpPr>
          <p:nvPr>
            <p:ph type="title"/>
          </p:nvPr>
        </p:nvSpPr>
        <p:spPr>
          <a:xfrm>
            <a:off x="467544" y="188640"/>
            <a:ext cx="8229600" cy="796950"/>
          </a:xfrm>
        </p:spPr>
        <p:txBody>
          <a:bodyPr>
            <a:normAutofit/>
          </a:bodyPr>
          <a:lstStyle/>
          <a:p>
            <a:r>
              <a:rPr lang="en-US" sz="3600" dirty="0" smtClean="0"/>
              <a:t>Step 3 – Browse to the folder.</a:t>
            </a:r>
            <a:endParaRPr lang="en-US" sz="3600" dirty="0"/>
          </a:p>
        </p:txBody>
      </p:sp>
      <p:sp>
        <p:nvSpPr>
          <p:cNvPr id="6" name="Content Placeholder 2"/>
          <p:cNvSpPr>
            <a:spLocks noGrp="1"/>
          </p:cNvSpPr>
          <p:nvPr>
            <p:ph idx="1"/>
          </p:nvPr>
        </p:nvSpPr>
        <p:spPr>
          <a:xfrm>
            <a:off x="467544" y="1052736"/>
            <a:ext cx="8229600" cy="964704"/>
          </a:xfrm>
        </p:spPr>
        <p:txBody>
          <a:bodyPr>
            <a:normAutofit/>
          </a:bodyPr>
          <a:lstStyle/>
          <a:p>
            <a:r>
              <a:rPr lang="en-US" sz="2000" dirty="0" smtClean="0"/>
              <a:t>Browse and look for the folder where the </a:t>
            </a:r>
            <a:r>
              <a:rPr lang="en-US" sz="2000" dirty="0" err="1" smtClean="0"/>
              <a:t>Netbrain</a:t>
            </a:r>
            <a:r>
              <a:rPr lang="en-US" sz="2000" dirty="0" smtClean="0"/>
              <a:t> CLI Command text file output had been exported to. Click OK.</a:t>
            </a:r>
            <a:endParaRPr lang="en-US" sz="2000" dirty="0"/>
          </a:p>
        </p:txBody>
      </p:sp>
      <p:pic>
        <p:nvPicPr>
          <p:cNvPr id="7" name="Picture 2"/>
          <p:cNvPicPr>
            <a:picLocks noChangeAspect="1" noChangeArrowheads="1"/>
          </p:cNvPicPr>
          <p:nvPr/>
        </p:nvPicPr>
        <p:blipFill>
          <a:blip r:embed="rId3" cstate="print"/>
          <a:srcRect/>
          <a:stretch>
            <a:fillRect/>
          </a:stretch>
        </p:blipFill>
        <p:spPr bwMode="auto">
          <a:xfrm>
            <a:off x="1547664" y="5445224"/>
            <a:ext cx="1133475" cy="714375"/>
          </a:xfrm>
          <a:prstGeom prst="rect">
            <a:avLst/>
          </a:prstGeom>
          <a:noFill/>
          <a:ln w="9525">
            <a:noFill/>
            <a:miter lim="800000"/>
            <a:headEnd/>
            <a:tailEnd/>
          </a:ln>
        </p:spPr>
      </p:pic>
      <p:sp>
        <p:nvSpPr>
          <p:cNvPr id="8" name="Right Arrow 7"/>
          <p:cNvSpPr/>
          <p:nvPr/>
        </p:nvSpPr>
        <p:spPr>
          <a:xfrm rot="16200000">
            <a:off x="5976156" y="5049180"/>
            <a:ext cx="792088"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188640"/>
            <a:ext cx="8229600" cy="796950"/>
          </a:xfrm>
        </p:spPr>
        <p:txBody>
          <a:bodyPr>
            <a:normAutofit/>
          </a:bodyPr>
          <a:lstStyle/>
          <a:p>
            <a:r>
              <a:rPr lang="en-US" sz="3600" dirty="0" smtClean="0"/>
              <a:t>Step 4 – Wait for completion</a:t>
            </a:r>
            <a:endParaRPr lang="en-US" sz="3600" dirty="0"/>
          </a:p>
        </p:txBody>
      </p:sp>
      <p:sp>
        <p:nvSpPr>
          <p:cNvPr id="4" name="Content Placeholder 2"/>
          <p:cNvSpPr>
            <a:spLocks noGrp="1"/>
          </p:cNvSpPr>
          <p:nvPr>
            <p:ph idx="1"/>
          </p:nvPr>
        </p:nvSpPr>
        <p:spPr>
          <a:xfrm>
            <a:off x="395536" y="908720"/>
            <a:ext cx="8229600" cy="2016224"/>
          </a:xfrm>
        </p:spPr>
        <p:txBody>
          <a:bodyPr>
            <a:normAutofit/>
          </a:bodyPr>
          <a:lstStyle/>
          <a:p>
            <a:r>
              <a:rPr lang="en-US" sz="2000" dirty="0" smtClean="0"/>
              <a:t>The script is wrapped over HTML. For large number of files processing, which is taking a much longer loop time. Internet Explorer will pop up a warning of slow website. This is due to time limit settings in the Registry. This can be alleviated by editing Windows Registry or simply processing less number of text files per session. Click no to continue processing the files.</a:t>
            </a:r>
            <a:endParaRPr lang="en-US" sz="2000" dirty="0"/>
          </a:p>
        </p:txBody>
      </p:sp>
      <p:pic>
        <p:nvPicPr>
          <p:cNvPr id="4100" name="Picture 4"/>
          <p:cNvPicPr>
            <a:picLocks noChangeAspect="1" noChangeArrowheads="1"/>
          </p:cNvPicPr>
          <p:nvPr/>
        </p:nvPicPr>
        <p:blipFill>
          <a:blip r:embed="rId2" cstate="print"/>
          <a:srcRect/>
          <a:stretch>
            <a:fillRect/>
          </a:stretch>
        </p:blipFill>
        <p:spPr bwMode="auto">
          <a:xfrm>
            <a:off x="323528" y="2975081"/>
            <a:ext cx="6624736" cy="3882919"/>
          </a:xfrm>
          <a:prstGeom prst="rect">
            <a:avLst/>
          </a:prstGeom>
          <a:noFill/>
          <a:ln w="9525">
            <a:noFill/>
            <a:miter lim="800000"/>
            <a:headEnd/>
            <a:tailEnd/>
          </a:ln>
        </p:spPr>
      </p:pic>
      <p:sp>
        <p:nvSpPr>
          <p:cNvPr id="12" name="Right Arrow 11"/>
          <p:cNvSpPr/>
          <p:nvPr/>
        </p:nvSpPr>
        <p:spPr>
          <a:xfrm rot="10800000">
            <a:off x="4067944" y="5661248"/>
            <a:ext cx="792088" cy="4320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450</Words>
  <Application>Microsoft Macintosh PowerPoint</Application>
  <PresentationFormat>On-screen Show (4:3)</PresentationFormat>
  <Paragraphs>32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Part1 : Collecting data from network devices</vt:lpstr>
      <vt:lpstr>PowerPoint Presentation</vt:lpstr>
      <vt:lpstr>PowerPoint Presentation</vt:lpstr>
      <vt:lpstr>PowerPoint Presentation</vt:lpstr>
      <vt:lpstr>Part2 : Collating data into Excel Format.</vt:lpstr>
      <vt:lpstr>Step 1 – Collect the CLI Results</vt:lpstr>
      <vt:lpstr>Step 2 – Launch the script.</vt:lpstr>
      <vt:lpstr>Step 3 – Browse to the folder.</vt:lpstr>
      <vt:lpstr>Step 4 – Wait for completion</vt:lpstr>
      <vt:lpstr>Step 5 – Process Completion</vt:lpstr>
      <vt:lpstr>Step 6 – File output example</vt:lpstr>
      <vt:lpstr>Optional –Disabling script warning</vt:lpstr>
      <vt:lpstr>Optional – Changing search string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hirmanj</dc:creator>
  <cp:lastModifiedBy>hirman jumaat</cp:lastModifiedBy>
  <cp:revision>28</cp:revision>
  <dcterms:created xsi:type="dcterms:W3CDTF">2014-10-19T07:42:49Z</dcterms:created>
  <dcterms:modified xsi:type="dcterms:W3CDTF">2016-10-26T03:50:46Z</dcterms:modified>
</cp:coreProperties>
</file>