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6" r:id="rId3"/>
    <p:sldId id="257" r:id="rId4"/>
    <p:sldId id="263" r:id="rId5"/>
    <p:sldId id="259" r:id="rId6"/>
    <p:sldId id="260"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5" r:id="rId26"/>
    <p:sldId id="281" r:id="rId27"/>
    <p:sldId id="282" r:id="rId28"/>
    <p:sldId id="283"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36"/>
    <p:restoredTop sz="94661"/>
  </p:normalViewPr>
  <p:slideViewPr>
    <p:cSldViewPr snapToGrid="0" snapToObjects="1">
      <p:cViewPr varScale="1">
        <p:scale>
          <a:sx n="90" d="100"/>
          <a:sy n="90" d="100"/>
        </p:scale>
        <p:origin x="232"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D9FD4-8A72-F743-A981-2F605F97DC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2A74D0-8346-BA45-9122-E1D1DEFAA2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502929-C9F2-C848-9B26-7441906A3838}"/>
              </a:ext>
            </a:extLst>
          </p:cNvPr>
          <p:cNvSpPr>
            <a:spLocks noGrp="1"/>
          </p:cNvSpPr>
          <p:nvPr>
            <p:ph type="dt" sz="half" idx="10"/>
          </p:nvPr>
        </p:nvSpPr>
        <p:spPr/>
        <p:txBody>
          <a:bodyPr/>
          <a:lstStyle/>
          <a:p>
            <a:fld id="{FFAD8904-973A-4F45-AE8C-C2C299EFC27D}" type="datetimeFigureOut">
              <a:rPr lang="en-US" smtClean="0"/>
              <a:t>4/8/19</a:t>
            </a:fld>
            <a:endParaRPr lang="en-US"/>
          </a:p>
        </p:txBody>
      </p:sp>
      <p:sp>
        <p:nvSpPr>
          <p:cNvPr id="5" name="Footer Placeholder 4">
            <a:extLst>
              <a:ext uri="{FF2B5EF4-FFF2-40B4-BE49-F238E27FC236}">
                <a16:creationId xmlns:a16="http://schemas.microsoft.com/office/drawing/2014/main" id="{9F0F9527-45C5-7E45-9AE1-08E44F320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E5D65-0A78-4E40-96B7-7B3A7C7E15B1}"/>
              </a:ext>
            </a:extLst>
          </p:cNvPr>
          <p:cNvSpPr>
            <a:spLocks noGrp="1"/>
          </p:cNvSpPr>
          <p:nvPr>
            <p:ph type="sldNum" sz="quarter" idx="12"/>
          </p:nvPr>
        </p:nvSpPr>
        <p:spPr/>
        <p:txBody>
          <a:bodyPr/>
          <a:lstStyle/>
          <a:p>
            <a:fld id="{8E42E0C0-821F-AE42-866D-5DB468402C5F}" type="slidenum">
              <a:rPr lang="en-US" smtClean="0"/>
              <a:t>‹#›</a:t>
            </a:fld>
            <a:endParaRPr lang="en-US"/>
          </a:p>
        </p:txBody>
      </p:sp>
    </p:spTree>
    <p:extLst>
      <p:ext uri="{BB962C8B-B14F-4D97-AF65-F5344CB8AC3E}">
        <p14:creationId xmlns:p14="http://schemas.microsoft.com/office/powerpoint/2010/main" val="73167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B5907-6EBB-E346-A8B1-D6A266CB17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E7BA85-4171-5441-ABF0-9E348C605C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AF8EC-0C68-9A44-BADE-7CDF249CF8C3}"/>
              </a:ext>
            </a:extLst>
          </p:cNvPr>
          <p:cNvSpPr>
            <a:spLocks noGrp="1"/>
          </p:cNvSpPr>
          <p:nvPr>
            <p:ph type="dt" sz="half" idx="10"/>
          </p:nvPr>
        </p:nvSpPr>
        <p:spPr/>
        <p:txBody>
          <a:bodyPr/>
          <a:lstStyle/>
          <a:p>
            <a:fld id="{FFAD8904-973A-4F45-AE8C-C2C299EFC27D}" type="datetimeFigureOut">
              <a:rPr lang="en-US" smtClean="0"/>
              <a:t>4/8/19</a:t>
            </a:fld>
            <a:endParaRPr lang="en-US"/>
          </a:p>
        </p:txBody>
      </p:sp>
      <p:sp>
        <p:nvSpPr>
          <p:cNvPr id="5" name="Footer Placeholder 4">
            <a:extLst>
              <a:ext uri="{FF2B5EF4-FFF2-40B4-BE49-F238E27FC236}">
                <a16:creationId xmlns:a16="http://schemas.microsoft.com/office/drawing/2014/main" id="{E6BEA8A5-76B5-D34E-BA27-DFF2CAC39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5498E-5FAB-0443-870D-CA70408ED93D}"/>
              </a:ext>
            </a:extLst>
          </p:cNvPr>
          <p:cNvSpPr>
            <a:spLocks noGrp="1"/>
          </p:cNvSpPr>
          <p:nvPr>
            <p:ph type="sldNum" sz="quarter" idx="12"/>
          </p:nvPr>
        </p:nvSpPr>
        <p:spPr/>
        <p:txBody>
          <a:bodyPr/>
          <a:lstStyle/>
          <a:p>
            <a:fld id="{8E42E0C0-821F-AE42-866D-5DB468402C5F}" type="slidenum">
              <a:rPr lang="en-US" smtClean="0"/>
              <a:t>‹#›</a:t>
            </a:fld>
            <a:endParaRPr lang="en-US"/>
          </a:p>
        </p:txBody>
      </p:sp>
    </p:spTree>
    <p:extLst>
      <p:ext uri="{BB962C8B-B14F-4D97-AF65-F5344CB8AC3E}">
        <p14:creationId xmlns:p14="http://schemas.microsoft.com/office/powerpoint/2010/main" val="11123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4073F-5DFF-7F4D-91C1-EF4EF790B7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66836B-146D-6248-98CA-215FA92377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7E9FE-FC82-C145-91E2-CB641D3F5CEE}"/>
              </a:ext>
            </a:extLst>
          </p:cNvPr>
          <p:cNvSpPr>
            <a:spLocks noGrp="1"/>
          </p:cNvSpPr>
          <p:nvPr>
            <p:ph type="dt" sz="half" idx="10"/>
          </p:nvPr>
        </p:nvSpPr>
        <p:spPr/>
        <p:txBody>
          <a:bodyPr/>
          <a:lstStyle/>
          <a:p>
            <a:fld id="{FFAD8904-973A-4F45-AE8C-C2C299EFC27D}" type="datetimeFigureOut">
              <a:rPr lang="en-US" smtClean="0"/>
              <a:t>4/8/19</a:t>
            </a:fld>
            <a:endParaRPr lang="en-US"/>
          </a:p>
        </p:txBody>
      </p:sp>
      <p:sp>
        <p:nvSpPr>
          <p:cNvPr id="5" name="Footer Placeholder 4">
            <a:extLst>
              <a:ext uri="{FF2B5EF4-FFF2-40B4-BE49-F238E27FC236}">
                <a16:creationId xmlns:a16="http://schemas.microsoft.com/office/drawing/2014/main" id="{4499E3E3-97D8-1947-A4B5-98B4760A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EA2DE-261C-564B-8818-58D94A8CC1E7}"/>
              </a:ext>
            </a:extLst>
          </p:cNvPr>
          <p:cNvSpPr>
            <a:spLocks noGrp="1"/>
          </p:cNvSpPr>
          <p:nvPr>
            <p:ph type="sldNum" sz="quarter" idx="12"/>
          </p:nvPr>
        </p:nvSpPr>
        <p:spPr/>
        <p:txBody>
          <a:bodyPr/>
          <a:lstStyle/>
          <a:p>
            <a:fld id="{8E42E0C0-821F-AE42-866D-5DB468402C5F}" type="slidenum">
              <a:rPr lang="en-US" smtClean="0"/>
              <a:t>‹#›</a:t>
            </a:fld>
            <a:endParaRPr lang="en-US"/>
          </a:p>
        </p:txBody>
      </p:sp>
    </p:spTree>
    <p:extLst>
      <p:ext uri="{BB962C8B-B14F-4D97-AF65-F5344CB8AC3E}">
        <p14:creationId xmlns:p14="http://schemas.microsoft.com/office/powerpoint/2010/main" val="271928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A7B-4BDC-6649-88D9-ED073DD67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95F9B2-82A5-0E42-86B4-67CDF5671D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CB573-F1BA-594D-B5BB-1D0A80F6105B}"/>
              </a:ext>
            </a:extLst>
          </p:cNvPr>
          <p:cNvSpPr>
            <a:spLocks noGrp="1"/>
          </p:cNvSpPr>
          <p:nvPr>
            <p:ph type="dt" sz="half" idx="10"/>
          </p:nvPr>
        </p:nvSpPr>
        <p:spPr/>
        <p:txBody>
          <a:bodyPr/>
          <a:lstStyle/>
          <a:p>
            <a:fld id="{FFAD8904-973A-4F45-AE8C-C2C299EFC27D}" type="datetimeFigureOut">
              <a:rPr lang="en-US" smtClean="0"/>
              <a:t>4/8/19</a:t>
            </a:fld>
            <a:endParaRPr lang="en-US"/>
          </a:p>
        </p:txBody>
      </p:sp>
      <p:sp>
        <p:nvSpPr>
          <p:cNvPr id="5" name="Footer Placeholder 4">
            <a:extLst>
              <a:ext uri="{FF2B5EF4-FFF2-40B4-BE49-F238E27FC236}">
                <a16:creationId xmlns:a16="http://schemas.microsoft.com/office/drawing/2014/main" id="{2595EBDF-3213-F846-A9DA-83F765552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96212-88F0-F147-ACF1-6A6C9926A04F}"/>
              </a:ext>
            </a:extLst>
          </p:cNvPr>
          <p:cNvSpPr>
            <a:spLocks noGrp="1"/>
          </p:cNvSpPr>
          <p:nvPr>
            <p:ph type="sldNum" sz="quarter" idx="12"/>
          </p:nvPr>
        </p:nvSpPr>
        <p:spPr/>
        <p:txBody>
          <a:bodyPr/>
          <a:lstStyle/>
          <a:p>
            <a:fld id="{8E42E0C0-821F-AE42-866D-5DB468402C5F}" type="slidenum">
              <a:rPr lang="en-US" smtClean="0"/>
              <a:t>‹#›</a:t>
            </a:fld>
            <a:endParaRPr lang="en-US"/>
          </a:p>
        </p:txBody>
      </p:sp>
    </p:spTree>
    <p:extLst>
      <p:ext uri="{BB962C8B-B14F-4D97-AF65-F5344CB8AC3E}">
        <p14:creationId xmlns:p14="http://schemas.microsoft.com/office/powerpoint/2010/main" val="749131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B92F-6720-2646-B6C6-4B66B7FFCC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22018A-1ADC-1C44-B8EB-365D484C80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B32D64B-9B56-9E47-9B41-2954BE1ED2C9}"/>
              </a:ext>
            </a:extLst>
          </p:cNvPr>
          <p:cNvSpPr>
            <a:spLocks noGrp="1"/>
          </p:cNvSpPr>
          <p:nvPr>
            <p:ph type="dt" sz="half" idx="10"/>
          </p:nvPr>
        </p:nvSpPr>
        <p:spPr/>
        <p:txBody>
          <a:bodyPr/>
          <a:lstStyle/>
          <a:p>
            <a:fld id="{FFAD8904-973A-4F45-AE8C-C2C299EFC27D}" type="datetimeFigureOut">
              <a:rPr lang="en-US" smtClean="0"/>
              <a:t>4/8/19</a:t>
            </a:fld>
            <a:endParaRPr lang="en-US"/>
          </a:p>
        </p:txBody>
      </p:sp>
      <p:sp>
        <p:nvSpPr>
          <p:cNvPr id="5" name="Footer Placeholder 4">
            <a:extLst>
              <a:ext uri="{FF2B5EF4-FFF2-40B4-BE49-F238E27FC236}">
                <a16:creationId xmlns:a16="http://schemas.microsoft.com/office/drawing/2014/main" id="{BBFDCBDC-2888-BF4D-9EF1-218907928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031FE-F472-3944-9FAF-AFC01518EAA1}"/>
              </a:ext>
            </a:extLst>
          </p:cNvPr>
          <p:cNvSpPr>
            <a:spLocks noGrp="1"/>
          </p:cNvSpPr>
          <p:nvPr>
            <p:ph type="sldNum" sz="quarter" idx="12"/>
          </p:nvPr>
        </p:nvSpPr>
        <p:spPr/>
        <p:txBody>
          <a:bodyPr/>
          <a:lstStyle/>
          <a:p>
            <a:fld id="{8E42E0C0-821F-AE42-866D-5DB468402C5F}" type="slidenum">
              <a:rPr lang="en-US" smtClean="0"/>
              <a:t>‹#›</a:t>
            </a:fld>
            <a:endParaRPr lang="en-US"/>
          </a:p>
        </p:txBody>
      </p:sp>
    </p:spTree>
    <p:extLst>
      <p:ext uri="{BB962C8B-B14F-4D97-AF65-F5344CB8AC3E}">
        <p14:creationId xmlns:p14="http://schemas.microsoft.com/office/powerpoint/2010/main" val="1258189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22E9-4B95-3643-A296-95F612D3DE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4AC783-F10A-2D4B-B891-30C8FADC80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2140C4-3764-C54B-AA1D-83D54F13DA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AEA753-D406-3E44-B97E-1B3FF0856159}"/>
              </a:ext>
            </a:extLst>
          </p:cNvPr>
          <p:cNvSpPr>
            <a:spLocks noGrp="1"/>
          </p:cNvSpPr>
          <p:nvPr>
            <p:ph type="dt" sz="half" idx="10"/>
          </p:nvPr>
        </p:nvSpPr>
        <p:spPr/>
        <p:txBody>
          <a:bodyPr/>
          <a:lstStyle/>
          <a:p>
            <a:fld id="{FFAD8904-973A-4F45-AE8C-C2C299EFC27D}" type="datetimeFigureOut">
              <a:rPr lang="en-US" smtClean="0"/>
              <a:t>4/8/19</a:t>
            </a:fld>
            <a:endParaRPr lang="en-US"/>
          </a:p>
        </p:txBody>
      </p:sp>
      <p:sp>
        <p:nvSpPr>
          <p:cNvPr id="6" name="Footer Placeholder 5">
            <a:extLst>
              <a:ext uri="{FF2B5EF4-FFF2-40B4-BE49-F238E27FC236}">
                <a16:creationId xmlns:a16="http://schemas.microsoft.com/office/drawing/2014/main" id="{908BCBE0-7601-8943-A31F-E06B202F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EBFA3A-3528-6D4A-9D7E-7418AECF9F8A}"/>
              </a:ext>
            </a:extLst>
          </p:cNvPr>
          <p:cNvSpPr>
            <a:spLocks noGrp="1"/>
          </p:cNvSpPr>
          <p:nvPr>
            <p:ph type="sldNum" sz="quarter" idx="12"/>
          </p:nvPr>
        </p:nvSpPr>
        <p:spPr/>
        <p:txBody>
          <a:bodyPr/>
          <a:lstStyle/>
          <a:p>
            <a:fld id="{8E42E0C0-821F-AE42-866D-5DB468402C5F}" type="slidenum">
              <a:rPr lang="en-US" smtClean="0"/>
              <a:t>‹#›</a:t>
            </a:fld>
            <a:endParaRPr lang="en-US"/>
          </a:p>
        </p:txBody>
      </p:sp>
    </p:spTree>
    <p:extLst>
      <p:ext uri="{BB962C8B-B14F-4D97-AF65-F5344CB8AC3E}">
        <p14:creationId xmlns:p14="http://schemas.microsoft.com/office/powerpoint/2010/main" val="231563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D41AA-8D62-DB4E-A8C2-13D23C433A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61A7B0-C965-4944-AE77-FB0C209F0C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E0C6D3-7CFA-3A4A-810E-276B80ECAD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33E41E-6E89-4143-BCAB-238E3D335A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0D6B00-361F-B849-BCCA-18BA3C1235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086674-F80D-D941-9C64-22CECBA844F1}"/>
              </a:ext>
            </a:extLst>
          </p:cNvPr>
          <p:cNvSpPr>
            <a:spLocks noGrp="1"/>
          </p:cNvSpPr>
          <p:nvPr>
            <p:ph type="dt" sz="half" idx="10"/>
          </p:nvPr>
        </p:nvSpPr>
        <p:spPr/>
        <p:txBody>
          <a:bodyPr/>
          <a:lstStyle/>
          <a:p>
            <a:fld id="{FFAD8904-973A-4F45-AE8C-C2C299EFC27D}" type="datetimeFigureOut">
              <a:rPr lang="en-US" smtClean="0"/>
              <a:t>4/8/19</a:t>
            </a:fld>
            <a:endParaRPr lang="en-US"/>
          </a:p>
        </p:txBody>
      </p:sp>
      <p:sp>
        <p:nvSpPr>
          <p:cNvPr id="8" name="Footer Placeholder 7">
            <a:extLst>
              <a:ext uri="{FF2B5EF4-FFF2-40B4-BE49-F238E27FC236}">
                <a16:creationId xmlns:a16="http://schemas.microsoft.com/office/drawing/2014/main" id="{B0CD35A6-0898-9E41-AAD3-51369519CC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0D62DC-DB30-2646-8C03-3C80CC980F3D}"/>
              </a:ext>
            </a:extLst>
          </p:cNvPr>
          <p:cNvSpPr>
            <a:spLocks noGrp="1"/>
          </p:cNvSpPr>
          <p:nvPr>
            <p:ph type="sldNum" sz="quarter" idx="12"/>
          </p:nvPr>
        </p:nvSpPr>
        <p:spPr/>
        <p:txBody>
          <a:bodyPr/>
          <a:lstStyle/>
          <a:p>
            <a:fld id="{8E42E0C0-821F-AE42-866D-5DB468402C5F}" type="slidenum">
              <a:rPr lang="en-US" smtClean="0"/>
              <a:t>‹#›</a:t>
            </a:fld>
            <a:endParaRPr lang="en-US"/>
          </a:p>
        </p:txBody>
      </p:sp>
    </p:spTree>
    <p:extLst>
      <p:ext uri="{BB962C8B-B14F-4D97-AF65-F5344CB8AC3E}">
        <p14:creationId xmlns:p14="http://schemas.microsoft.com/office/powerpoint/2010/main" val="161593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5F97-21AC-3F4E-B407-182802CF04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0AA9C4-92ED-5546-A12E-0E4DDEBC396C}"/>
              </a:ext>
            </a:extLst>
          </p:cNvPr>
          <p:cNvSpPr>
            <a:spLocks noGrp="1"/>
          </p:cNvSpPr>
          <p:nvPr>
            <p:ph type="dt" sz="half" idx="10"/>
          </p:nvPr>
        </p:nvSpPr>
        <p:spPr/>
        <p:txBody>
          <a:bodyPr/>
          <a:lstStyle/>
          <a:p>
            <a:fld id="{FFAD8904-973A-4F45-AE8C-C2C299EFC27D}" type="datetimeFigureOut">
              <a:rPr lang="en-US" smtClean="0"/>
              <a:t>4/8/19</a:t>
            </a:fld>
            <a:endParaRPr lang="en-US"/>
          </a:p>
        </p:txBody>
      </p:sp>
      <p:sp>
        <p:nvSpPr>
          <p:cNvPr id="4" name="Footer Placeholder 3">
            <a:extLst>
              <a:ext uri="{FF2B5EF4-FFF2-40B4-BE49-F238E27FC236}">
                <a16:creationId xmlns:a16="http://schemas.microsoft.com/office/drawing/2014/main" id="{0D92BF58-B645-8E42-8330-C037038C93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FDB6D6-930C-8A4B-9513-6A9B62617CF5}"/>
              </a:ext>
            </a:extLst>
          </p:cNvPr>
          <p:cNvSpPr>
            <a:spLocks noGrp="1"/>
          </p:cNvSpPr>
          <p:nvPr>
            <p:ph type="sldNum" sz="quarter" idx="12"/>
          </p:nvPr>
        </p:nvSpPr>
        <p:spPr/>
        <p:txBody>
          <a:bodyPr/>
          <a:lstStyle/>
          <a:p>
            <a:fld id="{8E42E0C0-821F-AE42-866D-5DB468402C5F}" type="slidenum">
              <a:rPr lang="en-US" smtClean="0"/>
              <a:t>‹#›</a:t>
            </a:fld>
            <a:endParaRPr lang="en-US"/>
          </a:p>
        </p:txBody>
      </p:sp>
    </p:spTree>
    <p:extLst>
      <p:ext uri="{BB962C8B-B14F-4D97-AF65-F5344CB8AC3E}">
        <p14:creationId xmlns:p14="http://schemas.microsoft.com/office/powerpoint/2010/main" val="2916523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42E6C9-88A4-FA4E-B0C9-A9D0210601F7}"/>
              </a:ext>
            </a:extLst>
          </p:cNvPr>
          <p:cNvSpPr>
            <a:spLocks noGrp="1"/>
          </p:cNvSpPr>
          <p:nvPr>
            <p:ph type="dt" sz="half" idx="10"/>
          </p:nvPr>
        </p:nvSpPr>
        <p:spPr/>
        <p:txBody>
          <a:bodyPr/>
          <a:lstStyle/>
          <a:p>
            <a:fld id="{FFAD8904-973A-4F45-AE8C-C2C299EFC27D}" type="datetimeFigureOut">
              <a:rPr lang="en-US" smtClean="0"/>
              <a:t>4/8/19</a:t>
            </a:fld>
            <a:endParaRPr lang="en-US"/>
          </a:p>
        </p:txBody>
      </p:sp>
      <p:sp>
        <p:nvSpPr>
          <p:cNvPr id="3" name="Footer Placeholder 2">
            <a:extLst>
              <a:ext uri="{FF2B5EF4-FFF2-40B4-BE49-F238E27FC236}">
                <a16:creationId xmlns:a16="http://schemas.microsoft.com/office/drawing/2014/main" id="{32803342-7710-804F-BE20-774BEFF874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46EB2B-5095-2A46-B7EA-A7D78CDE8FB2}"/>
              </a:ext>
            </a:extLst>
          </p:cNvPr>
          <p:cNvSpPr>
            <a:spLocks noGrp="1"/>
          </p:cNvSpPr>
          <p:nvPr>
            <p:ph type="sldNum" sz="quarter" idx="12"/>
          </p:nvPr>
        </p:nvSpPr>
        <p:spPr/>
        <p:txBody>
          <a:bodyPr/>
          <a:lstStyle/>
          <a:p>
            <a:fld id="{8E42E0C0-821F-AE42-866D-5DB468402C5F}" type="slidenum">
              <a:rPr lang="en-US" smtClean="0"/>
              <a:t>‹#›</a:t>
            </a:fld>
            <a:endParaRPr lang="en-US"/>
          </a:p>
        </p:txBody>
      </p:sp>
    </p:spTree>
    <p:extLst>
      <p:ext uri="{BB962C8B-B14F-4D97-AF65-F5344CB8AC3E}">
        <p14:creationId xmlns:p14="http://schemas.microsoft.com/office/powerpoint/2010/main" val="152495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6F00-D71B-2548-9226-66E1FFA9C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AB53D7-6C54-E14A-813B-54198B928F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D04AA2-39BF-7F44-813E-A216EF0B70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A8A445-0CFB-084F-9C0D-D027928E161E}"/>
              </a:ext>
            </a:extLst>
          </p:cNvPr>
          <p:cNvSpPr>
            <a:spLocks noGrp="1"/>
          </p:cNvSpPr>
          <p:nvPr>
            <p:ph type="dt" sz="half" idx="10"/>
          </p:nvPr>
        </p:nvSpPr>
        <p:spPr/>
        <p:txBody>
          <a:bodyPr/>
          <a:lstStyle/>
          <a:p>
            <a:fld id="{FFAD8904-973A-4F45-AE8C-C2C299EFC27D}" type="datetimeFigureOut">
              <a:rPr lang="en-US" smtClean="0"/>
              <a:t>4/8/19</a:t>
            </a:fld>
            <a:endParaRPr lang="en-US"/>
          </a:p>
        </p:txBody>
      </p:sp>
      <p:sp>
        <p:nvSpPr>
          <p:cNvPr id="6" name="Footer Placeholder 5">
            <a:extLst>
              <a:ext uri="{FF2B5EF4-FFF2-40B4-BE49-F238E27FC236}">
                <a16:creationId xmlns:a16="http://schemas.microsoft.com/office/drawing/2014/main" id="{AC41D238-640A-0D40-BCCF-4CC8465028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72DDB0-F142-8241-AB8C-CECD906694E9}"/>
              </a:ext>
            </a:extLst>
          </p:cNvPr>
          <p:cNvSpPr>
            <a:spLocks noGrp="1"/>
          </p:cNvSpPr>
          <p:nvPr>
            <p:ph type="sldNum" sz="quarter" idx="12"/>
          </p:nvPr>
        </p:nvSpPr>
        <p:spPr/>
        <p:txBody>
          <a:bodyPr/>
          <a:lstStyle/>
          <a:p>
            <a:fld id="{8E42E0C0-821F-AE42-866D-5DB468402C5F}" type="slidenum">
              <a:rPr lang="en-US" smtClean="0"/>
              <a:t>‹#›</a:t>
            </a:fld>
            <a:endParaRPr lang="en-US"/>
          </a:p>
        </p:txBody>
      </p:sp>
    </p:spTree>
    <p:extLst>
      <p:ext uri="{BB962C8B-B14F-4D97-AF65-F5344CB8AC3E}">
        <p14:creationId xmlns:p14="http://schemas.microsoft.com/office/powerpoint/2010/main" val="29294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275B-B594-D74E-814F-565D858CE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630FE6-0E5B-7D46-B183-BE8F93DC3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E1035E-E2B1-A645-B3E3-4006D0646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667BE5-038C-1E4F-9B0D-964289AD0423}"/>
              </a:ext>
            </a:extLst>
          </p:cNvPr>
          <p:cNvSpPr>
            <a:spLocks noGrp="1"/>
          </p:cNvSpPr>
          <p:nvPr>
            <p:ph type="dt" sz="half" idx="10"/>
          </p:nvPr>
        </p:nvSpPr>
        <p:spPr/>
        <p:txBody>
          <a:bodyPr/>
          <a:lstStyle/>
          <a:p>
            <a:fld id="{FFAD8904-973A-4F45-AE8C-C2C299EFC27D}" type="datetimeFigureOut">
              <a:rPr lang="en-US" smtClean="0"/>
              <a:t>4/8/19</a:t>
            </a:fld>
            <a:endParaRPr lang="en-US"/>
          </a:p>
        </p:txBody>
      </p:sp>
      <p:sp>
        <p:nvSpPr>
          <p:cNvPr id="6" name="Footer Placeholder 5">
            <a:extLst>
              <a:ext uri="{FF2B5EF4-FFF2-40B4-BE49-F238E27FC236}">
                <a16:creationId xmlns:a16="http://schemas.microsoft.com/office/drawing/2014/main" id="{1000D7F8-164E-4F40-BD05-878A8133F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CAF50-A26D-B44A-B468-C3DDC0BBD2B6}"/>
              </a:ext>
            </a:extLst>
          </p:cNvPr>
          <p:cNvSpPr>
            <a:spLocks noGrp="1"/>
          </p:cNvSpPr>
          <p:nvPr>
            <p:ph type="sldNum" sz="quarter" idx="12"/>
          </p:nvPr>
        </p:nvSpPr>
        <p:spPr/>
        <p:txBody>
          <a:bodyPr/>
          <a:lstStyle/>
          <a:p>
            <a:fld id="{8E42E0C0-821F-AE42-866D-5DB468402C5F}" type="slidenum">
              <a:rPr lang="en-US" smtClean="0"/>
              <a:t>‹#›</a:t>
            </a:fld>
            <a:endParaRPr lang="en-US"/>
          </a:p>
        </p:txBody>
      </p:sp>
    </p:spTree>
    <p:extLst>
      <p:ext uri="{BB962C8B-B14F-4D97-AF65-F5344CB8AC3E}">
        <p14:creationId xmlns:p14="http://schemas.microsoft.com/office/powerpoint/2010/main" val="3098926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54F9B-A0B1-4244-867B-8856499D8D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07B94E-3D7B-5C40-AA98-AF8B41F03F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61B09-44E2-684A-A8C0-DB98002F28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D8904-973A-4F45-AE8C-C2C299EFC27D}" type="datetimeFigureOut">
              <a:rPr lang="en-US" smtClean="0"/>
              <a:t>4/8/19</a:t>
            </a:fld>
            <a:endParaRPr lang="en-US"/>
          </a:p>
        </p:txBody>
      </p:sp>
      <p:sp>
        <p:nvSpPr>
          <p:cNvPr id="5" name="Footer Placeholder 4">
            <a:extLst>
              <a:ext uri="{FF2B5EF4-FFF2-40B4-BE49-F238E27FC236}">
                <a16:creationId xmlns:a16="http://schemas.microsoft.com/office/drawing/2014/main" id="{7E0E1BB0-A86C-F14A-801C-8488150F69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97AF6F-F901-CC4E-AB9E-A37842E49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2E0C0-821F-AE42-866D-5DB468402C5F}" type="slidenum">
              <a:rPr lang="en-US" smtClean="0"/>
              <a:t>‹#›</a:t>
            </a:fld>
            <a:endParaRPr lang="en-US"/>
          </a:p>
        </p:txBody>
      </p:sp>
    </p:spTree>
    <p:extLst>
      <p:ext uri="{BB962C8B-B14F-4D97-AF65-F5344CB8AC3E}">
        <p14:creationId xmlns:p14="http://schemas.microsoft.com/office/powerpoint/2010/main" val="3217697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DC966-4654-F344-8B7A-63C19E2A997F}"/>
              </a:ext>
            </a:extLst>
          </p:cNvPr>
          <p:cNvSpPr>
            <a:spLocks noGrp="1"/>
          </p:cNvSpPr>
          <p:nvPr>
            <p:ph type="title"/>
          </p:nvPr>
        </p:nvSpPr>
        <p:spPr/>
        <p:txBody>
          <a:bodyPr/>
          <a:lstStyle/>
          <a:p>
            <a:r>
              <a:rPr lang="ja-JP" altLang="en-US">
                <a:latin typeface="Meiryo" panose="020B0604030504040204" pitchFamily="34" charset="-128"/>
                <a:ea typeface="Meiryo" panose="020B0604030504040204" pitchFamily="34" charset="-128"/>
              </a:rPr>
              <a:t>モジュール</a:t>
            </a:r>
            <a:r>
              <a:rPr lang="en-US" altLang="ja-JP" dirty="0">
                <a:latin typeface="Meiryo" panose="020B0604030504040204" pitchFamily="34" charset="-128"/>
                <a:ea typeface="Meiryo" panose="020B0604030504040204" pitchFamily="34" charset="-128"/>
              </a:rPr>
              <a:t>2 </a:t>
            </a:r>
            <a:r>
              <a:rPr lang="ja-JP" altLang="en-US">
                <a:latin typeface="Meiryo" panose="020B0604030504040204" pitchFamily="34" charset="-128"/>
                <a:ea typeface="Meiryo" panose="020B0604030504040204" pitchFamily="34" charset="-128"/>
              </a:rPr>
              <a:t>知識の確認</a:t>
            </a:r>
            <a:endParaRPr lang="en-US" dirty="0">
              <a:latin typeface="Meiryo" panose="020B0604030504040204" pitchFamily="34" charset="-128"/>
              <a:ea typeface="Meiryo" panose="020B0604030504040204" pitchFamily="34" charset="-128"/>
            </a:endParaRPr>
          </a:p>
        </p:txBody>
      </p:sp>
      <p:sp>
        <p:nvSpPr>
          <p:cNvPr id="5" name="Text Placeholder 4">
            <a:extLst>
              <a:ext uri="{FF2B5EF4-FFF2-40B4-BE49-F238E27FC236}">
                <a16:creationId xmlns:a16="http://schemas.microsoft.com/office/drawing/2014/main" id="{AA7F85D1-EB8F-C545-B601-DEFFF2A61629}"/>
              </a:ext>
            </a:extLst>
          </p:cNvPr>
          <p:cNvSpPr>
            <a:spLocks noGrp="1"/>
          </p:cNvSpPr>
          <p:nvPr>
            <p:ph type="body" idx="1"/>
          </p:nvPr>
        </p:nvSpPr>
        <p:spPr/>
        <p:txBody>
          <a:bodyPr/>
          <a:lstStyle/>
          <a:p>
            <a:endParaRPr 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440366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193044"/>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IAM </a:t>
            </a:r>
            <a:r>
              <a:rPr lang="ja-JP" altLang="en-US" sz="4000">
                <a:latin typeface="Meiryo" panose="020B0604030504040204" pitchFamily="34" charset="-128"/>
                <a:ea typeface="Meiryo" panose="020B0604030504040204" pitchFamily="34" charset="-128"/>
              </a:rPr>
              <a:t>ユーザーを新規作成した（パスワードは発行していない）。この</a:t>
            </a:r>
            <a:r>
              <a:rPr lang="en-US" altLang="ja-JP" sz="4000" dirty="0">
                <a:latin typeface="Meiryo" panose="020B0604030504040204" pitchFamily="34" charset="-128"/>
                <a:ea typeface="Meiryo" panose="020B0604030504040204" pitchFamily="34" charset="-128"/>
              </a:rPr>
              <a:t>IAM</a:t>
            </a:r>
            <a:r>
              <a:rPr lang="ja-JP" altLang="en-US" sz="4000">
                <a:latin typeface="Meiryo" panose="020B0604030504040204" pitchFamily="34" charset="-128"/>
                <a:ea typeface="Meiryo" panose="020B0604030504040204" pitchFamily="34" charset="-128"/>
              </a:rPr>
              <a:t>ユーザーは、デフォルトで </a:t>
            </a:r>
            <a:r>
              <a:rPr lang="en-US" altLang="ja-JP" sz="4000" dirty="0">
                <a:latin typeface="Meiryo" panose="020B0604030504040204" pitchFamily="34" charset="-128"/>
                <a:ea typeface="Meiryo" panose="020B0604030504040204" pitchFamily="34" charset="-128"/>
              </a:rPr>
              <a:t>AWS </a:t>
            </a:r>
            <a:r>
              <a:rPr lang="ja-JP" altLang="en-US" sz="4000">
                <a:latin typeface="Meiryo" panose="020B0604030504040204" pitchFamily="34" charset="-128"/>
                <a:ea typeface="Meiryo" panose="020B0604030504040204" pitchFamily="34" charset="-128"/>
              </a:rPr>
              <a:t>マネジメントコンソールにサインインできる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ja-JP" altLang="en-US" sz="4000" b="1">
                <a:solidFill>
                  <a:srgbClr val="FF0000"/>
                </a:solidFill>
                <a:latin typeface="Meiryo" panose="020B0604030504040204" pitchFamily="34" charset="-128"/>
                <a:ea typeface="Meiryo" panose="020B0604030504040204" pitchFamily="34" charset="-128"/>
              </a:rPr>
              <a:t>デフォルトでは、マネジメントコンソールログイン用のパスワードも、アクセスキー・シークレットアクセスキーも発行されない</a:t>
            </a:r>
            <a:r>
              <a:rPr lang="ja-JP" altLang="en-US" sz="4000">
                <a:latin typeface="Meiryo" panose="020B0604030504040204" pitchFamily="34" charset="-128"/>
                <a:ea typeface="Meiryo" panose="020B0604030504040204" pitchFamily="34" charset="-128"/>
              </a:rPr>
              <a:t>。したがってデフォルトではマネジメントコンソールにはログインできない。</a:t>
            </a:r>
          </a:p>
          <a:p>
            <a:endParaRPr lang="ja-JP" altLang="en-US" sz="40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42458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管理ポリシーには「</a:t>
            </a:r>
            <a:r>
              <a:rPr lang="en-US" altLang="ja-JP" sz="4000" dirty="0">
                <a:latin typeface="Meiryo" panose="020B0604030504040204" pitchFamily="34" charset="-128"/>
                <a:ea typeface="Meiryo" panose="020B0604030504040204" pitchFamily="34" charset="-128"/>
              </a:rPr>
              <a:t>AWS</a:t>
            </a:r>
            <a:r>
              <a:rPr lang="ja-JP" altLang="en-US" sz="4000">
                <a:latin typeface="Meiryo" panose="020B0604030504040204" pitchFamily="34" charset="-128"/>
                <a:ea typeface="Meiryo" panose="020B0604030504040204" pitchFamily="34" charset="-128"/>
              </a:rPr>
              <a:t>管理ポリシー」と「カスタマー管理ポリシー」がある。お客様は </a:t>
            </a:r>
            <a:r>
              <a:rPr lang="en-US" altLang="ja-JP" sz="4000" dirty="0">
                <a:latin typeface="Meiryo" panose="020B0604030504040204" pitchFamily="34" charset="-128"/>
                <a:ea typeface="Meiryo" panose="020B0604030504040204" pitchFamily="34" charset="-128"/>
              </a:rPr>
              <a:t>AWS </a:t>
            </a:r>
            <a:r>
              <a:rPr lang="ja-JP" altLang="en-US" sz="4000">
                <a:latin typeface="Meiryo" panose="020B0604030504040204" pitchFamily="34" charset="-128"/>
                <a:ea typeface="Meiryo" panose="020B0604030504040204" pitchFamily="34" charset="-128"/>
              </a:rPr>
              <a:t>管理ポリシーを編集できない</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r>
              <a:rPr lang="ja-JP" altLang="en-US" sz="4000" b="1">
                <a:solidFill>
                  <a:srgbClr val="FF0000"/>
                </a:solidFill>
                <a:latin typeface="Meiryo" panose="020B0604030504040204" pitchFamily="34" charset="-128"/>
                <a:ea typeface="Meiryo" panose="020B0604030504040204" pitchFamily="34" charset="-128"/>
              </a:rPr>
              <a:t>カスタマー管理ポリシー</a:t>
            </a:r>
            <a:r>
              <a:rPr lang="ja-JP" altLang="en-US" sz="4000">
                <a:latin typeface="Meiryo" panose="020B0604030504040204" pitchFamily="34" charset="-128"/>
                <a:ea typeface="Meiryo" panose="020B0604030504040204" pitchFamily="34" charset="-128"/>
              </a:rPr>
              <a:t>」は編集できる。</a:t>
            </a:r>
          </a:p>
        </p:txBody>
      </p:sp>
    </p:spTree>
    <p:extLst>
      <p:ext uri="{BB962C8B-B14F-4D97-AF65-F5344CB8AC3E}">
        <p14:creationId xmlns:p14="http://schemas.microsoft.com/office/powerpoint/2010/main" val="54882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4008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アクセスキー</a:t>
            </a:r>
            <a:r>
              <a:rPr lang="en-US" altLang="ja-JP" sz="4000" dirty="0">
                <a:latin typeface="Meiryo" panose="020B0604030504040204" pitchFamily="34" charset="-128"/>
                <a:ea typeface="Meiryo" panose="020B0604030504040204" pitchFamily="34" charset="-128"/>
              </a:rPr>
              <a:t>ID</a:t>
            </a:r>
            <a:r>
              <a:rPr lang="ja-JP" altLang="en-US" sz="4000">
                <a:latin typeface="Meiryo" panose="020B0604030504040204" pitchFamily="34" charset="-128"/>
                <a:ea typeface="Meiryo" panose="020B0604030504040204" pitchFamily="34" charset="-128"/>
              </a:rPr>
              <a:t>、シークレットアクセスキーは、アプリケーションの設定ファイル内に保存するのが適切である。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ユーザーのホームディレクトリ以下の設定ファイル（</a:t>
            </a:r>
            <a:r>
              <a:rPr lang="en-US" altLang="ja-JP" sz="4000" b="1" dirty="0">
                <a:solidFill>
                  <a:srgbClr val="FF0000"/>
                </a:solidFill>
                <a:latin typeface="Meiryo" panose="020B0604030504040204" pitchFamily="34" charset="-128"/>
                <a:ea typeface="Meiryo" panose="020B0604030504040204" pitchFamily="34" charset="-128"/>
              </a:rPr>
              <a:t>~/.</a:t>
            </a:r>
            <a:r>
              <a:rPr lang="en-US" altLang="ja-JP" sz="4000" b="1" dirty="0" err="1">
                <a:solidFill>
                  <a:srgbClr val="FF0000"/>
                </a:solidFill>
                <a:latin typeface="Meiryo" panose="020B0604030504040204" pitchFamily="34" charset="-128"/>
                <a:ea typeface="Meiryo" panose="020B0604030504040204" pitchFamily="34" charset="-128"/>
              </a:rPr>
              <a:t>aws</a:t>
            </a:r>
            <a:r>
              <a:rPr lang="en-US" altLang="ja-JP" sz="4000" b="1" dirty="0">
                <a:solidFill>
                  <a:srgbClr val="FF0000"/>
                </a:solidFill>
                <a:latin typeface="Meiryo" panose="020B0604030504040204" pitchFamily="34" charset="-128"/>
                <a:ea typeface="Meiryo" panose="020B0604030504040204" pitchFamily="34" charset="-128"/>
              </a:rPr>
              <a:t>/credentials</a:t>
            </a:r>
            <a:r>
              <a:rPr lang="ja-JP" altLang="en-US" sz="4000">
                <a:latin typeface="Meiryo" panose="020B0604030504040204" pitchFamily="34" charset="-128"/>
                <a:ea typeface="Meiryo" panose="020B0604030504040204" pitchFamily="34" charset="-128"/>
              </a:rPr>
              <a:t>）に保存する。</a:t>
            </a:r>
            <a:endParaRPr lang="en-US" altLang="ja-JP"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95506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AWS </a:t>
            </a:r>
            <a:r>
              <a:rPr lang="ja-JP" altLang="en-US" sz="4000">
                <a:latin typeface="Meiryo" panose="020B0604030504040204" pitchFamily="34" charset="-128"/>
                <a:ea typeface="Meiryo" panose="020B0604030504040204" pitchFamily="34" charset="-128"/>
              </a:rPr>
              <a:t>リソースにアクセスするには、適切な権限を設定した</a:t>
            </a:r>
            <a:r>
              <a:rPr lang="en-US" altLang="ja-JP" sz="4000" dirty="0">
                <a:latin typeface="Meiryo" panose="020B0604030504040204" pitchFamily="34" charset="-128"/>
                <a:ea typeface="Meiryo" panose="020B0604030504040204" pitchFamily="34" charset="-128"/>
              </a:rPr>
              <a:t>IAM </a:t>
            </a:r>
            <a:r>
              <a:rPr lang="ja-JP" altLang="en-US" sz="4000">
                <a:latin typeface="Meiryo" panose="020B0604030504040204" pitchFamily="34" charset="-128"/>
                <a:ea typeface="Meiryo" panose="020B0604030504040204" pitchFamily="34" charset="-128"/>
              </a:rPr>
              <a:t>ユーザーが必要である。ただし、</a:t>
            </a:r>
            <a:r>
              <a:rPr lang="en-US" altLang="ja-JP" sz="4000" dirty="0">
                <a:latin typeface="Meiryo" panose="020B0604030504040204" pitchFamily="34" charset="-128"/>
                <a:ea typeface="Meiryo" panose="020B0604030504040204" pitchFamily="34" charset="-128"/>
              </a:rPr>
              <a:t>EC2</a:t>
            </a:r>
            <a:r>
              <a:rPr lang="ja-JP" altLang="en-US" sz="4000">
                <a:latin typeface="Meiryo" panose="020B0604030504040204" pitchFamily="34" charset="-128"/>
                <a:ea typeface="Meiryo" panose="020B0604030504040204" pitchFamily="34" charset="-128"/>
              </a:rPr>
              <a:t>や</a:t>
            </a:r>
            <a:r>
              <a:rPr lang="en-US" altLang="ja-JP" sz="4000" dirty="0">
                <a:latin typeface="Meiryo" panose="020B0604030504040204" pitchFamily="34" charset="-128"/>
                <a:ea typeface="Meiryo" panose="020B0604030504040204" pitchFamily="34" charset="-128"/>
              </a:rPr>
              <a:t>Lambda</a:t>
            </a:r>
            <a:r>
              <a:rPr lang="ja-JP" altLang="en-US" sz="4000">
                <a:latin typeface="Meiryo" panose="020B0604030504040204" pitchFamily="34" charset="-128"/>
                <a:ea typeface="Meiryo" panose="020B0604030504040204" pitchFamily="34" charset="-128"/>
              </a:rPr>
              <a:t>を使用する場合は、</a:t>
            </a:r>
            <a:r>
              <a:rPr lang="en-US" altLang="ja-JP" sz="4000" dirty="0">
                <a:latin typeface="Meiryo" panose="020B0604030504040204" pitchFamily="34" charset="-128"/>
                <a:ea typeface="Meiryo" panose="020B0604030504040204" pitchFamily="34" charset="-128"/>
              </a:rPr>
              <a:t>IAM</a:t>
            </a:r>
            <a:r>
              <a:rPr lang="ja-JP" altLang="en-US" sz="4000">
                <a:latin typeface="Meiryo" panose="020B0604030504040204" pitchFamily="34" charset="-128"/>
                <a:ea typeface="Meiryo" panose="020B0604030504040204" pitchFamily="34" charset="-128"/>
              </a:rPr>
              <a:t>ロールを使用して必要な権限を取得することができるため、必ずしも</a:t>
            </a:r>
            <a:r>
              <a:rPr lang="en-US" altLang="ja-JP" sz="4000" dirty="0">
                <a:latin typeface="Meiryo" panose="020B0604030504040204" pitchFamily="34" charset="-128"/>
                <a:ea typeface="Meiryo" panose="020B0604030504040204" pitchFamily="34" charset="-128"/>
              </a:rPr>
              <a:t>IAM</a:t>
            </a:r>
            <a:r>
              <a:rPr lang="ja-JP" altLang="en-US" sz="4000">
                <a:latin typeface="Meiryo" panose="020B0604030504040204" pitchFamily="34" charset="-128"/>
                <a:ea typeface="Meiryo" panose="020B0604030504040204" pitchFamily="34" charset="-128"/>
              </a:rPr>
              <a:t>ユーザーは作る必要がない。</a:t>
            </a:r>
          </a:p>
          <a:p>
            <a:pPr marL="0" indent="0">
              <a:buNone/>
            </a:pPr>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p:txBody>
      </p:sp>
    </p:spTree>
    <p:extLst>
      <p:ext uri="{BB962C8B-B14F-4D97-AF65-F5344CB8AC3E}">
        <p14:creationId xmlns:p14="http://schemas.microsoft.com/office/powerpoint/2010/main" val="400185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AWS</a:t>
            </a:r>
            <a:r>
              <a:rPr lang="ja-JP" altLang="en-US" sz="4000">
                <a:latin typeface="Meiryo" panose="020B0604030504040204" pitchFamily="34" charset="-128"/>
                <a:ea typeface="Meiryo" panose="020B0604030504040204" pitchFamily="34" charset="-128"/>
              </a:rPr>
              <a:t>のアカウントを開設した直後は、「ルートユーザー」が存在する（メールアドレスとパスワードを使用してログインすることができる）。</a:t>
            </a:r>
            <a:r>
              <a:rPr lang="en-US" altLang="ja-JP" sz="4000" dirty="0">
                <a:latin typeface="Meiryo" panose="020B0604030504040204" pitchFamily="34" charset="-128"/>
                <a:ea typeface="Meiryo" panose="020B0604030504040204" pitchFamily="34" charset="-128"/>
              </a:rPr>
              <a:t>IAM </a:t>
            </a:r>
            <a:r>
              <a:rPr lang="ja-JP" altLang="en-US" sz="4000">
                <a:latin typeface="Meiryo" panose="020B0604030504040204" pitchFamily="34" charset="-128"/>
                <a:ea typeface="Meiryo" panose="020B0604030504040204" pitchFamily="34" charset="-128"/>
              </a:rPr>
              <a:t>ユーザーは自動的には作成されないので、必要に応じて明示的に</a:t>
            </a:r>
            <a:r>
              <a:rPr lang="en-US" altLang="ja-JP" sz="4000" dirty="0">
                <a:latin typeface="Meiryo" panose="020B0604030504040204" pitchFamily="34" charset="-128"/>
                <a:ea typeface="Meiryo" panose="020B0604030504040204" pitchFamily="34" charset="-128"/>
              </a:rPr>
              <a:t>IAM</a:t>
            </a:r>
            <a:r>
              <a:rPr lang="ja-JP" altLang="en-US" sz="4000">
                <a:latin typeface="Meiryo" panose="020B0604030504040204" pitchFamily="34" charset="-128"/>
                <a:ea typeface="Meiryo" panose="020B0604030504040204" pitchFamily="34" charset="-128"/>
              </a:rPr>
              <a:t>ユーザーを作成しなければならない。</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p:txBody>
      </p:sp>
    </p:spTree>
    <p:extLst>
      <p:ext uri="{BB962C8B-B14F-4D97-AF65-F5344CB8AC3E}">
        <p14:creationId xmlns:p14="http://schemas.microsoft.com/office/powerpoint/2010/main" val="20815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DC966-4654-F344-8B7A-63C19E2A997F}"/>
              </a:ext>
            </a:extLst>
          </p:cNvPr>
          <p:cNvSpPr>
            <a:spLocks noGrp="1"/>
          </p:cNvSpPr>
          <p:nvPr>
            <p:ph type="title"/>
          </p:nvPr>
        </p:nvSpPr>
        <p:spPr/>
        <p:txBody>
          <a:bodyPr/>
          <a:lstStyle/>
          <a:p>
            <a:r>
              <a:rPr lang="ja-JP" altLang="en-US">
                <a:latin typeface="Meiryo" panose="020B0604030504040204" pitchFamily="34" charset="-128"/>
                <a:ea typeface="Meiryo" panose="020B0604030504040204" pitchFamily="34" charset="-128"/>
              </a:rPr>
              <a:t>モジュール</a:t>
            </a:r>
            <a:r>
              <a:rPr lang="en-US" altLang="ja-JP" dirty="0">
                <a:latin typeface="Meiryo" panose="020B0604030504040204" pitchFamily="34" charset="-128"/>
                <a:ea typeface="Meiryo" panose="020B0604030504040204" pitchFamily="34" charset="-128"/>
              </a:rPr>
              <a:t>4 </a:t>
            </a:r>
            <a:r>
              <a:rPr lang="ja-JP" altLang="en-US">
                <a:latin typeface="Meiryo" panose="020B0604030504040204" pitchFamily="34" charset="-128"/>
                <a:ea typeface="Meiryo" panose="020B0604030504040204" pitchFamily="34" charset="-128"/>
              </a:rPr>
              <a:t>知識の確認</a:t>
            </a:r>
            <a:endParaRPr lang="en-US" dirty="0">
              <a:latin typeface="Meiryo" panose="020B0604030504040204" pitchFamily="34" charset="-128"/>
              <a:ea typeface="Meiryo" panose="020B0604030504040204" pitchFamily="34" charset="-128"/>
            </a:endParaRPr>
          </a:p>
        </p:txBody>
      </p:sp>
      <p:sp>
        <p:nvSpPr>
          <p:cNvPr id="5" name="Text Placeholder 4">
            <a:extLst>
              <a:ext uri="{FF2B5EF4-FFF2-40B4-BE49-F238E27FC236}">
                <a16:creationId xmlns:a16="http://schemas.microsoft.com/office/drawing/2014/main" id="{AA7F85D1-EB8F-C545-B601-DEFFF2A61629}"/>
              </a:ext>
            </a:extLst>
          </p:cNvPr>
          <p:cNvSpPr>
            <a:spLocks noGrp="1"/>
          </p:cNvSpPr>
          <p:nvPr>
            <p:ph type="body" idx="1"/>
          </p:nvPr>
        </p:nvSpPr>
        <p:spPr/>
        <p:txBody>
          <a:bodyPr/>
          <a:lstStyle/>
          <a:p>
            <a:endParaRPr 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19955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データはオブジェクトとして </a:t>
            </a:r>
            <a:r>
              <a:rPr lang="en-US" altLang="ja-JP" sz="4000" dirty="0">
                <a:latin typeface="Meiryo" panose="020B0604030504040204" pitchFamily="34" charset="-128"/>
                <a:ea typeface="Meiryo" panose="020B0604030504040204" pitchFamily="34" charset="-128"/>
              </a:rPr>
              <a:t>S3 </a:t>
            </a:r>
            <a:r>
              <a:rPr lang="ja-JP" altLang="en-US" sz="4000">
                <a:latin typeface="Meiryo" panose="020B0604030504040204" pitchFamily="34" charset="-128"/>
                <a:ea typeface="Meiryo" panose="020B0604030504040204" pitchFamily="34" charset="-128"/>
              </a:rPr>
              <a:t>バケットに保存される。テキスト、動画、写真、その他のバイナリ形式など、あらゆる種類のファイルを保存できる。オブジェクトの最大サイズは</a:t>
            </a:r>
            <a:r>
              <a:rPr lang="en-US" altLang="ja-JP" sz="4000" dirty="0">
                <a:latin typeface="Meiryo" panose="020B0604030504040204" pitchFamily="34" charset="-128"/>
                <a:ea typeface="Meiryo" panose="020B0604030504040204" pitchFamily="34" charset="-128"/>
              </a:rPr>
              <a:t>5TB</a:t>
            </a:r>
            <a:r>
              <a:rPr lang="ja-JP" altLang="en-US" sz="4000">
                <a:latin typeface="Meiryo" panose="020B0604030504040204" pitchFamily="34" charset="-128"/>
                <a:ea typeface="Meiryo" panose="020B0604030504040204" pitchFamily="34" charset="-128"/>
              </a:rPr>
              <a:t>だが、バケットにはサイズの制限がない。</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13881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バケットは、特定のリージョンに属する。 </a:t>
            </a:r>
            <a:endParaRPr lang="en-US" altLang="ja-JP" sz="4000" dirty="0">
              <a:latin typeface="Meiryo" panose="020B0604030504040204" pitchFamily="34" charset="-128"/>
              <a:ea typeface="Meiryo" panose="020B0604030504040204" pitchFamily="34" charset="-128"/>
            </a:endParaRP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5989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CORS</a:t>
            </a:r>
            <a:r>
              <a:rPr lang="ja-JP" altLang="en-US" sz="4000">
                <a:latin typeface="Meiryo" panose="020B0604030504040204" pitchFamily="34" charset="-128"/>
                <a:ea typeface="Meiryo" panose="020B0604030504040204" pitchFamily="34" charset="-128"/>
              </a:rPr>
              <a:t> （</a:t>
            </a:r>
            <a:r>
              <a:rPr lang="en-US" altLang="ja-JP" sz="4000" dirty="0">
                <a:latin typeface="Meiryo" panose="020B0604030504040204" pitchFamily="34" charset="-128"/>
                <a:ea typeface="Meiryo" panose="020B0604030504040204" pitchFamily="34" charset="-128"/>
              </a:rPr>
              <a:t>Cross-Origin Resource Sharing</a:t>
            </a:r>
            <a:r>
              <a:rPr lang="ja-JP" altLang="en-US" sz="4000">
                <a:latin typeface="Meiryo" panose="020B0604030504040204" pitchFamily="34" charset="-128"/>
                <a:ea typeface="Meiryo" panose="020B0604030504040204" pitchFamily="34" charset="-128"/>
              </a:rPr>
              <a:t>、 オリジン間リソース共有）</a:t>
            </a:r>
            <a:r>
              <a:rPr lang="en-US" altLang="ja-JP" sz="4000" dirty="0">
                <a:latin typeface="Meiryo" panose="020B0604030504040204" pitchFamily="34" charset="-128"/>
                <a:ea typeface="Meiryo" panose="020B0604030504040204" pitchFamily="34" charset="-128"/>
              </a:rPr>
              <a:t> </a:t>
            </a:r>
            <a:r>
              <a:rPr lang="ja-JP" altLang="en-US" sz="4000">
                <a:latin typeface="Meiryo" panose="020B0604030504040204" pitchFamily="34" charset="-128"/>
                <a:ea typeface="Meiryo" panose="020B0604030504040204" pitchFamily="34" charset="-128"/>
              </a:rPr>
              <a:t>は、あるドメインでロードされたクライアントウェブアプリケーションが、別のドメインにあるリソースにアクセスできるようにする仕組みである。</a:t>
            </a:r>
            <a:r>
              <a:rPr lang="en-US" altLang="ja-JP" sz="4000" dirty="0">
                <a:latin typeface="Meiryo" panose="020B0604030504040204" pitchFamily="34" charset="-128"/>
                <a:ea typeface="Meiryo" panose="020B0604030504040204" pitchFamily="34" charset="-128"/>
              </a:rPr>
              <a:t>S3</a:t>
            </a:r>
            <a:r>
              <a:rPr lang="ja-JP" altLang="en-US" sz="4000">
                <a:latin typeface="Meiryo" panose="020B0604030504040204" pitchFamily="34" charset="-128"/>
                <a:ea typeface="Meiryo" panose="020B0604030504040204" pitchFamily="34" charset="-128"/>
              </a:rPr>
              <a:t>は</a:t>
            </a:r>
            <a:r>
              <a:rPr lang="en-US" altLang="ja-JP" sz="4000" dirty="0">
                <a:latin typeface="Meiryo" panose="020B0604030504040204" pitchFamily="34" charset="-128"/>
                <a:ea typeface="Meiryo" panose="020B0604030504040204" pitchFamily="34" charset="-128"/>
              </a:rPr>
              <a:t>CORS</a:t>
            </a:r>
            <a:r>
              <a:rPr lang="ja-JP" altLang="en-US" sz="4000">
                <a:latin typeface="Meiryo" panose="020B0604030504040204" pitchFamily="34" charset="-128"/>
                <a:ea typeface="Meiryo" panose="020B0604030504040204" pitchFamily="34" charset="-128"/>
              </a:rPr>
              <a:t>をサポートしている。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52587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オブジェクトをアップロードする前に、オブジェクトのメタデータを設定すると、パフォーマンスが向上する。</a:t>
            </a:r>
            <a:endParaRPr lang="en-US" altLang="ja-JP" sz="4000" dirty="0">
              <a:latin typeface="Meiryo" panose="020B0604030504040204" pitchFamily="34" charset="-128"/>
              <a:ea typeface="Meiryo" panose="020B0604030504040204" pitchFamily="34" charset="-128"/>
            </a:endParaRP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a:latin typeface="Meiryo" panose="020B0604030504040204" pitchFamily="34" charset="-128"/>
              <a:ea typeface="Meiryo" panose="020B0604030504040204" pitchFamily="34" charset="-128"/>
            </a:endParaRPr>
          </a:p>
          <a:p>
            <a:endParaRPr lang="ja-JP" altLang="en-US" sz="40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77504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sz="4000" dirty="0">
                <a:latin typeface="Meiryo" panose="020B0604030504040204" pitchFamily="34" charset="-128"/>
                <a:ea typeface="Meiryo" panose="020B0604030504040204" pitchFamily="34" charset="-128"/>
              </a:rPr>
              <a:t>AWS </a:t>
            </a:r>
            <a:r>
              <a:rPr lang="ja-JP" altLang="en-US" sz="4000">
                <a:latin typeface="Meiryo" panose="020B0604030504040204" pitchFamily="34" charset="-128"/>
                <a:ea typeface="Meiryo" panose="020B0604030504040204" pitchFamily="34" charset="-128"/>
              </a:rPr>
              <a:t>では、すべてのサービスは </a:t>
            </a:r>
            <a:r>
              <a:rPr lang="en-US" sz="4000" dirty="0">
                <a:latin typeface="Meiryo" panose="020B0604030504040204" pitchFamily="34" charset="-128"/>
                <a:ea typeface="Meiryo" panose="020B0604030504040204" pitchFamily="34" charset="-128"/>
              </a:rPr>
              <a:t>API </a:t>
            </a:r>
            <a:r>
              <a:rPr lang="ja-JP" altLang="en-US" sz="4000">
                <a:latin typeface="Meiryo" panose="020B0604030504040204" pitchFamily="34" charset="-128"/>
                <a:ea typeface="Meiryo" panose="020B0604030504040204" pitchFamily="34" charset="-128"/>
              </a:rPr>
              <a:t>によって管理される</a:t>
            </a:r>
            <a:endParaRPr lang="en-US" altLang="ja-JP" sz="4000" dirty="0">
              <a:latin typeface="Meiryo" panose="020B0604030504040204" pitchFamily="34" charset="-128"/>
              <a:ea typeface="Meiryo" panose="020B0604030504040204" pitchFamily="34" charset="-128"/>
            </a:endParaRP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00209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すべてのオブジェクトとバケットは、デフォルトでプライベート（非公開）である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p:txBody>
      </p:sp>
    </p:spTree>
    <p:extLst>
      <p:ext uri="{BB962C8B-B14F-4D97-AF65-F5344CB8AC3E}">
        <p14:creationId xmlns:p14="http://schemas.microsoft.com/office/powerpoint/2010/main" val="151926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421644"/>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S3</a:t>
            </a:r>
            <a:r>
              <a:rPr lang="ja-JP" altLang="en-US" sz="4000">
                <a:latin typeface="Meiryo" panose="020B0604030504040204" pitchFamily="34" charset="-128"/>
                <a:ea typeface="Meiryo" panose="020B0604030504040204" pitchFamily="34" charset="-128"/>
              </a:rPr>
              <a:t>のアクセスを制御する仕組みとして、</a:t>
            </a:r>
            <a:r>
              <a:rPr lang="en-US" altLang="ja-JP" sz="4000" dirty="0">
                <a:latin typeface="Meiryo" panose="020B0604030504040204" pitchFamily="34" charset="-128"/>
                <a:ea typeface="Meiryo" panose="020B0604030504040204" pitchFamily="34" charset="-128"/>
              </a:rPr>
              <a:t>ACL</a:t>
            </a:r>
            <a:r>
              <a:rPr lang="ja-JP" altLang="en-US" sz="4000">
                <a:latin typeface="Meiryo" panose="020B0604030504040204" pitchFamily="34" charset="-128"/>
                <a:ea typeface="Meiryo" panose="020B0604030504040204" pitchFamily="34" charset="-128"/>
              </a:rPr>
              <a:t>（アクセス・コントロール・リスト）を使用する方法と、</a:t>
            </a:r>
            <a:r>
              <a:rPr lang="en-US" altLang="ja-JP" sz="4000" dirty="0">
                <a:latin typeface="Meiryo" panose="020B0604030504040204" pitchFamily="34" charset="-128"/>
                <a:ea typeface="Meiryo" panose="020B0604030504040204" pitchFamily="34" charset="-128"/>
              </a:rPr>
              <a:t>IAM</a:t>
            </a:r>
            <a:r>
              <a:rPr lang="ja-JP" altLang="en-US" sz="4000">
                <a:latin typeface="Meiryo" panose="020B0604030504040204" pitchFamily="34" charset="-128"/>
                <a:ea typeface="Meiryo" panose="020B0604030504040204" pitchFamily="34" charset="-128"/>
              </a:rPr>
              <a:t>の仕組みを使用する方法（バケットポリシー、</a:t>
            </a:r>
            <a:r>
              <a:rPr lang="en-US" altLang="ja-JP" sz="4000" dirty="0">
                <a:latin typeface="Meiryo" panose="020B0604030504040204" pitchFamily="34" charset="-128"/>
                <a:ea typeface="Meiryo" panose="020B0604030504040204" pitchFamily="34" charset="-128"/>
              </a:rPr>
              <a:t>IAM</a:t>
            </a:r>
            <a:r>
              <a:rPr lang="ja-JP" altLang="en-US" sz="4000">
                <a:latin typeface="Meiryo" panose="020B0604030504040204" pitchFamily="34" charset="-128"/>
                <a:ea typeface="Meiryo" panose="020B0604030504040204" pitchFamily="34" charset="-128"/>
              </a:rPr>
              <a:t>ポリシー）がある。</a:t>
            </a:r>
            <a:r>
              <a:rPr lang="en-US" altLang="ja-JP" sz="4000" dirty="0">
                <a:latin typeface="Meiryo" panose="020B0604030504040204" pitchFamily="34" charset="-128"/>
                <a:ea typeface="Meiryo" panose="020B0604030504040204" pitchFamily="34" charset="-128"/>
              </a:rPr>
              <a:t>ACL</a:t>
            </a:r>
            <a:r>
              <a:rPr lang="ja-JP" altLang="en-US" sz="4000">
                <a:latin typeface="Meiryo" panose="020B0604030504040204" pitchFamily="34" charset="-128"/>
                <a:ea typeface="Meiryo" panose="020B0604030504040204" pitchFamily="34" charset="-128"/>
              </a:rPr>
              <a:t>を使用すると、他のアカウントや、パブリック（世界中のユーザー）に対するアクセスをコントロールすることができる。</a:t>
            </a:r>
            <a:endParaRPr lang="en-US" altLang="ja-JP" sz="4000" dirty="0">
              <a:latin typeface="Meiryo" panose="020B0604030504040204" pitchFamily="34" charset="-128"/>
              <a:ea typeface="Meiryo" panose="020B0604030504040204" pitchFamily="34" charset="-128"/>
            </a:endParaRP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23454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DC966-4654-F344-8B7A-63C19E2A997F}"/>
              </a:ext>
            </a:extLst>
          </p:cNvPr>
          <p:cNvSpPr>
            <a:spLocks noGrp="1"/>
          </p:cNvSpPr>
          <p:nvPr>
            <p:ph type="title"/>
          </p:nvPr>
        </p:nvSpPr>
        <p:spPr/>
        <p:txBody>
          <a:bodyPr/>
          <a:lstStyle/>
          <a:p>
            <a:r>
              <a:rPr lang="ja-JP" altLang="en-US">
                <a:latin typeface="Meiryo" panose="020B0604030504040204" pitchFamily="34" charset="-128"/>
                <a:ea typeface="Meiryo" panose="020B0604030504040204" pitchFamily="34" charset="-128"/>
              </a:rPr>
              <a:t>モジュール</a:t>
            </a:r>
            <a:r>
              <a:rPr lang="en-US" altLang="ja-JP" dirty="0">
                <a:latin typeface="Meiryo" panose="020B0604030504040204" pitchFamily="34" charset="-128"/>
                <a:ea typeface="Meiryo" panose="020B0604030504040204" pitchFamily="34" charset="-128"/>
              </a:rPr>
              <a:t>6 </a:t>
            </a:r>
            <a:r>
              <a:rPr lang="ja-JP" altLang="en-US">
                <a:latin typeface="Meiryo" panose="020B0604030504040204" pitchFamily="34" charset="-128"/>
                <a:ea typeface="Meiryo" panose="020B0604030504040204" pitchFamily="34" charset="-128"/>
              </a:rPr>
              <a:t>知識の確認</a:t>
            </a:r>
            <a:endParaRPr lang="en-US" dirty="0">
              <a:latin typeface="Meiryo" panose="020B0604030504040204" pitchFamily="34" charset="-128"/>
              <a:ea typeface="Meiryo" panose="020B0604030504040204" pitchFamily="34" charset="-128"/>
            </a:endParaRPr>
          </a:p>
        </p:txBody>
      </p:sp>
      <p:sp>
        <p:nvSpPr>
          <p:cNvPr id="5" name="Text Placeholder 4">
            <a:extLst>
              <a:ext uri="{FF2B5EF4-FFF2-40B4-BE49-F238E27FC236}">
                <a16:creationId xmlns:a16="http://schemas.microsoft.com/office/drawing/2014/main" id="{AA7F85D1-EB8F-C545-B601-DEFFF2A61629}"/>
              </a:ext>
            </a:extLst>
          </p:cNvPr>
          <p:cNvSpPr>
            <a:spLocks noGrp="1"/>
          </p:cNvSpPr>
          <p:nvPr>
            <p:ph type="body" idx="1"/>
          </p:nvPr>
        </p:nvSpPr>
        <p:spPr/>
        <p:txBody>
          <a:bodyPr/>
          <a:lstStyle/>
          <a:p>
            <a:endParaRPr 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171379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Amazon DynamoDB </a:t>
            </a:r>
            <a:r>
              <a:rPr lang="ja-JP" altLang="en-US" sz="4000">
                <a:latin typeface="Meiryo" panose="020B0604030504040204" pitchFamily="34" charset="-128"/>
                <a:ea typeface="Meiryo" panose="020B0604030504040204" pitchFamily="34" charset="-128"/>
              </a:rPr>
              <a:t>は、アプリケーション向けの高速で柔軟性の高いデータベースである。</a:t>
            </a:r>
            <a:r>
              <a:rPr lang="en-US" altLang="ja-JP" sz="4000" dirty="0">
                <a:latin typeface="Meiryo" panose="020B0604030504040204" pitchFamily="34" charset="-128"/>
                <a:ea typeface="Meiryo" panose="020B0604030504040204" pitchFamily="34" charset="-128"/>
              </a:rPr>
              <a:t>DynamoDB</a:t>
            </a:r>
            <a:r>
              <a:rPr lang="ja-JP" altLang="en-US" sz="4000">
                <a:latin typeface="Meiryo" panose="020B0604030504040204" pitchFamily="34" charset="-128"/>
                <a:ea typeface="Meiryo" panose="020B0604030504040204" pitchFamily="34" charset="-128"/>
              </a:rPr>
              <a:t>では</a:t>
            </a:r>
            <a:r>
              <a:rPr lang="en-US" altLang="ja-JP" sz="4000" dirty="0">
                <a:latin typeface="Meiryo" panose="020B0604030504040204" pitchFamily="34" charset="-128"/>
                <a:ea typeface="Meiryo" panose="020B0604030504040204" pitchFamily="34" charset="-128"/>
              </a:rPr>
              <a:t>SQL</a:t>
            </a:r>
            <a:r>
              <a:rPr lang="ja-JP" altLang="en-US" sz="4000">
                <a:latin typeface="Meiryo" panose="020B0604030504040204" pitchFamily="34" charset="-128"/>
                <a:ea typeface="Meiryo" panose="020B0604030504040204" pitchFamily="34" charset="-128"/>
              </a:rPr>
              <a:t>を使用して操作を行うことができる。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en-US" altLang="ja-JP" sz="4000" dirty="0">
                <a:latin typeface="Meiryo" panose="020B0604030504040204" pitchFamily="34" charset="-128"/>
                <a:ea typeface="Meiryo" panose="020B0604030504040204" pitchFamily="34" charset="-128"/>
              </a:rPr>
              <a:t>DynamoDB</a:t>
            </a:r>
            <a:r>
              <a:rPr lang="ja-JP" altLang="en-US" sz="4000">
                <a:latin typeface="Meiryo" panose="020B0604030504040204" pitchFamily="34" charset="-128"/>
                <a:ea typeface="Meiryo" panose="020B0604030504040204" pitchFamily="34" charset="-128"/>
              </a:rPr>
              <a:t>は</a:t>
            </a:r>
            <a:r>
              <a:rPr lang="en-US" altLang="ja-JP" sz="4000" dirty="0">
                <a:latin typeface="Meiryo" panose="020B0604030504040204" pitchFamily="34" charset="-128"/>
                <a:ea typeface="Meiryo" panose="020B0604030504040204" pitchFamily="34" charset="-128"/>
              </a:rPr>
              <a:t>NoSQL</a:t>
            </a:r>
            <a:r>
              <a:rPr lang="ja-JP" altLang="en-US" sz="4000">
                <a:latin typeface="Meiryo" panose="020B0604030504040204" pitchFamily="34" charset="-128"/>
                <a:ea typeface="Meiryo" panose="020B0604030504040204" pitchFamily="34" charset="-128"/>
              </a:rPr>
              <a:t>データベース。</a:t>
            </a:r>
          </a:p>
        </p:txBody>
      </p:sp>
    </p:spTree>
    <p:extLst>
      <p:ext uri="{BB962C8B-B14F-4D97-AF65-F5344CB8AC3E}">
        <p14:creationId xmlns:p14="http://schemas.microsoft.com/office/powerpoint/2010/main" val="250978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338517"/>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1</a:t>
            </a:r>
            <a:r>
              <a:rPr lang="ja-JP" altLang="en-US" sz="4000">
                <a:latin typeface="Meiryo" panose="020B0604030504040204" pitchFamily="34" charset="-128"/>
                <a:ea typeface="Meiryo" panose="020B0604030504040204" pitchFamily="34" charset="-128"/>
              </a:rPr>
              <a:t>つのグローバルテーブルは、</a:t>
            </a:r>
            <a:r>
              <a:rPr lang="en-US" altLang="ja-JP" sz="4000" dirty="0">
                <a:latin typeface="Meiryo" panose="020B0604030504040204" pitchFamily="34" charset="-128"/>
                <a:ea typeface="Meiryo" panose="020B0604030504040204" pitchFamily="34" charset="-128"/>
              </a:rPr>
              <a:t>1</a:t>
            </a:r>
            <a:r>
              <a:rPr lang="ja-JP" altLang="en-US" sz="4000">
                <a:latin typeface="Meiryo" panose="020B0604030504040204" pitchFamily="34" charset="-128"/>
                <a:ea typeface="Meiryo" panose="020B0604030504040204" pitchFamily="34" charset="-128"/>
              </a:rPr>
              <a:t>つ以上の「レプリカテーブル」で構成される。</a:t>
            </a:r>
            <a:r>
              <a:rPr lang="en-US" altLang="ja-JP" sz="4000" dirty="0">
                <a:latin typeface="Meiryo" panose="020B0604030504040204" pitchFamily="34" charset="-128"/>
                <a:ea typeface="Meiryo" panose="020B0604030504040204" pitchFamily="34" charset="-128"/>
              </a:rPr>
              <a:t>1</a:t>
            </a:r>
            <a:r>
              <a:rPr lang="ja-JP" altLang="en-US" sz="4000">
                <a:latin typeface="Meiryo" panose="020B0604030504040204" pitchFamily="34" charset="-128"/>
                <a:ea typeface="Meiryo" panose="020B0604030504040204" pitchFamily="34" charset="-128"/>
              </a:rPr>
              <a:t>つの「グローバルテーブル」に含まれる「レプリカテーブル」は、</a:t>
            </a:r>
            <a:r>
              <a:rPr lang="en-US" altLang="ja-JP" sz="4000" dirty="0">
                <a:latin typeface="Meiryo" panose="020B0604030504040204" pitchFamily="34" charset="-128"/>
                <a:ea typeface="Meiryo" panose="020B0604030504040204" pitchFamily="34" charset="-128"/>
              </a:rPr>
              <a:t>1</a:t>
            </a:r>
            <a:r>
              <a:rPr lang="ja-JP" altLang="en-US" sz="4000">
                <a:latin typeface="Meiryo" panose="020B0604030504040204" pitchFamily="34" charset="-128"/>
                <a:ea typeface="Meiryo" panose="020B0604030504040204" pitchFamily="34" charset="-128"/>
              </a:rPr>
              <a:t>つのアカウントに所属する。（アカウントをまたいで、レプリカテーブルを作成することはできない）</a:t>
            </a:r>
            <a:endParaRPr lang="en-US" altLang="ja-JP" sz="4000" dirty="0">
              <a:latin typeface="Meiryo" panose="020B0604030504040204" pitchFamily="34" charset="-128"/>
              <a:ea typeface="Meiryo" panose="020B0604030504040204" pitchFamily="34" charset="-128"/>
            </a:endParaRP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p:txBody>
      </p:sp>
    </p:spTree>
    <p:extLst>
      <p:ext uri="{BB962C8B-B14F-4D97-AF65-F5344CB8AC3E}">
        <p14:creationId xmlns:p14="http://schemas.microsoft.com/office/powerpoint/2010/main" val="128352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338517"/>
            <a:ext cx="10515600" cy="4351338"/>
          </a:xfrm>
        </p:spPr>
        <p:txBody>
          <a:bodyPr>
            <a:normAutofit/>
          </a:bodyPr>
          <a:lstStyle/>
          <a:p>
            <a:r>
              <a:rPr lang="ja-JP" altLang="en-US" sz="4000">
                <a:latin typeface="Meiryo" panose="020B0604030504040204" pitchFamily="34" charset="-128"/>
                <a:ea typeface="Meiryo" panose="020B0604030504040204" pitchFamily="34" charset="-128"/>
              </a:rPr>
              <a:t>グローバルテーブルの「レプリカテーブル」は複数のリージョンに配置される。あるリージョンの「レプリカテーブル」に書き込みを行うと、他のリージョンの「レプリカテーブル」にも書き込みが反映され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p:txBody>
      </p:sp>
    </p:spTree>
    <p:extLst>
      <p:ext uri="{BB962C8B-B14F-4D97-AF65-F5344CB8AC3E}">
        <p14:creationId xmlns:p14="http://schemas.microsoft.com/office/powerpoint/2010/main" val="211596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DynamoDB</a:t>
            </a:r>
            <a:r>
              <a:rPr lang="ja-JP" altLang="en-US" sz="4000">
                <a:latin typeface="Meiryo" panose="020B0604030504040204" pitchFamily="34" charset="-128"/>
                <a:ea typeface="Meiryo" panose="020B0604030504040204" pitchFamily="34" charset="-128"/>
              </a:rPr>
              <a:t>のテーブルがある。プライマリキーではない属性に対して「クエリ（</a:t>
            </a:r>
            <a:r>
              <a:rPr lang="en-US" altLang="ja-JP" sz="4000" dirty="0">
                <a:latin typeface="Meiryo" panose="020B0604030504040204" pitchFamily="34" charset="-128"/>
                <a:ea typeface="Meiryo" panose="020B0604030504040204" pitchFamily="34" charset="-128"/>
              </a:rPr>
              <a:t>Query</a:t>
            </a:r>
            <a:r>
              <a:rPr lang="ja-JP" altLang="en-US" sz="4000">
                <a:latin typeface="Meiryo" panose="020B0604030504040204" pitchFamily="34" charset="-128"/>
                <a:ea typeface="Meiryo" panose="020B0604030504040204" pitchFamily="34" charset="-128"/>
              </a:rPr>
              <a:t>）」を実行する必要がある場合は、グローバルセカンダリインデックスを作成する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p:txBody>
      </p:sp>
    </p:spTree>
    <p:extLst>
      <p:ext uri="{BB962C8B-B14F-4D97-AF65-F5344CB8AC3E}">
        <p14:creationId xmlns:p14="http://schemas.microsoft.com/office/powerpoint/2010/main" val="352174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RCU </a:t>
            </a:r>
            <a:r>
              <a:rPr lang="ja-JP" altLang="en-US" sz="4000">
                <a:latin typeface="Meiryo" panose="020B0604030504040204" pitchFamily="34" charset="-128"/>
                <a:ea typeface="Meiryo" panose="020B0604030504040204" pitchFamily="34" charset="-128"/>
              </a:rPr>
              <a:t>は、最大 </a:t>
            </a:r>
            <a:r>
              <a:rPr lang="en-US" altLang="ja-JP" sz="4000" dirty="0">
                <a:latin typeface="Meiryo" panose="020B0604030504040204" pitchFamily="34" charset="-128"/>
                <a:ea typeface="Meiryo" panose="020B0604030504040204" pitchFamily="34" charset="-128"/>
              </a:rPr>
              <a:t>2 KB </a:t>
            </a:r>
            <a:r>
              <a:rPr lang="ja-JP" altLang="en-US" sz="4000">
                <a:latin typeface="Meiryo" panose="020B0604030504040204" pitchFamily="34" charset="-128"/>
                <a:ea typeface="Meiryo" panose="020B0604030504040204" pitchFamily="34" charset="-128"/>
              </a:rPr>
              <a:t>の項目に対して、読み込みを </a:t>
            </a:r>
            <a:r>
              <a:rPr lang="en-US" altLang="ja-JP" sz="4000" dirty="0">
                <a:latin typeface="Meiryo" panose="020B0604030504040204" pitchFamily="34" charset="-128"/>
                <a:ea typeface="Meiryo" panose="020B0604030504040204" pitchFamily="34" charset="-128"/>
              </a:rPr>
              <a:t>1 </a:t>
            </a:r>
            <a:r>
              <a:rPr lang="ja-JP" altLang="en-US" sz="4000">
                <a:latin typeface="Meiryo" panose="020B0604030504040204" pitchFamily="34" charset="-128"/>
                <a:ea typeface="Meiryo" panose="020B0604030504040204" pitchFamily="34" charset="-128"/>
              </a:rPr>
              <a:t>秒間に何回行うかを表す値である。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en-US" altLang="ja-JP" sz="4000" dirty="0">
                <a:latin typeface="Meiryo" panose="020B0604030504040204" pitchFamily="34" charset="-128"/>
                <a:ea typeface="Meiryo" panose="020B0604030504040204" pitchFamily="34" charset="-128"/>
              </a:rPr>
              <a:t>1 RCU</a:t>
            </a:r>
            <a:r>
              <a:rPr lang="ja-JP" altLang="en-US" sz="4000">
                <a:latin typeface="Meiryo" panose="020B0604030504040204" pitchFamily="34" charset="-128"/>
                <a:ea typeface="Meiryo" panose="020B0604030504040204" pitchFamily="34" charset="-128"/>
              </a:rPr>
              <a:t>で、</a:t>
            </a:r>
            <a:r>
              <a:rPr lang="ja-JP" altLang="en-US" sz="4000" b="1">
                <a:solidFill>
                  <a:srgbClr val="FF0000"/>
                </a:solidFill>
                <a:latin typeface="Meiryo" panose="020B0604030504040204" pitchFamily="34" charset="-128"/>
                <a:ea typeface="Meiryo" panose="020B0604030504040204" pitchFamily="34" charset="-128"/>
              </a:rPr>
              <a:t>最大</a:t>
            </a:r>
            <a:r>
              <a:rPr lang="en-US" altLang="ja-JP" sz="4000" b="1" dirty="0">
                <a:solidFill>
                  <a:srgbClr val="FF0000"/>
                </a:solidFill>
                <a:latin typeface="Meiryo" panose="020B0604030504040204" pitchFamily="34" charset="-128"/>
                <a:ea typeface="Meiryo" panose="020B0604030504040204" pitchFamily="34" charset="-128"/>
              </a:rPr>
              <a:t>4KB</a:t>
            </a:r>
            <a:r>
              <a:rPr lang="ja-JP" altLang="en-US" sz="4000" b="1">
                <a:solidFill>
                  <a:srgbClr val="FF0000"/>
                </a:solidFill>
                <a:latin typeface="Meiryo" panose="020B0604030504040204" pitchFamily="34" charset="-128"/>
                <a:ea typeface="Meiryo" panose="020B0604030504040204" pitchFamily="34" charset="-128"/>
              </a:rPr>
              <a:t>の項目</a:t>
            </a:r>
            <a:r>
              <a:rPr lang="ja-JP" altLang="en-US" sz="4000">
                <a:latin typeface="Meiryo" panose="020B0604030504040204" pitchFamily="34" charset="-128"/>
                <a:ea typeface="Meiryo" panose="020B0604030504040204" pitchFamily="34" charset="-128"/>
              </a:rPr>
              <a:t>の読み込みを</a:t>
            </a:r>
            <a:r>
              <a:rPr lang="en-US" altLang="ja-JP" sz="4000" dirty="0">
                <a:latin typeface="Meiryo" panose="020B0604030504040204" pitchFamily="34" charset="-128"/>
                <a:ea typeface="Meiryo" panose="020B0604030504040204" pitchFamily="34" charset="-128"/>
              </a:rPr>
              <a:t>1</a:t>
            </a:r>
            <a:r>
              <a:rPr lang="ja-JP" altLang="en-US" sz="4000">
                <a:latin typeface="Meiryo" panose="020B0604030504040204" pitchFamily="34" charset="-128"/>
                <a:ea typeface="Meiryo" panose="020B0604030504040204" pitchFamily="34" charset="-128"/>
              </a:rPr>
              <a:t>秒間に</a:t>
            </a:r>
            <a:r>
              <a:rPr lang="en-US" altLang="ja-JP" sz="4000" dirty="0">
                <a:latin typeface="Meiryo" panose="020B0604030504040204" pitchFamily="34" charset="-128"/>
                <a:ea typeface="Meiryo" panose="020B0604030504040204" pitchFamily="34" charset="-128"/>
              </a:rPr>
              <a:t>1</a:t>
            </a:r>
            <a:r>
              <a:rPr lang="ja-JP" altLang="en-US" sz="4000">
                <a:latin typeface="Meiryo" panose="020B0604030504040204" pitchFamily="34" charset="-128"/>
                <a:ea typeface="Meiryo" panose="020B0604030504040204" pitchFamily="34" charset="-128"/>
              </a:rPr>
              <a:t>回行うことができる。</a:t>
            </a:r>
          </a:p>
          <a:p>
            <a:endParaRPr lang="ja-JP" altLang="en-US" sz="40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68213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読み書きが集中するパーティションのことを「ホットスポット」という。性能を最大化するには、パーティションキーを慎重に選択して、ホットスポットを回避する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66851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DC966-4654-F344-8B7A-63C19E2A997F}"/>
              </a:ext>
            </a:extLst>
          </p:cNvPr>
          <p:cNvSpPr>
            <a:spLocks noGrp="1"/>
          </p:cNvSpPr>
          <p:nvPr>
            <p:ph type="title"/>
          </p:nvPr>
        </p:nvSpPr>
        <p:spPr/>
        <p:txBody>
          <a:bodyPr/>
          <a:lstStyle/>
          <a:p>
            <a:r>
              <a:rPr lang="ja-JP" altLang="en-US">
                <a:latin typeface="Meiryo" panose="020B0604030504040204" pitchFamily="34" charset="-128"/>
                <a:ea typeface="Meiryo" panose="020B0604030504040204" pitchFamily="34" charset="-128"/>
              </a:rPr>
              <a:t>モジュール</a:t>
            </a:r>
            <a:r>
              <a:rPr lang="en-US" altLang="ja-JP" dirty="0">
                <a:latin typeface="Meiryo" panose="020B0604030504040204" pitchFamily="34" charset="-128"/>
                <a:ea typeface="Meiryo" panose="020B0604030504040204" pitchFamily="34" charset="-128"/>
              </a:rPr>
              <a:t>7 </a:t>
            </a:r>
            <a:r>
              <a:rPr lang="ja-JP" altLang="en-US">
                <a:latin typeface="Meiryo" panose="020B0604030504040204" pitchFamily="34" charset="-128"/>
                <a:ea typeface="Meiryo" panose="020B0604030504040204" pitchFamily="34" charset="-128"/>
              </a:rPr>
              <a:t>知識の確認</a:t>
            </a:r>
            <a:endParaRPr lang="en-US" dirty="0">
              <a:latin typeface="Meiryo" panose="020B0604030504040204" pitchFamily="34" charset="-128"/>
              <a:ea typeface="Meiryo" panose="020B0604030504040204" pitchFamily="34" charset="-128"/>
            </a:endParaRPr>
          </a:p>
        </p:txBody>
      </p:sp>
      <p:sp>
        <p:nvSpPr>
          <p:cNvPr id="5" name="Text Placeholder 4">
            <a:extLst>
              <a:ext uri="{FF2B5EF4-FFF2-40B4-BE49-F238E27FC236}">
                <a16:creationId xmlns:a16="http://schemas.microsoft.com/office/drawing/2014/main" id="{AA7F85D1-EB8F-C545-B601-DEFFF2A61629}"/>
              </a:ext>
            </a:extLst>
          </p:cNvPr>
          <p:cNvSpPr>
            <a:spLocks noGrp="1"/>
          </p:cNvSpPr>
          <p:nvPr>
            <p:ph type="body" idx="1"/>
          </p:nvPr>
        </p:nvSpPr>
        <p:spPr/>
        <p:txBody>
          <a:bodyPr/>
          <a:lstStyle/>
          <a:p>
            <a:endParaRPr 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37888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443724"/>
            <a:ext cx="10515600" cy="4351338"/>
          </a:xfrm>
        </p:spPr>
        <p:txBody>
          <a:bodyPr>
            <a:noAutofit/>
          </a:bodyPr>
          <a:lstStyle/>
          <a:p>
            <a:r>
              <a:rPr lang="en-US" sz="3600" dirty="0">
                <a:latin typeface="Meiryo" panose="020B0604030504040204" pitchFamily="34" charset="-128"/>
                <a:ea typeface="Meiryo" panose="020B0604030504040204" pitchFamily="34" charset="-128"/>
              </a:rPr>
              <a:t>Amazon CloudWatch </a:t>
            </a:r>
            <a:r>
              <a:rPr lang="ja-JP" altLang="en-US" sz="3600">
                <a:latin typeface="Meiryo" panose="020B0604030504040204" pitchFamily="34" charset="-128"/>
                <a:ea typeface="Meiryo" panose="020B0604030504040204" pitchFamily="34" charset="-128"/>
              </a:rPr>
              <a:t>を使用すると、</a:t>
            </a:r>
            <a:r>
              <a:rPr lang="en-US" altLang="ja-JP" sz="3600" dirty="0">
                <a:latin typeface="Meiryo" panose="020B0604030504040204" pitchFamily="34" charset="-128"/>
                <a:ea typeface="Meiryo" panose="020B0604030504040204" pitchFamily="34" charset="-128"/>
              </a:rPr>
              <a:t>EC2</a:t>
            </a:r>
            <a:r>
              <a:rPr lang="ja-JP" altLang="en-US" sz="3600">
                <a:latin typeface="Meiryo" panose="020B0604030504040204" pitchFamily="34" charset="-128"/>
                <a:ea typeface="Meiryo" panose="020B0604030504040204" pitchFamily="34" charset="-128"/>
              </a:rPr>
              <a:t>インスタンスの</a:t>
            </a:r>
            <a:r>
              <a:rPr lang="en-US" sz="3600" dirty="0">
                <a:latin typeface="Meiryo" panose="020B0604030504040204" pitchFamily="34" charset="-128"/>
                <a:ea typeface="Meiryo" panose="020B0604030504040204" pitchFamily="34" charset="-128"/>
              </a:rPr>
              <a:t>CPU、</a:t>
            </a:r>
            <a:r>
              <a:rPr lang="ja-JP" altLang="en-US" sz="3600">
                <a:latin typeface="Meiryo" panose="020B0604030504040204" pitchFamily="34" charset="-128"/>
                <a:ea typeface="Meiryo" panose="020B0604030504040204" pitchFamily="34" charset="-128"/>
              </a:rPr>
              <a:t>ディスク </a:t>
            </a:r>
            <a:r>
              <a:rPr lang="en-US" sz="3600" dirty="0">
                <a:latin typeface="Meiryo" panose="020B0604030504040204" pitchFamily="34" charset="-128"/>
                <a:ea typeface="Meiryo" panose="020B0604030504040204" pitchFamily="34" charset="-128"/>
              </a:rPr>
              <a:t>I/O、</a:t>
            </a:r>
            <a:r>
              <a:rPr lang="ja-JP" altLang="en-US" sz="3600">
                <a:latin typeface="Meiryo" panose="020B0604030504040204" pitchFamily="34" charset="-128"/>
                <a:ea typeface="Meiryo" panose="020B0604030504040204" pitchFamily="34" charset="-128"/>
              </a:rPr>
              <a:t>ネットワークをモニタリングできる</a:t>
            </a:r>
          </a:p>
          <a:p>
            <a:endParaRPr lang="en-US" altLang="ja-JP" sz="3600" dirty="0">
              <a:latin typeface="Meiryo" panose="020B0604030504040204" pitchFamily="34" charset="-128"/>
              <a:ea typeface="Meiryo" panose="020B0604030504040204" pitchFamily="34" charset="-128"/>
            </a:endParaRPr>
          </a:p>
          <a:p>
            <a:r>
              <a:rPr lang="ja-JP" altLang="en-US" sz="3600">
                <a:latin typeface="Meiryo" panose="020B0604030504040204" pitchFamily="34" charset="-128"/>
                <a:ea typeface="Meiryo" panose="020B0604030504040204" pitchFamily="34" charset="-128"/>
              </a:rPr>
              <a:t>○</a:t>
            </a:r>
            <a:endParaRPr lang="en-US" altLang="ja-JP" sz="3600" dirty="0">
              <a:latin typeface="Meiryo" panose="020B0604030504040204" pitchFamily="34" charset="-128"/>
              <a:ea typeface="Meiryo" panose="020B0604030504040204" pitchFamily="34" charset="-128"/>
            </a:endParaRPr>
          </a:p>
          <a:p>
            <a:r>
              <a:rPr lang="ja-JP" altLang="en-US" sz="3600">
                <a:latin typeface="Meiryo" panose="020B0604030504040204" pitchFamily="34" charset="-128"/>
                <a:ea typeface="Meiryo" panose="020B0604030504040204" pitchFamily="34" charset="-128"/>
              </a:rPr>
              <a:t>「</a:t>
            </a:r>
            <a:r>
              <a:rPr lang="en-US" altLang="ja-JP" sz="3600" b="1" dirty="0">
                <a:solidFill>
                  <a:srgbClr val="FF0000"/>
                </a:solidFill>
                <a:latin typeface="Meiryo" panose="020B0604030504040204" pitchFamily="34" charset="-128"/>
                <a:ea typeface="Meiryo" panose="020B0604030504040204" pitchFamily="34" charset="-128"/>
              </a:rPr>
              <a:t>CloudWatch</a:t>
            </a:r>
            <a:r>
              <a:rPr lang="ja-JP" altLang="en-US" sz="3600" b="1">
                <a:solidFill>
                  <a:srgbClr val="FF0000"/>
                </a:solidFill>
                <a:latin typeface="Meiryo" panose="020B0604030504040204" pitchFamily="34" charset="-128"/>
                <a:ea typeface="Meiryo" panose="020B0604030504040204" pitchFamily="34" charset="-128"/>
              </a:rPr>
              <a:t>標準メトリクス</a:t>
            </a:r>
            <a:r>
              <a:rPr lang="ja-JP" altLang="en-US" sz="3600">
                <a:latin typeface="Meiryo" panose="020B0604030504040204" pitchFamily="34" charset="-128"/>
                <a:ea typeface="Meiryo" panose="020B0604030504040204" pitchFamily="34" charset="-128"/>
              </a:rPr>
              <a:t>」では</a:t>
            </a:r>
            <a:r>
              <a:rPr lang="en-US" altLang="ja-JP" sz="3600" dirty="0">
                <a:latin typeface="Meiryo" panose="020B0604030504040204" pitchFamily="34" charset="-128"/>
                <a:ea typeface="Meiryo" panose="020B0604030504040204" pitchFamily="34" charset="-128"/>
              </a:rPr>
              <a:t>CPU</a:t>
            </a:r>
            <a:r>
              <a:rPr lang="ja-JP" altLang="en-US" sz="3600">
                <a:latin typeface="Meiryo" panose="020B0604030504040204" pitchFamily="34" charset="-128"/>
                <a:ea typeface="Meiryo" panose="020B0604030504040204" pitchFamily="34" charset="-128"/>
              </a:rPr>
              <a:t>、ディスク</a:t>
            </a:r>
            <a:r>
              <a:rPr lang="en-US" altLang="ja-JP" sz="3600" dirty="0">
                <a:latin typeface="Meiryo" panose="020B0604030504040204" pitchFamily="34" charset="-128"/>
                <a:ea typeface="Meiryo" panose="020B0604030504040204" pitchFamily="34" charset="-128"/>
              </a:rPr>
              <a:t>I/O</a:t>
            </a:r>
            <a:r>
              <a:rPr lang="ja-JP" altLang="en-US" sz="3600">
                <a:latin typeface="Meiryo" panose="020B0604030504040204" pitchFamily="34" charset="-128"/>
                <a:ea typeface="Meiryo" panose="020B0604030504040204" pitchFamily="34" charset="-128"/>
              </a:rPr>
              <a:t>、ネットワーク</a:t>
            </a:r>
            <a:r>
              <a:rPr lang="en-US" altLang="ja-JP" sz="3600" dirty="0">
                <a:latin typeface="Meiryo" panose="020B0604030504040204" pitchFamily="34" charset="-128"/>
                <a:ea typeface="Meiryo" panose="020B0604030504040204" pitchFamily="34" charset="-128"/>
              </a:rPr>
              <a:t>I/O</a:t>
            </a:r>
            <a:r>
              <a:rPr lang="ja-JP" altLang="en-US" sz="3600">
                <a:latin typeface="Meiryo" panose="020B0604030504040204" pitchFamily="34" charset="-128"/>
                <a:ea typeface="Meiryo" panose="020B0604030504040204" pitchFamily="34" charset="-128"/>
              </a:rPr>
              <a:t>などをモニタリングできる。</a:t>
            </a:r>
            <a:endParaRPr lang="en-US" altLang="ja-JP" sz="3600" dirty="0">
              <a:latin typeface="Meiryo" panose="020B0604030504040204" pitchFamily="34" charset="-128"/>
              <a:ea typeface="Meiryo" panose="020B0604030504040204" pitchFamily="34" charset="-128"/>
            </a:endParaRPr>
          </a:p>
          <a:p>
            <a:r>
              <a:rPr lang="ja-JP" altLang="en-US" sz="3600">
                <a:latin typeface="Meiryo" panose="020B0604030504040204" pitchFamily="34" charset="-128"/>
                <a:ea typeface="Meiryo" panose="020B0604030504040204" pitchFamily="34" charset="-128"/>
              </a:rPr>
              <a:t>「</a:t>
            </a:r>
            <a:r>
              <a:rPr lang="en-US" altLang="ja-JP" sz="3600" b="1" dirty="0">
                <a:solidFill>
                  <a:srgbClr val="FF0000"/>
                </a:solidFill>
                <a:latin typeface="Meiryo" panose="020B0604030504040204" pitchFamily="34" charset="-128"/>
                <a:ea typeface="Meiryo" panose="020B0604030504040204" pitchFamily="34" charset="-128"/>
              </a:rPr>
              <a:t>CloudWatch</a:t>
            </a:r>
            <a:r>
              <a:rPr lang="ja-JP" altLang="en-US" sz="3600" b="1">
                <a:solidFill>
                  <a:srgbClr val="FF0000"/>
                </a:solidFill>
                <a:latin typeface="Meiryo" panose="020B0604030504040204" pitchFamily="34" charset="-128"/>
                <a:ea typeface="Meiryo" panose="020B0604030504040204" pitchFamily="34" charset="-128"/>
              </a:rPr>
              <a:t>カスタムメトリクス</a:t>
            </a:r>
            <a:r>
              <a:rPr lang="ja-JP" altLang="en-US" sz="3600">
                <a:latin typeface="Meiryo" panose="020B0604030504040204" pitchFamily="34" charset="-128"/>
                <a:ea typeface="Meiryo" panose="020B0604030504040204" pitchFamily="34" charset="-128"/>
              </a:rPr>
              <a:t>」を使用すると、</a:t>
            </a:r>
            <a:r>
              <a:rPr lang="en-US" altLang="ja-JP" sz="3600" dirty="0">
                <a:latin typeface="Meiryo" panose="020B0604030504040204" pitchFamily="34" charset="-128"/>
                <a:ea typeface="Meiryo" panose="020B0604030504040204" pitchFamily="34" charset="-128"/>
              </a:rPr>
              <a:t>OS</a:t>
            </a:r>
            <a:r>
              <a:rPr lang="ja-JP" altLang="en-US" sz="3600">
                <a:latin typeface="Meiryo" panose="020B0604030504040204" pitchFamily="34" charset="-128"/>
                <a:ea typeface="Meiryo" panose="020B0604030504040204" pitchFamily="34" charset="-128"/>
              </a:rPr>
              <a:t>内の情報（メモリ情報など）や、アプリケーション独自のデータもモニタリングできる。</a:t>
            </a:r>
          </a:p>
          <a:p>
            <a:endParaRPr lang="ja-JP" altLang="en-US" sz="3600">
              <a:latin typeface="Meiryo" panose="020B0604030504040204" pitchFamily="34" charset="-128"/>
              <a:ea typeface="Meiryo" panose="020B0604030504040204" pitchFamily="34" charset="-128"/>
            </a:endParaRPr>
          </a:p>
          <a:p>
            <a:endParaRPr lang="ja-JP" altLang="en-US" sz="3600">
              <a:latin typeface="Meiryo" panose="020B0604030504040204" pitchFamily="34" charset="-128"/>
              <a:ea typeface="Meiryo" panose="020B0604030504040204" pitchFamily="34" charset="-128"/>
            </a:endParaRPr>
          </a:p>
          <a:p>
            <a:endParaRPr lang="en-US" sz="36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86710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Lambda</a:t>
            </a:r>
            <a:r>
              <a:rPr lang="ja-JP" altLang="en-US" sz="4000">
                <a:latin typeface="Meiryo" panose="020B0604030504040204" pitchFamily="34" charset="-128"/>
                <a:ea typeface="Meiryo" panose="020B0604030504040204" pitchFamily="34" charset="-128"/>
              </a:rPr>
              <a:t>では、サーバーの管理はサービス内で行われるため、お客様がサーバーをデプロイしたり、キャパシティを管理する必要がない。</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p:txBody>
      </p:sp>
    </p:spTree>
    <p:extLst>
      <p:ext uri="{BB962C8B-B14F-4D97-AF65-F5344CB8AC3E}">
        <p14:creationId xmlns:p14="http://schemas.microsoft.com/office/powerpoint/2010/main" val="398716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AWS Lambda </a:t>
            </a:r>
            <a:r>
              <a:rPr lang="ja-JP" altLang="en-US" sz="4000">
                <a:latin typeface="Meiryo" panose="020B0604030504040204" pitchFamily="34" charset="-128"/>
                <a:ea typeface="Meiryo" panose="020B0604030504040204" pitchFamily="34" charset="-128"/>
              </a:rPr>
              <a:t>関数に関連する権限としては「呼び出し権限」（</a:t>
            </a:r>
            <a:r>
              <a:rPr lang="en-US" altLang="ja-JP" sz="4000" dirty="0">
                <a:latin typeface="Meiryo" panose="020B0604030504040204" pitchFamily="34" charset="-128"/>
                <a:ea typeface="Meiryo" panose="020B0604030504040204" pitchFamily="34" charset="-128"/>
              </a:rPr>
              <a:t>Lambda</a:t>
            </a:r>
            <a:r>
              <a:rPr lang="ja-JP" altLang="en-US" sz="4000">
                <a:latin typeface="Meiryo" panose="020B0604030504040204" pitchFamily="34" charset="-128"/>
                <a:ea typeface="Meiryo" panose="020B0604030504040204" pitchFamily="34" charset="-128"/>
              </a:rPr>
              <a:t>関数ポリシーで設定される）と「実行権限」（</a:t>
            </a:r>
            <a:r>
              <a:rPr lang="en-US" altLang="ja-JP" sz="4000" dirty="0">
                <a:latin typeface="Meiryo" panose="020B0604030504040204" pitchFamily="34" charset="-128"/>
                <a:ea typeface="Meiryo" panose="020B0604030504040204" pitchFamily="34" charset="-128"/>
              </a:rPr>
              <a:t>IAM</a:t>
            </a:r>
            <a:r>
              <a:rPr lang="ja-JP" altLang="en-US" sz="4000">
                <a:latin typeface="Meiryo" panose="020B0604030504040204" pitchFamily="34" charset="-128"/>
                <a:ea typeface="Meiryo" panose="020B0604030504040204" pitchFamily="34" charset="-128"/>
              </a:rPr>
              <a:t>ロールのポリシーで設定）がある。</a:t>
            </a:r>
            <a:r>
              <a:rPr lang="en-US" altLang="ja-JP" sz="4000" dirty="0">
                <a:latin typeface="Meiryo" panose="020B0604030504040204" pitchFamily="34" charset="-128"/>
                <a:ea typeface="Meiryo" panose="020B0604030504040204" pitchFamily="34" charset="-128"/>
              </a:rPr>
              <a:t>Lambda</a:t>
            </a:r>
            <a:r>
              <a:rPr lang="ja-JP" altLang="en-US" sz="4000">
                <a:latin typeface="Meiryo" panose="020B0604030504040204" pitchFamily="34" charset="-128"/>
                <a:ea typeface="Meiryo" panose="020B0604030504040204" pitchFamily="34" charset="-128"/>
              </a:rPr>
              <a:t>関数が、アカウント内の別の </a:t>
            </a:r>
            <a:r>
              <a:rPr lang="en-US" altLang="ja-JP" sz="4000" dirty="0">
                <a:latin typeface="Meiryo" panose="020B0604030504040204" pitchFamily="34" charset="-128"/>
                <a:ea typeface="Meiryo" panose="020B0604030504040204" pitchFamily="34" charset="-128"/>
              </a:rPr>
              <a:t>AWS </a:t>
            </a:r>
            <a:r>
              <a:rPr lang="ja-JP" altLang="en-US" sz="4000">
                <a:latin typeface="Meiryo" panose="020B0604030504040204" pitchFamily="34" charset="-128"/>
                <a:ea typeface="Meiryo" panose="020B0604030504040204" pitchFamily="34" charset="-128"/>
              </a:rPr>
              <a:t>リソース（たとえば</a:t>
            </a:r>
            <a:r>
              <a:rPr lang="en-US" altLang="ja-JP" sz="4000" dirty="0">
                <a:latin typeface="Meiryo" panose="020B0604030504040204" pitchFamily="34" charset="-128"/>
                <a:ea typeface="Meiryo" panose="020B0604030504040204" pitchFamily="34" charset="-128"/>
              </a:rPr>
              <a:t>S3</a:t>
            </a:r>
            <a:r>
              <a:rPr lang="ja-JP" altLang="en-US" sz="4000">
                <a:latin typeface="Meiryo" panose="020B0604030504040204" pitchFamily="34" charset="-128"/>
                <a:ea typeface="Meiryo" panose="020B0604030504040204" pitchFamily="34" charset="-128"/>
              </a:rPr>
              <a:t>バケット）にアクセスするには、「実行権限」が必要である</a:t>
            </a:r>
            <a:endParaRPr lang="en-US" altLang="ja-JP" sz="4000" dirty="0">
              <a:latin typeface="Meiryo" panose="020B0604030504040204" pitchFamily="34" charset="-128"/>
              <a:ea typeface="Meiryo" panose="020B0604030504040204" pitchFamily="34" charset="-128"/>
            </a:endParaRP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a:latin typeface="Meiryo" panose="020B0604030504040204" pitchFamily="34" charset="-128"/>
              <a:ea typeface="Meiryo" panose="020B0604030504040204" pitchFamily="34" charset="-128"/>
            </a:endParaRPr>
          </a:p>
          <a:p>
            <a:endParaRPr lang="ja-JP" altLang="en-US" sz="40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95243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AWS Lambda </a:t>
            </a:r>
            <a:r>
              <a:rPr lang="ja-JP" altLang="en-US" sz="4000">
                <a:latin typeface="Meiryo" panose="020B0604030504040204" pitchFamily="34" charset="-128"/>
                <a:ea typeface="Meiryo" panose="020B0604030504040204" pitchFamily="34" charset="-128"/>
              </a:rPr>
              <a:t>では、アイドル（関数が実行されていない）状態のときに料金が発生しない。</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p:txBody>
      </p:sp>
    </p:spTree>
    <p:extLst>
      <p:ext uri="{BB962C8B-B14F-4D97-AF65-F5344CB8AC3E}">
        <p14:creationId xmlns:p14="http://schemas.microsoft.com/office/powerpoint/2010/main" val="152195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Lambda </a:t>
            </a:r>
            <a:r>
              <a:rPr lang="ja-JP" altLang="en-US" sz="4000">
                <a:latin typeface="Meiryo" panose="020B0604030504040204" pitchFamily="34" charset="-128"/>
                <a:ea typeface="Meiryo" panose="020B0604030504040204" pitchFamily="34" charset="-128"/>
              </a:rPr>
              <a:t>関数の開発と作成は、マネジメントコンソール内（ </a:t>
            </a:r>
            <a:r>
              <a:rPr lang="en-US" altLang="ja-JP" sz="4000" dirty="0">
                <a:latin typeface="Meiryo" panose="020B0604030504040204" pitchFamily="34" charset="-128"/>
                <a:ea typeface="Meiryo" panose="020B0604030504040204" pitchFamily="34" charset="-128"/>
              </a:rPr>
              <a:t>AWS Lambda </a:t>
            </a:r>
            <a:r>
              <a:rPr lang="ja-JP" altLang="en-US" sz="4000">
                <a:latin typeface="Meiryo" panose="020B0604030504040204" pitchFamily="34" charset="-128"/>
                <a:ea typeface="Meiryo" panose="020B0604030504040204" pitchFamily="34" charset="-128"/>
              </a:rPr>
              <a:t>コンソール）でのみ可能である </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en-US" altLang="ja-JP" sz="4000" dirty="0">
                <a:latin typeface="Meiryo" panose="020B0604030504040204" pitchFamily="34" charset="-128"/>
                <a:ea typeface="Meiryo" panose="020B0604030504040204" pitchFamily="34" charset="-128"/>
              </a:rPr>
              <a:t>CLI</a:t>
            </a:r>
            <a:r>
              <a:rPr lang="ja-JP" altLang="en-US" sz="4000">
                <a:latin typeface="Meiryo" panose="020B0604030504040204" pitchFamily="34" charset="-128"/>
                <a:ea typeface="Meiryo" panose="020B0604030504040204" pitchFamily="34" charset="-128"/>
              </a:rPr>
              <a:t>や</a:t>
            </a:r>
            <a:r>
              <a:rPr lang="en-US" altLang="ja-JP" sz="4000" dirty="0">
                <a:latin typeface="Meiryo" panose="020B0604030504040204" pitchFamily="34" charset="-128"/>
                <a:ea typeface="Meiryo" panose="020B0604030504040204" pitchFamily="34" charset="-128"/>
              </a:rPr>
              <a:t>AWS SAM</a:t>
            </a:r>
            <a:r>
              <a:rPr lang="ja-JP" altLang="en-US" sz="4000">
                <a:latin typeface="Meiryo" panose="020B0604030504040204" pitchFamily="34" charset="-128"/>
                <a:ea typeface="Meiryo" panose="020B0604030504040204" pitchFamily="34" charset="-128"/>
              </a:rPr>
              <a:t>を使用して</a:t>
            </a:r>
            <a:r>
              <a:rPr lang="en-US" altLang="ja-JP" sz="4000" dirty="0">
                <a:latin typeface="Meiryo" panose="020B0604030504040204" pitchFamily="34" charset="-128"/>
                <a:ea typeface="Meiryo" panose="020B0604030504040204" pitchFamily="34" charset="-128"/>
              </a:rPr>
              <a:t>Lambda</a:t>
            </a:r>
            <a:r>
              <a:rPr lang="ja-JP" altLang="en-US" sz="4000">
                <a:latin typeface="Meiryo" panose="020B0604030504040204" pitchFamily="34" charset="-128"/>
                <a:ea typeface="Meiryo" panose="020B0604030504040204" pitchFamily="34" charset="-128"/>
              </a:rPr>
              <a:t>関数を作成することができる。</a:t>
            </a:r>
            <a:endParaRPr lang="en-US" altLang="ja-JP" sz="4000" dirty="0">
              <a:latin typeface="Meiryo" panose="020B0604030504040204" pitchFamily="34" charset="-128"/>
              <a:ea typeface="Meiryo" panose="020B0604030504040204" pitchFamily="34" charset="-128"/>
            </a:endParaRPr>
          </a:p>
          <a:p>
            <a:endParaRPr lang="ja-JP" altLang="en-US" sz="4000">
              <a:latin typeface="Meiryo" panose="020B0604030504040204" pitchFamily="34" charset="-128"/>
              <a:ea typeface="Meiryo" panose="020B0604030504040204" pitchFamily="34" charset="-128"/>
            </a:endParaRPr>
          </a:p>
          <a:p>
            <a:endParaRPr lang="ja-JP" altLang="en-US" sz="40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40828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DynamoDB</a:t>
            </a:r>
            <a:r>
              <a:rPr lang="ja-JP" altLang="en-US" sz="4000">
                <a:latin typeface="Meiryo" panose="020B0604030504040204" pitchFamily="34" charset="-128"/>
                <a:ea typeface="Meiryo" panose="020B0604030504040204" pitchFamily="34" charset="-128"/>
              </a:rPr>
              <a:t>テーブルに対して「ストリーム」を有効化することができる。</a:t>
            </a:r>
            <a:r>
              <a:rPr lang="en-US" altLang="ja-JP" sz="4000" dirty="0">
                <a:latin typeface="Meiryo" panose="020B0604030504040204" pitchFamily="34" charset="-128"/>
                <a:ea typeface="Meiryo" panose="020B0604030504040204" pitchFamily="34" charset="-128"/>
              </a:rPr>
              <a:t>Lambda</a:t>
            </a:r>
            <a:r>
              <a:rPr lang="ja-JP" altLang="en-US" sz="4000">
                <a:latin typeface="Meiryo" panose="020B0604030504040204" pitchFamily="34" charset="-128"/>
                <a:ea typeface="Meiryo" panose="020B0604030504040204" pitchFamily="34" charset="-128"/>
              </a:rPr>
              <a:t>関数では、ストリームをポーリングして、テーブルに対する変更をすべて取得することができる。</a:t>
            </a:r>
            <a:endParaRPr lang="en-US" altLang="ja-JP" sz="4000" dirty="0">
              <a:latin typeface="Meiryo" panose="020B0604030504040204" pitchFamily="34" charset="-128"/>
              <a:ea typeface="Meiryo" panose="020B0604030504040204" pitchFamily="34" charset="-128"/>
            </a:endParaRP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p:txBody>
      </p:sp>
    </p:spTree>
    <p:extLst>
      <p:ext uri="{BB962C8B-B14F-4D97-AF65-F5344CB8AC3E}">
        <p14:creationId xmlns:p14="http://schemas.microsoft.com/office/powerpoint/2010/main" val="109267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Lambda </a:t>
            </a:r>
            <a:r>
              <a:rPr lang="ja-JP" altLang="en-US" sz="4000">
                <a:latin typeface="Meiryo" panose="020B0604030504040204" pitchFamily="34" charset="-128"/>
                <a:ea typeface="Meiryo" panose="020B0604030504040204" pitchFamily="34" charset="-128"/>
              </a:rPr>
              <a:t>関数はコードと設定で構成される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p:txBody>
      </p:sp>
    </p:spTree>
    <p:extLst>
      <p:ext uri="{BB962C8B-B14F-4D97-AF65-F5344CB8AC3E}">
        <p14:creationId xmlns:p14="http://schemas.microsoft.com/office/powerpoint/2010/main" val="254217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DC966-4654-F344-8B7A-63C19E2A997F}"/>
              </a:ext>
            </a:extLst>
          </p:cNvPr>
          <p:cNvSpPr>
            <a:spLocks noGrp="1"/>
          </p:cNvSpPr>
          <p:nvPr>
            <p:ph type="title"/>
          </p:nvPr>
        </p:nvSpPr>
        <p:spPr/>
        <p:txBody>
          <a:bodyPr/>
          <a:lstStyle/>
          <a:p>
            <a:r>
              <a:rPr lang="ja-JP" altLang="en-US">
                <a:latin typeface="Meiryo" panose="020B0604030504040204" pitchFamily="34" charset="-128"/>
                <a:ea typeface="Meiryo" panose="020B0604030504040204" pitchFamily="34" charset="-128"/>
              </a:rPr>
              <a:t>モジュール</a:t>
            </a:r>
            <a:r>
              <a:rPr lang="en-US" altLang="ja-JP" dirty="0">
                <a:latin typeface="Meiryo" panose="020B0604030504040204" pitchFamily="34" charset="-128"/>
                <a:ea typeface="Meiryo" panose="020B0604030504040204" pitchFamily="34" charset="-128"/>
              </a:rPr>
              <a:t>8 </a:t>
            </a:r>
            <a:r>
              <a:rPr lang="ja-JP" altLang="en-US">
                <a:latin typeface="Meiryo" panose="020B0604030504040204" pitchFamily="34" charset="-128"/>
                <a:ea typeface="Meiryo" panose="020B0604030504040204" pitchFamily="34" charset="-128"/>
              </a:rPr>
              <a:t>知識の確認</a:t>
            </a:r>
            <a:endParaRPr lang="en-US" dirty="0">
              <a:latin typeface="Meiryo" panose="020B0604030504040204" pitchFamily="34" charset="-128"/>
              <a:ea typeface="Meiryo" panose="020B0604030504040204" pitchFamily="34" charset="-128"/>
            </a:endParaRPr>
          </a:p>
        </p:txBody>
      </p:sp>
      <p:sp>
        <p:nvSpPr>
          <p:cNvPr id="5" name="Text Placeholder 4">
            <a:extLst>
              <a:ext uri="{FF2B5EF4-FFF2-40B4-BE49-F238E27FC236}">
                <a16:creationId xmlns:a16="http://schemas.microsoft.com/office/drawing/2014/main" id="{AA7F85D1-EB8F-C545-B601-DEFFF2A61629}"/>
              </a:ext>
            </a:extLst>
          </p:cNvPr>
          <p:cNvSpPr>
            <a:spLocks noGrp="1"/>
          </p:cNvSpPr>
          <p:nvPr>
            <p:ph type="body" idx="1"/>
          </p:nvPr>
        </p:nvSpPr>
        <p:spPr/>
        <p:txBody>
          <a:bodyPr/>
          <a:lstStyle/>
          <a:p>
            <a:endParaRPr 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315775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API Gateway </a:t>
            </a:r>
            <a:r>
              <a:rPr lang="ja-JP" altLang="en-US" sz="4000">
                <a:latin typeface="Meiryo" panose="020B0604030504040204" pitchFamily="34" charset="-128"/>
                <a:ea typeface="Meiryo" panose="020B0604030504040204" pitchFamily="34" charset="-128"/>
              </a:rPr>
              <a:t>を使用すると、開発者は </a:t>
            </a:r>
            <a:r>
              <a:rPr lang="en-US" altLang="ja-JP" sz="4000" dirty="0">
                <a:latin typeface="Meiryo" panose="020B0604030504040204" pitchFamily="34" charset="-128"/>
                <a:ea typeface="Meiryo" panose="020B0604030504040204" pitchFamily="34" charset="-128"/>
              </a:rPr>
              <a:t>API </a:t>
            </a:r>
            <a:r>
              <a:rPr lang="ja-JP" altLang="en-US" sz="4000">
                <a:latin typeface="Meiryo" panose="020B0604030504040204" pitchFamily="34" charset="-128"/>
                <a:ea typeface="Meiryo" panose="020B0604030504040204" pitchFamily="34" charset="-128"/>
              </a:rPr>
              <a:t>の開発、公開、メンテナンス、モニタリング、保護を行うことができる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96836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546334"/>
            <a:ext cx="10515600" cy="4351338"/>
          </a:xfrm>
        </p:spPr>
        <p:txBody>
          <a:bodyPr>
            <a:normAutofit/>
          </a:bodyPr>
          <a:lstStyle/>
          <a:p>
            <a:r>
              <a:rPr lang="ja-JP" altLang="en-US" sz="4000">
                <a:latin typeface="Meiryo" panose="020B0604030504040204" pitchFamily="34" charset="-128"/>
                <a:ea typeface="Meiryo" panose="020B0604030504040204" pitchFamily="34" charset="-128"/>
              </a:rPr>
              <a:t>スロットリング（時間あたりの呼び出し回数制限）は、「ステージ」レベル、または「メソッド」レベルで設定できる。クライアントレベルのスロットリングは設定できない。</a:t>
            </a:r>
            <a:endParaRPr lang="en-US" altLang="ja-JP" sz="4000" dirty="0">
              <a:latin typeface="Meiryo" panose="020B0604030504040204" pitchFamily="34" charset="-128"/>
              <a:ea typeface="Meiryo" panose="020B0604030504040204" pitchFamily="34" charset="-128"/>
            </a:endParaRP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ja-JP" altLang="en-US" sz="4000" b="1">
                <a:solidFill>
                  <a:srgbClr val="FF0000"/>
                </a:solidFill>
                <a:latin typeface="Meiryo" panose="020B0604030504040204" pitchFamily="34" charset="-128"/>
                <a:ea typeface="Meiryo" panose="020B0604030504040204" pitchFamily="34" charset="-128"/>
              </a:rPr>
              <a:t>「使用量プラン」</a:t>
            </a:r>
            <a:r>
              <a:rPr lang="ja-JP" altLang="en-US" sz="4000">
                <a:latin typeface="Meiryo" panose="020B0604030504040204" pitchFamily="34" charset="-128"/>
                <a:ea typeface="Meiryo" panose="020B0604030504040204" pitchFamily="34" charset="-128"/>
              </a:rPr>
              <a:t>を使用して、クライアントレベルのスロットリングを行うこともできる。</a:t>
            </a:r>
          </a:p>
        </p:txBody>
      </p:sp>
    </p:spTree>
    <p:extLst>
      <p:ext uri="{BB962C8B-B14F-4D97-AF65-F5344CB8AC3E}">
        <p14:creationId xmlns:p14="http://schemas.microsoft.com/office/powerpoint/2010/main" val="329905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442426"/>
            <a:ext cx="10515600" cy="4351338"/>
          </a:xfrm>
        </p:spPr>
        <p:txBody>
          <a:bodyPr>
            <a:normAutofit/>
          </a:bodyPr>
          <a:lstStyle/>
          <a:p>
            <a:r>
              <a:rPr lang="ja-JP" altLang="en-US" sz="4000">
                <a:latin typeface="Meiryo" panose="020B0604030504040204" pitchFamily="34" charset="-128"/>
                <a:ea typeface="Meiryo" panose="020B0604030504040204" pitchFamily="34" charset="-128"/>
              </a:rPr>
              <a:t>スロットリングは、</a:t>
            </a:r>
            <a:r>
              <a:rPr lang="en-US" altLang="ja-JP" sz="4000" dirty="0">
                <a:latin typeface="Meiryo" panose="020B0604030504040204" pitchFamily="34" charset="-128"/>
                <a:ea typeface="Meiryo" panose="020B0604030504040204" pitchFamily="34" charset="-128"/>
              </a:rPr>
              <a:t>Rate</a:t>
            </a:r>
            <a:r>
              <a:rPr lang="ja-JP" altLang="en-US" sz="4000">
                <a:latin typeface="Meiryo" panose="020B0604030504040204" pitchFamily="34" charset="-128"/>
                <a:ea typeface="Meiryo" panose="020B0604030504040204" pitchFamily="34" charset="-128"/>
              </a:rPr>
              <a:t>（</a:t>
            </a:r>
            <a:r>
              <a:rPr lang="en-US" altLang="ja-JP" sz="4000" dirty="0">
                <a:latin typeface="Meiryo" panose="020B0604030504040204" pitchFamily="34" charset="-128"/>
                <a:ea typeface="Meiryo" panose="020B0604030504040204" pitchFamily="34" charset="-128"/>
              </a:rPr>
              <a:t>1</a:t>
            </a:r>
            <a:r>
              <a:rPr lang="ja-JP" altLang="en-US" sz="4000">
                <a:latin typeface="Meiryo" panose="020B0604030504040204" pitchFamily="34" charset="-128"/>
                <a:ea typeface="Meiryo" panose="020B0604030504040204" pitchFamily="34" charset="-128"/>
              </a:rPr>
              <a:t>秒間での最大呼び出し回数）と</a:t>
            </a:r>
            <a:r>
              <a:rPr lang="en-US" altLang="ja-JP" sz="4000" dirty="0">
                <a:latin typeface="Meiryo" panose="020B0604030504040204" pitchFamily="34" charset="-128"/>
                <a:ea typeface="Meiryo" panose="020B0604030504040204" pitchFamily="34" charset="-128"/>
              </a:rPr>
              <a:t>Burst</a:t>
            </a:r>
            <a:r>
              <a:rPr lang="ja-JP" altLang="en-US" sz="4000">
                <a:latin typeface="Meiryo" panose="020B0604030504040204" pitchFamily="34" charset="-128"/>
                <a:ea typeface="Meiryo" panose="020B0604030504040204" pitchFamily="34" charset="-128"/>
              </a:rPr>
              <a:t>（最大同時リクエスト数）を設定できる。</a:t>
            </a:r>
            <a:r>
              <a:rPr lang="en-US" altLang="ja-JP" sz="4000" dirty="0">
                <a:latin typeface="Meiryo" panose="020B0604030504040204" pitchFamily="34" charset="-128"/>
                <a:ea typeface="Meiryo" panose="020B0604030504040204" pitchFamily="34" charset="-128"/>
              </a:rPr>
              <a:t>Rate</a:t>
            </a:r>
            <a:r>
              <a:rPr lang="ja-JP" altLang="en-US" sz="4000">
                <a:latin typeface="Meiryo" panose="020B0604030504040204" pitchFamily="34" charset="-128"/>
                <a:ea typeface="Meiryo" panose="020B0604030504040204" pitchFamily="34" charset="-128"/>
              </a:rPr>
              <a:t>は最大は</a:t>
            </a:r>
            <a:r>
              <a:rPr lang="en-US" altLang="ja-JP" sz="4000" dirty="0">
                <a:latin typeface="Meiryo" panose="020B0604030504040204" pitchFamily="34" charset="-128"/>
                <a:ea typeface="Meiryo" panose="020B0604030504040204" pitchFamily="34" charset="-128"/>
              </a:rPr>
              <a:t>10,000</a:t>
            </a:r>
            <a:r>
              <a:rPr lang="ja-JP" altLang="en-US" sz="4000">
                <a:latin typeface="Meiryo" panose="020B0604030504040204" pitchFamily="34" charset="-128"/>
                <a:ea typeface="Meiryo" panose="020B0604030504040204" pitchFamily="34" charset="-128"/>
              </a:rPr>
              <a:t>、</a:t>
            </a:r>
            <a:r>
              <a:rPr lang="en-US" altLang="ja-JP" sz="4000" dirty="0">
                <a:latin typeface="Meiryo" panose="020B0604030504040204" pitchFamily="34" charset="-128"/>
                <a:ea typeface="Meiryo" panose="020B0604030504040204" pitchFamily="34" charset="-128"/>
              </a:rPr>
              <a:t>Burst</a:t>
            </a:r>
            <a:r>
              <a:rPr lang="ja-JP" altLang="en-US" sz="4000">
                <a:latin typeface="Meiryo" panose="020B0604030504040204" pitchFamily="34" charset="-128"/>
                <a:ea typeface="Meiryo" panose="020B0604030504040204" pitchFamily="34" charset="-128"/>
              </a:rPr>
              <a:t>の最大は</a:t>
            </a:r>
            <a:r>
              <a:rPr lang="en-US" altLang="ja-JP" sz="4000" dirty="0">
                <a:latin typeface="Meiryo" panose="020B0604030504040204" pitchFamily="34" charset="-128"/>
                <a:ea typeface="Meiryo" panose="020B0604030504040204" pitchFamily="34" charset="-128"/>
              </a:rPr>
              <a:t>5,000</a:t>
            </a:r>
            <a:r>
              <a:rPr lang="ja-JP" altLang="en-US" sz="4000">
                <a:latin typeface="Meiryo" panose="020B0604030504040204" pitchFamily="34" charset="-128"/>
                <a:ea typeface="Meiryo" panose="020B0604030504040204" pitchFamily="34" charset="-128"/>
              </a:rPr>
              <a:t>に設定できる。これらの制限値は引き上げることはできない。</a:t>
            </a:r>
            <a:endParaRPr lang="en-US" altLang="ja-JP" sz="4000" dirty="0">
              <a:latin typeface="Meiryo" panose="020B0604030504040204" pitchFamily="34" charset="-128"/>
              <a:ea typeface="Meiryo" panose="020B0604030504040204" pitchFamily="34" charset="-128"/>
            </a:endParaRP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en-US" altLang="ja-JP" sz="4000" dirty="0">
                <a:latin typeface="Meiryo" panose="020B0604030504040204" pitchFamily="34" charset="-128"/>
                <a:ea typeface="Meiryo" panose="020B0604030504040204" pitchFamily="34" charset="-128"/>
              </a:rPr>
              <a:t>Rate</a:t>
            </a:r>
            <a:r>
              <a:rPr lang="ja-JP" altLang="en-US" sz="4000">
                <a:latin typeface="Meiryo" panose="020B0604030504040204" pitchFamily="34" charset="-128"/>
                <a:ea typeface="Meiryo" panose="020B0604030504040204" pitchFamily="34" charset="-128"/>
              </a:rPr>
              <a:t>と</a:t>
            </a:r>
            <a:r>
              <a:rPr lang="en-US" altLang="ja-JP" sz="4000" dirty="0">
                <a:latin typeface="Meiryo" panose="020B0604030504040204" pitchFamily="34" charset="-128"/>
                <a:ea typeface="Meiryo" panose="020B0604030504040204" pitchFamily="34" charset="-128"/>
              </a:rPr>
              <a:t>Burst</a:t>
            </a:r>
            <a:r>
              <a:rPr lang="ja-JP" altLang="en-US" sz="4000">
                <a:latin typeface="Meiryo" panose="020B0604030504040204" pitchFamily="34" charset="-128"/>
                <a:ea typeface="Meiryo" panose="020B0604030504040204" pitchFamily="34" charset="-128"/>
              </a:rPr>
              <a:t>の制限値は、必要であれば、</a:t>
            </a:r>
            <a:r>
              <a:rPr lang="en-US" altLang="ja-JP" sz="4000" b="1" dirty="0">
                <a:solidFill>
                  <a:srgbClr val="FF0000"/>
                </a:solidFill>
                <a:latin typeface="Meiryo" panose="020B0604030504040204" pitchFamily="34" charset="-128"/>
                <a:ea typeface="Meiryo" panose="020B0604030504040204" pitchFamily="34" charset="-128"/>
              </a:rPr>
              <a:t>AWS</a:t>
            </a:r>
            <a:r>
              <a:rPr lang="ja-JP" altLang="en-US" sz="4000" b="1">
                <a:solidFill>
                  <a:srgbClr val="FF0000"/>
                </a:solidFill>
                <a:latin typeface="Meiryo" panose="020B0604030504040204" pitchFamily="34" charset="-128"/>
                <a:ea typeface="Meiryo" panose="020B0604030504040204" pitchFamily="34" charset="-128"/>
              </a:rPr>
              <a:t>サポート</a:t>
            </a:r>
            <a:r>
              <a:rPr lang="ja-JP" altLang="en-US" sz="4000">
                <a:latin typeface="Meiryo" panose="020B0604030504040204" pitchFamily="34" charset="-128"/>
                <a:ea typeface="Meiryo" panose="020B0604030504040204" pitchFamily="34" charset="-128"/>
              </a:rPr>
              <a:t>に問い合わせて、引き上げることが可能である。</a:t>
            </a:r>
          </a:p>
          <a:p>
            <a:endParaRPr lang="ja-JP" altLang="en-US" sz="4000">
              <a:latin typeface="Meiryo" panose="020B0604030504040204" pitchFamily="34" charset="-128"/>
              <a:ea typeface="Meiryo" panose="020B0604030504040204" pitchFamily="34" charset="-128"/>
            </a:endParaRPr>
          </a:p>
          <a:p>
            <a:endParaRPr lang="ja-JP" altLang="en-US" sz="4000">
              <a:latin typeface="Meiryo" panose="020B0604030504040204" pitchFamily="34" charset="-128"/>
              <a:ea typeface="Meiryo" panose="020B0604030504040204" pitchFamily="34" charset="-128"/>
            </a:endParaRPr>
          </a:p>
          <a:p>
            <a:endParaRPr lang="ja-JP" altLang="en-US" sz="4000">
              <a:latin typeface="Meiryo" panose="020B0604030504040204" pitchFamily="34" charset="-128"/>
              <a:ea typeface="Meiryo" panose="020B0604030504040204" pitchFamily="34" charset="-128"/>
            </a:endParaRP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80715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sz="4000" dirty="0">
                <a:latin typeface="Meiryo" panose="020B0604030504040204" pitchFamily="34" charset="-128"/>
                <a:ea typeface="Meiryo" panose="020B0604030504040204" pitchFamily="34" charset="-128"/>
              </a:rPr>
              <a:t>AWS CloudTrail </a:t>
            </a:r>
            <a:r>
              <a:rPr lang="ja-JP" altLang="en-US" sz="4000">
                <a:latin typeface="Meiryo" panose="020B0604030504040204" pitchFamily="34" charset="-128"/>
                <a:ea typeface="Meiryo" panose="020B0604030504040204" pitchFamily="34" charset="-128"/>
              </a:rPr>
              <a:t>では、リクエストを行った</a:t>
            </a:r>
            <a:r>
              <a:rPr lang="en-US" altLang="ja-JP" sz="4000" dirty="0">
                <a:latin typeface="Meiryo" panose="020B0604030504040204" pitchFamily="34" charset="-128"/>
                <a:ea typeface="Meiryo" panose="020B0604030504040204" pitchFamily="34" charset="-128"/>
              </a:rPr>
              <a:t>IAM</a:t>
            </a:r>
            <a:r>
              <a:rPr lang="ja-JP" altLang="en-US" sz="4000">
                <a:latin typeface="Meiryo" panose="020B0604030504040204" pitchFamily="34" charset="-128"/>
                <a:ea typeface="Meiryo" panose="020B0604030504040204" pitchFamily="34" charset="-128"/>
              </a:rPr>
              <a:t>ユーザーや、リクエストの内容を確認できる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なお、</a:t>
            </a:r>
            <a:r>
              <a:rPr lang="en-US" altLang="ja-JP" sz="4000" b="1" dirty="0">
                <a:solidFill>
                  <a:srgbClr val="FF0000"/>
                </a:solidFill>
                <a:latin typeface="Meiryo" panose="020B0604030504040204" pitchFamily="34" charset="-128"/>
                <a:ea typeface="Meiryo" panose="020B0604030504040204" pitchFamily="34" charset="-128"/>
              </a:rPr>
              <a:t>AWS X-Ray</a:t>
            </a:r>
            <a:r>
              <a:rPr lang="ja-JP" altLang="en-US" sz="4000" b="1">
                <a:solidFill>
                  <a:srgbClr val="FF0000"/>
                </a:solidFill>
                <a:latin typeface="Meiryo" panose="020B0604030504040204" pitchFamily="34" charset="-128"/>
                <a:ea typeface="Meiryo" panose="020B0604030504040204" pitchFamily="34" charset="-128"/>
              </a:rPr>
              <a:t>では、リクエストを行った</a:t>
            </a:r>
            <a:r>
              <a:rPr lang="en-US" altLang="ja-JP" sz="4000" b="1" dirty="0">
                <a:solidFill>
                  <a:srgbClr val="FF0000"/>
                </a:solidFill>
                <a:latin typeface="Meiryo" panose="020B0604030504040204" pitchFamily="34" charset="-128"/>
                <a:ea typeface="Meiryo" panose="020B0604030504040204" pitchFamily="34" charset="-128"/>
              </a:rPr>
              <a:t>IAM</a:t>
            </a:r>
            <a:r>
              <a:rPr lang="ja-JP" altLang="en-US" sz="4000" b="1">
                <a:solidFill>
                  <a:srgbClr val="FF0000"/>
                </a:solidFill>
                <a:latin typeface="Meiryo" panose="020B0604030504040204" pitchFamily="34" charset="-128"/>
                <a:ea typeface="Meiryo" panose="020B0604030504040204" pitchFamily="34" charset="-128"/>
              </a:rPr>
              <a:t>ユーザーは確認できない</a:t>
            </a:r>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66004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リソースポリシーを作成することで、</a:t>
            </a:r>
            <a:r>
              <a:rPr lang="en-US" altLang="ja-JP" sz="4000" dirty="0">
                <a:latin typeface="Meiryo" panose="020B0604030504040204" pitchFamily="34" charset="-128"/>
                <a:ea typeface="Meiryo" panose="020B0604030504040204" pitchFamily="34" charset="-128"/>
              </a:rPr>
              <a:t>API </a:t>
            </a:r>
            <a:r>
              <a:rPr lang="ja-JP" altLang="en-US" sz="4000">
                <a:latin typeface="Meiryo" panose="020B0604030504040204" pitchFamily="34" charset="-128"/>
                <a:ea typeface="Meiryo" panose="020B0604030504040204" pitchFamily="34" charset="-128"/>
              </a:rPr>
              <a:t>へのアクセスを保護できる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en-US" altLang="ja-JP" sz="4000" dirty="0">
                <a:latin typeface="Meiryo" panose="020B0604030504040204" pitchFamily="34" charset="-128"/>
                <a:ea typeface="Meiryo" panose="020B0604030504040204" pitchFamily="34" charset="-128"/>
              </a:rPr>
              <a:t>API</a:t>
            </a:r>
            <a:r>
              <a:rPr lang="ja-JP" altLang="en-US" sz="4000">
                <a:latin typeface="Meiryo" panose="020B0604030504040204" pitchFamily="34" charset="-128"/>
                <a:ea typeface="Meiryo" panose="020B0604030504040204" pitchFamily="34" charset="-128"/>
              </a:rPr>
              <a:t>の呼び出しを、特定の</a:t>
            </a:r>
            <a:r>
              <a:rPr lang="en-US" altLang="ja-JP" sz="4000" dirty="0">
                <a:latin typeface="Meiryo" panose="020B0604030504040204" pitchFamily="34" charset="-128"/>
                <a:ea typeface="Meiryo" panose="020B0604030504040204" pitchFamily="34" charset="-128"/>
              </a:rPr>
              <a:t>IAM</a:t>
            </a:r>
            <a:r>
              <a:rPr lang="ja-JP" altLang="en-US" sz="4000">
                <a:latin typeface="Meiryo" panose="020B0604030504040204" pitchFamily="34" charset="-128"/>
                <a:ea typeface="Meiryo" panose="020B0604030504040204" pitchFamily="34" charset="-128"/>
              </a:rPr>
              <a:t>ユーザーにのみ許可したり、特定の</a:t>
            </a:r>
            <a:r>
              <a:rPr lang="en-US" altLang="ja-JP" sz="4000" dirty="0">
                <a:latin typeface="Meiryo" panose="020B0604030504040204" pitchFamily="34" charset="-128"/>
                <a:ea typeface="Meiryo" panose="020B0604030504040204" pitchFamily="34" charset="-128"/>
              </a:rPr>
              <a:t>IP</a:t>
            </a:r>
            <a:r>
              <a:rPr lang="ja-JP" altLang="en-US" sz="4000">
                <a:latin typeface="Meiryo" panose="020B0604030504040204" pitchFamily="34" charset="-128"/>
                <a:ea typeface="Meiryo" panose="020B0604030504040204" pitchFamily="34" charset="-128"/>
              </a:rPr>
              <a:t>アドレスからの呼び出しのみ許可したりすることができる。</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63265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546334"/>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VPC </a:t>
            </a:r>
            <a:r>
              <a:rPr lang="ja-JP" altLang="en-US" sz="4000">
                <a:latin typeface="Meiryo" panose="020B0604030504040204" pitchFamily="34" charset="-128"/>
                <a:ea typeface="Meiryo" panose="020B0604030504040204" pitchFamily="34" charset="-128"/>
              </a:rPr>
              <a:t>クライアントからのみアクセス可能なプライベート </a:t>
            </a:r>
            <a:r>
              <a:rPr lang="en-US" altLang="ja-JP" sz="4000" dirty="0">
                <a:latin typeface="Meiryo" panose="020B0604030504040204" pitchFamily="34" charset="-128"/>
                <a:ea typeface="Meiryo" panose="020B0604030504040204" pitchFamily="34" charset="-128"/>
              </a:rPr>
              <a:t>API </a:t>
            </a:r>
            <a:r>
              <a:rPr lang="ja-JP" altLang="en-US" sz="4000">
                <a:latin typeface="Meiryo" panose="020B0604030504040204" pitchFamily="34" charset="-128"/>
                <a:ea typeface="Meiryo" panose="020B0604030504040204" pitchFamily="34" charset="-128"/>
              </a:rPr>
              <a:t>エンドポイントを作成することで、</a:t>
            </a:r>
            <a:r>
              <a:rPr lang="en-US" altLang="ja-JP" sz="4000" dirty="0">
                <a:latin typeface="Meiryo" panose="020B0604030504040204" pitchFamily="34" charset="-128"/>
                <a:ea typeface="Meiryo" panose="020B0604030504040204" pitchFamily="34" charset="-128"/>
              </a:rPr>
              <a:t>API </a:t>
            </a:r>
            <a:r>
              <a:rPr lang="ja-JP" altLang="en-US" sz="4000">
                <a:latin typeface="Meiryo" panose="020B0604030504040204" pitchFamily="34" charset="-128"/>
                <a:ea typeface="Meiryo" panose="020B0604030504040204" pitchFamily="34" charset="-128"/>
              </a:rPr>
              <a:t>へのアクセスを保護できる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特定の</a:t>
            </a:r>
            <a:r>
              <a:rPr lang="en-US" altLang="ja-JP" sz="4000" dirty="0">
                <a:latin typeface="Meiryo" panose="020B0604030504040204" pitchFamily="34" charset="-128"/>
                <a:ea typeface="Meiryo" panose="020B0604030504040204" pitchFamily="34" charset="-128"/>
              </a:rPr>
              <a:t>VPC</a:t>
            </a:r>
            <a:r>
              <a:rPr lang="ja-JP" altLang="en-US" sz="4000">
                <a:latin typeface="Meiryo" panose="020B0604030504040204" pitchFamily="34" charset="-128"/>
                <a:ea typeface="Meiryo" panose="020B0604030504040204" pitchFamily="34" charset="-128"/>
              </a:rPr>
              <a:t>からのみアクセス可能な、プライベートな</a:t>
            </a:r>
            <a:r>
              <a:rPr lang="en-US" altLang="ja-JP" sz="4000" dirty="0">
                <a:latin typeface="Meiryo" panose="020B0604030504040204" pitchFamily="34" charset="-128"/>
                <a:ea typeface="Meiryo" panose="020B0604030504040204" pitchFamily="34" charset="-128"/>
              </a:rPr>
              <a:t>API</a:t>
            </a:r>
            <a:r>
              <a:rPr lang="ja-JP" altLang="en-US" sz="4000">
                <a:latin typeface="Meiryo" panose="020B0604030504040204" pitchFamily="34" charset="-128"/>
                <a:ea typeface="Meiryo" panose="020B0604030504040204" pitchFamily="34" charset="-128"/>
              </a:rPr>
              <a:t>エンドポイントを作成することができる。</a:t>
            </a:r>
            <a:r>
              <a:rPr lang="en-US" altLang="ja-JP" sz="4000" dirty="0">
                <a:latin typeface="Meiryo" panose="020B0604030504040204" pitchFamily="34" charset="-128"/>
                <a:ea typeface="Meiryo" panose="020B0604030504040204" pitchFamily="34" charset="-128"/>
              </a:rPr>
              <a:t>VPC</a:t>
            </a:r>
            <a:r>
              <a:rPr lang="ja-JP" altLang="en-US" sz="4000">
                <a:latin typeface="Meiryo" panose="020B0604030504040204" pitchFamily="34" charset="-128"/>
                <a:ea typeface="Meiryo" panose="020B0604030504040204" pitchFamily="34" charset="-128"/>
              </a:rPr>
              <a:t>側からは「インターフェイス</a:t>
            </a:r>
            <a:r>
              <a:rPr lang="en-US" altLang="ja-JP" sz="4000" dirty="0">
                <a:latin typeface="Meiryo" panose="020B0604030504040204" pitchFamily="34" charset="-128"/>
                <a:ea typeface="Meiryo" panose="020B0604030504040204" pitchFamily="34" charset="-128"/>
              </a:rPr>
              <a:t>VPC</a:t>
            </a:r>
            <a:r>
              <a:rPr lang="ja-JP" altLang="en-US" sz="4000">
                <a:latin typeface="Meiryo" panose="020B0604030504040204" pitchFamily="34" charset="-128"/>
                <a:ea typeface="Meiryo" panose="020B0604030504040204" pitchFamily="34" charset="-128"/>
              </a:rPr>
              <a:t>エンドポイント」を経由して</a:t>
            </a:r>
            <a:r>
              <a:rPr lang="en-US" altLang="ja-JP" sz="4000" dirty="0">
                <a:latin typeface="Meiryo" panose="020B0604030504040204" pitchFamily="34" charset="-128"/>
                <a:ea typeface="Meiryo" panose="020B0604030504040204" pitchFamily="34" charset="-128"/>
              </a:rPr>
              <a:t>API</a:t>
            </a:r>
            <a:r>
              <a:rPr lang="ja-JP" altLang="en-US" sz="4000">
                <a:latin typeface="Meiryo" panose="020B0604030504040204" pitchFamily="34" charset="-128"/>
                <a:ea typeface="Meiryo" panose="020B0604030504040204" pitchFamily="34" charset="-128"/>
              </a:rPr>
              <a:t>にアクセスする。</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12227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AWS Lambda </a:t>
            </a:r>
            <a:r>
              <a:rPr lang="ja-JP" altLang="en-US" sz="4000">
                <a:latin typeface="Meiryo" panose="020B0604030504040204" pitchFamily="34" charset="-128"/>
                <a:ea typeface="Meiryo" panose="020B0604030504040204" pitchFamily="34" charset="-128"/>
              </a:rPr>
              <a:t>関数を </a:t>
            </a:r>
            <a:r>
              <a:rPr lang="en-US" altLang="ja-JP" sz="4000" dirty="0">
                <a:latin typeface="Meiryo" panose="020B0604030504040204" pitchFamily="34" charset="-128"/>
                <a:ea typeface="Meiryo" panose="020B0604030504040204" pitchFamily="34" charset="-128"/>
              </a:rPr>
              <a:t>CRUD </a:t>
            </a:r>
            <a:r>
              <a:rPr lang="ja-JP" altLang="en-US" sz="4000">
                <a:latin typeface="Meiryo" panose="020B0604030504040204" pitchFamily="34" charset="-128"/>
                <a:ea typeface="Meiryo" panose="020B0604030504040204" pitchFamily="34" charset="-128"/>
              </a:rPr>
              <a:t>バックエンドとして使用することで、多様な</a:t>
            </a:r>
            <a:r>
              <a:rPr lang="en-US" altLang="ja-JP" sz="4000" dirty="0">
                <a:latin typeface="Meiryo" panose="020B0604030504040204" pitchFamily="34" charset="-128"/>
                <a:ea typeface="Meiryo" panose="020B0604030504040204" pitchFamily="34" charset="-128"/>
              </a:rPr>
              <a:t>API</a:t>
            </a:r>
            <a:r>
              <a:rPr lang="ja-JP" altLang="en-US" sz="4000">
                <a:latin typeface="Meiryo" panose="020B0604030504040204" pitchFamily="34" charset="-128"/>
                <a:ea typeface="Meiryo" panose="020B0604030504040204" pitchFamily="34" charset="-128"/>
              </a:rPr>
              <a:t>呼び出しをインテリジェントに処理できる</a:t>
            </a:r>
            <a:endParaRPr lang="en-US" altLang="ja-JP" sz="4000" dirty="0">
              <a:latin typeface="Meiryo" panose="020B0604030504040204" pitchFamily="34" charset="-128"/>
              <a:ea typeface="Meiryo" panose="020B0604030504040204" pitchFamily="34" charset="-128"/>
            </a:endParaRPr>
          </a:p>
          <a:p>
            <a:r>
              <a:rPr lang="en-US" altLang="ja-JP" sz="4000" dirty="0">
                <a:latin typeface="Meiryo" panose="020B0604030504040204" pitchFamily="34" charset="-128"/>
                <a:ea typeface="Meiryo" panose="020B0604030504040204" pitchFamily="34" charset="-128"/>
              </a:rPr>
              <a:t>※CRUD=</a:t>
            </a:r>
            <a:r>
              <a:rPr lang="en-US" altLang="ja-JP" sz="4000" dirty="0" err="1">
                <a:latin typeface="Meiryo" panose="020B0604030504040204" pitchFamily="34" charset="-128"/>
                <a:ea typeface="Meiryo" panose="020B0604030504040204" pitchFamily="34" charset="-128"/>
              </a:rPr>
              <a:t>Create,Read,Update,Delete</a:t>
            </a:r>
            <a:r>
              <a:rPr lang="ja-JP" altLang="en-US" sz="4000">
                <a:latin typeface="Meiryo" panose="020B0604030504040204" pitchFamily="34" charset="-128"/>
                <a:ea typeface="Meiryo" panose="020B0604030504040204" pitchFamily="34" charset="-128"/>
              </a:rPr>
              <a:t>。データの操作。</a:t>
            </a:r>
            <a:endParaRPr lang="en-US" altLang="ja-JP" sz="4000" dirty="0">
              <a:latin typeface="Meiryo" panose="020B0604030504040204" pitchFamily="34" charset="-128"/>
              <a:ea typeface="Meiryo" panose="020B0604030504040204" pitchFamily="34" charset="-128"/>
            </a:endParaRP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en-US" altLang="ja-JP" sz="4000" dirty="0">
                <a:latin typeface="Meiryo" panose="020B0604030504040204" pitchFamily="34" charset="-128"/>
                <a:ea typeface="Meiryo" panose="020B0604030504040204" pitchFamily="34" charset="-128"/>
              </a:rPr>
              <a:t>API Gateway</a:t>
            </a:r>
            <a:r>
              <a:rPr lang="ja-JP" altLang="en-US" sz="4000">
                <a:latin typeface="Meiryo" panose="020B0604030504040204" pitchFamily="34" charset="-128"/>
                <a:ea typeface="Meiryo" panose="020B0604030504040204" pitchFamily="34" charset="-128"/>
              </a:rPr>
              <a:t>と</a:t>
            </a:r>
            <a:r>
              <a:rPr lang="en-US" altLang="ja-JP" sz="4000" dirty="0">
                <a:latin typeface="Meiryo" panose="020B0604030504040204" pitchFamily="34" charset="-128"/>
                <a:ea typeface="Meiryo" panose="020B0604030504040204" pitchFamily="34" charset="-128"/>
              </a:rPr>
              <a:t>Lambda</a:t>
            </a:r>
            <a:r>
              <a:rPr lang="ja-JP" altLang="en-US" sz="4000">
                <a:latin typeface="Meiryo" panose="020B0604030504040204" pitchFamily="34" charset="-128"/>
                <a:ea typeface="Meiryo" panose="020B0604030504040204" pitchFamily="34" charset="-128"/>
              </a:rPr>
              <a:t>関数を使用して、</a:t>
            </a:r>
            <a:r>
              <a:rPr lang="en-US" altLang="ja-JP" sz="4000" dirty="0">
                <a:latin typeface="Meiryo" panose="020B0604030504040204" pitchFamily="34" charset="-128"/>
                <a:ea typeface="Meiryo" panose="020B0604030504040204" pitchFamily="34" charset="-128"/>
              </a:rPr>
              <a:t>CRUD</a:t>
            </a:r>
            <a:r>
              <a:rPr lang="ja-JP" altLang="en-US" sz="4000">
                <a:latin typeface="Meiryo" panose="020B0604030504040204" pitchFamily="34" charset="-128"/>
                <a:ea typeface="Meiryo" panose="020B0604030504040204" pitchFamily="34" charset="-128"/>
              </a:rPr>
              <a:t>を処理することができる。</a:t>
            </a:r>
            <a:endParaRPr lang="en-US" altLang="ja-JP" sz="4000" dirty="0">
              <a:latin typeface="Meiryo" panose="020B0604030504040204" pitchFamily="34" charset="-128"/>
              <a:ea typeface="Meiryo" panose="020B0604030504040204" pitchFamily="34" charset="-128"/>
            </a:endParaRP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83741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DC966-4654-F344-8B7A-63C19E2A997F}"/>
              </a:ext>
            </a:extLst>
          </p:cNvPr>
          <p:cNvSpPr>
            <a:spLocks noGrp="1"/>
          </p:cNvSpPr>
          <p:nvPr>
            <p:ph type="title"/>
          </p:nvPr>
        </p:nvSpPr>
        <p:spPr/>
        <p:txBody>
          <a:bodyPr/>
          <a:lstStyle/>
          <a:p>
            <a:r>
              <a:rPr lang="ja-JP" altLang="en-US">
                <a:latin typeface="Meiryo" panose="020B0604030504040204" pitchFamily="34" charset="-128"/>
                <a:ea typeface="Meiryo" panose="020B0604030504040204" pitchFamily="34" charset="-128"/>
              </a:rPr>
              <a:t>モジュール</a:t>
            </a:r>
            <a:r>
              <a:rPr lang="en-US" altLang="ja-JP" dirty="0">
                <a:latin typeface="Meiryo" panose="020B0604030504040204" pitchFamily="34" charset="-128"/>
                <a:ea typeface="Meiryo" panose="020B0604030504040204" pitchFamily="34" charset="-128"/>
              </a:rPr>
              <a:t>9 </a:t>
            </a:r>
            <a:r>
              <a:rPr lang="ja-JP" altLang="en-US">
                <a:latin typeface="Meiryo" panose="020B0604030504040204" pitchFamily="34" charset="-128"/>
                <a:ea typeface="Meiryo" panose="020B0604030504040204" pitchFamily="34" charset="-128"/>
              </a:rPr>
              <a:t>知識の確認</a:t>
            </a:r>
            <a:endParaRPr lang="en-US" dirty="0">
              <a:latin typeface="Meiryo" panose="020B0604030504040204" pitchFamily="34" charset="-128"/>
              <a:ea typeface="Meiryo" panose="020B0604030504040204" pitchFamily="34" charset="-128"/>
            </a:endParaRPr>
          </a:p>
        </p:txBody>
      </p:sp>
      <p:sp>
        <p:nvSpPr>
          <p:cNvPr id="5" name="Text Placeholder 4">
            <a:extLst>
              <a:ext uri="{FF2B5EF4-FFF2-40B4-BE49-F238E27FC236}">
                <a16:creationId xmlns:a16="http://schemas.microsoft.com/office/drawing/2014/main" id="{AA7F85D1-EB8F-C545-B601-DEFFF2A61629}"/>
              </a:ext>
            </a:extLst>
          </p:cNvPr>
          <p:cNvSpPr>
            <a:spLocks noGrp="1"/>
          </p:cNvSpPr>
          <p:nvPr>
            <p:ph type="body" idx="1"/>
          </p:nvPr>
        </p:nvSpPr>
        <p:spPr/>
        <p:txBody>
          <a:bodyPr/>
          <a:lstStyle/>
          <a:p>
            <a:endParaRPr lang="en-US"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412419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SQS </a:t>
            </a:r>
            <a:r>
              <a:rPr lang="ja-JP" altLang="en-US" sz="4000">
                <a:latin typeface="Meiryo" panose="020B0604030504040204" pitchFamily="34" charset="-128"/>
                <a:ea typeface="Meiryo" panose="020B0604030504040204" pitchFamily="34" charset="-128"/>
              </a:rPr>
              <a:t>を使用すると、 パブリッシャーはキューにメッセージを保存できる。コンシューマは、キューからメッセージを取り出して処理することができる。パブリッシャーは、コンシューマーの処理を待つ必要がない。</a:t>
            </a:r>
            <a:endParaRPr lang="en-US" altLang="ja-JP" sz="4000" dirty="0">
              <a:latin typeface="Meiryo" panose="020B0604030504040204" pitchFamily="34" charset="-128"/>
              <a:ea typeface="Meiryo" panose="020B0604030504040204" pitchFamily="34" charset="-128"/>
            </a:endParaRP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a:latin typeface="Meiryo" panose="020B0604030504040204" pitchFamily="34" charset="-128"/>
              <a:ea typeface="Meiryo" panose="020B0604030504040204" pitchFamily="34" charset="-128"/>
            </a:endParaRP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06749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SQS </a:t>
            </a:r>
            <a:r>
              <a:rPr lang="ja-JP" altLang="en-US" sz="4000">
                <a:latin typeface="Meiryo" panose="020B0604030504040204" pitchFamily="34" charset="-128"/>
                <a:ea typeface="Meiryo" panose="020B0604030504040204" pitchFamily="34" charset="-128"/>
              </a:rPr>
              <a:t>標準キューによって、メッセージの順序が変わることはない</a:t>
            </a:r>
            <a:endParaRPr lang="en-US" altLang="ja-JP" sz="4000" dirty="0">
              <a:latin typeface="Meiryo" panose="020B0604030504040204" pitchFamily="34" charset="-128"/>
              <a:ea typeface="Meiryo" panose="020B0604030504040204" pitchFamily="34" charset="-128"/>
            </a:endParaRP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a:latin typeface="Meiryo" panose="020B0604030504040204" pitchFamily="34" charset="-128"/>
              <a:ea typeface="Meiryo" panose="020B0604030504040204" pitchFamily="34" charset="-128"/>
            </a:endParaRP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6982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300850"/>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SQS </a:t>
            </a:r>
            <a:r>
              <a:rPr lang="ja-JP" altLang="en-US" sz="4000">
                <a:latin typeface="Meiryo" panose="020B0604030504040204" pitchFamily="34" charset="-128"/>
                <a:ea typeface="Meiryo" panose="020B0604030504040204" pitchFamily="34" charset="-128"/>
              </a:rPr>
              <a:t>キューのロングポーリングは、シングルスレッドアプリケーションで適切に機能する（ポーリング以外の処理に影響を与えない）</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ロングポーリングを使用すると、</a:t>
            </a:r>
            <a:r>
              <a:rPr lang="ja-JP" altLang="en-US" sz="4000" b="1">
                <a:solidFill>
                  <a:srgbClr val="FF0000"/>
                </a:solidFill>
                <a:latin typeface="Meiryo" panose="020B0604030504040204" pitchFamily="34" charset="-128"/>
                <a:ea typeface="Meiryo" panose="020B0604030504040204" pitchFamily="34" charset="-128"/>
              </a:rPr>
              <a:t>キューにメッセージがない場合にポーリング処理が待ち状態になる</a:t>
            </a:r>
            <a:r>
              <a:rPr lang="ja-JP" altLang="en-US" sz="4000">
                <a:latin typeface="Meiryo" panose="020B0604030504040204" pitchFamily="34" charset="-128"/>
                <a:ea typeface="Meiryo" panose="020B0604030504040204" pitchFamily="34" charset="-128"/>
              </a:rPr>
              <a:t>。したがって、シングルスレッドアプリケーションの場合、ポーリング以外の処理が停止する。</a:t>
            </a: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60878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SNS </a:t>
            </a:r>
            <a:r>
              <a:rPr lang="ja-JP" altLang="en-US" sz="4000">
                <a:latin typeface="Meiryo" panose="020B0604030504040204" pitchFamily="34" charset="-128"/>
                <a:ea typeface="Meiryo" panose="020B0604030504040204" pitchFamily="34" charset="-128"/>
              </a:rPr>
              <a:t>トピックでは、メッセージをフィルタリングできない。サブスクライバーは常に、パブリッシュされたすべてのメッセージを受信する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「フィルタリング」の設定で、受信するメッセージを絞り込むことができる。</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06752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Amazon SNS </a:t>
            </a:r>
            <a:r>
              <a:rPr lang="ja-JP" altLang="en-US" sz="4000">
                <a:latin typeface="Meiryo" panose="020B0604030504040204" pitchFamily="34" charset="-128"/>
                <a:ea typeface="Meiryo" panose="020B0604030504040204" pitchFamily="34" charset="-128"/>
              </a:rPr>
              <a:t>から </a:t>
            </a:r>
            <a:r>
              <a:rPr lang="en-US" altLang="ja-JP" sz="4000" dirty="0">
                <a:latin typeface="Meiryo" panose="020B0604030504040204" pitchFamily="34" charset="-128"/>
                <a:ea typeface="Meiryo" panose="020B0604030504040204" pitchFamily="34" charset="-128"/>
              </a:rPr>
              <a:t>Amazon SQS </a:t>
            </a:r>
            <a:r>
              <a:rPr lang="ja-JP" altLang="en-US" sz="4000">
                <a:latin typeface="Meiryo" panose="020B0604030504040204" pitchFamily="34" charset="-128"/>
                <a:ea typeface="Meiryo" panose="020B0604030504040204" pitchFamily="34" charset="-128"/>
              </a:rPr>
              <a:t>にメッセージが送信されるとき、メッセージは </a:t>
            </a:r>
            <a:r>
              <a:rPr lang="en-US" altLang="ja-JP" sz="4000" dirty="0">
                <a:latin typeface="Meiryo" panose="020B0604030504040204" pitchFamily="34" charset="-128"/>
                <a:ea typeface="Meiryo" panose="020B0604030504040204" pitchFamily="34" charset="-128"/>
              </a:rPr>
              <a:t>JSON </a:t>
            </a:r>
            <a:r>
              <a:rPr lang="ja-JP" altLang="en-US" sz="4000">
                <a:latin typeface="Meiryo" panose="020B0604030504040204" pitchFamily="34" charset="-128"/>
                <a:ea typeface="Meiryo" panose="020B0604030504040204" pitchFamily="34" charset="-128"/>
              </a:rPr>
              <a:t>ドキュメントとしてエンコードされる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20300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Amazon MQ </a:t>
            </a:r>
            <a:r>
              <a:rPr lang="ja-JP" altLang="en-US" sz="4000">
                <a:latin typeface="Meiryo" panose="020B0604030504040204" pitchFamily="34" charset="-128"/>
                <a:ea typeface="Meiryo" panose="020B0604030504040204" pitchFamily="34" charset="-128"/>
              </a:rPr>
              <a:t>は、</a:t>
            </a:r>
            <a:r>
              <a:rPr lang="en-US" altLang="ja-JP" sz="4000" dirty="0">
                <a:latin typeface="Meiryo" panose="020B0604030504040204" pitchFamily="34" charset="-128"/>
                <a:ea typeface="Meiryo" panose="020B0604030504040204" pitchFamily="34" charset="-128"/>
              </a:rPr>
              <a:t>JMS</a:t>
            </a:r>
            <a:r>
              <a:rPr lang="ja-JP" altLang="en-US" sz="4000">
                <a:latin typeface="Meiryo" panose="020B0604030504040204" pitchFamily="34" charset="-128"/>
                <a:ea typeface="Meiryo" panose="020B0604030504040204" pitchFamily="34" charset="-128"/>
              </a:rPr>
              <a:t>、</a:t>
            </a:r>
            <a:r>
              <a:rPr lang="en-US" altLang="ja-JP" sz="4000" dirty="0">
                <a:latin typeface="Meiryo" panose="020B0604030504040204" pitchFamily="34" charset="-128"/>
                <a:ea typeface="Meiryo" panose="020B0604030504040204" pitchFamily="34" charset="-128"/>
              </a:rPr>
              <a:t>NMS</a:t>
            </a:r>
            <a:r>
              <a:rPr lang="ja-JP" altLang="en-US" sz="4000">
                <a:latin typeface="Meiryo" panose="020B0604030504040204" pitchFamily="34" charset="-128"/>
                <a:ea typeface="Meiryo" panose="020B0604030504040204" pitchFamily="34" charset="-128"/>
              </a:rPr>
              <a:t>、</a:t>
            </a:r>
            <a:r>
              <a:rPr lang="en-US" altLang="ja-JP" sz="4000" dirty="0">
                <a:latin typeface="Meiryo" panose="020B0604030504040204" pitchFamily="34" charset="-128"/>
                <a:ea typeface="Meiryo" panose="020B0604030504040204" pitchFamily="34" charset="-128"/>
              </a:rPr>
              <a:t>AMQP</a:t>
            </a:r>
            <a:r>
              <a:rPr lang="ja-JP" altLang="en-US" sz="4000">
                <a:latin typeface="Meiryo" panose="020B0604030504040204" pitchFamily="34" charset="-128"/>
                <a:ea typeface="Meiryo" panose="020B0604030504040204" pitchFamily="34" charset="-128"/>
              </a:rPr>
              <a:t>、</a:t>
            </a:r>
            <a:r>
              <a:rPr lang="en-US" altLang="ja-JP" sz="4000" dirty="0">
                <a:latin typeface="Meiryo" panose="020B0604030504040204" pitchFamily="34" charset="-128"/>
                <a:ea typeface="Meiryo" panose="020B0604030504040204" pitchFamily="34" charset="-128"/>
              </a:rPr>
              <a:t>STOMP</a:t>
            </a:r>
            <a:r>
              <a:rPr lang="ja-JP" altLang="en-US" sz="4000">
                <a:latin typeface="Meiryo" panose="020B0604030504040204" pitchFamily="34" charset="-128"/>
                <a:ea typeface="Meiryo" panose="020B0604030504040204" pitchFamily="34" charset="-128"/>
              </a:rPr>
              <a:t>、</a:t>
            </a:r>
            <a:r>
              <a:rPr lang="en-US" altLang="ja-JP" sz="4000" dirty="0">
                <a:latin typeface="Meiryo" panose="020B0604030504040204" pitchFamily="34" charset="-128"/>
                <a:ea typeface="Meiryo" panose="020B0604030504040204" pitchFamily="34" charset="-128"/>
              </a:rPr>
              <a:t>MQTT</a:t>
            </a:r>
            <a:r>
              <a:rPr lang="ja-JP" altLang="en-US" sz="4000">
                <a:latin typeface="Meiryo" panose="020B0604030504040204" pitchFamily="34" charset="-128"/>
                <a:ea typeface="Meiryo" panose="020B0604030504040204" pitchFamily="34" charset="-128"/>
              </a:rPr>
              <a:t>、</a:t>
            </a:r>
            <a:r>
              <a:rPr lang="en-US" altLang="ja-JP" sz="4000" dirty="0">
                <a:latin typeface="Meiryo" panose="020B0604030504040204" pitchFamily="34" charset="-128"/>
                <a:ea typeface="Meiryo" panose="020B0604030504040204" pitchFamily="34" charset="-128"/>
              </a:rPr>
              <a:t>WebSocket </a:t>
            </a:r>
            <a:r>
              <a:rPr lang="ja-JP" altLang="en-US" sz="4000">
                <a:latin typeface="Meiryo" panose="020B0604030504040204" pitchFamily="34" charset="-128"/>
                <a:ea typeface="Meiryo" panose="020B0604030504040204" pitchFamily="34" charset="-128"/>
              </a:rPr>
              <a:t>プロトコルに対応</a:t>
            </a:r>
            <a:br>
              <a:rPr lang="ja-JP" altLang="en-US" sz="4000">
                <a:latin typeface="Meiryo" panose="020B0604030504040204" pitchFamily="34" charset="-128"/>
                <a:ea typeface="Meiryo" panose="020B0604030504040204" pitchFamily="34" charset="-128"/>
              </a:rPr>
            </a:br>
            <a:r>
              <a:rPr lang="ja-JP" altLang="en-US" sz="4000">
                <a:latin typeface="Meiryo" panose="020B0604030504040204" pitchFamily="34" charset="-128"/>
                <a:ea typeface="Meiryo" panose="020B0604030504040204" pitchFamily="34" charset="-128"/>
              </a:rPr>
              <a:t>している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28905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500 </a:t>
            </a:r>
            <a:r>
              <a:rPr lang="ja-JP" altLang="en-US" sz="4000">
                <a:latin typeface="Meiryo" panose="020B0604030504040204" pitchFamily="34" charset="-128"/>
                <a:ea typeface="Meiryo" panose="020B0604030504040204" pitchFamily="34" charset="-128"/>
              </a:rPr>
              <a:t>番台のエラーコードは、</a:t>
            </a:r>
            <a:br>
              <a:rPr lang="ja-JP" altLang="en-US" sz="4000">
                <a:latin typeface="Meiryo" panose="020B0604030504040204" pitchFamily="34" charset="-128"/>
                <a:ea typeface="Meiryo" panose="020B0604030504040204" pitchFamily="34" charset="-128"/>
              </a:rPr>
            </a:br>
            <a:r>
              <a:rPr lang="ja-JP" altLang="en-US" sz="4000">
                <a:latin typeface="Meiryo" panose="020B0604030504040204" pitchFamily="34" charset="-128"/>
                <a:ea typeface="Meiryo" panose="020B0604030504040204" pitchFamily="34" charset="-128"/>
              </a:rPr>
              <a:t>クライアントエラー（アプリケーション内のエラー）を示す </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en-US" altLang="ja-JP" sz="4000" dirty="0">
                <a:latin typeface="Meiryo" panose="020B0604030504040204" pitchFamily="34" charset="-128"/>
                <a:ea typeface="Meiryo" panose="020B0604030504040204" pitchFamily="34" charset="-128"/>
              </a:rPr>
              <a:t>400</a:t>
            </a:r>
            <a:r>
              <a:rPr lang="ja-JP" altLang="en-US" sz="4000">
                <a:latin typeface="Meiryo" panose="020B0604030504040204" pitchFamily="34" charset="-128"/>
                <a:ea typeface="Meiryo" panose="020B0604030504040204" pitchFamily="34" charset="-128"/>
              </a:rPr>
              <a:t>番台＝クライアントエラー</a:t>
            </a:r>
            <a:endParaRPr lang="en-US" altLang="ja-JP" sz="4000" dirty="0">
              <a:latin typeface="Meiryo" panose="020B0604030504040204" pitchFamily="34" charset="-128"/>
              <a:ea typeface="Meiryo" panose="020B0604030504040204" pitchFamily="34" charset="-128"/>
            </a:endParaRPr>
          </a:p>
          <a:p>
            <a:r>
              <a:rPr lang="en-US" altLang="ja-JP" sz="4000" dirty="0">
                <a:latin typeface="Meiryo" panose="020B0604030504040204" pitchFamily="34" charset="-128"/>
                <a:ea typeface="Meiryo" panose="020B0604030504040204" pitchFamily="34" charset="-128"/>
              </a:rPr>
              <a:t>500</a:t>
            </a:r>
            <a:r>
              <a:rPr lang="ja-JP" altLang="en-US" sz="4000">
                <a:latin typeface="Meiryo" panose="020B0604030504040204" pitchFamily="34" charset="-128"/>
                <a:ea typeface="Meiryo" panose="020B0604030504040204" pitchFamily="34" charset="-128"/>
              </a:rPr>
              <a:t>番台＝サーバーエラー</a:t>
            </a:r>
          </a:p>
          <a:p>
            <a:endParaRPr 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23570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DC966-4654-F344-8B7A-63C19E2A997F}"/>
              </a:ext>
            </a:extLst>
          </p:cNvPr>
          <p:cNvSpPr>
            <a:spLocks noGrp="1"/>
          </p:cNvSpPr>
          <p:nvPr>
            <p:ph type="title"/>
          </p:nvPr>
        </p:nvSpPr>
        <p:spPr/>
        <p:txBody>
          <a:bodyPr/>
          <a:lstStyle/>
          <a:p>
            <a:r>
              <a:rPr lang="ja-JP" altLang="en-US">
                <a:latin typeface="Meiryo" panose="020B0604030504040204" pitchFamily="34" charset="-128"/>
                <a:ea typeface="Meiryo" panose="020B0604030504040204" pitchFamily="34" charset="-128"/>
              </a:rPr>
              <a:t>モジュール</a:t>
            </a:r>
            <a:r>
              <a:rPr lang="en-US" altLang="ja-JP" dirty="0">
                <a:latin typeface="Meiryo" panose="020B0604030504040204" pitchFamily="34" charset="-128"/>
                <a:ea typeface="Meiryo" panose="020B0604030504040204" pitchFamily="34" charset="-128"/>
              </a:rPr>
              <a:t>10 </a:t>
            </a:r>
            <a:r>
              <a:rPr lang="ja-JP" altLang="en-US">
                <a:latin typeface="Meiryo" panose="020B0604030504040204" pitchFamily="34" charset="-128"/>
                <a:ea typeface="Meiryo" panose="020B0604030504040204" pitchFamily="34" charset="-128"/>
              </a:rPr>
              <a:t>知識の確認</a:t>
            </a:r>
            <a:endParaRPr lang="en-US" dirty="0">
              <a:latin typeface="Meiryo" panose="020B0604030504040204" pitchFamily="34" charset="-128"/>
              <a:ea typeface="Meiryo" panose="020B0604030504040204" pitchFamily="34" charset="-128"/>
            </a:endParaRPr>
          </a:p>
        </p:txBody>
      </p:sp>
      <p:sp>
        <p:nvSpPr>
          <p:cNvPr id="5" name="Text Placeholder 4">
            <a:extLst>
              <a:ext uri="{FF2B5EF4-FFF2-40B4-BE49-F238E27FC236}">
                <a16:creationId xmlns:a16="http://schemas.microsoft.com/office/drawing/2014/main" id="{AA7F85D1-EB8F-C545-B601-DEFFF2A61629}"/>
              </a:ext>
            </a:extLst>
          </p:cNvPr>
          <p:cNvSpPr>
            <a:spLocks noGrp="1"/>
          </p:cNvSpPr>
          <p:nvPr>
            <p:ph type="body" idx="1"/>
          </p:nvPr>
        </p:nvSpPr>
        <p:spPr/>
        <p:txBody>
          <a:bodyPr/>
          <a:lstStyle/>
          <a:p>
            <a:endParaRPr lang="en-US"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6270460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ステートマシンのすべての作業はアクティビティによって実行される。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r>
              <a:rPr lang="ja-JP" altLang="en-US" sz="4000">
                <a:latin typeface="Meiryo" panose="020B0604030504040204" pitchFamily="34" charset="-128"/>
                <a:ea typeface="Meiryo" panose="020B0604030504040204" pitchFamily="34" charset="-128"/>
              </a:rPr>
              <a:t>ステートマシンのすべての作業は</a:t>
            </a:r>
            <a:r>
              <a:rPr lang="ja-JP" altLang="en-US" sz="4000" b="1">
                <a:solidFill>
                  <a:srgbClr val="FF0000"/>
                </a:solidFill>
                <a:latin typeface="Meiryo" panose="020B0604030504040204" pitchFamily="34" charset="-128"/>
                <a:ea typeface="Meiryo" panose="020B0604030504040204" pitchFamily="34" charset="-128"/>
              </a:rPr>
              <a:t>タスク</a:t>
            </a:r>
            <a:r>
              <a:rPr lang="ja-JP" altLang="en-US" sz="4000">
                <a:latin typeface="Meiryo" panose="020B0604030504040204" pitchFamily="34" charset="-128"/>
                <a:ea typeface="Meiryo" panose="020B0604030504040204" pitchFamily="34" charset="-128"/>
              </a:rPr>
              <a:t>によって実行されます</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61083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Pass </a:t>
            </a:r>
            <a:r>
              <a:rPr lang="ja-JP" altLang="en-US" sz="4000">
                <a:latin typeface="Meiryo" panose="020B0604030504040204" pitchFamily="34" charset="-128"/>
                <a:ea typeface="Meiryo" panose="020B0604030504040204" pitchFamily="34" charset="-128"/>
              </a:rPr>
              <a:t>ステートでは、何も作業が実行されずに、入力がそのまま出力される。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945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ステートマシンでは、分岐、並列実行、再試行</a:t>
            </a:r>
            <a:r>
              <a:rPr lang="en-US" altLang="ja-JP" sz="4000" dirty="0">
                <a:latin typeface="Meiryo" panose="020B0604030504040204" pitchFamily="34" charset="-128"/>
                <a:ea typeface="Meiryo" panose="020B0604030504040204" pitchFamily="34" charset="-128"/>
              </a:rPr>
              <a:t>/</a:t>
            </a:r>
            <a:r>
              <a:rPr lang="ja-JP" altLang="en-US" sz="4000">
                <a:latin typeface="Meiryo" panose="020B0604030504040204" pitchFamily="34" charset="-128"/>
                <a:ea typeface="Meiryo" panose="020B0604030504040204" pitchFamily="34" charset="-128"/>
              </a:rPr>
              <a:t>エラー処理、タスクの実行をサポートしている。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6794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Choice </a:t>
            </a:r>
            <a:r>
              <a:rPr lang="ja-JP" altLang="en-US" sz="4000">
                <a:latin typeface="Meiryo" panose="020B0604030504040204" pitchFamily="34" charset="-128"/>
                <a:ea typeface="Meiryo" panose="020B0604030504040204" pitchFamily="34" charset="-128"/>
              </a:rPr>
              <a:t>ステートに指定できる </a:t>
            </a:r>
            <a:r>
              <a:rPr lang="en-US" altLang="ja-JP" sz="4000" dirty="0">
                <a:latin typeface="Meiryo" panose="020B0604030504040204" pitchFamily="34" charset="-128"/>
                <a:ea typeface="Meiryo" panose="020B0604030504040204" pitchFamily="34" charset="-128"/>
              </a:rPr>
              <a:t>Next </a:t>
            </a:r>
            <a:r>
              <a:rPr lang="ja-JP" altLang="en-US" sz="4000">
                <a:latin typeface="Meiryo" panose="020B0604030504040204" pitchFamily="34" charset="-128"/>
                <a:ea typeface="Meiryo" panose="020B0604030504040204" pitchFamily="34" charset="-128"/>
              </a:rPr>
              <a:t>タスクは </a:t>
            </a:r>
            <a:r>
              <a:rPr lang="en-US" altLang="ja-JP" sz="4000" dirty="0">
                <a:latin typeface="Meiryo" panose="020B0604030504040204" pitchFamily="34" charset="-128"/>
                <a:ea typeface="Meiryo" panose="020B0604030504040204" pitchFamily="34" charset="-128"/>
              </a:rPr>
              <a:t>2 </a:t>
            </a:r>
            <a:r>
              <a:rPr lang="ja-JP" altLang="en-US" sz="4000">
                <a:latin typeface="Meiryo" panose="020B0604030504040204" pitchFamily="34" charset="-128"/>
                <a:ea typeface="Meiryo" panose="020B0604030504040204" pitchFamily="34" charset="-128"/>
              </a:rPr>
              <a:t>つのみである。</a:t>
            </a:r>
            <a:endParaRPr lang="en-US" altLang="ja-JP" sz="4000" dirty="0">
              <a:latin typeface="Meiryo" panose="020B0604030504040204" pitchFamily="34" charset="-128"/>
              <a:ea typeface="Meiryo" panose="020B0604030504040204" pitchFamily="34" charset="-128"/>
            </a:endParaRP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r>
              <a:rPr lang="en-US" altLang="ja-JP" sz="4000" dirty="0">
                <a:latin typeface="Meiryo" panose="020B0604030504040204" pitchFamily="34" charset="-128"/>
                <a:ea typeface="Meiryo" panose="020B0604030504040204" pitchFamily="34" charset="-128"/>
              </a:rPr>
              <a:t>Choice </a:t>
            </a:r>
            <a:r>
              <a:rPr lang="ja-JP" altLang="en-US" sz="4000">
                <a:latin typeface="Meiryo" panose="020B0604030504040204" pitchFamily="34" charset="-128"/>
                <a:ea typeface="Meiryo" panose="020B0604030504040204" pitchFamily="34" charset="-128"/>
              </a:rPr>
              <a:t>ステートには </a:t>
            </a:r>
            <a:br>
              <a:rPr lang="en-US" altLang="ja-JP" sz="4000" dirty="0">
                <a:latin typeface="Meiryo" panose="020B0604030504040204" pitchFamily="34" charset="-128"/>
                <a:ea typeface="Meiryo" panose="020B0604030504040204" pitchFamily="34" charset="-128"/>
              </a:rPr>
            </a:br>
            <a:r>
              <a:rPr lang="en-US" altLang="ja-JP" sz="4000" dirty="0">
                <a:latin typeface="Meiryo" panose="020B0604030504040204" pitchFamily="34" charset="-128"/>
                <a:ea typeface="Meiryo" panose="020B0604030504040204" pitchFamily="34" charset="-128"/>
              </a:rPr>
              <a:t>(2</a:t>
            </a:r>
            <a:r>
              <a:rPr lang="ja-JP" altLang="en-US" sz="4000">
                <a:latin typeface="Meiryo" panose="020B0604030504040204" pitchFamily="34" charset="-128"/>
                <a:ea typeface="Meiryo" panose="020B0604030504040204" pitchFamily="34" charset="-128"/>
              </a:rPr>
              <a:t>つのみではなく</a:t>
            </a:r>
            <a:r>
              <a:rPr lang="en-US" altLang="ja-JP" sz="4000" dirty="0">
                <a:latin typeface="Meiryo" panose="020B0604030504040204" pitchFamily="34" charset="-128"/>
                <a:ea typeface="Meiryo" panose="020B0604030504040204" pitchFamily="34" charset="-128"/>
              </a:rPr>
              <a:t>)</a:t>
            </a:r>
            <a:r>
              <a:rPr lang="en-US" altLang="ja-JP" sz="4000" b="1" dirty="0">
                <a:solidFill>
                  <a:srgbClr val="FF0000"/>
                </a:solidFill>
                <a:latin typeface="Meiryo" panose="020B0604030504040204" pitchFamily="34" charset="-128"/>
                <a:ea typeface="Meiryo" panose="020B0604030504040204" pitchFamily="34" charset="-128"/>
              </a:rPr>
              <a:t>1 </a:t>
            </a:r>
            <a:r>
              <a:rPr lang="ja-JP" altLang="en-US" sz="4000" b="1">
                <a:solidFill>
                  <a:srgbClr val="FF0000"/>
                </a:solidFill>
                <a:latin typeface="Meiryo" panose="020B0604030504040204" pitchFamily="34" charset="-128"/>
                <a:ea typeface="Meiryo" panose="020B0604030504040204" pitchFamily="34" charset="-128"/>
              </a:rPr>
              <a:t>つ以上の </a:t>
            </a:r>
            <a:r>
              <a:rPr lang="en-US" altLang="ja-JP" sz="4000" b="1" dirty="0">
                <a:solidFill>
                  <a:srgbClr val="FF0000"/>
                </a:solidFill>
                <a:latin typeface="Meiryo" panose="020B0604030504040204" pitchFamily="34" charset="-128"/>
                <a:ea typeface="Meiryo" panose="020B0604030504040204" pitchFamily="34" charset="-128"/>
              </a:rPr>
              <a:t>Next </a:t>
            </a:r>
            <a:r>
              <a:rPr lang="ja-JP" altLang="en-US" sz="4000" b="1">
                <a:solidFill>
                  <a:srgbClr val="FF0000"/>
                </a:solidFill>
                <a:latin typeface="Meiryo" panose="020B0604030504040204" pitchFamily="34" charset="-128"/>
                <a:ea typeface="Meiryo" panose="020B0604030504040204" pitchFamily="34" charset="-128"/>
              </a:rPr>
              <a:t>がある</a:t>
            </a:r>
            <a:r>
              <a:rPr lang="ja-JP" altLang="en-US" sz="4000">
                <a:latin typeface="Meiryo" panose="020B0604030504040204" pitchFamily="34" charset="-128"/>
                <a:ea typeface="Meiryo" panose="020B0604030504040204" pitchFamily="34" charset="-128"/>
              </a:rPr>
              <a:t>。</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67582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ステートマシンは </a:t>
            </a:r>
            <a:r>
              <a:rPr lang="en-US" altLang="ja-JP" sz="4000" dirty="0">
                <a:latin typeface="Meiryo" panose="020B0604030504040204" pitchFamily="34" charset="-128"/>
                <a:ea typeface="Meiryo" panose="020B0604030504040204" pitchFamily="34" charset="-128"/>
              </a:rPr>
              <a:t>JSON </a:t>
            </a:r>
            <a:r>
              <a:rPr lang="ja-JP" altLang="en-US" sz="4000">
                <a:latin typeface="Meiryo" panose="020B0604030504040204" pitchFamily="34" charset="-128"/>
                <a:ea typeface="Meiryo" panose="020B0604030504040204" pitchFamily="34" charset="-128"/>
              </a:rPr>
              <a:t>で定義され、ユーザーはこれをコンソールで可視化し、モニタリングできる。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89749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API Gateway </a:t>
            </a:r>
            <a:r>
              <a:rPr lang="ja-JP" altLang="en-US" sz="4000">
                <a:latin typeface="Meiryo" panose="020B0604030504040204" pitchFamily="34" charset="-128"/>
                <a:ea typeface="Meiryo" panose="020B0604030504040204" pitchFamily="34" charset="-128"/>
              </a:rPr>
              <a:t>で </a:t>
            </a:r>
            <a:r>
              <a:rPr lang="en-US" altLang="ja-JP" sz="4000" dirty="0">
                <a:latin typeface="Meiryo" panose="020B0604030504040204" pitchFamily="34" charset="-128"/>
                <a:ea typeface="Meiryo" panose="020B0604030504040204" pitchFamily="34" charset="-128"/>
              </a:rPr>
              <a:t>HTTPS/AJAX </a:t>
            </a:r>
            <a:r>
              <a:rPr lang="ja-JP" altLang="en-US" sz="4000">
                <a:latin typeface="Meiryo" panose="020B0604030504040204" pitchFamily="34" charset="-128"/>
                <a:ea typeface="Meiryo" panose="020B0604030504040204" pitchFamily="34" charset="-128"/>
              </a:rPr>
              <a:t>コールをインターセプトして、ステートマシンを開始できる。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48251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DC966-4654-F344-8B7A-63C19E2A997F}"/>
              </a:ext>
            </a:extLst>
          </p:cNvPr>
          <p:cNvSpPr>
            <a:spLocks noGrp="1"/>
          </p:cNvSpPr>
          <p:nvPr>
            <p:ph type="title"/>
          </p:nvPr>
        </p:nvSpPr>
        <p:spPr/>
        <p:txBody>
          <a:bodyPr/>
          <a:lstStyle/>
          <a:p>
            <a:r>
              <a:rPr lang="ja-JP" altLang="en-US">
                <a:latin typeface="Meiryo" panose="020B0604030504040204" pitchFamily="34" charset="-128"/>
                <a:ea typeface="Meiryo" panose="020B0604030504040204" pitchFamily="34" charset="-128"/>
              </a:rPr>
              <a:t>モジュール</a:t>
            </a:r>
            <a:r>
              <a:rPr lang="en-US" altLang="ja-JP" dirty="0">
                <a:latin typeface="Meiryo" panose="020B0604030504040204" pitchFamily="34" charset="-128"/>
                <a:ea typeface="Meiryo" panose="020B0604030504040204" pitchFamily="34" charset="-128"/>
              </a:rPr>
              <a:t>11 </a:t>
            </a:r>
            <a:r>
              <a:rPr lang="ja-JP" altLang="en-US">
                <a:latin typeface="Meiryo" panose="020B0604030504040204" pitchFamily="34" charset="-128"/>
                <a:ea typeface="Meiryo" panose="020B0604030504040204" pitchFamily="34" charset="-128"/>
              </a:rPr>
              <a:t>知識の確認</a:t>
            </a:r>
            <a:endParaRPr lang="en-US" dirty="0">
              <a:latin typeface="Meiryo" panose="020B0604030504040204" pitchFamily="34" charset="-128"/>
              <a:ea typeface="Meiryo" panose="020B0604030504040204" pitchFamily="34" charset="-128"/>
            </a:endParaRPr>
          </a:p>
        </p:txBody>
      </p:sp>
      <p:sp>
        <p:nvSpPr>
          <p:cNvPr id="5" name="Text Placeholder 4">
            <a:extLst>
              <a:ext uri="{FF2B5EF4-FFF2-40B4-BE49-F238E27FC236}">
                <a16:creationId xmlns:a16="http://schemas.microsoft.com/office/drawing/2014/main" id="{AA7F85D1-EB8F-C545-B601-DEFFF2A61629}"/>
              </a:ext>
            </a:extLst>
          </p:cNvPr>
          <p:cNvSpPr>
            <a:spLocks noGrp="1"/>
          </p:cNvSpPr>
          <p:nvPr>
            <p:ph type="body" idx="1"/>
          </p:nvPr>
        </p:nvSpPr>
        <p:spPr/>
        <p:txBody>
          <a:bodyPr/>
          <a:lstStyle/>
          <a:p>
            <a:endParaRPr lang="en-US"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174091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データのアクセス頻度が低い場合にキャッシュを検討する。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88103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err="1">
                <a:latin typeface="Meiryo" panose="020B0604030504040204" pitchFamily="34" charset="-128"/>
                <a:ea typeface="Meiryo" panose="020B0604030504040204" pitchFamily="34" charset="-128"/>
              </a:rPr>
              <a:t>ElastiCache</a:t>
            </a:r>
            <a:r>
              <a:rPr lang="ja-JP" altLang="en-US" sz="4000">
                <a:latin typeface="Meiryo" panose="020B0604030504040204" pitchFamily="34" charset="-128"/>
                <a:ea typeface="Meiryo" panose="020B0604030504040204" pitchFamily="34" charset="-128"/>
              </a:rPr>
              <a:t>の内部処理において、</a:t>
            </a:r>
            <a:r>
              <a:rPr lang="en-US" altLang="ja-JP" sz="4000" dirty="0">
                <a:latin typeface="Meiryo" panose="020B0604030504040204" pitchFamily="34" charset="-128"/>
                <a:ea typeface="Meiryo" panose="020B0604030504040204" pitchFamily="34" charset="-128"/>
              </a:rPr>
              <a:t>Memcached </a:t>
            </a:r>
            <a:r>
              <a:rPr lang="ja-JP" altLang="en-US" sz="4000">
                <a:latin typeface="Meiryo" panose="020B0604030504040204" pitchFamily="34" charset="-128"/>
                <a:ea typeface="Meiryo" panose="020B0604030504040204" pitchFamily="34" charset="-128"/>
              </a:rPr>
              <a:t>はマルチスレッド、</a:t>
            </a:r>
            <a:r>
              <a:rPr lang="en-US" altLang="ja-JP" sz="4000" dirty="0" err="1">
                <a:latin typeface="Meiryo" panose="020B0604030504040204" pitchFamily="34" charset="-128"/>
                <a:ea typeface="Meiryo" panose="020B0604030504040204" pitchFamily="34" charset="-128"/>
              </a:rPr>
              <a:t>Redis</a:t>
            </a:r>
            <a:r>
              <a:rPr lang="en-US" altLang="ja-JP" sz="4000" dirty="0">
                <a:latin typeface="Meiryo" panose="020B0604030504040204" pitchFamily="34" charset="-128"/>
                <a:ea typeface="Meiryo" panose="020B0604030504040204" pitchFamily="34" charset="-128"/>
              </a:rPr>
              <a:t> </a:t>
            </a:r>
            <a:r>
              <a:rPr lang="ja-JP" altLang="en-US" sz="4000">
                <a:latin typeface="Meiryo" panose="020B0604030504040204" pitchFamily="34" charset="-128"/>
                <a:ea typeface="Meiryo" panose="020B0604030504040204" pitchFamily="34" charset="-128"/>
              </a:rPr>
              <a:t>は単一スレッドでの実行となる。</a:t>
            </a:r>
            <a:r>
              <a:rPr lang="en-US" altLang="ja-JP" sz="4000" dirty="0">
                <a:latin typeface="Meiryo" panose="020B0604030504040204" pitchFamily="34" charset="-128"/>
                <a:ea typeface="Meiryo" panose="020B0604030504040204" pitchFamily="34" charset="-128"/>
              </a:rPr>
              <a:t>Memcached</a:t>
            </a:r>
            <a:r>
              <a:rPr lang="ja-JP" altLang="en-US" sz="4000">
                <a:latin typeface="Meiryo" panose="020B0604030504040204" pitchFamily="34" charset="-128"/>
                <a:ea typeface="Meiryo" panose="020B0604030504040204" pitchFamily="34" charset="-128"/>
              </a:rPr>
              <a:t>のほうが、多くの</a:t>
            </a:r>
            <a:r>
              <a:rPr lang="en-US" altLang="ja-JP" sz="4000" dirty="0">
                <a:latin typeface="Meiryo" panose="020B0604030504040204" pitchFamily="34" charset="-128"/>
                <a:ea typeface="Meiryo" panose="020B0604030504040204" pitchFamily="34" charset="-128"/>
              </a:rPr>
              <a:t>CPU</a:t>
            </a:r>
            <a:r>
              <a:rPr lang="ja-JP" altLang="en-US" sz="4000">
                <a:latin typeface="Meiryo" panose="020B0604030504040204" pitchFamily="34" charset="-128"/>
                <a:ea typeface="Meiryo" panose="020B0604030504040204" pitchFamily="34" charset="-128"/>
              </a:rPr>
              <a:t>コアを同時に利用することができ、より多くの操作を同時に処理できる。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91902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sz="4000" dirty="0">
                <a:latin typeface="Meiryo" panose="020B0604030504040204" pitchFamily="34" charset="-128"/>
                <a:ea typeface="Meiryo" panose="020B0604030504040204" pitchFamily="34" charset="-128"/>
              </a:rPr>
              <a:t>SDK </a:t>
            </a:r>
            <a:r>
              <a:rPr lang="ja-JP" altLang="en-US" sz="4000">
                <a:latin typeface="Meiryo" panose="020B0604030504040204" pitchFamily="34" charset="-128"/>
                <a:ea typeface="Meiryo" panose="020B0604030504040204" pitchFamily="34" charset="-128"/>
              </a:rPr>
              <a:t>を直接使用することも、</a:t>
            </a:r>
            <a:r>
              <a:rPr lang="en-US" sz="4000" dirty="0">
                <a:latin typeface="Meiryo" panose="020B0604030504040204" pitchFamily="34" charset="-128"/>
                <a:ea typeface="Meiryo" panose="020B0604030504040204" pitchFamily="34" charset="-128"/>
              </a:rPr>
              <a:t>CLI </a:t>
            </a:r>
            <a:r>
              <a:rPr lang="ja-JP" altLang="en-US" sz="4000">
                <a:latin typeface="Meiryo" panose="020B0604030504040204" pitchFamily="34" charset="-128"/>
                <a:ea typeface="Meiryo" panose="020B0604030504040204" pitchFamily="34" charset="-128"/>
              </a:rPr>
              <a:t>と </a:t>
            </a:r>
            <a:r>
              <a:rPr lang="en-US" sz="4000" dirty="0">
                <a:latin typeface="Meiryo" panose="020B0604030504040204" pitchFamily="34" charset="-128"/>
                <a:ea typeface="Meiryo" panose="020B0604030504040204" pitchFamily="34" charset="-128"/>
              </a:rPr>
              <a:t>AWS </a:t>
            </a:r>
            <a:r>
              <a:rPr lang="ja-JP" altLang="en-US" sz="4000">
                <a:latin typeface="Meiryo" panose="020B0604030504040204" pitchFamily="34" charset="-128"/>
                <a:ea typeface="Meiryo" panose="020B0604030504040204" pitchFamily="34" charset="-128"/>
              </a:rPr>
              <a:t>コンソールを使用することもできる </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なお、</a:t>
            </a:r>
            <a:r>
              <a:rPr lang="en-US" altLang="ja-JP" sz="4000" b="1" dirty="0">
                <a:solidFill>
                  <a:srgbClr val="FF0000"/>
                </a:solidFill>
                <a:latin typeface="Meiryo" panose="020B0604030504040204" pitchFamily="34" charset="-128"/>
                <a:ea typeface="Meiryo" panose="020B0604030504040204" pitchFamily="34" charset="-128"/>
              </a:rPr>
              <a:t>API</a:t>
            </a:r>
            <a:r>
              <a:rPr lang="ja-JP" altLang="en-US" sz="4000" b="1">
                <a:solidFill>
                  <a:srgbClr val="FF0000"/>
                </a:solidFill>
                <a:latin typeface="Meiryo" panose="020B0604030504040204" pitchFamily="34" charset="-128"/>
                <a:ea typeface="Meiryo" panose="020B0604030504040204" pitchFamily="34" charset="-128"/>
              </a:rPr>
              <a:t>も直接（</a:t>
            </a:r>
            <a:r>
              <a:rPr lang="en-US" altLang="ja-JP" sz="4000" b="1" dirty="0">
                <a:solidFill>
                  <a:srgbClr val="FF0000"/>
                </a:solidFill>
                <a:latin typeface="Meiryo" panose="020B0604030504040204" pitchFamily="34" charset="-128"/>
                <a:ea typeface="Meiryo" panose="020B0604030504040204" pitchFamily="34" charset="-128"/>
              </a:rPr>
              <a:t>HTTPS</a:t>
            </a:r>
            <a:r>
              <a:rPr lang="ja-JP" altLang="en-US" sz="4000" b="1">
                <a:solidFill>
                  <a:srgbClr val="FF0000"/>
                </a:solidFill>
                <a:latin typeface="Meiryo" panose="020B0604030504040204" pitchFamily="34" charset="-128"/>
                <a:ea typeface="Meiryo" panose="020B0604030504040204" pitchFamily="34" charset="-128"/>
              </a:rPr>
              <a:t>等で）呼び出すことができる</a:t>
            </a:r>
            <a:r>
              <a:rPr lang="ja-JP" altLang="en-US" sz="4000">
                <a:latin typeface="Meiryo" panose="020B0604030504040204" pitchFamily="34" charset="-128"/>
                <a:ea typeface="Meiryo" panose="020B0604030504040204" pitchFamily="34" charset="-128"/>
              </a:rPr>
              <a:t>が、通常は</a:t>
            </a:r>
            <a:r>
              <a:rPr lang="en-US" altLang="ja-JP" sz="4000" dirty="0">
                <a:latin typeface="Meiryo" panose="020B0604030504040204" pitchFamily="34" charset="-128"/>
                <a:ea typeface="Meiryo" panose="020B0604030504040204" pitchFamily="34" charset="-128"/>
              </a:rPr>
              <a:t>SDK</a:t>
            </a:r>
            <a:r>
              <a:rPr lang="ja-JP" altLang="en-US" sz="4000">
                <a:latin typeface="Meiryo" panose="020B0604030504040204" pitchFamily="34" charset="-128"/>
                <a:ea typeface="Meiryo" panose="020B0604030504040204" pitchFamily="34" charset="-128"/>
              </a:rPr>
              <a:t>を使用する。</a:t>
            </a:r>
          </a:p>
          <a:p>
            <a:endParaRPr 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9036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マルチ </a:t>
            </a:r>
            <a:r>
              <a:rPr lang="en-US" altLang="ja-JP" sz="4000" dirty="0">
                <a:latin typeface="Meiryo" panose="020B0604030504040204" pitchFamily="34" charset="-128"/>
                <a:ea typeface="Meiryo" panose="020B0604030504040204" pitchFamily="34" charset="-128"/>
              </a:rPr>
              <a:t>AZ</a:t>
            </a:r>
            <a:r>
              <a:rPr lang="ja-JP" altLang="en-US" sz="4000">
                <a:latin typeface="Meiryo" panose="020B0604030504040204" pitchFamily="34" charset="-128"/>
                <a:ea typeface="Meiryo" panose="020B0604030504040204" pitchFamily="34" charset="-128"/>
              </a:rPr>
              <a:t>、自動フェイルオーバー機能を使用できるのは </a:t>
            </a:r>
            <a:r>
              <a:rPr lang="en-US" altLang="ja-JP" sz="4000" dirty="0" err="1">
                <a:latin typeface="Meiryo" panose="020B0604030504040204" pitchFamily="34" charset="-128"/>
                <a:ea typeface="Meiryo" panose="020B0604030504040204" pitchFamily="34" charset="-128"/>
              </a:rPr>
              <a:t>Redis</a:t>
            </a:r>
            <a:r>
              <a:rPr lang="en-US" altLang="ja-JP" sz="4000" dirty="0">
                <a:latin typeface="Meiryo" panose="020B0604030504040204" pitchFamily="34" charset="-128"/>
                <a:ea typeface="Meiryo" panose="020B0604030504040204" pitchFamily="34" charset="-128"/>
              </a:rPr>
              <a:t> </a:t>
            </a:r>
            <a:r>
              <a:rPr lang="ja-JP" altLang="en-US" sz="4000">
                <a:latin typeface="Meiryo" panose="020B0604030504040204" pitchFamily="34" charset="-128"/>
                <a:ea typeface="Meiryo" panose="020B0604030504040204" pitchFamily="34" charset="-128"/>
              </a:rPr>
              <a:t>のみである。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63670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有効期限 </a:t>
            </a:r>
            <a:r>
              <a:rPr lang="en-US" altLang="ja-JP" sz="4000" dirty="0">
                <a:latin typeface="Meiryo" panose="020B0604030504040204" pitchFamily="34" charset="-128"/>
                <a:ea typeface="Meiryo" panose="020B0604030504040204" pitchFamily="34" charset="-128"/>
              </a:rPr>
              <a:t>(TTL) </a:t>
            </a:r>
            <a:r>
              <a:rPr lang="ja-JP" altLang="en-US" sz="4000">
                <a:latin typeface="Meiryo" panose="020B0604030504040204" pitchFamily="34" charset="-128"/>
                <a:ea typeface="Meiryo" panose="020B0604030504040204" pitchFamily="34" charset="-128"/>
              </a:rPr>
              <a:t>は、キーの有効期限が切れるまでの秒数を指定する整数値である。</a:t>
            </a:r>
            <a:endParaRPr lang="en-US" altLang="ja-JP" sz="4000" dirty="0">
              <a:latin typeface="Meiryo" panose="020B0604030504040204" pitchFamily="34" charset="-128"/>
              <a:ea typeface="Meiryo" panose="020B0604030504040204" pitchFamily="34" charset="-128"/>
            </a:endParaRP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4605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書き込みスルー戦略では、データベースにデータを書き込むときに、キャッシュのデータを追加</a:t>
            </a:r>
            <a:r>
              <a:rPr lang="en-US" altLang="ja-JP" sz="4000" dirty="0">
                <a:latin typeface="Meiryo" panose="020B0604030504040204" pitchFamily="34" charset="-128"/>
                <a:ea typeface="Meiryo" panose="020B0604030504040204" pitchFamily="34" charset="-128"/>
              </a:rPr>
              <a:t>/</a:t>
            </a:r>
            <a:r>
              <a:rPr lang="ja-JP" altLang="en-US" sz="4000">
                <a:latin typeface="Meiryo" panose="020B0604030504040204" pitchFamily="34" charset="-128"/>
                <a:ea typeface="Meiryo" panose="020B0604030504040204" pitchFamily="34" charset="-128"/>
              </a:rPr>
              <a:t>更新する。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05265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Memcached </a:t>
            </a:r>
            <a:r>
              <a:rPr lang="ja-JP" altLang="en-US" sz="4000">
                <a:latin typeface="Meiryo" panose="020B0604030504040204" pitchFamily="34" charset="-128"/>
                <a:ea typeface="Meiryo" panose="020B0604030504040204" pitchFamily="34" charset="-128"/>
              </a:rPr>
              <a:t>には </a:t>
            </a:r>
            <a:r>
              <a:rPr lang="en-US" altLang="ja-JP" sz="4000" dirty="0">
                <a:latin typeface="Meiryo" panose="020B0604030504040204" pitchFamily="34" charset="-128"/>
                <a:ea typeface="Meiryo" panose="020B0604030504040204" pitchFamily="34" charset="-128"/>
              </a:rPr>
              <a:t>Pub/Sub </a:t>
            </a:r>
            <a:r>
              <a:rPr lang="ja-JP" altLang="en-US" sz="4000">
                <a:latin typeface="Meiryo" panose="020B0604030504040204" pitchFamily="34" charset="-128"/>
                <a:ea typeface="Meiryo" panose="020B0604030504040204" pitchFamily="34" charset="-128"/>
              </a:rPr>
              <a:t>機能がある。</a:t>
            </a:r>
            <a:endParaRPr lang="en-US" altLang="ja-JP" sz="4000" dirty="0">
              <a:latin typeface="Meiryo" panose="020B0604030504040204" pitchFamily="34" charset="-128"/>
              <a:ea typeface="Meiryo" panose="020B0604030504040204" pitchFamily="34" charset="-128"/>
            </a:endParaRP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en-US" altLang="ja-JP" sz="4000" dirty="0">
                <a:latin typeface="Meiryo" panose="020B0604030504040204" pitchFamily="34" charset="-128"/>
                <a:ea typeface="Meiryo" panose="020B0604030504040204" pitchFamily="34" charset="-128"/>
              </a:rPr>
              <a:t>Memcached </a:t>
            </a:r>
            <a:r>
              <a:rPr lang="ja-JP" altLang="en-US" sz="4000">
                <a:latin typeface="Meiryo" panose="020B0604030504040204" pitchFamily="34" charset="-128"/>
                <a:ea typeface="Meiryo" panose="020B0604030504040204" pitchFamily="34" charset="-128"/>
              </a:rPr>
              <a:t>には </a:t>
            </a:r>
            <a:r>
              <a:rPr lang="en-US" altLang="ja-JP" sz="4000" dirty="0">
                <a:latin typeface="Meiryo" panose="020B0604030504040204" pitchFamily="34" charset="-128"/>
                <a:ea typeface="Meiryo" panose="020B0604030504040204" pitchFamily="34" charset="-128"/>
              </a:rPr>
              <a:t>Pub/Sub </a:t>
            </a:r>
            <a:r>
              <a:rPr lang="ja-JP" altLang="en-US" sz="4000">
                <a:latin typeface="Meiryo" panose="020B0604030504040204" pitchFamily="34" charset="-128"/>
                <a:ea typeface="Meiryo" panose="020B0604030504040204" pitchFamily="34" charset="-128"/>
              </a:rPr>
              <a:t>機能はありません。</a:t>
            </a:r>
            <a:r>
              <a:rPr lang="en-US" altLang="ja-JP" sz="4000" dirty="0">
                <a:latin typeface="Meiryo" panose="020B0604030504040204" pitchFamily="34" charset="-128"/>
                <a:ea typeface="Meiryo" panose="020B0604030504040204" pitchFamily="34" charset="-128"/>
              </a:rPr>
              <a:t>Pub/Sub </a:t>
            </a:r>
            <a:r>
              <a:rPr lang="ja-JP" altLang="en-US" sz="4000">
                <a:latin typeface="Meiryo" panose="020B0604030504040204" pitchFamily="34" charset="-128"/>
                <a:ea typeface="Meiryo" panose="020B0604030504040204" pitchFamily="34" charset="-128"/>
              </a:rPr>
              <a:t>機能は </a:t>
            </a:r>
            <a:r>
              <a:rPr lang="en-US" altLang="ja-JP" sz="4000" dirty="0" err="1">
                <a:latin typeface="Meiryo" panose="020B0604030504040204" pitchFamily="34" charset="-128"/>
                <a:ea typeface="Meiryo" panose="020B0604030504040204" pitchFamily="34" charset="-128"/>
              </a:rPr>
              <a:t>Redis</a:t>
            </a:r>
            <a:r>
              <a:rPr lang="en-US" altLang="ja-JP" sz="4000" dirty="0">
                <a:latin typeface="Meiryo" panose="020B0604030504040204" pitchFamily="34" charset="-128"/>
                <a:ea typeface="Meiryo" panose="020B0604030504040204" pitchFamily="34" charset="-128"/>
              </a:rPr>
              <a:t> </a:t>
            </a:r>
            <a:r>
              <a:rPr lang="ja-JP" altLang="en-US" sz="4000">
                <a:latin typeface="Meiryo" panose="020B0604030504040204" pitchFamily="34" charset="-128"/>
                <a:ea typeface="Meiryo" panose="020B0604030504040204" pitchFamily="34" charset="-128"/>
              </a:rPr>
              <a:t>に含まれています</a:t>
            </a:r>
            <a:endParaRPr lang="en-US" altLang="ja-JP" sz="4000" dirty="0">
              <a:latin typeface="Meiryo" panose="020B0604030504040204" pitchFamily="34" charset="-128"/>
              <a:ea typeface="Meiryo" panose="020B0604030504040204" pitchFamily="34" charset="-128"/>
            </a:endParaRP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24430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DC966-4654-F344-8B7A-63C19E2A997F}"/>
              </a:ext>
            </a:extLst>
          </p:cNvPr>
          <p:cNvSpPr>
            <a:spLocks noGrp="1"/>
          </p:cNvSpPr>
          <p:nvPr>
            <p:ph type="title"/>
          </p:nvPr>
        </p:nvSpPr>
        <p:spPr/>
        <p:txBody>
          <a:bodyPr/>
          <a:lstStyle/>
          <a:p>
            <a:r>
              <a:rPr lang="ja-JP" altLang="en-US">
                <a:latin typeface="Meiryo" panose="020B0604030504040204" pitchFamily="34" charset="-128"/>
                <a:ea typeface="Meiryo" panose="020B0604030504040204" pitchFamily="34" charset="-128"/>
              </a:rPr>
              <a:t>モジュール</a:t>
            </a:r>
            <a:r>
              <a:rPr lang="en-US" altLang="ja-JP" dirty="0">
                <a:latin typeface="Meiryo" panose="020B0604030504040204" pitchFamily="34" charset="-128"/>
                <a:ea typeface="Meiryo" panose="020B0604030504040204" pitchFamily="34" charset="-128"/>
              </a:rPr>
              <a:t>12 </a:t>
            </a:r>
            <a:r>
              <a:rPr lang="ja-JP" altLang="en-US">
                <a:latin typeface="Meiryo" panose="020B0604030504040204" pitchFamily="34" charset="-128"/>
                <a:ea typeface="Meiryo" panose="020B0604030504040204" pitchFamily="34" charset="-128"/>
              </a:rPr>
              <a:t>知識の確認</a:t>
            </a:r>
            <a:endParaRPr lang="en-US" dirty="0">
              <a:latin typeface="Meiryo" panose="020B0604030504040204" pitchFamily="34" charset="-128"/>
              <a:ea typeface="Meiryo" panose="020B0604030504040204" pitchFamily="34" charset="-128"/>
            </a:endParaRPr>
          </a:p>
        </p:txBody>
      </p:sp>
      <p:sp>
        <p:nvSpPr>
          <p:cNvPr id="5" name="Text Placeholder 4">
            <a:extLst>
              <a:ext uri="{FF2B5EF4-FFF2-40B4-BE49-F238E27FC236}">
                <a16:creationId xmlns:a16="http://schemas.microsoft.com/office/drawing/2014/main" id="{AA7F85D1-EB8F-C545-B601-DEFFF2A61629}"/>
              </a:ext>
            </a:extLst>
          </p:cNvPr>
          <p:cNvSpPr>
            <a:spLocks noGrp="1"/>
          </p:cNvSpPr>
          <p:nvPr>
            <p:ph type="body" idx="1"/>
          </p:nvPr>
        </p:nvSpPr>
        <p:spPr/>
        <p:txBody>
          <a:bodyPr/>
          <a:lstStyle/>
          <a:p>
            <a:endParaRPr lang="en-US"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2645242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コンテナは、開発者がアプリケーションをパッケージ化してデプロイするための手段としてますます重要になっている。</a:t>
            </a:r>
            <a:endParaRPr lang="en-US" altLang="ja-JP" sz="4000" dirty="0">
              <a:latin typeface="Meiryo" panose="020B0604030504040204" pitchFamily="34" charset="-128"/>
              <a:ea typeface="Meiryo" panose="020B0604030504040204" pitchFamily="34" charset="-128"/>
            </a:endParaRP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06922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コンテナ内では、あらゆるアプリケーションとプログラミング言語を使用できる。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69365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429437"/>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ECS </a:t>
            </a:r>
            <a:r>
              <a:rPr lang="ja-JP" altLang="en-US" sz="4000">
                <a:latin typeface="Meiryo" panose="020B0604030504040204" pitchFamily="34" charset="-128"/>
                <a:ea typeface="Meiryo" panose="020B0604030504040204" pitchFamily="34" charset="-128"/>
              </a:rPr>
              <a:t>では、コンテナオーケストレーションソフトウェアのインストールと操作に加え、仮想マシンのクラスターの管理とスケールが必要である。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en-US" altLang="ja-JP" sz="4000" dirty="0">
                <a:latin typeface="Meiryo" panose="020B0604030504040204" pitchFamily="34" charset="-128"/>
                <a:ea typeface="Meiryo" panose="020B0604030504040204" pitchFamily="34" charset="-128"/>
              </a:rPr>
              <a:t>ECS </a:t>
            </a:r>
            <a:r>
              <a:rPr lang="ja-JP" altLang="en-US" sz="4000">
                <a:latin typeface="Meiryo" panose="020B0604030504040204" pitchFamily="34" charset="-128"/>
                <a:ea typeface="Meiryo" panose="020B0604030504040204" pitchFamily="34" charset="-128"/>
              </a:rPr>
              <a:t>では、コンテナオーケストレーションソフトウェアのインストールと操作や、仮想マシンのクラスターの管理とスケールは必要ありません</a:t>
            </a:r>
            <a:endParaRPr lang="en-US" altLang="ja-JP" sz="4000" dirty="0">
              <a:latin typeface="Meiryo" panose="020B0604030504040204" pitchFamily="34" charset="-128"/>
              <a:ea typeface="Meiryo" panose="020B0604030504040204" pitchFamily="34" charset="-128"/>
            </a:endParaRPr>
          </a:p>
          <a:p>
            <a:endParaRPr lang="ja-JP" altLang="en-US" sz="4000">
              <a:latin typeface="Meiryo" panose="020B0604030504040204" pitchFamily="34" charset="-128"/>
              <a:ea typeface="Meiryo" panose="020B0604030504040204" pitchFamily="34" charset="-128"/>
            </a:endParaRP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4743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コンテナを削除するには、</a:t>
            </a:r>
            <a:r>
              <a:rPr lang="en-US" altLang="ja-JP" sz="4000" dirty="0">
                <a:latin typeface="Meiryo" panose="020B0604030504040204" pitchFamily="34" charset="-128"/>
                <a:ea typeface="Meiryo" panose="020B0604030504040204" pitchFamily="34" charset="-128"/>
              </a:rPr>
              <a:t>docker </a:t>
            </a:r>
            <a:r>
              <a:rPr lang="en-US" altLang="ja-JP" sz="4000" dirty="0" err="1">
                <a:latin typeface="Meiryo" panose="020B0604030504040204" pitchFamily="34" charset="-128"/>
                <a:ea typeface="Meiryo" panose="020B0604030504040204" pitchFamily="34" charset="-128"/>
              </a:rPr>
              <a:t>rmi</a:t>
            </a:r>
            <a:r>
              <a:rPr lang="en-US" altLang="ja-JP" sz="4000" dirty="0">
                <a:latin typeface="Meiryo" panose="020B0604030504040204" pitchFamily="34" charset="-128"/>
                <a:ea typeface="Meiryo" panose="020B0604030504040204" pitchFamily="34" charset="-128"/>
              </a:rPr>
              <a:t> </a:t>
            </a:r>
            <a:r>
              <a:rPr lang="ja-JP" altLang="en-US" sz="4000">
                <a:latin typeface="Meiryo" panose="020B0604030504040204" pitchFamily="34" charset="-128"/>
                <a:ea typeface="Meiryo" panose="020B0604030504040204" pitchFamily="34" charset="-128"/>
              </a:rPr>
              <a:t>コマンドを使用する。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コンテナを削除するには、</a:t>
            </a:r>
            <a:r>
              <a:rPr lang="en-US" altLang="ja-JP" sz="4000" dirty="0">
                <a:latin typeface="Meiryo" panose="020B0604030504040204" pitchFamily="34" charset="-128"/>
                <a:ea typeface="Meiryo" panose="020B0604030504040204" pitchFamily="34" charset="-128"/>
              </a:rPr>
              <a:t>docker </a:t>
            </a:r>
            <a:r>
              <a:rPr lang="en-US" altLang="ja-JP" sz="4000" dirty="0" err="1">
                <a:latin typeface="Meiryo" panose="020B0604030504040204" pitchFamily="34" charset="-128"/>
                <a:ea typeface="Meiryo" panose="020B0604030504040204" pitchFamily="34" charset="-128"/>
              </a:rPr>
              <a:t>rm</a:t>
            </a:r>
            <a:r>
              <a:rPr lang="en-US" altLang="ja-JP" sz="4000" dirty="0">
                <a:latin typeface="Meiryo" panose="020B0604030504040204" pitchFamily="34" charset="-128"/>
                <a:ea typeface="Meiryo" panose="020B0604030504040204" pitchFamily="34" charset="-128"/>
              </a:rPr>
              <a:t> </a:t>
            </a:r>
            <a:r>
              <a:rPr lang="ja-JP" altLang="en-US" sz="4000">
                <a:latin typeface="Meiryo" panose="020B0604030504040204" pitchFamily="34" charset="-128"/>
                <a:ea typeface="Meiryo" panose="020B0604030504040204" pitchFamily="34" charset="-128"/>
              </a:rPr>
              <a:t>コマンドを使用します。</a:t>
            </a:r>
            <a:r>
              <a:rPr lang="en-US" altLang="ja-JP" sz="4000" dirty="0">
                <a:latin typeface="Meiryo" panose="020B0604030504040204" pitchFamily="34" charset="-128"/>
                <a:ea typeface="Meiryo" panose="020B0604030504040204" pitchFamily="34" charset="-128"/>
              </a:rPr>
              <a:t>docker </a:t>
            </a:r>
            <a:r>
              <a:rPr lang="en-US" altLang="ja-JP" sz="4000" dirty="0" err="1">
                <a:latin typeface="Meiryo" panose="020B0604030504040204" pitchFamily="34" charset="-128"/>
                <a:ea typeface="Meiryo" panose="020B0604030504040204" pitchFamily="34" charset="-128"/>
              </a:rPr>
              <a:t>rmi</a:t>
            </a:r>
            <a:r>
              <a:rPr lang="en-US" altLang="ja-JP" sz="4000" dirty="0">
                <a:latin typeface="Meiryo" panose="020B0604030504040204" pitchFamily="34" charset="-128"/>
                <a:ea typeface="Meiryo" panose="020B0604030504040204" pitchFamily="34" charset="-128"/>
              </a:rPr>
              <a:t> </a:t>
            </a:r>
            <a:r>
              <a:rPr lang="ja-JP" altLang="en-US" sz="4000">
                <a:latin typeface="Meiryo" panose="020B0604030504040204" pitchFamily="34" charset="-128"/>
                <a:ea typeface="Meiryo" panose="020B0604030504040204" pitchFamily="34" charset="-128"/>
              </a:rPr>
              <a:t>コマンドは、イメージを削除する場合に使用します。</a:t>
            </a:r>
          </a:p>
          <a:p>
            <a:endParaRPr lang="ja-JP" altLang="en-US" sz="4000">
              <a:latin typeface="Meiryo" panose="020B0604030504040204" pitchFamily="34" charset="-128"/>
              <a:ea typeface="Meiryo" panose="020B0604030504040204" pitchFamily="34" charset="-128"/>
            </a:endParaRPr>
          </a:p>
          <a:p>
            <a:endParaRPr lang="ja-JP" altLang="en-US" sz="4000">
              <a:latin typeface="Meiryo" panose="020B0604030504040204" pitchFamily="34" charset="-128"/>
              <a:ea typeface="Meiryo" panose="020B0604030504040204" pitchFamily="34" charset="-128"/>
            </a:endParaRP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15019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AWS </a:t>
            </a:r>
            <a:r>
              <a:rPr lang="en-US" altLang="ja-JP" sz="4000" dirty="0" err="1">
                <a:latin typeface="Meiryo" panose="020B0604030504040204" pitchFamily="34" charset="-128"/>
                <a:ea typeface="Meiryo" panose="020B0604030504040204" pitchFamily="34" charset="-128"/>
              </a:rPr>
              <a:t>Fargate</a:t>
            </a:r>
            <a:r>
              <a:rPr lang="en-US" altLang="ja-JP" sz="4000" dirty="0">
                <a:latin typeface="Meiryo" panose="020B0604030504040204" pitchFamily="34" charset="-128"/>
                <a:ea typeface="Meiryo" panose="020B0604030504040204" pitchFamily="34" charset="-128"/>
              </a:rPr>
              <a:t> </a:t>
            </a:r>
            <a:r>
              <a:rPr lang="ja-JP" altLang="en-US" sz="4000">
                <a:latin typeface="Meiryo" panose="020B0604030504040204" pitchFamily="34" charset="-128"/>
                <a:ea typeface="Meiryo" panose="020B0604030504040204" pitchFamily="34" charset="-128"/>
              </a:rPr>
              <a:t>は、基盤となるインフラストラクチャの管理作業を必要としない、コンテナをデプロイおよび管理するためのテクノロジーである。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1472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サービスクライアント </a:t>
            </a:r>
            <a:r>
              <a:rPr lang="en-US" sz="4000" dirty="0">
                <a:latin typeface="Meiryo" panose="020B0604030504040204" pitchFamily="34" charset="-128"/>
                <a:ea typeface="Meiryo" panose="020B0604030504040204" pitchFamily="34" charset="-128"/>
              </a:rPr>
              <a:t>API </a:t>
            </a:r>
            <a:r>
              <a:rPr lang="ja-JP" altLang="en-US" sz="4000">
                <a:latin typeface="Meiryo" panose="020B0604030504040204" pitchFamily="34" charset="-128"/>
                <a:ea typeface="Meiryo" panose="020B0604030504040204" pitchFamily="34" charset="-128"/>
              </a:rPr>
              <a:t>とリソース</a:t>
            </a:r>
            <a:r>
              <a:rPr lang="en-US" altLang="ja-JP" sz="4000" dirty="0">
                <a:latin typeface="Meiryo" panose="020B0604030504040204" pitchFamily="34" charset="-128"/>
                <a:ea typeface="Meiryo" panose="020B0604030504040204" pitchFamily="34" charset="-128"/>
              </a:rPr>
              <a:t>API</a:t>
            </a:r>
            <a:r>
              <a:rPr lang="ja-JP" altLang="en-US" sz="4000">
                <a:latin typeface="Meiryo" panose="020B0604030504040204" pitchFamily="34" charset="-128"/>
                <a:ea typeface="Meiryo" panose="020B0604030504040204" pitchFamily="34" charset="-128"/>
              </a:rPr>
              <a:t>では、 サービスクライアント </a:t>
            </a:r>
            <a:r>
              <a:rPr lang="en-US" altLang="ja-JP" sz="4000" dirty="0">
                <a:latin typeface="Meiryo" panose="020B0604030504040204" pitchFamily="34" charset="-128"/>
                <a:ea typeface="Meiryo" panose="020B0604030504040204" pitchFamily="34" charset="-128"/>
              </a:rPr>
              <a:t>API</a:t>
            </a:r>
            <a:r>
              <a:rPr lang="ja-JP" altLang="en-US" sz="4000">
                <a:latin typeface="Meiryo" panose="020B0604030504040204" pitchFamily="34" charset="-128"/>
                <a:ea typeface="Meiryo" panose="020B0604030504040204" pitchFamily="34" charset="-128"/>
              </a:rPr>
              <a:t>のほうが、より高いレベルの抽象化が提供される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en-US" sz="4000" dirty="0" err="1">
                <a:latin typeface="Meiryo" panose="020B0604030504040204" pitchFamily="34" charset="-128"/>
                <a:ea typeface="Meiryo" panose="020B0604030504040204" pitchFamily="34" charset="-128"/>
              </a:rPr>
              <a:t>クライアントAPI＝低レベル</a:t>
            </a:r>
            <a:endParaRPr lang="en-US" sz="4000" dirty="0">
              <a:latin typeface="Meiryo" panose="020B0604030504040204" pitchFamily="34" charset="-128"/>
              <a:ea typeface="Meiryo" panose="020B0604030504040204" pitchFamily="34" charset="-128"/>
            </a:endParaRPr>
          </a:p>
          <a:p>
            <a:r>
              <a:rPr lang="en-US" sz="4000" dirty="0" err="1">
                <a:latin typeface="Meiryo" panose="020B0604030504040204" pitchFamily="34" charset="-128"/>
                <a:ea typeface="Meiryo" panose="020B0604030504040204" pitchFamily="34" charset="-128"/>
              </a:rPr>
              <a:t>リソースAPI＝高レベル</a:t>
            </a:r>
            <a:endParaRPr 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51658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Amazon ECR </a:t>
            </a:r>
            <a:r>
              <a:rPr lang="ja-JP" altLang="en-US" sz="4000">
                <a:latin typeface="Meiryo" panose="020B0604030504040204" pitchFamily="34" charset="-128"/>
                <a:ea typeface="Meiryo" panose="020B0604030504040204" pitchFamily="34" charset="-128"/>
              </a:rPr>
              <a:t>は </a:t>
            </a:r>
            <a:r>
              <a:rPr lang="en-US" altLang="ja-JP" sz="4000" dirty="0">
                <a:latin typeface="Meiryo" panose="020B0604030504040204" pitchFamily="34" charset="-128"/>
                <a:ea typeface="Meiryo" panose="020B0604030504040204" pitchFamily="34" charset="-128"/>
              </a:rPr>
              <a:t>Amazon ECS </a:t>
            </a:r>
            <a:r>
              <a:rPr lang="ja-JP" altLang="en-US" sz="4000">
                <a:latin typeface="Meiryo" panose="020B0604030504040204" pitchFamily="34" charset="-128"/>
                <a:ea typeface="Meiryo" panose="020B0604030504040204" pitchFamily="34" charset="-128"/>
              </a:rPr>
              <a:t>と統合されているが、コンテナイメージを </a:t>
            </a:r>
            <a:r>
              <a:rPr lang="en-US" altLang="ja-JP" sz="4000" dirty="0">
                <a:latin typeface="Meiryo" panose="020B0604030504040204" pitchFamily="34" charset="-128"/>
                <a:ea typeface="Meiryo" panose="020B0604030504040204" pitchFamily="34" charset="-128"/>
              </a:rPr>
              <a:t>Docker Hub </a:t>
            </a:r>
            <a:r>
              <a:rPr lang="ja-JP" altLang="en-US" sz="4000">
                <a:latin typeface="Meiryo" panose="020B0604030504040204" pitchFamily="34" charset="-128"/>
                <a:ea typeface="Meiryo" panose="020B0604030504040204" pitchFamily="34" charset="-128"/>
              </a:rPr>
              <a:t>に保存することもできる。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20076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DC966-4654-F344-8B7A-63C19E2A997F}"/>
              </a:ext>
            </a:extLst>
          </p:cNvPr>
          <p:cNvSpPr>
            <a:spLocks noGrp="1"/>
          </p:cNvSpPr>
          <p:nvPr>
            <p:ph type="title"/>
          </p:nvPr>
        </p:nvSpPr>
        <p:spPr/>
        <p:txBody>
          <a:bodyPr/>
          <a:lstStyle/>
          <a:p>
            <a:r>
              <a:rPr lang="ja-JP" altLang="en-US">
                <a:latin typeface="Meiryo" panose="020B0604030504040204" pitchFamily="34" charset="-128"/>
                <a:ea typeface="Meiryo" panose="020B0604030504040204" pitchFamily="34" charset="-128"/>
              </a:rPr>
              <a:t>モジュール</a:t>
            </a:r>
            <a:r>
              <a:rPr lang="en-US" altLang="ja-JP" dirty="0">
                <a:latin typeface="Meiryo" panose="020B0604030504040204" pitchFamily="34" charset="-128"/>
                <a:ea typeface="Meiryo" panose="020B0604030504040204" pitchFamily="34" charset="-128"/>
              </a:rPr>
              <a:t>13 </a:t>
            </a:r>
            <a:r>
              <a:rPr lang="ja-JP" altLang="en-US">
                <a:latin typeface="Meiryo" panose="020B0604030504040204" pitchFamily="34" charset="-128"/>
                <a:ea typeface="Meiryo" panose="020B0604030504040204" pitchFamily="34" charset="-128"/>
              </a:rPr>
              <a:t>知識の確認</a:t>
            </a:r>
            <a:endParaRPr lang="en-US" dirty="0">
              <a:latin typeface="Meiryo" panose="020B0604030504040204" pitchFamily="34" charset="-128"/>
              <a:ea typeface="Meiryo" panose="020B0604030504040204" pitchFamily="34" charset="-128"/>
            </a:endParaRPr>
          </a:p>
        </p:txBody>
      </p:sp>
      <p:sp>
        <p:nvSpPr>
          <p:cNvPr id="5" name="Text Placeholder 4">
            <a:extLst>
              <a:ext uri="{FF2B5EF4-FFF2-40B4-BE49-F238E27FC236}">
                <a16:creationId xmlns:a16="http://schemas.microsoft.com/office/drawing/2014/main" id="{AA7F85D1-EB8F-C545-B601-DEFFF2A61629}"/>
              </a:ext>
            </a:extLst>
          </p:cNvPr>
          <p:cNvSpPr>
            <a:spLocks noGrp="1"/>
          </p:cNvSpPr>
          <p:nvPr>
            <p:ph type="body" idx="1"/>
          </p:nvPr>
        </p:nvSpPr>
        <p:spPr/>
        <p:txBody>
          <a:bodyPr/>
          <a:lstStyle/>
          <a:p>
            <a:endParaRPr lang="en-US"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2475266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AWS Certificate Manager </a:t>
            </a:r>
            <a:r>
              <a:rPr lang="ja-JP" altLang="en-US" sz="4000">
                <a:latin typeface="Meiryo" panose="020B0604030504040204" pitchFamily="34" charset="-128"/>
                <a:ea typeface="Meiryo" panose="020B0604030504040204" pitchFamily="34" charset="-128"/>
              </a:rPr>
              <a:t>が生成したプライベートキーはダウンロードできる </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en-US" altLang="ja-JP" sz="4000" dirty="0">
                <a:latin typeface="Meiryo" panose="020B0604030504040204" pitchFamily="34" charset="-128"/>
                <a:ea typeface="Meiryo" panose="020B0604030504040204" pitchFamily="34" charset="-128"/>
              </a:rPr>
              <a:t>AWS Certificate Manager </a:t>
            </a:r>
            <a:r>
              <a:rPr lang="ja-JP" altLang="en-US" sz="4000">
                <a:latin typeface="Meiryo" panose="020B0604030504040204" pitchFamily="34" charset="-128"/>
                <a:ea typeface="Meiryo" panose="020B0604030504040204" pitchFamily="34" charset="-128"/>
              </a:rPr>
              <a:t>が生成したプライベートキーはダウンロードできません</a:t>
            </a: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40609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200837"/>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AWS Security Token Service </a:t>
            </a:r>
            <a:r>
              <a:rPr lang="ja-JP" altLang="en-US" sz="4000">
                <a:latin typeface="Meiryo" panose="020B0604030504040204" pitchFamily="34" charset="-128"/>
                <a:ea typeface="Meiryo" panose="020B0604030504040204" pitchFamily="34" charset="-128"/>
              </a:rPr>
              <a:t>の一時的なセキュリティ認証情報は、失効すると再利用できない</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一時的なセキュリティ認証情報の有効期限には制限があり </a:t>
            </a:r>
            <a:r>
              <a:rPr lang="en-US" altLang="ja-JP" sz="4000" dirty="0">
                <a:latin typeface="Meiryo" panose="020B0604030504040204" pitchFamily="34" charset="-128"/>
                <a:ea typeface="Meiryo" panose="020B0604030504040204" pitchFamily="34" charset="-128"/>
              </a:rPr>
              <a:t>(</a:t>
            </a:r>
            <a:r>
              <a:rPr lang="ja-JP" altLang="en-US" sz="4000">
                <a:latin typeface="Meiryo" panose="020B0604030504040204" pitchFamily="34" charset="-128"/>
                <a:ea typeface="Meiryo" panose="020B0604030504040204" pitchFamily="34" charset="-128"/>
              </a:rPr>
              <a:t>デフォルトで </a:t>
            </a:r>
            <a:r>
              <a:rPr lang="en-US" altLang="ja-JP" sz="4000" dirty="0">
                <a:latin typeface="Meiryo" panose="020B0604030504040204" pitchFamily="34" charset="-128"/>
                <a:ea typeface="Meiryo" panose="020B0604030504040204" pitchFamily="34" charset="-128"/>
              </a:rPr>
              <a:t>3,600 </a:t>
            </a:r>
            <a:r>
              <a:rPr lang="ja-JP" altLang="en-US" sz="4000">
                <a:latin typeface="Meiryo" panose="020B0604030504040204" pitchFamily="34" charset="-128"/>
                <a:ea typeface="Meiryo" panose="020B0604030504040204" pitchFamily="34" charset="-128"/>
              </a:rPr>
              <a:t>秒</a:t>
            </a:r>
            <a:r>
              <a:rPr lang="en-US" altLang="ja-JP" sz="4000" dirty="0">
                <a:latin typeface="Meiryo" panose="020B0604030504040204" pitchFamily="34" charset="-128"/>
                <a:ea typeface="Meiryo" panose="020B0604030504040204" pitchFamily="34" charset="-128"/>
              </a:rPr>
              <a:t>)</a:t>
            </a:r>
            <a:r>
              <a:rPr lang="ja-JP" altLang="en-US" sz="4000">
                <a:latin typeface="Meiryo" panose="020B0604030504040204" pitchFamily="34" charset="-128"/>
                <a:ea typeface="Meiryo" panose="020B0604030504040204" pitchFamily="34" charset="-128"/>
              </a:rPr>
              <a:t>、有効期限を設定できます。認証情報が有効な期間を指定できます。一時的セキュリティ認証情報が失効すると、再利用することはできません。</a:t>
            </a:r>
          </a:p>
          <a:p>
            <a:endParaRPr lang="ja-JP" altLang="en-US" sz="4000">
              <a:latin typeface="Meiryo" panose="020B0604030504040204" pitchFamily="34" charset="-128"/>
              <a:ea typeface="Meiryo" panose="020B0604030504040204" pitchFamily="34" charset="-128"/>
            </a:endParaRPr>
          </a:p>
          <a:p>
            <a:endParaRPr lang="ja-JP" altLang="en-US" sz="4000">
              <a:latin typeface="Meiryo" panose="020B0604030504040204" pitchFamily="34" charset="-128"/>
              <a:ea typeface="Meiryo" panose="020B0604030504040204" pitchFamily="34" charset="-128"/>
            </a:endParaRP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43899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AWS Secrets Manager </a:t>
            </a:r>
            <a:r>
              <a:rPr lang="ja-JP" altLang="en-US" sz="4000">
                <a:latin typeface="Meiryo" panose="020B0604030504040204" pitchFamily="34" charset="-128"/>
                <a:ea typeface="Meiryo" panose="020B0604030504040204" pitchFamily="34" charset="-128"/>
              </a:rPr>
              <a:t>はデータベース認証情報を更新することができる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15508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Cognito </a:t>
            </a:r>
            <a:r>
              <a:rPr lang="ja-JP" altLang="en-US" sz="4000">
                <a:latin typeface="Meiryo" panose="020B0604030504040204" pitchFamily="34" charset="-128"/>
                <a:ea typeface="Meiryo" panose="020B0604030504040204" pitchFamily="34" charset="-128"/>
              </a:rPr>
              <a:t>フェデレーテッドアイデンティティを使用してお客様のユーザー名とパスワードを保存できる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28942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Amazon Cognito </a:t>
            </a:r>
            <a:r>
              <a:rPr lang="ja-JP" altLang="en-US" sz="4000">
                <a:latin typeface="Meiryo" panose="020B0604030504040204" pitchFamily="34" charset="-128"/>
                <a:ea typeface="Meiryo" panose="020B0604030504040204" pitchFamily="34" charset="-128"/>
              </a:rPr>
              <a:t>ユーザープールはデバイス間でのユーザーデータの同期を可能にする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r>
              <a:rPr lang="ja-JP" altLang="en-US" sz="4000" b="1">
                <a:solidFill>
                  <a:srgbClr val="FF0000"/>
                </a:solidFill>
                <a:latin typeface="Meiryo" panose="020B0604030504040204" pitchFamily="34" charset="-128"/>
                <a:ea typeface="Meiryo" panose="020B0604030504040204" pitchFamily="34" charset="-128"/>
              </a:rPr>
              <a:t>複数デバイスでの、ユーザーデータの同期</a:t>
            </a:r>
            <a:r>
              <a:rPr lang="ja-JP" altLang="en-US" sz="4000">
                <a:latin typeface="Meiryo" panose="020B0604030504040204" pitchFamily="34" charset="-128"/>
                <a:ea typeface="Meiryo" panose="020B0604030504040204" pitchFamily="34" charset="-128"/>
              </a:rPr>
              <a:t>が可能。</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15454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Amazon Cognito </a:t>
            </a:r>
            <a:r>
              <a:rPr lang="ja-JP" altLang="en-US" sz="4000">
                <a:latin typeface="Meiryo" panose="020B0604030504040204" pitchFamily="34" charset="-128"/>
                <a:ea typeface="Meiryo" panose="020B0604030504040204" pitchFamily="34" charset="-128"/>
              </a:rPr>
              <a:t>ユーザープールでは、</a:t>
            </a:r>
            <a:r>
              <a:rPr lang="en-US" altLang="ja-JP" sz="4000" dirty="0">
                <a:latin typeface="Meiryo" panose="020B0604030504040204" pitchFamily="34" charset="-128"/>
                <a:ea typeface="Meiryo" panose="020B0604030504040204" pitchFamily="34" charset="-128"/>
              </a:rPr>
              <a:t>SAML </a:t>
            </a:r>
            <a:r>
              <a:rPr lang="ja-JP" altLang="en-US" sz="4000">
                <a:latin typeface="Meiryo" panose="020B0604030504040204" pitchFamily="34" charset="-128"/>
                <a:ea typeface="Meiryo" panose="020B0604030504040204" pitchFamily="34" charset="-128"/>
              </a:rPr>
              <a:t>および </a:t>
            </a:r>
            <a:r>
              <a:rPr lang="en-US" altLang="ja-JP" sz="4000" dirty="0">
                <a:latin typeface="Meiryo" panose="020B0604030504040204" pitchFamily="34" charset="-128"/>
                <a:ea typeface="Meiryo" panose="020B0604030504040204" pitchFamily="34" charset="-128"/>
              </a:rPr>
              <a:t>OpenID Connect</a:t>
            </a:r>
            <a:r>
              <a:rPr lang="ja-JP" altLang="en-US" sz="4000">
                <a:latin typeface="Meiryo" panose="020B0604030504040204" pitchFamily="34" charset="-128"/>
                <a:ea typeface="Meiryo" panose="020B0604030504040204" pitchFamily="34" charset="-128"/>
              </a:rPr>
              <a:t>を使用した認証を実装することができる。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64477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DC966-4654-F344-8B7A-63C19E2A997F}"/>
              </a:ext>
            </a:extLst>
          </p:cNvPr>
          <p:cNvSpPr>
            <a:spLocks noGrp="1"/>
          </p:cNvSpPr>
          <p:nvPr>
            <p:ph type="title"/>
          </p:nvPr>
        </p:nvSpPr>
        <p:spPr/>
        <p:txBody>
          <a:bodyPr/>
          <a:lstStyle/>
          <a:p>
            <a:r>
              <a:rPr lang="ja-JP" altLang="en-US">
                <a:latin typeface="Meiryo" panose="020B0604030504040204" pitchFamily="34" charset="-128"/>
                <a:ea typeface="Meiryo" panose="020B0604030504040204" pitchFamily="34" charset="-128"/>
              </a:rPr>
              <a:t>モジュール</a:t>
            </a:r>
            <a:r>
              <a:rPr lang="en-US" altLang="ja-JP" dirty="0">
                <a:latin typeface="Meiryo" panose="020B0604030504040204" pitchFamily="34" charset="-128"/>
                <a:ea typeface="Meiryo" panose="020B0604030504040204" pitchFamily="34" charset="-128"/>
              </a:rPr>
              <a:t>14 </a:t>
            </a:r>
            <a:r>
              <a:rPr lang="ja-JP" altLang="en-US">
                <a:latin typeface="Meiryo" panose="020B0604030504040204" pitchFamily="34" charset="-128"/>
                <a:ea typeface="Meiryo" panose="020B0604030504040204" pitchFamily="34" charset="-128"/>
              </a:rPr>
              <a:t>知識の確認</a:t>
            </a:r>
            <a:endParaRPr lang="en-US" dirty="0">
              <a:latin typeface="Meiryo" panose="020B0604030504040204" pitchFamily="34" charset="-128"/>
              <a:ea typeface="Meiryo" panose="020B0604030504040204" pitchFamily="34" charset="-128"/>
            </a:endParaRPr>
          </a:p>
        </p:txBody>
      </p:sp>
      <p:sp>
        <p:nvSpPr>
          <p:cNvPr id="5" name="Text Placeholder 4">
            <a:extLst>
              <a:ext uri="{FF2B5EF4-FFF2-40B4-BE49-F238E27FC236}">
                <a16:creationId xmlns:a16="http://schemas.microsoft.com/office/drawing/2014/main" id="{AA7F85D1-EB8F-C545-B601-DEFFF2A61629}"/>
              </a:ext>
            </a:extLst>
          </p:cNvPr>
          <p:cNvSpPr>
            <a:spLocks noGrp="1"/>
          </p:cNvSpPr>
          <p:nvPr>
            <p:ph type="body" idx="1"/>
          </p:nvPr>
        </p:nvSpPr>
        <p:spPr/>
        <p:txBody>
          <a:bodyPr/>
          <a:lstStyle/>
          <a:p>
            <a:endParaRPr lang="en-US"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9131531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DevOps </a:t>
            </a:r>
            <a:r>
              <a:rPr lang="ja-JP" altLang="en-US" sz="4000">
                <a:latin typeface="Meiryo" panose="020B0604030504040204" pitchFamily="34" charset="-128"/>
                <a:ea typeface="Meiryo" panose="020B0604030504040204" pitchFamily="34" charset="-128"/>
              </a:rPr>
              <a:t>は製品に関係するチーム間の共同作業を必要とする方法論である</a:t>
            </a:r>
            <a:endParaRPr lang="en-US" altLang="ja-JP" sz="4000" dirty="0">
              <a:latin typeface="Meiryo" panose="020B0604030504040204" pitchFamily="34" charset="-128"/>
              <a:ea typeface="Meiryo" panose="020B0604030504040204" pitchFamily="34" charset="-128"/>
            </a:endParaRP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a:latin typeface="Meiryo" panose="020B0604030504040204" pitchFamily="34" charset="-128"/>
              <a:ea typeface="Meiryo" panose="020B0604030504040204" pitchFamily="34" charset="-128"/>
            </a:endParaRP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86968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DC966-4654-F344-8B7A-63C19E2A997F}"/>
              </a:ext>
            </a:extLst>
          </p:cNvPr>
          <p:cNvSpPr>
            <a:spLocks noGrp="1"/>
          </p:cNvSpPr>
          <p:nvPr>
            <p:ph type="title"/>
          </p:nvPr>
        </p:nvSpPr>
        <p:spPr/>
        <p:txBody>
          <a:bodyPr/>
          <a:lstStyle/>
          <a:p>
            <a:r>
              <a:rPr lang="ja-JP" altLang="en-US">
                <a:latin typeface="Meiryo" panose="020B0604030504040204" pitchFamily="34" charset="-128"/>
                <a:ea typeface="Meiryo" panose="020B0604030504040204" pitchFamily="34" charset="-128"/>
              </a:rPr>
              <a:t>モジュール</a:t>
            </a:r>
            <a:r>
              <a:rPr lang="en-US" altLang="ja-JP" dirty="0">
                <a:latin typeface="Meiryo" panose="020B0604030504040204" pitchFamily="34" charset="-128"/>
                <a:ea typeface="Meiryo" panose="020B0604030504040204" pitchFamily="34" charset="-128"/>
              </a:rPr>
              <a:t>3 </a:t>
            </a:r>
            <a:r>
              <a:rPr lang="ja-JP" altLang="en-US">
                <a:latin typeface="Meiryo" panose="020B0604030504040204" pitchFamily="34" charset="-128"/>
                <a:ea typeface="Meiryo" panose="020B0604030504040204" pitchFamily="34" charset="-128"/>
              </a:rPr>
              <a:t>知識の確認</a:t>
            </a:r>
            <a:endParaRPr lang="en-US" dirty="0">
              <a:latin typeface="Meiryo" panose="020B0604030504040204" pitchFamily="34" charset="-128"/>
              <a:ea typeface="Meiryo" panose="020B0604030504040204" pitchFamily="34" charset="-128"/>
            </a:endParaRPr>
          </a:p>
        </p:txBody>
      </p:sp>
      <p:sp>
        <p:nvSpPr>
          <p:cNvPr id="5" name="Text Placeholder 4">
            <a:extLst>
              <a:ext uri="{FF2B5EF4-FFF2-40B4-BE49-F238E27FC236}">
                <a16:creationId xmlns:a16="http://schemas.microsoft.com/office/drawing/2014/main" id="{AA7F85D1-EB8F-C545-B601-DEFFF2A61629}"/>
              </a:ext>
            </a:extLst>
          </p:cNvPr>
          <p:cNvSpPr>
            <a:spLocks noGrp="1"/>
          </p:cNvSpPr>
          <p:nvPr>
            <p:ph type="body" idx="1"/>
          </p:nvPr>
        </p:nvSpPr>
        <p:spPr/>
        <p:txBody>
          <a:bodyPr/>
          <a:lstStyle/>
          <a:p>
            <a:endParaRPr 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06113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リリースプロセスは大抵、ソース、ビルド、テスト、本番環境、モニタリングという </a:t>
            </a:r>
            <a:r>
              <a:rPr lang="en-US" altLang="ja-JP" sz="4000" dirty="0">
                <a:latin typeface="Meiryo" panose="020B0604030504040204" pitchFamily="34" charset="-128"/>
                <a:ea typeface="Meiryo" panose="020B0604030504040204" pitchFamily="34" charset="-128"/>
              </a:rPr>
              <a:t>5 </a:t>
            </a:r>
            <a:r>
              <a:rPr lang="ja-JP" altLang="en-US" sz="4000">
                <a:latin typeface="Meiryo" panose="020B0604030504040204" pitchFamily="34" charset="-128"/>
                <a:ea typeface="Meiryo" panose="020B0604030504040204" pitchFamily="34" charset="-128"/>
              </a:rPr>
              <a:t>つの段階に簡略化できる</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4598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ブルー</a:t>
            </a:r>
            <a:r>
              <a:rPr lang="en-US" altLang="ja-JP" sz="4000" dirty="0">
                <a:latin typeface="Meiryo" panose="020B0604030504040204" pitchFamily="34" charset="-128"/>
                <a:ea typeface="Meiryo" panose="020B0604030504040204" pitchFamily="34" charset="-128"/>
              </a:rPr>
              <a:t>/</a:t>
            </a:r>
            <a:r>
              <a:rPr lang="ja-JP" altLang="en-US" sz="4000">
                <a:latin typeface="Meiryo" panose="020B0604030504040204" pitchFamily="34" charset="-128"/>
                <a:ea typeface="Meiryo" panose="020B0604030504040204" pitchFamily="34" charset="-128"/>
              </a:rPr>
              <a:t>グリーン間のトラフィックルート変更には、</a:t>
            </a:r>
            <a:r>
              <a:rPr lang="en-US" altLang="ja-JP" sz="4000" dirty="0">
                <a:latin typeface="Meiryo" panose="020B0604030504040204" pitchFamily="34" charset="-128"/>
                <a:ea typeface="Meiryo" panose="020B0604030504040204" pitchFamily="34" charset="-128"/>
              </a:rPr>
              <a:t>DNS </a:t>
            </a:r>
            <a:r>
              <a:rPr lang="ja-JP" altLang="en-US" sz="4000">
                <a:latin typeface="Meiryo" panose="020B0604030504040204" pitchFamily="34" charset="-128"/>
                <a:ea typeface="Meiryo" panose="020B0604030504040204" pitchFamily="34" charset="-128"/>
              </a:rPr>
              <a:t>カットオーバーと </a:t>
            </a:r>
            <a:r>
              <a:rPr lang="en-US" altLang="ja-JP" sz="4000" dirty="0">
                <a:latin typeface="Meiryo" panose="020B0604030504040204" pitchFamily="34" charset="-128"/>
                <a:ea typeface="Meiryo" panose="020B0604030504040204" pitchFamily="34" charset="-128"/>
              </a:rPr>
              <a:t>Auto Scaling </a:t>
            </a:r>
            <a:r>
              <a:rPr lang="ja-JP" altLang="en-US" sz="4000">
                <a:latin typeface="Meiryo" panose="020B0604030504040204" pitchFamily="34" charset="-128"/>
                <a:ea typeface="Meiryo" panose="020B0604030504040204" pitchFamily="34" charset="-128"/>
              </a:rPr>
              <a:t>グループの交換という </a:t>
            </a:r>
            <a:r>
              <a:rPr lang="en-US" altLang="ja-JP" sz="4000" dirty="0">
                <a:latin typeface="Meiryo" panose="020B0604030504040204" pitchFamily="34" charset="-128"/>
                <a:ea typeface="Meiryo" panose="020B0604030504040204" pitchFamily="34" charset="-128"/>
              </a:rPr>
              <a:t>2 </a:t>
            </a:r>
            <a:r>
              <a:rPr lang="ja-JP" altLang="en-US" sz="4000">
                <a:latin typeface="Meiryo" panose="020B0604030504040204" pitchFamily="34" charset="-128"/>
                <a:ea typeface="Meiryo" panose="020B0604030504040204" pitchFamily="34" charset="-128"/>
              </a:rPr>
              <a:t>つの方法が、最も一般的な手法として用いられている </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33822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AWS CodeStar </a:t>
            </a:r>
            <a:r>
              <a:rPr lang="ja-JP" altLang="en-US" sz="4000">
                <a:latin typeface="Meiryo" panose="020B0604030504040204" pitchFamily="34" charset="-128"/>
                <a:ea typeface="Meiryo" panose="020B0604030504040204" pitchFamily="34" charset="-128"/>
              </a:rPr>
              <a:t>では、ソースコードのコンパイル、テストの実行、すぐにデプロイできるソフトウェアパッケージの生成を行う </a:t>
            </a:r>
          </a:p>
          <a:p>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p>
          <a:p>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86613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Elastic Beanstalk </a:t>
            </a:r>
            <a:r>
              <a:rPr lang="ja-JP" altLang="en-US" sz="4000">
                <a:latin typeface="Meiryo" panose="020B0604030504040204" pitchFamily="34" charset="-128"/>
                <a:ea typeface="Meiryo" panose="020B0604030504040204" pitchFamily="34" charset="-128"/>
              </a:rPr>
              <a:t>では、アプリケーションの新しいバージョンをローリング更新で既存のスタックの上にリリースできる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38870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en-US" altLang="ja-JP" sz="4000" dirty="0">
                <a:latin typeface="Meiryo" panose="020B0604030504040204" pitchFamily="34" charset="-128"/>
                <a:ea typeface="Meiryo" panose="020B0604030504040204" pitchFamily="34" charset="-128"/>
              </a:rPr>
              <a:t>A/B </a:t>
            </a:r>
            <a:r>
              <a:rPr lang="ja-JP" altLang="en-US" sz="4000">
                <a:latin typeface="Meiryo" panose="020B0604030504040204" pitchFamily="34" charset="-128"/>
                <a:ea typeface="Meiryo" panose="020B0604030504040204" pitchFamily="34" charset="-128"/>
              </a:rPr>
              <a:t>デプロイ戦略は、ブルー</a:t>
            </a:r>
            <a:r>
              <a:rPr lang="en-US" altLang="ja-JP" sz="4000" dirty="0">
                <a:latin typeface="Meiryo" panose="020B0604030504040204" pitchFamily="34" charset="-128"/>
                <a:ea typeface="Meiryo" panose="020B0604030504040204" pitchFamily="34" charset="-128"/>
              </a:rPr>
              <a:t>/</a:t>
            </a:r>
            <a:r>
              <a:rPr lang="ja-JP" altLang="en-US" sz="4000">
                <a:latin typeface="Meiryo" panose="020B0604030504040204" pitchFamily="34" charset="-128"/>
                <a:ea typeface="Meiryo" panose="020B0604030504040204" pitchFamily="34" charset="-128"/>
              </a:rPr>
              <a:t>グリーンデプロイ戦略とは機能が大きく異なっている </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en-US" altLang="ja-JP" sz="4000" dirty="0">
                <a:latin typeface="Meiryo" panose="020B0604030504040204" pitchFamily="34" charset="-128"/>
                <a:ea typeface="Meiryo" panose="020B0604030504040204" pitchFamily="34" charset="-128"/>
              </a:rPr>
              <a:t>A/B </a:t>
            </a:r>
            <a:r>
              <a:rPr lang="ja-JP" altLang="en-US" sz="4000">
                <a:latin typeface="Meiryo" panose="020B0604030504040204" pitchFamily="34" charset="-128"/>
                <a:ea typeface="Meiryo" panose="020B0604030504040204" pitchFamily="34" charset="-128"/>
              </a:rPr>
              <a:t>デプロイ戦略は、実行している環境の </a:t>
            </a:r>
            <a:r>
              <a:rPr lang="en-US" altLang="ja-JP" sz="4000" dirty="0">
                <a:latin typeface="Meiryo" panose="020B0604030504040204" pitchFamily="34" charset="-128"/>
                <a:ea typeface="Meiryo" panose="020B0604030504040204" pitchFamily="34" charset="-128"/>
              </a:rPr>
              <a:t>2 </a:t>
            </a:r>
            <a:r>
              <a:rPr lang="ja-JP" altLang="en-US" sz="4000">
                <a:latin typeface="Meiryo" panose="020B0604030504040204" pitchFamily="34" charset="-128"/>
                <a:ea typeface="Meiryo" panose="020B0604030504040204" pitchFamily="34" charset="-128"/>
              </a:rPr>
              <a:t>つのコピーを使用するという点でブルー</a:t>
            </a:r>
            <a:r>
              <a:rPr lang="en-US" altLang="ja-JP" sz="4000" dirty="0">
                <a:latin typeface="Meiryo" panose="020B0604030504040204" pitchFamily="34" charset="-128"/>
                <a:ea typeface="Meiryo" panose="020B0604030504040204" pitchFamily="34" charset="-128"/>
              </a:rPr>
              <a:t>/</a:t>
            </a:r>
            <a:r>
              <a:rPr lang="ja-JP" altLang="en-US" sz="4000">
                <a:latin typeface="Meiryo" panose="020B0604030504040204" pitchFamily="34" charset="-128"/>
                <a:ea typeface="Meiryo" panose="020B0604030504040204" pitchFamily="34" charset="-128"/>
              </a:rPr>
              <a:t>グリーンと同じように機能します</a:t>
            </a:r>
            <a:endParaRPr lang="ja-JP" alt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06447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728F15-6E42-7342-9C56-0D4DC4AF1C27}"/>
              </a:ext>
            </a:extLst>
          </p:cNvPr>
          <p:cNvSpPr>
            <a:spLocks noGrp="1"/>
          </p:cNvSpPr>
          <p:nvPr>
            <p:ph idx="1"/>
          </p:nvPr>
        </p:nvSpPr>
        <p:spPr>
          <a:xfrm>
            <a:off x="838200" y="858062"/>
            <a:ext cx="10515600" cy="4351338"/>
          </a:xfrm>
        </p:spPr>
        <p:txBody>
          <a:bodyPr>
            <a:normAutofit/>
          </a:bodyPr>
          <a:lstStyle/>
          <a:p>
            <a:r>
              <a:rPr lang="ja-JP" altLang="en-US" sz="4000">
                <a:latin typeface="Meiryo" panose="020B0604030504040204" pitchFamily="34" charset="-128"/>
                <a:ea typeface="Meiryo" panose="020B0604030504040204" pitchFamily="34" charset="-128"/>
              </a:rPr>
              <a:t>アクセスキー</a:t>
            </a:r>
            <a:r>
              <a:rPr lang="en-US" sz="4000" dirty="0">
                <a:latin typeface="Meiryo" panose="020B0604030504040204" pitchFamily="34" charset="-128"/>
                <a:ea typeface="Meiryo" panose="020B0604030504040204" pitchFamily="34" charset="-128"/>
              </a:rPr>
              <a:t>ID</a:t>
            </a:r>
            <a:r>
              <a:rPr lang="ja-JP" altLang="en-US" sz="4000">
                <a:latin typeface="Meiryo" panose="020B0604030504040204" pitchFamily="34" charset="-128"/>
                <a:ea typeface="Meiryo" panose="020B0604030504040204" pitchFamily="34" charset="-128"/>
              </a:rPr>
              <a:t>とシークレットアクセスキーを持つユーザーは </a:t>
            </a:r>
            <a:r>
              <a:rPr lang="en-US" sz="4000" dirty="0">
                <a:latin typeface="Meiryo" panose="020B0604030504040204" pitchFamily="34" charset="-128"/>
                <a:ea typeface="Meiryo" panose="020B0604030504040204" pitchFamily="34" charset="-128"/>
              </a:rPr>
              <a:t>AWS </a:t>
            </a:r>
            <a:r>
              <a:rPr lang="ja-JP" altLang="en-US" sz="4000">
                <a:latin typeface="Meiryo" panose="020B0604030504040204" pitchFamily="34" charset="-128"/>
                <a:ea typeface="Meiryo" panose="020B0604030504040204" pitchFamily="34" charset="-128"/>
              </a:rPr>
              <a:t>マネジメントコンソールにサインインできる</a:t>
            </a:r>
          </a:p>
          <a:p>
            <a:endParaRPr lang="ja-JP" altLang="en-US" sz="400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a:t>
            </a:r>
            <a:endParaRPr lang="en-US" altLang="ja-JP" sz="4000" dirty="0">
              <a:latin typeface="Meiryo" panose="020B0604030504040204" pitchFamily="34" charset="-128"/>
              <a:ea typeface="Meiryo" panose="020B0604030504040204" pitchFamily="34" charset="-128"/>
            </a:endParaRPr>
          </a:p>
          <a:p>
            <a:r>
              <a:rPr lang="ja-JP" altLang="en-US" sz="4000">
                <a:latin typeface="Meiryo" panose="020B0604030504040204" pitchFamily="34" charset="-128"/>
                <a:ea typeface="Meiryo" panose="020B0604030504040204" pitchFamily="34" charset="-128"/>
              </a:rPr>
              <a:t>マネジメントコンソールにログインするには、ユーザー</a:t>
            </a:r>
            <a:r>
              <a:rPr lang="en-US" altLang="ja-JP" sz="4000" dirty="0">
                <a:latin typeface="Meiryo" panose="020B0604030504040204" pitchFamily="34" charset="-128"/>
                <a:ea typeface="Meiryo" panose="020B0604030504040204" pitchFamily="34" charset="-128"/>
              </a:rPr>
              <a:t>ID</a:t>
            </a:r>
            <a:r>
              <a:rPr lang="ja-JP" altLang="en-US" sz="4000">
                <a:latin typeface="Meiryo" panose="020B0604030504040204" pitchFamily="34" charset="-128"/>
                <a:ea typeface="Meiryo" panose="020B0604030504040204" pitchFamily="34" charset="-128"/>
              </a:rPr>
              <a:t>とパスワードが必要である。</a:t>
            </a:r>
            <a:endParaRPr lang="en-US" sz="4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21537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2457</Words>
  <Application>Microsoft Macintosh PowerPoint</Application>
  <PresentationFormat>Widescreen</PresentationFormat>
  <Paragraphs>265</Paragraphs>
  <Slides>84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Meiryo</vt:lpstr>
      <vt:lpstr>Arial</vt:lpstr>
      <vt:lpstr>Calibri</vt:lpstr>
      <vt:lpstr>Calibri Light</vt:lpstr>
      <vt:lpstr>Office Theme</vt:lpstr>
      <vt:lpstr>モジュール2 知識の確認</vt:lpstr>
      <vt:lpstr>PowerPoint Presentation</vt:lpstr>
      <vt:lpstr>PowerPoint Presentation</vt:lpstr>
      <vt:lpstr>PowerPoint Presentation</vt:lpstr>
      <vt:lpstr>PowerPoint Presentation</vt:lpstr>
      <vt:lpstr>PowerPoint Presentation</vt:lpstr>
      <vt:lpstr>PowerPoint Presentation</vt:lpstr>
      <vt:lpstr>モジュール3 知識の確認</vt:lpstr>
      <vt:lpstr>PowerPoint Presentation</vt:lpstr>
      <vt:lpstr>PowerPoint Presentation</vt:lpstr>
      <vt:lpstr>PowerPoint Presentation</vt:lpstr>
      <vt:lpstr>PowerPoint Presentation</vt:lpstr>
      <vt:lpstr>PowerPoint Presentation</vt:lpstr>
      <vt:lpstr>PowerPoint Presentation</vt:lpstr>
      <vt:lpstr>モジュール4 知識の確認</vt:lpstr>
      <vt:lpstr>PowerPoint Presentation</vt:lpstr>
      <vt:lpstr>PowerPoint Presentation</vt:lpstr>
      <vt:lpstr>PowerPoint Presentation</vt:lpstr>
      <vt:lpstr>PowerPoint Presentation</vt:lpstr>
      <vt:lpstr>PowerPoint Presentation</vt:lpstr>
      <vt:lpstr>PowerPoint Presentation</vt:lpstr>
      <vt:lpstr>モジュール6 知識の確認</vt:lpstr>
      <vt:lpstr>PowerPoint Presentation</vt:lpstr>
      <vt:lpstr>PowerPoint Presentation</vt:lpstr>
      <vt:lpstr>PowerPoint Presentation</vt:lpstr>
      <vt:lpstr>PowerPoint Presentation</vt:lpstr>
      <vt:lpstr>PowerPoint Presentation</vt:lpstr>
      <vt:lpstr>PowerPoint Presentation</vt:lpstr>
      <vt:lpstr>モジュール7 知識の確認</vt:lpstr>
      <vt:lpstr>PowerPoint Presentation</vt:lpstr>
      <vt:lpstr>PowerPoint Presentation</vt:lpstr>
      <vt:lpstr>PowerPoint Presentation</vt:lpstr>
      <vt:lpstr>PowerPoint Presentation</vt:lpstr>
      <vt:lpstr>PowerPoint Presentation</vt:lpstr>
      <vt:lpstr>PowerPoint Presentation</vt:lpstr>
      <vt:lpstr>モジュール8 知識の確認</vt:lpstr>
      <vt:lpstr>PowerPoint Presentation</vt:lpstr>
      <vt:lpstr>PowerPoint Presentation</vt:lpstr>
      <vt:lpstr>PowerPoint Presentation</vt:lpstr>
      <vt:lpstr>PowerPoint Presentation</vt:lpstr>
      <vt:lpstr>PowerPoint Presentation</vt:lpstr>
      <vt:lpstr>PowerPoint Presentation</vt:lpstr>
      <vt:lpstr>モジュール9 知識の確認</vt:lpstr>
      <vt:lpstr>PowerPoint Presentation</vt:lpstr>
      <vt:lpstr>PowerPoint Presentation</vt:lpstr>
      <vt:lpstr>PowerPoint Presentation</vt:lpstr>
      <vt:lpstr>PowerPoint Presentation</vt:lpstr>
      <vt:lpstr>PowerPoint Presentation</vt:lpstr>
      <vt:lpstr>PowerPoint Presentation</vt:lpstr>
      <vt:lpstr>モジュール10 知識の確認</vt:lpstr>
      <vt:lpstr>PowerPoint Presentation</vt:lpstr>
      <vt:lpstr>PowerPoint Presentation</vt:lpstr>
      <vt:lpstr>PowerPoint Presentation</vt:lpstr>
      <vt:lpstr>PowerPoint Presentation</vt:lpstr>
      <vt:lpstr>PowerPoint Presentation</vt:lpstr>
      <vt:lpstr>PowerPoint Presentation</vt:lpstr>
      <vt:lpstr>モジュール11 知識の確認</vt:lpstr>
      <vt:lpstr>PowerPoint Presentation</vt:lpstr>
      <vt:lpstr>PowerPoint Presentation</vt:lpstr>
      <vt:lpstr>PowerPoint Presentation</vt:lpstr>
      <vt:lpstr>PowerPoint Presentation</vt:lpstr>
      <vt:lpstr>PowerPoint Presentation</vt:lpstr>
      <vt:lpstr>PowerPoint Presentation</vt:lpstr>
      <vt:lpstr>モジュール12 知識の確認</vt:lpstr>
      <vt:lpstr>PowerPoint Presentation</vt:lpstr>
      <vt:lpstr>PowerPoint Presentation</vt:lpstr>
      <vt:lpstr>PowerPoint Presentation</vt:lpstr>
      <vt:lpstr>PowerPoint Presentation</vt:lpstr>
      <vt:lpstr>PowerPoint Presentation</vt:lpstr>
      <vt:lpstr>PowerPoint Presentation</vt:lpstr>
      <vt:lpstr>モジュール13 知識の確認</vt:lpstr>
      <vt:lpstr>PowerPoint Presentation</vt:lpstr>
      <vt:lpstr>PowerPoint Presentation</vt:lpstr>
      <vt:lpstr>PowerPoint Presentation</vt:lpstr>
      <vt:lpstr>PowerPoint Presentation</vt:lpstr>
      <vt:lpstr>PowerPoint Presentation</vt:lpstr>
      <vt:lpstr>PowerPoint Presentation</vt:lpstr>
      <vt:lpstr>モジュール14 知識の確認</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モジュール2</dc:title>
  <dc:creator>Microsoft Office User</dc:creator>
  <cp:lastModifiedBy>Microsoft Office User</cp:lastModifiedBy>
  <cp:revision>24</cp:revision>
  <dcterms:created xsi:type="dcterms:W3CDTF">2019-04-08T06:43:32Z</dcterms:created>
  <dcterms:modified xsi:type="dcterms:W3CDTF">2019-04-08T10:58:31Z</dcterms:modified>
</cp:coreProperties>
</file>