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68" r:id="rId4"/>
    <p:sldId id="269" r:id="rId5"/>
    <p:sldId id="27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8FC571-715D-4BD6-81BD-9F936DB464B2}">
          <p14:sldIdLst>
            <p14:sldId id="25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2017/5/9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t>2017/5/9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zh-CN" altLang="zh-CN" sz="5400" dirty="0" smtClean="0">
                <a:effectLst/>
              </a:rPr>
              <a:t>了解算法</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219584" y="476672"/>
            <a:ext cx="7498080" cy="2232248"/>
          </a:xfrm>
        </p:spPr>
        <p:txBody>
          <a:bodyPr>
            <a:normAutofit/>
          </a:bodyPr>
          <a:lstStyle/>
          <a:p>
            <a:pPr latinLnBrk="1"/>
            <a:r>
              <a:rPr lang="zh-CN" altLang="zh-CN" sz="1800" dirty="0"/>
              <a:t>算法可以理解为有基本运算符和固定运算顺序所构成的完整解决过程，也可以看成是为解决某类问题而设计的精确运算序列。例如，为了计算长方形的面积，而使用的“长</a:t>
            </a:r>
            <a:r>
              <a:rPr lang="en-US" altLang="zh-CN" sz="1800" dirty="0"/>
              <a:t>*</a:t>
            </a:r>
            <a:r>
              <a:rPr lang="zh-CN" altLang="zh-CN" sz="1800" dirty="0"/>
              <a:t>宽”公式就是一个典型的算法</a:t>
            </a:r>
            <a:r>
              <a:rPr lang="zh-CN" altLang="zh-CN" sz="1800" dirty="0" smtClean="0"/>
              <a:t>。</a:t>
            </a:r>
            <a:endParaRPr lang="en-US" altLang="zh-CN" sz="1800" dirty="0" smtClean="0"/>
          </a:p>
          <a:p>
            <a:pPr latinLnBrk="1"/>
            <a:r>
              <a:rPr lang="zh-CN" altLang="zh-CN" sz="1800" dirty="0"/>
              <a:t>可以将算法看作是为解决一个问题而采取的方法和步骤。遇到问题时只需使用对应的算法即可。例如，一首歌曲的乐谱可以称为该歌曲的算法，因为它指定了演奏该歌的每一个音符，按照它的规定就能演奏出该歌曲。</a:t>
            </a:r>
          </a:p>
        </p:txBody>
      </p:sp>
      <p:sp>
        <p:nvSpPr>
          <p:cNvPr id="13" name="内容占位符 2"/>
          <p:cNvSpPr txBox="1">
            <a:spLocks/>
          </p:cNvSpPr>
          <p:nvPr/>
        </p:nvSpPr>
        <p:spPr>
          <a:xfrm>
            <a:off x="1219584" y="3573016"/>
            <a:ext cx="7498080" cy="259228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endParaRPr lang="zh-CN" altLang="zh-CN" sz="1400" dirty="0"/>
          </a:p>
        </p:txBody>
      </p:sp>
      <p:sp>
        <p:nvSpPr>
          <p:cNvPr id="15" name="内容占位符 2"/>
          <p:cNvSpPr txBox="1">
            <a:spLocks/>
          </p:cNvSpPr>
          <p:nvPr/>
        </p:nvSpPr>
        <p:spPr>
          <a:xfrm>
            <a:off x="1233385" y="2924944"/>
            <a:ext cx="7498080" cy="223224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zh-CN" sz="1800" dirty="0"/>
              <a:t>首先我们先用最简单的方法来实现，具体步骤如下。</a:t>
            </a:r>
          </a:p>
          <a:p>
            <a:pPr lvl="1" latinLnBrk="1"/>
            <a:r>
              <a:rPr lang="zh-CN" altLang="zh-CN" sz="1400" dirty="0"/>
              <a:t>（</a:t>
            </a:r>
            <a:r>
              <a:rPr lang="en-US" altLang="zh-CN" sz="1400" dirty="0"/>
              <a:t>1</a:t>
            </a:r>
            <a:r>
              <a:rPr lang="zh-CN" altLang="zh-CN" sz="1400" dirty="0"/>
              <a:t>）先计算</a:t>
            </a:r>
            <a:r>
              <a:rPr lang="en-US" altLang="zh-CN" sz="1400" dirty="0"/>
              <a:t>1+2</a:t>
            </a:r>
            <a:r>
              <a:rPr lang="zh-CN" altLang="zh-CN" sz="1400" dirty="0"/>
              <a:t>的和，得到结果</a:t>
            </a:r>
            <a:r>
              <a:rPr lang="en-US" altLang="zh-CN" sz="1400" dirty="0"/>
              <a:t>3</a:t>
            </a:r>
            <a:r>
              <a:rPr lang="zh-CN" altLang="zh-CN" sz="1400" dirty="0"/>
              <a:t>。</a:t>
            </a:r>
          </a:p>
          <a:p>
            <a:pPr lvl="1" latinLnBrk="1"/>
            <a:r>
              <a:rPr lang="zh-CN" altLang="zh-CN" sz="1400" dirty="0"/>
              <a:t>（</a:t>
            </a:r>
            <a:r>
              <a:rPr lang="en-US" altLang="zh-CN" sz="1400" dirty="0"/>
              <a:t>2</a:t>
            </a:r>
            <a:r>
              <a:rPr lang="zh-CN" altLang="zh-CN" sz="1400" dirty="0"/>
              <a:t>）将第</a:t>
            </a:r>
            <a:r>
              <a:rPr lang="en-US" altLang="zh-CN" sz="1400" dirty="0"/>
              <a:t>1</a:t>
            </a:r>
            <a:r>
              <a:rPr lang="zh-CN" altLang="zh-CN" sz="1400" dirty="0"/>
              <a:t>步的结果</a:t>
            </a:r>
            <a:r>
              <a:rPr lang="en-US" altLang="zh-CN" sz="1400" dirty="0"/>
              <a:t>3</a:t>
            </a:r>
            <a:r>
              <a:rPr lang="zh-CN" altLang="zh-CN" sz="1400" dirty="0"/>
              <a:t>加上</a:t>
            </a:r>
            <a:r>
              <a:rPr lang="en-US" altLang="zh-CN" sz="1400" dirty="0"/>
              <a:t>3</a:t>
            </a:r>
            <a:r>
              <a:rPr lang="zh-CN" altLang="zh-CN" sz="1400" dirty="0"/>
              <a:t>，得到结果</a:t>
            </a:r>
            <a:r>
              <a:rPr lang="en-US" altLang="zh-CN" sz="1400" dirty="0"/>
              <a:t>6</a:t>
            </a:r>
            <a:r>
              <a:rPr lang="zh-CN" altLang="zh-CN" sz="1400" dirty="0"/>
              <a:t>。</a:t>
            </a:r>
          </a:p>
          <a:p>
            <a:pPr lvl="1"/>
            <a:r>
              <a:rPr lang="zh-CN" altLang="zh-CN" sz="1400" dirty="0"/>
              <a:t>（</a:t>
            </a:r>
            <a:r>
              <a:rPr lang="en-US" altLang="zh-CN" sz="1400" dirty="0"/>
              <a:t>3</a:t>
            </a:r>
            <a:r>
              <a:rPr lang="zh-CN" altLang="zh-CN" sz="1400" dirty="0"/>
              <a:t>）将第</a:t>
            </a:r>
            <a:r>
              <a:rPr lang="en-US" altLang="zh-CN" sz="1400" dirty="0"/>
              <a:t>2</a:t>
            </a:r>
            <a:r>
              <a:rPr lang="zh-CN" altLang="zh-CN" sz="1400" dirty="0"/>
              <a:t>步计算的结果</a:t>
            </a:r>
            <a:r>
              <a:rPr lang="en-US" altLang="zh-CN" sz="1400" dirty="0"/>
              <a:t>6</a:t>
            </a:r>
            <a:r>
              <a:rPr lang="zh-CN" altLang="zh-CN" sz="1400" dirty="0"/>
              <a:t>加上</a:t>
            </a:r>
            <a:r>
              <a:rPr lang="en-US" altLang="zh-CN" sz="1400" dirty="0"/>
              <a:t>4</a:t>
            </a:r>
            <a:r>
              <a:rPr lang="zh-CN" altLang="zh-CN" sz="1400" dirty="0"/>
              <a:t>得到最终结果，</a:t>
            </a:r>
            <a:r>
              <a:rPr lang="zh-CN" altLang="zh-CN" sz="1400" dirty="0" smtClean="0"/>
              <a:t>即</a:t>
            </a:r>
            <a:r>
              <a:rPr lang="en-US" altLang="zh-CN" sz="1400" dirty="0" smtClean="0"/>
              <a:t>10</a:t>
            </a:r>
            <a:r>
              <a:rPr lang="zh-CN" altLang="zh-CN" sz="1400" dirty="0" smtClean="0"/>
              <a:t>。</a:t>
            </a:r>
            <a:endParaRPr lang="zh-CN" altLang="zh-CN" sz="1400" dirty="0"/>
          </a:p>
        </p:txBody>
      </p:sp>
    </p:spTree>
    <p:extLst>
      <p:ext uri="{BB962C8B-B14F-4D97-AF65-F5344CB8AC3E}">
        <p14:creationId xmlns:p14="http://schemas.microsoft.com/office/powerpoint/2010/main" val="51621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219584" y="476672"/>
            <a:ext cx="7498080" cy="2736304"/>
          </a:xfrm>
        </p:spPr>
        <p:txBody>
          <a:bodyPr>
            <a:noAutofit/>
          </a:bodyPr>
          <a:lstStyle/>
          <a:p>
            <a:pPr latinLnBrk="1"/>
            <a:r>
              <a:rPr lang="zh-CN" altLang="zh-CN" sz="1200" dirty="0"/>
              <a:t>（</a:t>
            </a:r>
            <a:r>
              <a:rPr lang="en-US" altLang="zh-CN" sz="1200" dirty="0"/>
              <a:t>1</a:t>
            </a:r>
            <a:r>
              <a:rPr lang="zh-CN" altLang="zh-CN" sz="1200" dirty="0"/>
              <a:t>）创建一个</a:t>
            </a:r>
            <a:r>
              <a:rPr lang="en-US" altLang="zh-CN" sz="1200" dirty="0"/>
              <a:t>sum</a:t>
            </a:r>
            <a:r>
              <a:rPr lang="zh-CN" altLang="zh-CN" sz="1200" dirty="0"/>
              <a:t>变量，用来保存每次的求和结果，初始值为</a:t>
            </a:r>
            <a:r>
              <a:rPr lang="en-US" altLang="zh-CN" sz="1200" dirty="0"/>
              <a:t>0</a:t>
            </a:r>
            <a:r>
              <a:rPr lang="zh-CN" altLang="zh-CN" sz="1200" dirty="0"/>
              <a:t>。</a:t>
            </a:r>
          </a:p>
          <a:p>
            <a:pPr latinLnBrk="1"/>
            <a:r>
              <a:rPr lang="zh-CN" altLang="zh-CN" sz="1200" dirty="0"/>
              <a:t>（</a:t>
            </a:r>
            <a:r>
              <a:rPr lang="en-US" altLang="zh-CN" sz="1200" dirty="0"/>
              <a:t>2</a:t>
            </a:r>
            <a:r>
              <a:rPr lang="zh-CN" altLang="zh-CN" sz="1200" dirty="0"/>
              <a:t>）创建一个</a:t>
            </a:r>
            <a:r>
              <a:rPr lang="en-US" altLang="zh-CN" sz="1200" dirty="0"/>
              <a:t>i</a:t>
            </a:r>
            <a:r>
              <a:rPr lang="zh-CN" altLang="zh-CN" sz="1200" dirty="0"/>
              <a:t>变量，用来表示当前的加数，初始值为</a:t>
            </a:r>
            <a:r>
              <a:rPr lang="en-US" altLang="zh-CN" sz="1200" dirty="0"/>
              <a:t>1</a:t>
            </a:r>
            <a:r>
              <a:rPr lang="zh-CN" altLang="zh-CN" sz="1200" dirty="0"/>
              <a:t>。</a:t>
            </a:r>
          </a:p>
          <a:p>
            <a:pPr latinLnBrk="1"/>
            <a:r>
              <a:rPr lang="zh-CN" altLang="zh-CN" sz="1200" dirty="0"/>
              <a:t>（</a:t>
            </a:r>
            <a:r>
              <a:rPr lang="en-US" altLang="zh-CN" sz="1200" dirty="0"/>
              <a:t>3</a:t>
            </a:r>
            <a:r>
              <a:rPr lang="zh-CN" altLang="zh-CN" sz="1200" dirty="0"/>
              <a:t>）执行</a:t>
            </a:r>
            <a:r>
              <a:rPr lang="en-US" altLang="zh-CN" sz="1200" dirty="0"/>
              <a:t>sum=</a:t>
            </a:r>
            <a:r>
              <a:rPr lang="en-US" altLang="zh-CN" sz="1200" dirty="0" err="1"/>
              <a:t>sum+i</a:t>
            </a:r>
            <a:r>
              <a:rPr lang="zh-CN" altLang="zh-CN" sz="1200" dirty="0"/>
              <a:t>语句完成</a:t>
            </a:r>
            <a:r>
              <a:rPr lang="en-US" altLang="zh-CN" sz="1200" dirty="0"/>
              <a:t>1</a:t>
            </a:r>
            <a:r>
              <a:rPr lang="zh-CN" altLang="zh-CN" sz="1200" dirty="0"/>
              <a:t>的累加。</a:t>
            </a:r>
          </a:p>
          <a:p>
            <a:pPr latinLnBrk="1"/>
            <a:r>
              <a:rPr lang="zh-CN" altLang="zh-CN" sz="1200" dirty="0"/>
              <a:t>（</a:t>
            </a:r>
            <a:r>
              <a:rPr lang="en-US" altLang="zh-CN" sz="1200" dirty="0"/>
              <a:t>4</a:t>
            </a:r>
            <a:r>
              <a:rPr lang="zh-CN" altLang="zh-CN" sz="1200" dirty="0"/>
              <a:t>）执行</a:t>
            </a:r>
            <a:r>
              <a:rPr lang="en-US" altLang="zh-CN" sz="1200" dirty="0"/>
              <a:t>i++</a:t>
            </a:r>
            <a:r>
              <a:rPr lang="zh-CN" altLang="zh-CN" sz="1200" dirty="0"/>
              <a:t>语句使</a:t>
            </a:r>
            <a:r>
              <a:rPr lang="en-US" altLang="zh-CN" sz="1200" dirty="0"/>
              <a:t>i</a:t>
            </a:r>
            <a:r>
              <a:rPr lang="zh-CN" altLang="zh-CN" sz="1200" dirty="0"/>
              <a:t>递增为</a:t>
            </a:r>
            <a:r>
              <a:rPr lang="en-US" altLang="zh-CN" sz="1200" dirty="0"/>
              <a:t>2</a:t>
            </a:r>
            <a:r>
              <a:rPr lang="zh-CN" altLang="zh-CN" sz="1200" dirty="0"/>
              <a:t>。</a:t>
            </a:r>
          </a:p>
          <a:p>
            <a:pPr latinLnBrk="1"/>
            <a:r>
              <a:rPr lang="zh-CN" altLang="zh-CN" sz="1200" dirty="0"/>
              <a:t>（</a:t>
            </a:r>
            <a:r>
              <a:rPr lang="en-US" altLang="zh-CN" sz="1200" dirty="0"/>
              <a:t>5</a:t>
            </a:r>
            <a:r>
              <a:rPr lang="zh-CN" altLang="zh-CN" sz="1200" dirty="0"/>
              <a:t>）执行</a:t>
            </a:r>
            <a:r>
              <a:rPr lang="en-US" altLang="zh-CN" sz="1200" dirty="0"/>
              <a:t>sum=</a:t>
            </a:r>
            <a:r>
              <a:rPr lang="en-US" altLang="zh-CN" sz="1200" dirty="0" err="1"/>
              <a:t>sum+i</a:t>
            </a:r>
            <a:r>
              <a:rPr lang="zh-CN" altLang="zh-CN" sz="1200" dirty="0"/>
              <a:t>语句完成</a:t>
            </a:r>
            <a:r>
              <a:rPr lang="en-US" altLang="zh-CN" sz="1200" dirty="0"/>
              <a:t>2</a:t>
            </a:r>
            <a:r>
              <a:rPr lang="zh-CN" altLang="zh-CN" sz="1200" dirty="0"/>
              <a:t>的累加。</a:t>
            </a:r>
          </a:p>
          <a:p>
            <a:pPr latinLnBrk="1"/>
            <a:r>
              <a:rPr lang="zh-CN" altLang="zh-CN" sz="1200" dirty="0"/>
              <a:t>（</a:t>
            </a:r>
            <a:r>
              <a:rPr lang="en-US" altLang="zh-CN" sz="1200" dirty="0"/>
              <a:t>6</a:t>
            </a:r>
            <a:r>
              <a:rPr lang="zh-CN" altLang="zh-CN" sz="1200" dirty="0"/>
              <a:t>）执行</a:t>
            </a:r>
            <a:r>
              <a:rPr lang="en-US" altLang="zh-CN" sz="1200" dirty="0"/>
              <a:t>i++</a:t>
            </a:r>
            <a:r>
              <a:rPr lang="zh-CN" altLang="zh-CN" sz="1200" dirty="0"/>
              <a:t>语句使</a:t>
            </a:r>
            <a:r>
              <a:rPr lang="en-US" altLang="zh-CN" sz="1200" dirty="0"/>
              <a:t>i</a:t>
            </a:r>
            <a:r>
              <a:rPr lang="zh-CN" altLang="zh-CN" sz="1200" dirty="0"/>
              <a:t>递增为</a:t>
            </a:r>
            <a:r>
              <a:rPr lang="en-US" altLang="zh-CN" sz="1200" dirty="0"/>
              <a:t>3</a:t>
            </a:r>
            <a:r>
              <a:rPr lang="zh-CN" altLang="zh-CN" sz="1200" dirty="0"/>
              <a:t>。</a:t>
            </a:r>
          </a:p>
          <a:p>
            <a:pPr latinLnBrk="1"/>
            <a:r>
              <a:rPr lang="zh-CN" altLang="zh-CN" sz="1200" dirty="0"/>
              <a:t>（</a:t>
            </a:r>
            <a:r>
              <a:rPr lang="en-US" altLang="zh-CN" sz="1200" dirty="0"/>
              <a:t>7</a:t>
            </a:r>
            <a:r>
              <a:rPr lang="zh-CN" altLang="zh-CN" sz="1200" dirty="0"/>
              <a:t>）执行</a:t>
            </a:r>
            <a:r>
              <a:rPr lang="en-US" altLang="zh-CN" sz="1200" dirty="0"/>
              <a:t>sum=</a:t>
            </a:r>
            <a:r>
              <a:rPr lang="en-US" altLang="zh-CN" sz="1200" dirty="0" err="1"/>
              <a:t>sum+i</a:t>
            </a:r>
            <a:r>
              <a:rPr lang="zh-CN" altLang="zh-CN" sz="1200" dirty="0"/>
              <a:t>语句完成</a:t>
            </a:r>
            <a:r>
              <a:rPr lang="en-US" altLang="zh-CN" sz="1200" dirty="0"/>
              <a:t>3</a:t>
            </a:r>
            <a:r>
              <a:rPr lang="zh-CN" altLang="zh-CN" sz="1200" dirty="0"/>
              <a:t>的累加。</a:t>
            </a:r>
          </a:p>
          <a:p>
            <a:pPr latinLnBrk="1"/>
            <a:r>
              <a:rPr lang="zh-CN" altLang="zh-CN" sz="1200" dirty="0"/>
              <a:t>（</a:t>
            </a:r>
            <a:r>
              <a:rPr lang="en-US" altLang="zh-CN" sz="1200" dirty="0"/>
              <a:t>8</a:t>
            </a:r>
            <a:r>
              <a:rPr lang="zh-CN" altLang="zh-CN" sz="1200" dirty="0"/>
              <a:t>）执行</a:t>
            </a:r>
            <a:r>
              <a:rPr lang="en-US" altLang="zh-CN" sz="1200" dirty="0"/>
              <a:t>i++</a:t>
            </a:r>
            <a:r>
              <a:rPr lang="zh-CN" altLang="zh-CN" sz="1200" dirty="0"/>
              <a:t>语句使</a:t>
            </a:r>
            <a:r>
              <a:rPr lang="en-US" altLang="zh-CN" sz="1200" dirty="0"/>
              <a:t>i</a:t>
            </a:r>
            <a:r>
              <a:rPr lang="zh-CN" altLang="zh-CN" sz="1200" dirty="0"/>
              <a:t>递增为</a:t>
            </a:r>
            <a:r>
              <a:rPr lang="en-US" altLang="zh-CN" sz="1200" dirty="0"/>
              <a:t>4</a:t>
            </a:r>
            <a:r>
              <a:rPr lang="zh-CN" altLang="zh-CN" sz="1200" dirty="0"/>
              <a:t>。</a:t>
            </a:r>
          </a:p>
          <a:p>
            <a:pPr latinLnBrk="1"/>
            <a:r>
              <a:rPr lang="zh-CN" altLang="zh-CN" sz="1200" dirty="0"/>
              <a:t>（</a:t>
            </a:r>
            <a:r>
              <a:rPr lang="en-US" altLang="zh-CN" sz="1200" dirty="0"/>
              <a:t>9</a:t>
            </a:r>
            <a:r>
              <a:rPr lang="zh-CN" altLang="zh-CN" sz="1200" dirty="0"/>
              <a:t>）执行</a:t>
            </a:r>
            <a:r>
              <a:rPr lang="en-US" altLang="zh-CN" sz="1200" dirty="0"/>
              <a:t>sum=</a:t>
            </a:r>
            <a:r>
              <a:rPr lang="en-US" altLang="zh-CN" sz="1200" dirty="0" err="1"/>
              <a:t>sum+i</a:t>
            </a:r>
            <a:r>
              <a:rPr lang="zh-CN" altLang="zh-CN" sz="1200" dirty="0"/>
              <a:t>语句完成</a:t>
            </a:r>
            <a:r>
              <a:rPr lang="en-US" altLang="zh-CN" sz="1200" dirty="0"/>
              <a:t>4</a:t>
            </a:r>
            <a:r>
              <a:rPr lang="zh-CN" altLang="zh-CN" sz="1200" dirty="0"/>
              <a:t>的累加。</a:t>
            </a:r>
          </a:p>
          <a:p>
            <a:pPr latinLnBrk="1"/>
            <a:r>
              <a:rPr lang="zh-CN" altLang="zh-CN" sz="1200" dirty="0"/>
              <a:t>（</a:t>
            </a:r>
            <a:r>
              <a:rPr lang="en-US" altLang="zh-CN" sz="1200" dirty="0"/>
              <a:t>10</a:t>
            </a:r>
            <a:r>
              <a:rPr lang="zh-CN" altLang="zh-CN" sz="1200" dirty="0"/>
              <a:t>）输出</a:t>
            </a:r>
            <a:r>
              <a:rPr lang="en-US" altLang="zh-CN" sz="1200" dirty="0"/>
              <a:t>sum</a:t>
            </a:r>
            <a:r>
              <a:rPr lang="zh-CN" altLang="zh-CN" sz="1200" dirty="0"/>
              <a:t>的值，即计算</a:t>
            </a:r>
            <a:r>
              <a:rPr lang="en-US" altLang="zh-CN" sz="1200" dirty="0"/>
              <a:t>4</a:t>
            </a:r>
            <a:r>
              <a:rPr lang="zh-CN" altLang="zh-CN" sz="1200" dirty="0"/>
              <a:t>累加的结果。</a:t>
            </a:r>
          </a:p>
        </p:txBody>
      </p:sp>
      <p:sp>
        <p:nvSpPr>
          <p:cNvPr id="13" name="内容占位符 2"/>
          <p:cNvSpPr txBox="1">
            <a:spLocks/>
          </p:cNvSpPr>
          <p:nvPr/>
        </p:nvSpPr>
        <p:spPr>
          <a:xfrm>
            <a:off x="1219584" y="3573016"/>
            <a:ext cx="7498080" cy="259228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endParaRPr lang="zh-CN" altLang="zh-CN" sz="1400" dirty="0"/>
          </a:p>
        </p:txBody>
      </p:sp>
      <p:sp>
        <p:nvSpPr>
          <p:cNvPr id="15" name="内容占位符 2"/>
          <p:cNvSpPr txBox="1">
            <a:spLocks/>
          </p:cNvSpPr>
          <p:nvPr/>
        </p:nvSpPr>
        <p:spPr>
          <a:xfrm>
            <a:off x="1242622" y="3566619"/>
            <a:ext cx="7498080" cy="223224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zh-CN" sz="1600" dirty="0"/>
              <a:t>使用上面的步骤（算法）可以正确计算</a:t>
            </a:r>
            <a:r>
              <a:rPr lang="en-US" altLang="zh-CN" sz="1600" dirty="0"/>
              <a:t>4</a:t>
            </a:r>
            <a:r>
              <a:rPr lang="zh-CN" altLang="zh-CN" sz="1600" dirty="0"/>
              <a:t>的累加值。但是它有一个明显的缺点，就是步骤太繁琐。如果要换成计算</a:t>
            </a:r>
            <a:r>
              <a:rPr lang="en-US" altLang="zh-CN" sz="1600" dirty="0"/>
              <a:t>100</a:t>
            </a:r>
            <a:r>
              <a:rPr lang="zh-CN" altLang="zh-CN" sz="1600" dirty="0"/>
              <a:t>的累加，步骤会显得非常冗长和不易阅读，万一某个步骤出错将导致整个结果不正确。因此，这显然不是一个好算法，也不可取，应该寻找更加通用的实现方法。</a:t>
            </a:r>
            <a:endParaRPr lang="zh-CN" altLang="zh-CN" sz="1200" dirty="0"/>
          </a:p>
        </p:txBody>
      </p:sp>
    </p:spTree>
    <p:extLst>
      <p:ext uri="{BB962C8B-B14F-4D97-AF65-F5344CB8AC3E}">
        <p14:creationId xmlns:p14="http://schemas.microsoft.com/office/powerpoint/2010/main" val="24874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219584" y="476672"/>
            <a:ext cx="7498080" cy="1656184"/>
          </a:xfrm>
        </p:spPr>
        <p:txBody>
          <a:bodyPr>
            <a:normAutofit/>
          </a:bodyPr>
          <a:lstStyle/>
          <a:p>
            <a:pPr latinLnBrk="1"/>
            <a:r>
              <a:rPr lang="zh-CN" altLang="zh-CN" sz="1800" dirty="0"/>
              <a:t>仔细观察上面的步骤，会发现“</a:t>
            </a:r>
            <a:r>
              <a:rPr lang="en-US" altLang="zh-CN" sz="1800" dirty="0"/>
              <a:t>i++</a:t>
            </a:r>
            <a:r>
              <a:rPr lang="zh-CN" altLang="zh-CN" sz="1800" dirty="0"/>
              <a:t>”语句和“</a:t>
            </a:r>
            <a:r>
              <a:rPr lang="en-US" altLang="zh-CN" sz="1800" dirty="0"/>
              <a:t>sum=</a:t>
            </a:r>
            <a:r>
              <a:rPr lang="en-US" altLang="zh-CN" sz="1800" dirty="0" err="1"/>
              <a:t>sum+i</a:t>
            </a:r>
            <a:r>
              <a:rPr lang="zh-CN" altLang="zh-CN" sz="1800" dirty="0"/>
              <a:t>”语句出现的次数最多。因此可以使用循环的方法，每循环一次就执行一次“</a:t>
            </a:r>
            <a:r>
              <a:rPr lang="en-US" altLang="zh-CN" sz="1800" dirty="0"/>
              <a:t>i++</a:t>
            </a:r>
            <a:r>
              <a:rPr lang="zh-CN" altLang="zh-CN" sz="1800" dirty="0"/>
              <a:t>”语句和“</a:t>
            </a:r>
            <a:r>
              <a:rPr lang="en-US" altLang="zh-CN" sz="1800" dirty="0"/>
              <a:t>sum=</a:t>
            </a:r>
            <a:r>
              <a:rPr lang="en-US" altLang="zh-CN" sz="1800" dirty="0" err="1"/>
              <a:t>sum+i</a:t>
            </a:r>
            <a:r>
              <a:rPr lang="zh-CN" altLang="zh-CN" sz="1800" dirty="0"/>
              <a:t>”语句，一共循环</a:t>
            </a:r>
            <a:r>
              <a:rPr lang="en-US" altLang="zh-CN" sz="1800" dirty="0"/>
              <a:t>4</a:t>
            </a:r>
            <a:r>
              <a:rPr lang="zh-CN" altLang="zh-CN" sz="1800" dirty="0"/>
              <a:t>次。如果是求</a:t>
            </a:r>
            <a:r>
              <a:rPr lang="en-US" altLang="zh-CN" sz="1800" dirty="0"/>
              <a:t>100</a:t>
            </a:r>
            <a:r>
              <a:rPr lang="zh-CN" altLang="zh-CN" sz="1800" dirty="0"/>
              <a:t>的累加，就循环</a:t>
            </a:r>
            <a:r>
              <a:rPr lang="en-US" altLang="zh-CN" sz="1800" dirty="0"/>
              <a:t>100</a:t>
            </a:r>
            <a:r>
              <a:rPr lang="zh-CN" altLang="zh-CN" sz="1800" dirty="0"/>
              <a:t>次。</a:t>
            </a:r>
          </a:p>
          <a:p>
            <a:r>
              <a:rPr lang="zh-CN" altLang="zh-CN" sz="1800" dirty="0"/>
              <a:t>如下所示为使用循环改进后求</a:t>
            </a:r>
            <a:r>
              <a:rPr lang="en-US" altLang="zh-CN" sz="1800" dirty="0"/>
              <a:t>X</a:t>
            </a:r>
            <a:r>
              <a:rPr lang="zh-CN" altLang="zh-CN" sz="1800" dirty="0"/>
              <a:t>累加值的实现过程，具体步骤如下。</a:t>
            </a:r>
          </a:p>
        </p:txBody>
      </p:sp>
      <p:sp>
        <p:nvSpPr>
          <p:cNvPr id="13" name="内容占位符 2"/>
          <p:cNvSpPr txBox="1">
            <a:spLocks/>
          </p:cNvSpPr>
          <p:nvPr/>
        </p:nvSpPr>
        <p:spPr>
          <a:xfrm>
            <a:off x="1219584" y="3573016"/>
            <a:ext cx="7498080" cy="259228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endParaRPr lang="zh-CN" altLang="zh-CN" sz="1400" dirty="0"/>
          </a:p>
        </p:txBody>
      </p:sp>
      <p:sp>
        <p:nvSpPr>
          <p:cNvPr id="15" name="内容占位符 2"/>
          <p:cNvSpPr txBox="1">
            <a:spLocks/>
          </p:cNvSpPr>
          <p:nvPr/>
        </p:nvSpPr>
        <p:spPr>
          <a:xfrm>
            <a:off x="1233385" y="2132856"/>
            <a:ext cx="7498080" cy="223224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latinLnBrk="1"/>
            <a:r>
              <a:rPr lang="zh-CN" altLang="zh-CN" sz="1400" dirty="0"/>
              <a:t>（</a:t>
            </a:r>
            <a:r>
              <a:rPr lang="en-US" altLang="zh-CN" sz="1400" dirty="0"/>
              <a:t>1</a:t>
            </a:r>
            <a:r>
              <a:rPr lang="zh-CN" altLang="zh-CN" sz="1400" dirty="0"/>
              <a:t>）创建一个</a:t>
            </a:r>
            <a:r>
              <a:rPr lang="en-US" altLang="zh-CN" sz="1400" dirty="0"/>
              <a:t>sum</a:t>
            </a:r>
            <a:r>
              <a:rPr lang="zh-CN" altLang="zh-CN" sz="1400" dirty="0"/>
              <a:t>变量，用来保存每次的累加结果，初始值为</a:t>
            </a:r>
            <a:r>
              <a:rPr lang="en-US" altLang="zh-CN" sz="1400" dirty="0"/>
              <a:t>0</a:t>
            </a:r>
            <a:r>
              <a:rPr lang="zh-CN" altLang="zh-CN" sz="1400" dirty="0"/>
              <a:t>。</a:t>
            </a:r>
          </a:p>
          <a:p>
            <a:pPr lvl="1" latinLnBrk="1"/>
            <a:r>
              <a:rPr lang="zh-CN" altLang="zh-CN" sz="1400" dirty="0"/>
              <a:t>（</a:t>
            </a:r>
            <a:r>
              <a:rPr lang="en-US" altLang="zh-CN" sz="1400" dirty="0"/>
              <a:t>2</a:t>
            </a:r>
            <a:r>
              <a:rPr lang="zh-CN" altLang="zh-CN" sz="1400" dirty="0"/>
              <a:t>）创建一个</a:t>
            </a:r>
            <a:r>
              <a:rPr lang="en-US" altLang="zh-CN" sz="1400" dirty="0"/>
              <a:t>i</a:t>
            </a:r>
            <a:r>
              <a:rPr lang="zh-CN" altLang="zh-CN" sz="1400" dirty="0"/>
              <a:t>变量，用来表示当前的加数，初始值为</a:t>
            </a:r>
            <a:r>
              <a:rPr lang="en-US" altLang="zh-CN" sz="1400" dirty="0"/>
              <a:t>1</a:t>
            </a:r>
            <a:r>
              <a:rPr lang="zh-CN" altLang="zh-CN" sz="1400" dirty="0"/>
              <a:t>。</a:t>
            </a:r>
          </a:p>
          <a:p>
            <a:pPr lvl="1" latinLnBrk="1"/>
            <a:r>
              <a:rPr lang="zh-CN" altLang="zh-CN" sz="1400" dirty="0"/>
              <a:t>（</a:t>
            </a:r>
            <a:r>
              <a:rPr lang="en-US" altLang="zh-CN" sz="1400" dirty="0"/>
              <a:t>3</a:t>
            </a:r>
            <a:r>
              <a:rPr lang="zh-CN" altLang="zh-CN" sz="1400" dirty="0"/>
              <a:t>）执行</a:t>
            </a:r>
            <a:r>
              <a:rPr lang="en-US" altLang="zh-CN" sz="1400" dirty="0"/>
              <a:t>sum=</a:t>
            </a:r>
            <a:r>
              <a:rPr lang="en-US" altLang="zh-CN" sz="1400" dirty="0" err="1"/>
              <a:t>sum+i</a:t>
            </a:r>
            <a:r>
              <a:rPr lang="zh-CN" altLang="zh-CN" sz="1400" dirty="0"/>
              <a:t>语句完成计算</a:t>
            </a:r>
            <a:r>
              <a:rPr lang="en-US" altLang="zh-CN" sz="1400" dirty="0"/>
              <a:t>i</a:t>
            </a:r>
            <a:r>
              <a:rPr lang="zh-CN" altLang="zh-CN" sz="1400" dirty="0"/>
              <a:t>的累加值。</a:t>
            </a:r>
          </a:p>
          <a:p>
            <a:pPr lvl="1" latinLnBrk="1"/>
            <a:r>
              <a:rPr lang="zh-CN" altLang="zh-CN" sz="1400" dirty="0"/>
              <a:t>（</a:t>
            </a:r>
            <a:r>
              <a:rPr lang="en-US" altLang="zh-CN" sz="1400" dirty="0"/>
              <a:t>4</a:t>
            </a:r>
            <a:r>
              <a:rPr lang="zh-CN" altLang="zh-CN" sz="1400" dirty="0"/>
              <a:t>）执行</a:t>
            </a:r>
            <a:r>
              <a:rPr lang="en-US" altLang="zh-CN" sz="1400" dirty="0"/>
              <a:t>i++</a:t>
            </a:r>
            <a:r>
              <a:rPr lang="zh-CN" altLang="zh-CN" sz="1400" dirty="0"/>
              <a:t>语句使</a:t>
            </a:r>
            <a:r>
              <a:rPr lang="en-US" altLang="zh-CN" sz="1400" dirty="0"/>
              <a:t>i</a:t>
            </a:r>
            <a:r>
              <a:rPr lang="zh-CN" altLang="zh-CN" sz="1400" dirty="0"/>
              <a:t>递增一次。</a:t>
            </a:r>
          </a:p>
          <a:p>
            <a:pPr lvl="1" latinLnBrk="1"/>
            <a:r>
              <a:rPr lang="zh-CN" altLang="zh-CN" sz="1400" dirty="0"/>
              <a:t>（</a:t>
            </a:r>
            <a:r>
              <a:rPr lang="en-US" altLang="zh-CN" sz="1400" dirty="0"/>
              <a:t>5</a:t>
            </a:r>
            <a:r>
              <a:rPr lang="zh-CN" altLang="zh-CN" sz="1400" dirty="0"/>
              <a:t>）判断</a:t>
            </a:r>
            <a:r>
              <a:rPr lang="en-US" altLang="zh-CN" sz="1400" dirty="0"/>
              <a:t>i</a:t>
            </a:r>
            <a:r>
              <a:rPr lang="zh-CN" altLang="zh-CN" sz="1400" dirty="0"/>
              <a:t>是否小于等于（或者不大于）</a:t>
            </a:r>
            <a:r>
              <a:rPr lang="en-US" altLang="zh-CN" sz="1400" dirty="0"/>
              <a:t>X</a:t>
            </a:r>
            <a:r>
              <a:rPr lang="zh-CN" altLang="zh-CN" sz="1400" dirty="0"/>
              <a:t>，如果是则转到第（</a:t>
            </a:r>
            <a:r>
              <a:rPr lang="en-US" altLang="zh-CN" sz="1400" dirty="0"/>
              <a:t>3</a:t>
            </a:r>
            <a:r>
              <a:rPr lang="zh-CN" altLang="zh-CN" sz="1400" dirty="0"/>
              <a:t>）步继续执行；如果不是，则向下执行。</a:t>
            </a:r>
          </a:p>
          <a:p>
            <a:pPr lvl="1" latinLnBrk="1"/>
            <a:r>
              <a:rPr lang="zh-CN" altLang="zh-CN" sz="1400" dirty="0"/>
              <a:t>（</a:t>
            </a:r>
            <a:r>
              <a:rPr lang="en-US" altLang="zh-CN" sz="1400" dirty="0"/>
              <a:t>6</a:t>
            </a:r>
            <a:r>
              <a:rPr lang="zh-CN" altLang="zh-CN" sz="1400" dirty="0"/>
              <a:t>）完成计算，输出</a:t>
            </a:r>
            <a:r>
              <a:rPr lang="en-US" altLang="zh-CN" sz="1400" dirty="0"/>
              <a:t>sum</a:t>
            </a:r>
            <a:r>
              <a:rPr lang="zh-CN" altLang="zh-CN" sz="1400" dirty="0"/>
              <a:t>的值，即</a:t>
            </a:r>
            <a:r>
              <a:rPr lang="en-US" altLang="zh-CN" sz="1400" dirty="0"/>
              <a:t>X</a:t>
            </a:r>
            <a:r>
              <a:rPr lang="zh-CN" altLang="zh-CN" sz="1400" dirty="0"/>
              <a:t>的累加结果。</a:t>
            </a:r>
          </a:p>
        </p:txBody>
      </p:sp>
      <p:sp>
        <p:nvSpPr>
          <p:cNvPr id="5" name="内容占位符 2"/>
          <p:cNvSpPr txBox="1">
            <a:spLocks/>
          </p:cNvSpPr>
          <p:nvPr/>
        </p:nvSpPr>
        <p:spPr>
          <a:xfrm>
            <a:off x="1219584" y="4149080"/>
            <a:ext cx="7498080" cy="165618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zh-CN" sz="1800" dirty="0"/>
              <a:t>如上述步骤所示，无论</a:t>
            </a:r>
            <a:r>
              <a:rPr lang="en-US" altLang="zh-CN" sz="1800" dirty="0"/>
              <a:t>X</a:t>
            </a:r>
            <a:r>
              <a:rPr lang="zh-CN" altLang="zh-CN" sz="1800" dirty="0"/>
              <a:t>的值是多少，执行的过程不需要变化，只需要改变判断</a:t>
            </a:r>
            <a:r>
              <a:rPr lang="en-US" altLang="zh-CN" sz="1800" dirty="0"/>
              <a:t>X</a:t>
            </a:r>
            <a:r>
              <a:rPr lang="zh-CN" altLang="zh-CN" sz="1800" dirty="0"/>
              <a:t>值的大小即可。可见使用循环结构可使重复而复杂的问题简单化，并易于实现。</a:t>
            </a:r>
            <a:endParaRPr lang="zh-CN" altLang="zh-CN" sz="1800" dirty="0"/>
          </a:p>
        </p:txBody>
      </p:sp>
    </p:spTree>
    <p:extLst>
      <p:ext uri="{BB962C8B-B14F-4D97-AF65-F5344CB8AC3E}">
        <p14:creationId xmlns:p14="http://schemas.microsoft.com/office/powerpoint/2010/main" val="43781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219584" y="476672"/>
            <a:ext cx="7498080" cy="3744416"/>
          </a:xfrm>
        </p:spPr>
        <p:txBody>
          <a:bodyPr>
            <a:normAutofit/>
          </a:bodyPr>
          <a:lstStyle/>
          <a:p>
            <a:pPr latinLnBrk="1"/>
            <a:r>
              <a:rPr lang="zh-CN" altLang="zh-CN" sz="1800" dirty="0" smtClean="0"/>
              <a:t>一</a:t>
            </a:r>
            <a:r>
              <a:rPr lang="zh-CN" altLang="zh-CN" sz="1800" dirty="0"/>
              <a:t>个好的算法应该具有如下的特点：</a:t>
            </a:r>
          </a:p>
          <a:p>
            <a:pPr lvl="1"/>
            <a:r>
              <a:rPr lang="zh-CN" altLang="zh-CN" sz="1400" dirty="0"/>
              <a:t>有穷性</a:t>
            </a:r>
            <a:r>
              <a:rPr lang="en-US" altLang="zh-CN" sz="1400" dirty="0"/>
              <a:t>  </a:t>
            </a:r>
            <a:r>
              <a:rPr lang="zh-CN" altLang="zh-CN" sz="1400" dirty="0"/>
              <a:t>应该在有限的步骤内完成，而且完成这个步骤也应该在一个合理的时间内</a:t>
            </a:r>
          </a:p>
          <a:p>
            <a:pPr lvl="1"/>
            <a:r>
              <a:rPr lang="zh-CN" altLang="zh-CN" sz="1400" dirty="0"/>
              <a:t>可行性</a:t>
            </a:r>
            <a:r>
              <a:rPr lang="en-US" altLang="zh-CN" sz="1400" dirty="0"/>
              <a:t>  </a:t>
            </a:r>
            <a:r>
              <a:rPr lang="zh-CN" altLang="zh-CN" sz="1400" dirty="0"/>
              <a:t>所有操作都可以通过已有的基本运算在有限的次数内完成</a:t>
            </a:r>
          </a:p>
          <a:p>
            <a:pPr lvl="1"/>
            <a:r>
              <a:rPr lang="zh-CN" altLang="zh-CN" sz="1400" dirty="0"/>
              <a:t>确定性</a:t>
            </a:r>
            <a:r>
              <a:rPr lang="en-US" altLang="zh-CN" sz="1400" dirty="0"/>
              <a:t>  </a:t>
            </a:r>
            <a:r>
              <a:rPr lang="zh-CN" altLang="zh-CN" sz="1400" dirty="0"/>
              <a:t>算法中的语句应该有确切的含义，不能相同的输入得到的结果却不同</a:t>
            </a:r>
          </a:p>
          <a:p>
            <a:pPr lvl="1"/>
            <a:r>
              <a:rPr lang="zh-CN" altLang="zh-CN" sz="1400" dirty="0"/>
              <a:t>输入</a:t>
            </a:r>
            <a:r>
              <a:rPr lang="en-US" altLang="zh-CN" sz="1400" dirty="0"/>
              <a:t>  </a:t>
            </a:r>
            <a:r>
              <a:rPr lang="zh-CN" altLang="zh-CN" sz="1400" dirty="0"/>
              <a:t>可以有零到多个需要用户输入的数据，并对其进行运算</a:t>
            </a:r>
          </a:p>
          <a:p>
            <a:pPr lvl="1"/>
            <a:r>
              <a:rPr lang="zh-CN" altLang="zh-CN" sz="1400" dirty="0"/>
              <a:t>输出</a:t>
            </a:r>
            <a:r>
              <a:rPr lang="en-US" altLang="zh-CN" sz="1400" dirty="0"/>
              <a:t>  </a:t>
            </a:r>
            <a:r>
              <a:rPr lang="zh-CN" altLang="zh-CN" sz="1400" dirty="0"/>
              <a:t>算法的最终目的是得到结果，因此算法应该有一个或者多个输出结果</a:t>
            </a:r>
          </a:p>
        </p:txBody>
      </p:sp>
      <p:sp>
        <p:nvSpPr>
          <p:cNvPr id="13" name="内容占位符 2"/>
          <p:cNvSpPr txBox="1">
            <a:spLocks/>
          </p:cNvSpPr>
          <p:nvPr/>
        </p:nvSpPr>
        <p:spPr>
          <a:xfrm>
            <a:off x="1219584" y="3573016"/>
            <a:ext cx="7498080" cy="259228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endParaRPr lang="zh-CN" altLang="zh-CN" sz="1400" dirty="0"/>
          </a:p>
        </p:txBody>
      </p:sp>
    </p:spTree>
    <p:extLst>
      <p:ext uri="{BB962C8B-B14F-4D97-AF65-F5344CB8AC3E}">
        <p14:creationId xmlns:p14="http://schemas.microsoft.com/office/powerpoint/2010/main" val="3375741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408</TotalTime>
  <Words>764</Words>
  <Application>Microsoft Office PowerPoint</Application>
  <PresentationFormat>全屏显示(4:3)</PresentationFormat>
  <Paragraphs>33</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夏至</vt:lpstr>
      <vt:lpstr>了解算法</vt:lpstr>
      <vt:lpstr>PowerPoint 演示文稿</vt:lpstr>
      <vt:lpstr>PowerPoint 演示文稿</vt:lpstr>
      <vt:lpstr>PowerPoint 演示文稿</vt:lpstr>
      <vt:lpstr>PowerPoint 演示文稿</vt:lpstr>
    </vt:vector>
  </TitlesOfParts>
  <Company>tangguo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zhht</cp:lastModifiedBy>
  <cp:revision>48</cp:revision>
  <dcterms:created xsi:type="dcterms:W3CDTF">2017-05-05T05:05:06Z</dcterms:created>
  <dcterms:modified xsi:type="dcterms:W3CDTF">2017-05-09T09:13:41Z</dcterms:modified>
</cp:coreProperties>
</file>