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5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9"/>
            <p14:sldId id="260"/>
            <p14:sldId id="264"/>
            <p14:sldId id="266"/>
            <p14:sldId id="265"/>
            <p14:sldId id="26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标量数据类型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zh-CN" altLang="en-US" dirty="0"/>
              <a:t>布尔型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412776"/>
            <a:ext cx="7498080" cy="108012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中的布尔类型表示真实性，布尔值可以用</a:t>
            </a:r>
            <a:r>
              <a:rPr lang="en-US" altLang="zh-CN" sz="1800" dirty="0"/>
              <a:t>0</a:t>
            </a:r>
            <a:r>
              <a:rPr lang="zh-CN" altLang="en-US" sz="1800" dirty="0"/>
              <a:t>和</a:t>
            </a:r>
            <a:r>
              <a:rPr lang="en-US" altLang="zh-CN" sz="1800" dirty="0"/>
              <a:t>1</a:t>
            </a:r>
            <a:r>
              <a:rPr lang="zh-CN" altLang="en-US" sz="1800" dirty="0"/>
              <a:t>来表示，这类似于计算机存储数据的方式；还可以使用</a:t>
            </a:r>
            <a:r>
              <a:rPr lang="en-US" altLang="zh-CN" sz="1800" dirty="0"/>
              <a:t>false</a:t>
            </a:r>
            <a:r>
              <a:rPr lang="zh-CN" altLang="en-US" sz="1800" dirty="0"/>
              <a:t>和</a:t>
            </a:r>
            <a:r>
              <a:rPr lang="en-US" altLang="zh-CN" sz="1800" dirty="0"/>
              <a:t>true</a:t>
            </a:r>
            <a:r>
              <a:rPr lang="zh-CN" altLang="en-US" sz="1800" dirty="0"/>
              <a:t>来表示，不区分大小写。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false</a:t>
            </a:r>
            <a:r>
              <a:rPr lang="zh-CN" altLang="en-US" sz="1800" dirty="0"/>
              <a:t>表示假，</a:t>
            </a:r>
            <a:r>
              <a:rPr lang="en-US" altLang="zh-CN" sz="1800" dirty="0"/>
              <a:t>1</a:t>
            </a:r>
            <a:r>
              <a:rPr lang="zh-CN" altLang="en-US" sz="1800" dirty="0"/>
              <a:t>或</a:t>
            </a:r>
            <a:r>
              <a:rPr lang="en-US" altLang="zh-CN" sz="1800" dirty="0"/>
              <a:t>true</a:t>
            </a:r>
            <a:r>
              <a:rPr lang="zh-CN" altLang="en-US" sz="1800" dirty="0"/>
              <a:t>表示真。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2492896"/>
            <a:ext cx="624321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booMarried</a:t>
            </a:r>
            <a:r>
              <a:rPr lang="en-US" altLang="zh-CN" sz="1400" dirty="0"/>
              <a:t> = True;</a:t>
            </a:r>
            <a:endParaRPr lang="zh-CN" altLang="zh-CN" sz="1400" dirty="0"/>
          </a:p>
          <a:p>
            <a:r>
              <a:rPr lang="en-US" altLang="zh-CN" sz="1400" dirty="0"/>
              <a:t>$result = "</a:t>
            </a:r>
            <a:r>
              <a:rPr lang="zh-CN" altLang="zh-CN" sz="1400" dirty="0"/>
              <a:t>刘丽的当前婚姻状况：</a:t>
            </a:r>
            <a:r>
              <a:rPr lang="en-US" altLang="zh-CN" sz="1400" dirty="0"/>
              <a:t>" . $</a:t>
            </a:r>
            <a:r>
              <a:rPr lang="en-US" altLang="zh-CN" sz="1400" dirty="0" err="1"/>
              <a:t>booMarried</a:t>
            </a:r>
            <a:r>
              <a:rPr lang="en-US" altLang="zh-CN" sz="1400" dirty="0"/>
              <a:t> . "&lt;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/&gt;1</a:t>
            </a:r>
            <a:r>
              <a:rPr lang="zh-CN" altLang="zh-CN" sz="1400" dirty="0"/>
              <a:t>表示已婚</a:t>
            </a:r>
            <a:r>
              <a:rPr lang="en-US" altLang="zh-CN" sz="1400" dirty="0"/>
              <a:t>,0</a:t>
            </a:r>
            <a:r>
              <a:rPr lang="zh-CN" altLang="zh-CN" sz="1400" dirty="0"/>
              <a:t>表示未婚。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/&gt;";</a:t>
            </a:r>
            <a:endParaRPr lang="zh-CN" altLang="zh-CN" sz="1400" dirty="0"/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booParty</a:t>
            </a:r>
            <a:r>
              <a:rPr lang="en-US" altLang="zh-CN" sz="1400" dirty="0"/>
              <a:t> = 0;</a:t>
            </a:r>
            <a:endParaRPr lang="zh-CN" altLang="zh-CN" sz="1400" dirty="0"/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partyResult</a:t>
            </a:r>
            <a:r>
              <a:rPr lang="en-US" altLang="zh-CN" sz="1400" dirty="0"/>
              <a:t> = "</a:t>
            </a:r>
            <a:r>
              <a:rPr lang="zh-CN" altLang="zh-CN" sz="1400" dirty="0"/>
              <a:t>刘丽的政治面貌：</a:t>
            </a:r>
            <a:r>
              <a:rPr lang="en-US" altLang="zh-CN" sz="1400" dirty="0"/>
              <a:t>" . $</a:t>
            </a:r>
            <a:r>
              <a:rPr lang="en-US" altLang="zh-CN" sz="1400" dirty="0" err="1"/>
              <a:t>booParty</a:t>
            </a:r>
            <a:r>
              <a:rPr lang="en-US" altLang="zh-CN" sz="1400" dirty="0"/>
              <a:t> . "&lt;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/&gt;0</a:t>
            </a:r>
            <a:r>
              <a:rPr lang="zh-CN" altLang="zh-CN" sz="1400" dirty="0"/>
              <a:t>表示不是党员</a:t>
            </a:r>
            <a:r>
              <a:rPr lang="en-US" altLang="zh-CN" sz="1400" dirty="0"/>
              <a:t>,1</a:t>
            </a:r>
            <a:r>
              <a:rPr lang="zh-CN" altLang="zh-CN" sz="1400" dirty="0"/>
              <a:t>表示是党员</a:t>
            </a:r>
            <a:r>
              <a:rPr lang="en-US" altLang="zh-CN" sz="1400" dirty="0"/>
              <a:t>";</a:t>
            </a:r>
            <a:endParaRPr lang="zh-CN" altLang="zh-CN" sz="1400" dirty="0"/>
          </a:p>
          <a:p>
            <a:r>
              <a:rPr lang="en-US" altLang="zh-CN" sz="1400" dirty="0" smtClean="0"/>
              <a:t>echo </a:t>
            </a:r>
            <a:r>
              <a:rPr lang="en-US" altLang="zh-CN" sz="1400" dirty="0"/>
              <a:t>$result;</a:t>
            </a:r>
            <a:endParaRPr lang="zh-CN" altLang="zh-CN" sz="1400" dirty="0"/>
          </a:p>
          <a:p>
            <a:r>
              <a:rPr lang="en-US" altLang="zh-CN" sz="1400" dirty="0"/>
              <a:t>echo $</a:t>
            </a:r>
            <a:r>
              <a:rPr lang="en-US" altLang="zh-CN" sz="1400" dirty="0" err="1"/>
              <a:t>partyResult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1475656" y="4869160"/>
            <a:ext cx="6243214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dirty="0"/>
              <a:t>刘丽的当前婚姻状况：</a:t>
            </a:r>
            <a:r>
              <a:rPr lang="en-US" altLang="zh-CN" sz="1400" dirty="0"/>
              <a:t>1</a:t>
            </a:r>
            <a:endParaRPr lang="zh-CN" altLang="zh-CN" sz="1400" dirty="0"/>
          </a:p>
          <a:p>
            <a:r>
              <a:rPr lang="en-US" altLang="zh-CN" sz="1400" dirty="0"/>
              <a:t>1</a:t>
            </a:r>
            <a:r>
              <a:rPr lang="zh-CN" altLang="zh-CN" sz="1400" dirty="0"/>
              <a:t>表示已婚</a:t>
            </a:r>
            <a:r>
              <a:rPr lang="en-US" altLang="zh-CN" sz="1400" dirty="0"/>
              <a:t>,0</a:t>
            </a:r>
            <a:r>
              <a:rPr lang="zh-CN" altLang="zh-CN" sz="1400" dirty="0"/>
              <a:t>表示未婚。</a:t>
            </a: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zh-CN" altLang="zh-CN" sz="1400" dirty="0"/>
              <a:t>刘丽的政治面貌：</a:t>
            </a:r>
            <a:r>
              <a:rPr lang="en-US" altLang="zh-CN" sz="1400" dirty="0"/>
              <a:t>0</a:t>
            </a:r>
            <a:endParaRPr lang="zh-CN" altLang="zh-CN" sz="1400" dirty="0"/>
          </a:p>
          <a:p>
            <a:r>
              <a:rPr lang="en-US" altLang="zh-CN" sz="1400" dirty="0"/>
              <a:t>0</a:t>
            </a:r>
            <a:r>
              <a:rPr lang="zh-CN" altLang="zh-CN" sz="1400" dirty="0"/>
              <a:t>表示不是党员</a:t>
            </a:r>
            <a:r>
              <a:rPr lang="en-US" altLang="zh-CN" sz="1400" dirty="0"/>
              <a:t>,1</a:t>
            </a:r>
            <a:r>
              <a:rPr lang="zh-CN" altLang="zh-CN" sz="1400" dirty="0"/>
              <a:t>表示是党员</a:t>
            </a:r>
          </a:p>
        </p:txBody>
      </p:sp>
    </p:spTree>
    <p:extLst>
      <p:ext uri="{BB962C8B-B14F-4D97-AF65-F5344CB8AC3E}">
        <p14:creationId xmlns:p14="http://schemas.microsoft.com/office/powerpoint/2010/main" xmlns="" val="199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628800"/>
            <a:ext cx="7498080" cy="136815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整型就是一个不包含小数部分的数，可以使用十进制、十六进制或八进制符号指定，前面可以加上可选的符号（</a:t>
            </a:r>
            <a:r>
              <a:rPr lang="en-US" altLang="zh-CN" sz="1800" dirty="0"/>
              <a:t>-</a:t>
            </a:r>
            <a:r>
              <a:rPr lang="zh-CN" altLang="zh-CN" sz="1800" dirty="0"/>
              <a:t>或者</a:t>
            </a:r>
            <a:r>
              <a:rPr lang="en-US" altLang="zh-CN" sz="1800" dirty="0"/>
              <a:t>+</a:t>
            </a:r>
            <a:r>
              <a:rPr lang="zh-CN" altLang="zh-CN" sz="1800" dirty="0"/>
              <a:t>）。如果使用八进制符号，数字前必须加上</a:t>
            </a:r>
            <a:r>
              <a:rPr lang="en-US" altLang="zh-CN" sz="1800" dirty="0"/>
              <a:t>0</a:t>
            </a:r>
            <a:r>
              <a:rPr lang="zh-CN" altLang="zh-CN" sz="1800" dirty="0"/>
              <a:t>（零）；使用十六进制符号，数字前必须加上</a:t>
            </a:r>
            <a:r>
              <a:rPr lang="en-US" altLang="zh-CN" sz="1800" dirty="0"/>
              <a:t>0x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1475656" y="3212976"/>
            <a:ext cx="624321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endParaRPr lang="zh-CN" altLang="zh-CN" dirty="0"/>
          </a:p>
          <a:p>
            <a:r>
              <a:rPr lang="en-US" altLang="zh-CN" dirty="0"/>
              <a:t>$number1 = 1234;       //</a:t>
            </a:r>
            <a:r>
              <a:rPr lang="zh-CN" altLang="zh-CN" dirty="0"/>
              <a:t>十进制数</a:t>
            </a:r>
          </a:p>
          <a:p>
            <a:r>
              <a:rPr lang="en-US" altLang="zh-CN" dirty="0"/>
              <a:t>$number2 = -123;       //</a:t>
            </a:r>
            <a:r>
              <a:rPr lang="zh-CN" altLang="zh-CN" dirty="0"/>
              <a:t>一个负数</a:t>
            </a:r>
          </a:p>
          <a:p>
            <a:r>
              <a:rPr lang="en-US" altLang="zh-CN" dirty="0"/>
              <a:t>$number3 = 0123;       //</a:t>
            </a:r>
            <a:r>
              <a:rPr lang="zh-CN" altLang="zh-CN" dirty="0"/>
              <a:t>八进制数（等于十进制的</a:t>
            </a:r>
            <a:r>
              <a:rPr lang="en-US" altLang="zh-CN" dirty="0"/>
              <a:t>83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$number4 = 0x1A;      //</a:t>
            </a:r>
            <a:r>
              <a:rPr lang="zh-CN" altLang="zh-CN" dirty="0"/>
              <a:t>十六进制数（等于十进制的</a:t>
            </a:r>
            <a:r>
              <a:rPr lang="en-US" altLang="zh-CN" dirty="0"/>
              <a:t>26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?&gt;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382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浮点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628800"/>
            <a:ext cx="7498080" cy="136815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浮点型也叫单精度型、双精度型或实型；浮点数也叫单精度数（</a:t>
            </a:r>
            <a:r>
              <a:rPr lang="en-US" altLang="zh-CN" sz="1800" dirty="0"/>
              <a:t>float</a:t>
            </a:r>
            <a:r>
              <a:rPr lang="zh-CN" altLang="zh-CN" sz="1800" dirty="0"/>
              <a:t>）、双精度数（</a:t>
            </a:r>
            <a:r>
              <a:rPr lang="en-US" altLang="zh-CN" sz="1800" dirty="0"/>
              <a:t>double</a:t>
            </a:r>
            <a:r>
              <a:rPr lang="zh-CN" altLang="zh-CN" sz="1800" dirty="0"/>
              <a:t>）或实数（</a:t>
            </a:r>
            <a:r>
              <a:rPr lang="en-US" altLang="zh-CN" sz="1800" dirty="0"/>
              <a:t>real number</a:t>
            </a:r>
            <a:r>
              <a:rPr lang="zh-CN" altLang="zh-CN" sz="1800" dirty="0"/>
              <a:t>）。通俗来说，浮点型就是可以指定包含小数部分的数。浮点数通常用于表示货币的值、重量、距离，以及其他用简单的整数无法满足要求的其他表示。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1475656" y="3212976"/>
            <a:ext cx="624321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$number1 = 1.234;</a:t>
            </a:r>
            <a:endParaRPr lang="zh-CN" altLang="zh-CN" dirty="0"/>
          </a:p>
          <a:p>
            <a:r>
              <a:rPr lang="en-US" altLang="zh-CN" dirty="0"/>
              <a:t>$number2 = 1.2e3;</a:t>
            </a:r>
            <a:endParaRPr lang="zh-CN" altLang="zh-CN" dirty="0"/>
          </a:p>
          <a:p>
            <a:r>
              <a:rPr lang="en-US" altLang="zh-CN" dirty="0"/>
              <a:t>$number3 = 7E-10;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345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字符串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628800"/>
            <a:ext cx="7498080" cy="1800200"/>
          </a:xfrm>
        </p:spPr>
        <p:txBody>
          <a:bodyPr>
            <a:normAutofit/>
          </a:bodyPr>
          <a:lstStyle/>
          <a:p>
            <a:r>
              <a:rPr lang="zh-CN" altLang="zh-CN" sz="1800" dirty="0" smtClean="0"/>
              <a:t>单引号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指定</a:t>
            </a:r>
            <a:r>
              <a:rPr lang="zh-CN" altLang="zh-CN" sz="1800" dirty="0"/>
              <a:t>一个简单字符串的最简单的方法是用单引号（</a:t>
            </a:r>
            <a:r>
              <a:rPr lang="en-US" altLang="zh-CN" sz="1800" dirty="0"/>
              <a:t>'</a:t>
            </a:r>
            <a:r>
              <a:rPr lang="zh-CN" altLang="zh-CN" sz="1800" dirty="0"/>
              <a:t>字符</a:t>
            </a:r>
            <a:r>
              <a:rPr lang="en-US" altLang="zh-CN" sz="1800" dirty="0"/>
              <a:t>'</a:t>
            </a:r>
            <a:r>
              <a:rPr lang="zh-CN" altLang="zh-CN" sz="1800" dirty="0"/>
              <a:t>）括起来。当变量值仅仅是一个纯字符串时，可以使用单引号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lvl="0"/>
            <a:r>
              <a:rPr lang="zh-CN" altLang="zh-CN" sz="1800" dirty="0" smtClean="0"/>
              <a:t>双引号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当</a:t>
            </a:r>
            <a:r>
              <a:rPr lang="zh-CN" altLang="zh-CN" sz="1800" dirty="0"/>
              <a:t>字符串需要包含变量时，可以使用双引号或定界符。如果是单纯的字符串，单引号优先选择，当然使用双引号也可以。</a:t>
            </a:r>
            <a:endParaRPr lang="zh-CN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5715779"/>
              </p:ext>
            </p:extLst>
          </p:nvPr>
        </p:nvGraphicFramePr>
        <p:xfrm>
          <a:off x="1691680" y="3501008"/>
          <a:ext cx="6264696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662"/>
                <a:gridCol w="4810034"/>
              </a:tblGrid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转义序列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换行符（</a:t>
                      </a:r>
                      <a:r>
                        <a:rPr lang="en-US" sz="1100" kern="100">
                          <a:effectLst/>
                        </a:rPr>
                        <a:t>LF</a:t>
                      </a:r>
                      <a:r>
                        <a:rPr lang="zh-CN" sz="1100" kern="100">
                          <a:effectLst/>
                        </a:rPr>
                        <a:t>或</a:t>
                      </a:r>
                      <a:r>
                        <a:rPr lang="en-US" sz="1100" kern="100">
                          <a:effectLst/>
                        </a:rPr>
                        <a:t>ASCII</a:t>
                      </a:r>
                      <a:r>
                        <a:rPr lang="zh-CN" sz="1100" kern="100">
                          <a:effectLst/>
                        </a:rPr>
                        <a:t>字符</a:t>
                      </a:r>
                      <a:r>
                        <a:rPr lang="en-US" sz="1100" kern="100">
                          <a:effectLst/>
                        </a:rPr>
                        <a:t>0x0A</a:t>
                      </a:r>
                      <a:r>
                        <a:rPr lang="zh-CN" sz="1100" kern="100">
                          <a:effectLst/>
                        </a:rPr>
                        <a:t>（</a:t>
                      </a:r>
                      <a:r>
                        <a:rPr lang="en-US" sz="1100" kern="100">
                          <a:effectLst/>
                        </a:rPr>
                        <a:t>10</a:t>
                      </a:r>
                      <a:r>
                        <a:rPr lang="zh-CN" sz="1100" kern="100">
                          <a:effectLst/>
                        </a:rPr>
                        <a:t>））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\r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回车（</a:t>
                      </a:r>
                      <a:r>
                        <a:rPr lang="en-US" sz="1100" kern="100">
                          <a:effectLst/>
                        </a:rPr>
                        <a:t>CR</a:t>
                      </a:r>
                      <a:r>
                        <a:rPr lang="zh-CN" sz="1100" kern="100">
                          <a:effectLst/>
                        </a:rPr>
                        <a:t>或</a:t>
                      </a:r>
                      <a:r>
                        <a:rPr lang="en-US" sz="1100" kern="100">
                          <a:effectLst/>
                        </a:rPr>
                        <a:t>ASCII</a:t>
                      </a:r>
                      <a:r>
                        <a:rPr lang="zh-CN" sz="1100" kern="100">
                          <a:effectLst/>
                        </a:rPr>
                        <a:t>字符</a:t>
                      </a:r>
                      <a:r>
                        <a:rPr lang="en-US" sz="1100" kern="100">
                          <a:effectLst/>
                        </a:rPr>
                        <a:t>0x0D</a:t>
                      </a:r>
                      <a:r>
                        <a:rPr lang="zh-CN" sz="1100" kern="100">
                          <a:effectLst/>
                        </a:rPr>
                        <a:t>（</a:t>
                      </a:r>
                      <a:r>
                        <a:rPr lang="en-US" sz="1100" kern="100">
                          <a:effectLst/>
                        </a:rPr>
                        <a:t>13</a:t>
                      </a:r>
                      <a:r>
                        <a:rPr lang="zh-CN" sz="1100" kern="100">
                          <a:effectLst/>
                        </a:rPr>
                        <a:t>））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水平制表符（</a:t>
                      </a:r>
                      <a:r>
                        <a:rPr lang="en-US" sz="1100" kern="100">
                          <a:effectLst/>
                        </a:rPr>
                        <a:t>HT</a:t>
                      </a:r>
                      <a:r>
                        <a:rPr lang="zh-CN" sz="1100" kern="100">
                          <a:effectLst/>
                        </a:rPr>
                        <a:t>或</a:t>
                      </a:r>
                      <a:r>
                        <a:rPr lang="en-US" sz="1100" kern="100">
                          <a:effectLst/>
                        </a:rPr>
                        <a:t>ASCII</a:t>
                      </a:r>
                      <a:r>
                        <a:rPr lang="zh-CN" sz="1100" kern="100">
                          <a:effectLst/>
                        </a:rPr>
                        <a:t>字符</a:t>
                      </a:r>
                      <a:r>
                        <a:rPr lang="en-US" sz="1100" kern="100">
                          <a:effectLst/>
                        </a:rPr>
                        <a:t>0x09</a:t>
                      </a:r>
                      <a:r>
                        <a:rPr lang="zh-CN" sz="1100" kern="100">
                          <a:effectLst/>
                        </a:rPr>
                        <a:t>（</a:t>
                      </a:r>
                      <a:r>
                        <a:rPr lang="en-US" sz="1100" kern="100">
                          <a:effectLst/>
                        </a:rPr>
                        <a:t>9</a:t>
                      </a:r>
                      <a:r>
                        <a:rPr lang="zh-CN" sz="1100" kern="100">
                          <a:effectLst/>
                        </a:rPr>
                        <a:t>））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\\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反斜线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\$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美元符号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双引号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\[0-7]{1,3}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此正则表达式序列匹配一个用八进制符号表示的字符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\x[0-9A-Fa-f]{1,2}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此正则表达式序列匹配一个用十六进制符号表示的字符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480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4104456"/>
          </a:xfrm>
        </p:spPr>
        <p:txBody>
          <a:bodyPr>
            <a:normAutofit/>
          </a:bodyPr>
          <a:lstStyle/>
          <a:p>
            <a:r>
              <a:rPr lang="zh-CN" altLang="zh-CN" sz="1800" dirty="0" smtClean="0"/>
              <a:t>定界符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为字符串</a:t>
            </a:r>
            <a:r>
              <a:rPr lang="zh-CN" altLang="zh-CN" sz="1800" dirty="0"/>
              <a:t>定界的方法是使用定界符语法，它是在</a:t>
            </a:r>
            <a:r>
              <a:rPr lang="en-US" altLang="zh-CN" sz="1800" dirty="0"/>
              <a:t>&lt;&lt;&lt;</a:t>
            </a:r>
            <a:r>
              <a:rPr lang="zh-CN" altLang="zh-CN" sz="1800" dirty="0"/>
              <a:t>之后提供一个标识符，然后是字符串，然后是同样的标识符结束字符串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latinLnBrk="1"/>
            <a:r>
              <a:rPr lang="zh-CN" altLang="zh-CN" sz="1800" dirty="0"/>
              <a:t>如果需要处理大量的内容，又不希望使用转义引号，使用定界符最为简便。使用定界符需要注意如下事项。</a:t>
            </a:r>
          </a:p>
          <a:p>
            <a:pPr lvl="1"/>
            <a:r>
              <a:rPr lang="zh-CN" altLang="zh-CN" sz="1400" dirty="0"/>
              <a:t>开始和结束标识符必须相同。读者可以选择自己喜欢的任何开始和结束标识符，但是它们必须相同。唯一的限制是该标识符必须完全由字母、数字和下划线组成，而且必须以下划线或非数字字符开始。</a:t>
            </a:r>
          </a:p>
          <a:p>
            <a:pPr lvl="1"/>
            <a:r>
              <a:rPr lang="zh-CN" altLang="zh-CN" sz="1400" dirty="0"/>
              <a:t>开始标识符前面必须有</a:t>
            </a:r>
            <a:r>
              <a:rPr lang="en-US" altLang="zh-CN" sz="1400" dirty="0"/>
              <a:t>3</a:t>
            </a:r>
            <a:r>
              <a:rPr lang="zh-CN" altLang="zh-CN" sz="1400" dirty="0"/>
              <a:t>个左尖括号：</a:t>
            </a:r>
            <a:r>
              <a:rPr lang="en-US" altLang="zh-CN" sz="1400" dirty="0"/>
              <a:t>&lt;&lt;&lt;</a:t>
            </a:r>
            <a:r>
              <a:rPr lang="zh-CN" altLang="zh-CN" sz="1400" dirty="0"/>
              <a:t>。</a:t>
            </a:r>
          </a:p>
          <a:p>
            <a:pPr lvl="1"/>
            <a:r>
              <a:rPr lang="zh-CN" altLang="zh-CN" sz="1400" dirty="0"/>
              <a:t>定界符与双引号界定的字符遵循相同的解析规则，即变量的转义序列都会得到解析。惟一的区别是：此处的双引号不需要进行转义。</a:t>
            </a:r>
          </a:p>
          <a:p>
            <a:pPr lvl="1"/>
            <a:r>
              <a:rPr lang="zh-CN" altLang="zh-CN" sz="1400" dirty="0"/>
              <a:t>结束标识符必须在一行的开始处，而且前面不能有空格或任何其他多余的字符。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115616" y="7240898"/>
            <a:ext cx="6243214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$title = '</a:t>
            </a:r>
            <a:r>
              <a:rPr lang="zh-CN" altLang="zh-CN" sz="1400" dirty="0"/>
              <a:t>我在未来等你</a:t>
            </a:r>
            <a:r>
              <a:rPr lang="en-US" altLang="zh-CN" sz="1400" dirty="0"/>
              <a:t>';</a:t>
            </a:r>
            <a:endParaRPr lang="zh-CN" altLang="zh-CN" sz="1400" dirty="0"/>
          </a:p>
          <a:p>
            <a:r>
              <a:rPr lang="en-US" altLang="zh-CN" sz="1400" dirty="0"/>
              <a:t>$website = 'http://www.sanwen8.cn/subject/1331453/';</a:t>
            </a:r>
            <a:endParaRPr lang="zh-CN" altLang="zh-CN" sz="1400" dirty="0"/>
          </a:p>
          <a:p>
            <a:r>
              <a:rPr lang="en-US" altLang="zh-CN" sz="1400" dirty="0"/>
              <a:t>$content = " </a:t>
            </a:r>
            <a:r>
              <a:rPr lang="zh-CN" altLang="zh-CN" sz="1400" dirty="0"/>
              <a:t>未来对于我来说还很远很远，就像你还不认识我的时候你身旁的他，我身旁的她，我们都无法猜到后来我们的他和她却已变成六个人的故事。——题记</a:t>
            </a:r>
            <a:r>
              <a:rPr lang="en-US" altLang="zh-CN" sz="1400" dirty="0"/>
              <a:t>\n</a:t>
            </a:r>
            <a:r>
              <a:rPr lang="zh-CN" altLang="zh-CN" sz="1400" dirty="0"/>
              <a:t>未来它很近也很远，也许是明天，也许是一辈子。</a:t>
            </a:r>
            <a:r>
              <a:rPr lang="en-US" altLang="zh-CN" sz="1400" dirty="0"/>
              <a:t>\n</a:t>
            </a:r>
            <a:r>
              <a:rPr lang="zh-CN" altLang="zh-CN" sz="1400" dirty="0"/>
              <a:t>访问地址：</a:t>
            </a:r>
            <a:r>
              <a:rPr lang="en-US" altLang="zh-CN" sz="1400" dirty="0"/>
              <a:t>$website";</a:t>
            </a:r>
            <a:endParaRPr lang="zh-CN" altLang="zh-CN" sz="1400" dirty="0"/>
          </a:p>
          <a:p>
            <a:r>
              <a:rPr lang="en-US" altLang="zh-CN" sz="1400" dirty="0"/>
              <a:t>$result = &lt;&lt;&lt;ARTICLE</a:t>
            </a:r>
            <a:endParaRPr lang="zh-CN" altLang="zh-CN" sz="1400" dirty="0"/>
          </a:p>
          <a:p>
            <a:r>
              <a:rPr lang="en-US" altLang="zh-CN" sz="1400" dirty="0"/>
              <a:t>&lt;p&gt;$title&lt;/p&gt;</a:t>
            </a:r>
            <a:endParaRPr lang="zh-CN" altLang="zh-CN" sz="1400" dirty="0"/>
          </a:p>
          <a:p>
            <a:r>
              <a:rPr lang="en-US" altLang="zh-CN" sz="1400" dirty="0"/>
              <a:t>&lt;p&gt;$website&lt;/p&gt;</a:t>
            </a:r>
            <a:endParaRPr lang="zh-CN" altLang="zh-CN" sz="1400" dirty="0"/>
          </a:p>
          <a:p>
            <a:r>
              <a:rPr lang="en-US" altLang="zh-CN" sz="1400" dirty="0"/>
              <a:t>&lt;p&gt;$content&lt;/p&gt;</a:t>
            </a:r>
            <a:endParaRPr lang="zh-CN" altLang="zh-CN" sz="1400" dirty="0"/>
          </a:p>
          <a:p>
            <a:r>
              <a:rPr lang="en-US" altLang="zh-CN" sz="1400" dirty="0"/>
              <a:t>ARTICLE;</a:t>
            </a:r>
            <a:endParaRPr lang="zh-CN" altLang="zh-CN" sz="1400" dirty="0"/>
          </a:p>
          <a:p>
            <a:r>
              <a:rPr lang="en-US" altLang="zh-CN" sz="1400" dirty="0"/>
              <a:t>echo $result;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41214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0.00521 -0.6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620688"/>
            <a:ext cx="6243214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x-none" altLang="zh-CN" sz="1400" dirty="0" smtClean="0"/>
              <a:t>&lt;?php</a:t>
            </a:r>
            <a:endParaRPr lang="zh-CN" altLang="zh-CN" sz="1400" dirty="0" smtClean="0"/>
          </a:p>
          <a:p>
            <a:r>
              <a:rPr lang="x-none" altLang="zh-CN" sz="1400" dirty="0" smtClean="0"/>
              <a:t>$title = '我在未来等你';</a:t>
            </a:r>
            <a:endParaRPr lang="zh-CN" altLang="zh-CN" sz="1400" dirty="0" smtClean="0"/>
          </a:p>
          <a:p>
            <a:r>
              <a:rPr lang="x-none" altLang="zh-CN" sz="1400" dirty="0" smtClean="0"/>
              <a:t>$website = 'http://www.sanwen8.cn/subject/1331453/';</a:t>
            </a:r>
            <a:endParaRPr lang="zh-CN" altLang="zh-CN" sz="1400" dirty="0" smtClean="0"/>
          </a:p>
          <a:p>
            <a:r>
              <a:rPr lang="x-none" altLang="zh-CN" sz="1400" dirty="0" smtClean="0"/>
              <a:t>$content = " 未来对于我来说还很远很远，就像你还不认识我的时候你身旁的他，我身旁的她，我们都无法猜到后来我们的他和她却已变成六个人的故事。——题记\n未来它很近也很远，也许是明天，也许是一辈子。\n访问地址：$website";</a:t>
            </a:r>
            <a:endParaRPr lang="zh-CN" altLang="zh-CN" sz="1400" dirty="0" smtClean="0"/>
          </a:p>
          <a:p>
            <a:r>
              <a:rPr lang="x-none" altLang="zh-CN" sz="1400" dirty="0" smtClean="0"/>
              <a:t>$result = &lt;&lt;&lt;ARTICLE</a:t>
            </a:r>
            <a:endParaRPr lang="zh-CN" altLang="zh-CN" sz="1400" dirty="0" smtClean="0"/>
          </a:p>
          <a:p>
            <a:r>
              <a:rPr lang="x-none" altLang="zh-CN" sz="1400" dirty="0" smtClean="0"/>
              <a:t>&lt;p&gt;$title&lt;/p&gt;</a:t>
            </a:r>
            <a:endParaRPr lang="zh-CN" altLang="zh-CN" sz="1400" dirty="0" smtClean="0"/>
          </a:p>
          <a:p>
            <a:r>
              <a:rPr lang="x-none" altLang="zh-CN" sz="1400" dirty="0" smtClean="0"/>
              <a:t>&lt;p&gt;$website&lt;/p&gt;</a:t>
            </a:r>
            <a:endParaRPr lang="zh-CN" altLang="zh-CN" sz="1400" dirty="0" smtClean="0"/>
          </a:p>
          <a:p>
            <a:r>
              <a:rPr lang="x-none" altLang="zh-CN" sz="1400" dirty="0" smtClean="0"/>
              <a:t>&lt;p&gt;$content&lt;/p&gt;</a:t>
            </a:r>
            <a:endParaRPr lang="zh-CN" altLang="zh-CN" sz="1400" dirty="0" smtClean="0"/>
          </a:p>
          <a:p>
            <a:r>
              <a:rPr lang="x-none" altLang="zh-CN" sz="1400" dirty="0" smtClean="0"/>
              <a:t>ARTICLE;</a:t>
            </a:r>
            <a:endParaRPr lang="zh-CN" altLang="zh-CN" sz="1400" dirty="0" smtClean="0"/>
          </a:p>
          <a:p>
            <a:r>
              <a:rPr lang="x-none" altLang="zh-CN" sz="1400" dirty="0" smtClean="0"/>
              <a:t>echo $result;</a:t>
            </a:r>
            <a:endParaRPr lang="zh-CN" altLang="zh-CN" sz="1400" dirty="0" smtClean="0"/>
          </a:p>
          <a:p>
            <a:r>
              <a:rPr lang="x-none" altLang="zh-CN" sz="1400" dirty="0" smtClean="0"/>
              <a:t>?&gt;</a:t>
            </a:r>
            <a:endParaRPr lang="zh-CN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75656" y="4221088"/>
            <a:ext cx="624321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x-none" altLang="zh-CN" sz="1400" dirty="0" smtClean="0"/>
              <a:t>&lt;p&gt;我在未来等你&lt;/p&gt;</a:t>
            </a:r>
            <a:endParaRPr lang="zh-CN" altLang="zh-CN" sz="1400" dirty="0" smtClean="0"/>
          </a:p>
          <a:p>
            <a:r>
              <a:rPr lang="x-none" altLang="zh-CN" sz="1400" dirty="0" smtClean="0"/>
              <a:t>&lt;p&gt;http://www.sanwen8.cn/subject/1331453/&lt;/p&gt;</a:t>
            </a:r>
            <a:endParaRPr lang="zh-CN" altLang="zh-CN" sz="1400" dirty="0" smtClean="0"/>
          </a:p>
          <a:p>
            <a:r>
              <a:rPr lang="x-none" altLang="zh-CN" sz="1400" dirty="0" smtClean="0"/>
              <a:t>&lt;p&gt;  未来对于我来说还很远很远，就像你还不认识我的时候你身旁的他，我身旁的她，我们都无法猜到后来我们的他和她却已变成六个人的故事。——题记</a:t>
            </a:r>
            <a:endParaRPr lang="zh-CN" altLang="zh-CN" sz="1400" dirty="0" smtClean="0"/>
          </a:p>
          <a:p>
            <a:r>
              <a:rPr lang="x-none" altLang="zh-CN" sz="1400" dirty="0" smtClean="0"/>
              <a:t>未来它很近也很远，也许是明天，也许是一辈子。</a:t>
            </a:r>
            <a:endParaRPr lang="zh-CN" altLang="zh-CN" sz="1400" dirty="0" smtClean="0"/>
          </a:p>
          <a:p>
            <a:r>
              <a:rPr lang="zh-CN" altLang="zh-CN" sz="1400" dirty="0" smtClean="0"/>
              <a:t>访问地址：</a:t>
            </a:r>
            <a:r>
              <a:rPr lang="en-US" altLang="zh-CN" sz="1400" dirty="0" smtClean="0"/>
              <a:t>http://www.sanwen8.cn/subject/1331453/&lt;/p&gt;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</TotalTime>
  <Words>1300</Words>
  <Application>Microsoft Office PowerPoint</Application>
  <PresentationFormat>全屏显示(4:3)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夏至</vt:lpstr>
      <vt:lpstr>标量数据类型</vt:lpstr>
      <vt:lpstr>布尔型</vt:lpstr>
      <vt:lpstr>整型</vt:lpstr>
      <vt:lpstr>浮点型</vt:lpstr>
      <vt:lpstr>字符串</vt:lpstr>
      <vt:lpstr>幻灯片 6</vt:lpstr>
      <vt:lpstr>幻灯片 7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41</cp:revision>
  <dcterms:created xsi:type="dcterms:W3CDTF">2017-05-05T05:05:06Z</dcterms:created>
  <dcterms:modified xsi:type="dcterms:W3CDTF">2017-05-11T13:43:40Z</dcterms:modified>
</cp:coreProperties>
</file>