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1" r:id="rId5"/>
    <p:sldId id="262" r:id="rId6"/>
    <p:sldId id="263" r:id="rId7"/>
    <p:sldId id="264" r:id="rId8"/>
    <p:sldId id="265"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E98FC571-715D-4BD6-81BD-9F936DB464B2}">
          <p14:sldIdLst>
            <p14:sldId id="256"/>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72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7D108D-6791-4B7B-A9B8-4BF985B87909}" type="datetimeFigureOut">
              <a:rPr lang="zh-CN" altLang="en-US" smtClean="0"/>
              <a:pPr/>
              <a:t>2017/5/11</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E14869-4D53-40FA-BB30-CBF80A14FF62}"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just"/>
            <a:r>
              <a:rPr lang="zh-CN" altLang="zh-CN" sz="5400" b="1" dirty="0" smtClean="0">
                <a:effectLst/>
              </a:rPr>
              <a:t>运算符</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xmlns="" val="24476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算术运算符</a:t>
            </a:r>
            <a:endParaRPr lang="zh-CN" altLang="en-US" dirty="0"/>
          </a:p>
        </p:txBody>
      </p:sp>
      <p:sp>
        <p:nvSpPr>
          <p:cNvPr id="4" name="内容占位符 2"/>
          <p:cNvSpPr>
            <a:spLocks noGrp="1"/>
          </p:cNvSpPr>
          <p:nvPr>
            <p:ph idx="1"/>
          </p:nvPr>
        </p:nvSpPr>
        <p:spPr>
          <a:xfrm>
            <a:off x="1219584" y="1700808"/>
            <a:ext cx="7498080" cy="576064"/>
          </a:xfrm>
        </p:spPr>
        <p:txBody>
          <a:bodyPr>
            <a:normAutofit fontScale="92500" lnSpcReduction="10000"/>
          </a:bodyPr>
          <a:lstStyle/>
          <a:p>
            <a:r>
              <a:rPr lang="en-US" altLang="zh-CN" sz="1800" dirty="0"/>
              <a:t>PHP</a:t>
            </a:r>
            <a:r>
              <a:rPr lang="zh-CN" altLang="zh-CN" sz="1800" dirty="0"/>
              <a:t>的算术运算符是最常用的一种运算符，用于完成各种算术运算。算术运算符与平常使用的数学公式</a:t>
            </a:r>
            <a:r>
              <a:rPr lang="zh-CN" altLang="zh-CN" sz="1800" dirty="0" smtClean="0"/>
              <a:t>类似。</a:t>
            </a:r>
            <a:endParaRPr lang="zh-CN" altLang="en-US" sz="1800" dirty="0"/>
          </a:p>
        </p:txBody>
      </p:sp>
      <p:graphicFrame>
        <p:nvGraphicFramePr>
          <p:cNvPr id="3" name="表格 2"/>
          <p:cNvGraphicFramePr>
            <a:graphicFrameLocks noGrp="1"/>
          </p:cNvGraphicFramePr>
          <p:nvPr>
            <p:extLst>
              <p:ext uri="{D42A27DB-BD31-4B8C-83A1-F6EECF244321}">
                <p14:modId xmlns:p14="http://schemas.microsoft.com/office/powerpoint/2010/main" xmlns="" val="3764960653"/>
              </p:ext>
            </p:extLst>
          </p:nvPr>
        </p:nvGraphicFramePr>
        <p:xfrm>
          <a:off x="1547664" y="2420888"/>
          <a:ext cx="7056784" cy="3024336"/>
        </p:xfrm>
        <a:graphic>
          <a:graphicData uri="http://schemas.openxmlformats.org/drawingml/2006/table">
            <a:tbl>
              <a:tblPr firstRow="1" firstCol="1" bandRow="1">
                <a:tableStyleId>{5C22544A-7EE6-4342-B048-85BDC9FD1C3A}</a:tableStyleId>
              </a:tblPr>
              <a:tblGrid>
                <a:gridCol w="1381718"/>
                <a:gridCol w="1409945"/>
                <a:gridCol w="1850289"/>
                <a:gridCol w="2414832"/>
              </a:tblGrid>
              <a:tr h="504056">
                <a:tc>
                  <a:txBody>
                    <a:bodyPr/>
                    <a:lstStyle/>
                    <a:p>
                      <a:pPr algn="just">
                        <a:spcAft>
                          <a:spcPts val="0"/>
                        </a:spcAft>
                      </a:pPr>
                      <a:r>
                        <a:rPr lang="zh-CN" sz="1600" kern="100" dirty="0">
                          <a:effectLst/>
                        </a:rPr>
                        <a:t>运算符</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名称</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示例</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说明</a:t>
                      </a:r>
                      <a:endParaRPr lang="zh-CN" sz="1600" kern="100">
                        <a:effectLst/>
                        <a:latin typeface="Calibri"/>
                        <a:ea typeface="宋体"/>
                        <a:cs typeface="Times New Roman"/>
                      </a:endParaRPr>
                    </a:p>
                  </a:txBody>
                  <a:tcPr marL="68580" marR="68580" marT="0" marB="0"/>
                </a:tc>
              </a:tr>
              <a:tr h="504056">
                <a:tc>
                  <a:txBody>
                    <a:bodyPr/>
                    <a:lstStyle/>
                    <a:p>
                      <a:pPr algn="just">
                        <a:spcAft>
                          <a:spcPts val="0"/>
                        </a:spcAft>
                      </a:pPr>
                      <a:r>
                        <a:rPr lang="en-US" sz="1400" kern="100">
                          <a:effectLst/>
                        </a:rPr>
                        <a: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加法</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400" kern="100">
                          <a:effectLst/>
                        </a:rPr>
                        <a:t>$a + $b</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$a</a:t>
                      </a:r>
                      <a:r>
                        <a:rPr lang="zh-CN" sz="1400" kern="100">
                          <a:effectLst/>
                        </a:rPr>
                        <a:t>和</a:t>
                      </a:r>
                      <a:r>
                        <a:rPr lang="en-US" sz="1400" kern="100">
                          <a:effectLst/>
                        </a:rPr>
                        <a:t>$b</a:t>
                      </a:r>
                      <a:r>
                        <a:rPr lang="zh-CN" sz="1400" kern="100">
                          <a:effectLst/>
                        </a:rPr>
                        <a:t>的和</a:t>
                      </a:r>
                      <a:endParaRPr lang="zh-CN" sz="1600" kern="100">
                        <a:effectLst/>
                        <a:latin typeface="Calibri"/>
                        <a:ea typeface="宋体"/>
                        <a:cs typeface="Times New Roman"/>
                      </a:endParaRPr>
                    </a:p>
                  </a:txBody>
                  <a:tcPr marL="68580" marR="68580" marT="0" marB="0"/>
                </a:tc>
              </a:tr>
              <a:tr h="504056">
                <a:tc>
                  <a:txBody>
                    <a:bodyPr/>
                    <a:lstStyle/>
                    <a:p>
                      <a:pPr algn="just">
                        <a:spcAft>
                          <a:spcPts val="0"/>
                        </a:spcAft>
                      </a:pPr>
                      <a:r>
                        <a:rPr lang="en-US" sz="1400" kern="100">
                          <a:effectLst/>
                        </a:rPr>
                        <a: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减法</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400" kern="100" dirty="0">
                          <a:effectLst/>
                        </a:rPr>
                        <a:t>$a - $b</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400" kern="100">
                          <a:effectLst/>
                        </a:rPr>
                        <a:t>$a</a:t>
                      </a:r>
                      <a:r>
                        <a:rPr lang="zh-CN" sz="1400" kern="100">
                          <a:effectLst/>
                        </a:rPr>
                        <a:t>和</a:t>
                      </a:r>
                      <a:r>
                        <a:rPr lang="en-US" sz="1400" kern="100">
                          <a:effectLst/>
                        </a:rPr>
                        <a:t>$b</a:t>
                      </a:r>
                      <a:r>
                        <a:rPr lang="zh-CN" sz="1400" kern="100">
                          <a:effectLst/>
                        </a:rPr>
                        <a:t>的差</a:t>
                      </a:r>
                      <a:endParaRPr lang="zh-CN" sz="1600" kern="100">
                        <a:effectLst/>
                        <a:latin typeface="Calibri"/>
                        <a:ea typeface="宋体"/>
                        <a:cs typeface="Times New Roman"/>
                      </a:endParaRPr>
                    </a:p>
                  </a:txBody>
                  <a:tcPr marL="68580" marR="68580" marT="0" marB="0"/>
                </a:tc>
              </a:tr>
              <a:tr h="504056">
                <a:tc>
                  <a:txBody>
                    <a:bodyPr/>
                    <a:lstStyle/>
                    <a:p>
                      <a:pPr algn="just">
                        <a:spcAft>
                          <a:spcPts val="0"/>
                        </a:spcAft>
                      </a:pPr>
                      <a:r>
                        <a:rPr lang="en-US" sz="1400" kern="100">
                          <a:effectLst/>
                        </a:rPr>
                        <a: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乘法</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400" kern="100" dirty="0">
                          <a:effectLst/>
                        </a:rPr>
                        <a:t>$a * $b</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400" kern="100" dirty="0">
                          <a:effectLst/>
                        </a:rPr>
                        <a:t>$a</a:t>
                      </a:r>
                      <a:r>
                        <a:rPr lang="zh-CN" sz="1400" kern="100" dirty="0">
                          <a:effectLst/>
                        </a:rPr>
                        <a:t>和</a:t>
                      </a:r>
                      <a:r>
                        <a:rPr lang="en-US" sz="1400" kern="100" dirty="0">
                          <a:effectLst/>
                        </a:rPr>
                        <a:t>$b</a:t>
                      </a:r>
                      <a:r>
                        <a:rPr lang="zh-CN" sz="1400" kern="100" dirty="0">
                          <a:effectLst/>
                        </a:rPr>
                        <a:t>的积</a:t>
                      </a:r>
                      <a:endParaRPr lang="zh-CN" sz="1600" kern="100" dirty="0">
                        <a:effectLst/>
                        <a:latin typeface="Calibri"/>
                        <a:ea typeface="宋体"/>
                        <a:cs typeface="Times New Roman"/>
                      </a:endParaRPr>
                    </a:p>
                  </a:txBody>
                  <a:tcPr marL="68580" marR="68580" marT="0" marB="0"/>
                </a:tc>
              </a:tr>
              <a:tr h="504056">
                <a:tc>
                  <a:txBody>
                    <a:bodyPr/>
                    <a:lstStyle/>
                    <a:p>
                      <a:pPr algn="just">
                        <a:spcAft>
                          <a:spcPts val="0"/>
                        </a:spcAft>
                      </a:pPr>
                      <a:r>
                        <a:rPr lang="en-US" sz="1400" kern="100">
                          <a:effectLst/>
                        </a:rPr>
                        <a: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除法</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$a / $b</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400" kern="100" dirty="0">
                          <a:effectLst/>
                        </a:rPr>
                        <a:t>$a</a:t>
                      </a:r>
                      <a:r>
                        <a:rPr lang="zh-CN" sz="1400" kern="100" dirty="0">
                          <a:effectLst/>
                        </a:rPr>
                        <a:t>和</a:t>
                      </a:r>
                      <a:r>
                        <a:rPr lang="en-US" sz="1400" kern="100" dirty="0">
                          <a:effectLst/>
                        </a:rPr>
                        <a:t>$b</a:t>
                      </a:r>
                      <a:r>
                        <a:rPr lang="zh-CN" sz="1400" kern="100" dirty="0">
                          <a:effectLst/>
                        </a:rPr>
                        <a:t>的商</a:t>
                      </a:r>
                      <a:endParaRPr lang="zh-CN" sz="1600" kern="100" dirty="0">
                        <a:effectLst/>
                        <a:latin typeface="Calibri"/>
                        <a:ea typeface="宋体"/>
                        <a:cs typeface="Times New Roman"/>
                      </a:endParaRPr>
                    </a:p>
                  </a:txBody>
                  <a:tcPr marL="68580" marR="68580" marT="0" marB="0"/>
                </a:tc>
              </a:tr>
              <a:tr h="504056">
                <a:tc>
                  <a:txBody>
                    <a:bodyPr/>
                    <a:lstStyle/>
                    <a:p>
                      <a:pPr algn="just">
                        <a:spcAft>
                          <a:spcPts val="0"/>
                        </a:spcAft>
                      </a:pPr>
                      <a:r>
                        <a:rPr lang="en-US" sz="1400" kern="100">
                          <a:effectLst/>
                        </a:rPr>
                        <a: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取模</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400" kern="100" dirty="0">
                          <a:effectLst/>
                        </a:rPr>
                        <a:t>$a % $b</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400" kern="100" dirty="0">
                          <a:effectLst/>
                        </a:rPr>
                        <a:t>$a</a:t>
                      </a:r>
                      <a:r>
                        <a:rPr lang="zh-CN" sz="1400" kern="100" dirty="0">
                          <a:effectLst/>
                        </a:rPr>
                        <a:t>和</a:t>
                      </a:r>
                      <a:r>
                        <a:rPr lang="en-US" sz="1400" kern="100" dirty="0">
                          <a:effectLst/>
                        </a:rPr>
                        <a:t>$b</a:t>
                      </a:r>
                      <a:r>
                        <a:rPr lang="zh-CN" sz="1400" kern="100" dirty="0">
                          <a:effectLst/>
                        </a:rPr>
                        <a:t>的余数</a:t>
                      </a:r>
                      <a:endParaRPr lang="zh-CN" sz="16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xmlns="" val="1996398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赋值运算符</a:t>
            </a:r>
            <a:endParaRPr lang="zh-CN" altLang="en-US" dirty="0"/>
          </a:p>
        </p:txBody>
      </p:sp>
      <p:sp>
        <p:nvSpPr>
          <p:cNvPr id="4" name="内容占位符 2"/>
          <p:cNvSpPr>
            <a:spLocks noGrp="1"/>
          </p:cNvSpPr>
          <p:nvPr>
            <p:ph idx="1"/>
          </p:nvPr>
        </p:nvSpPr>
        <p:spPr>
          <a:xfrm>
            <a:off x="1219584" y="1556792"/>
            <a:ext cx="7498080" cy="576064"/>
          </a:xfrm>
        </p:spPr>
        <p:txBody>
          <a:bodyPr>
            <a:normAutofit fontScale="92500" lnSpcReduction="10000"/>
          </a:bodyPr>
          <a:lstStyle/>
          <a:p>
            <a:r>
              <a:rPr lang="zh-CN" altLang="zh-CN" sz="1800" dirty="0"/>
              <a:t>为变量赋值时是用等号（</a:t>
            </a:r>
            <a:r>
              <a:rPr lang="en-US" altLang="zh-CN" sz="1800" dirty="0"/>
              <a:t>=</a:t>
            </a:r>
            <a:r>
              <a:rPr lang="zh-CN" altLang="zh-CN" sz="1800" dirty="0"/>
              <a:t>）来实现的，这个等号就是一个赋值运算符。赋值运算符是将一个数据值赋给一个</a:t>
            </a:r>
            <a:r>
              <a:rPr lang="zh-CN" altLang="zh-CN" sz="1800" dirty="0" smtClean="0"/>
              <a:t>变量</a:t>
            </a:r>
            <a:r>
              <a:rPr lang="zh-CN" altLang="en-US" sz="1800" dirty="0" smtClean="0"/>
              <a:t>。</a:t>
            </a: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xmlns="" val="2471359614"/>
              </p:ext>
            </p:extLst>
          </p:nvPr>
        </p:nvGraphicFramePr>
        <p:xfrm>
          <a:off x="1547664" y="2348880"/>
          <a:ext cx="6096000" cy="2966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just" latinLnBrk="1">
                        <a:spcAft>
                          <a:spcPts val="0"/>
                        </a:spcAft>
                      </a:pPr>
                      <a:r>
                        <a:rPr lang="zh-CN" sz="1400" kern="100" dirty="0">
                          <a:effectLst/>
                        </a:rPr>
                        <a:t>运算符</a:t>
                      </a:r>
                      <a:endParaRPr lang="zh-CN" sz="1200" kern="100" dirty="0">
                        <a:effectLst/>
                        <a:latin typeface="Calibri"/>
                        <a:ea typeface="宋体"/>
                        <a:cs typeface="Times New Roman"/>
                      </a:endParaRPr>
                    </a:p>
                  </a:txBody>
                  <a:tcPr marL="68580" marR="68580" marT="0" marB="0"/>
                </a:tc>
                <a:tc>
                  <a:txBody>
                    <a:bodyPr/>
                    <a:lstStyle/>
                    <a:p>
                      <a:pPr algn="just" latinLnBrk="1">
                        <a:spcAft>
                          <a:spcPts val="0"/>
                        </a:spcAft>
                      </a:pPr>
                      <a:r>
                        <a:rPr lang="zh-CN" sz="1400" kern="100" dirty="0">
                          <a:effectLst/>
                        </a:rPr>
                        <a:t>名称</a:t>
                      </a:r>
                      <a:endParaRPr lang="zh-CN" sz="1200" kern="100" dirty="0">
                        <a:effectLst/>
                        <a:latin typeface="Calibri"/>
                        <a:ea typeface="宋体"/>
                        <a:cs typeface="Times New Roman"/>
                      </a:endParaRPr>
                    </a:p>
                  </a:txBody>
                  <a:tcPr marL="68580" marR="68580" marT="0" marB="0"/>
                </a:tc>
                <a:tc>
                  <a:txBody>
                    <a:bodyPr/>
                    <a:lstStyle/>
                    <a:p>
                      <a:pPr algn="just" latinLnBrk="1">
                        <a:spcAft>
                          <a:spcPts val="0"/>
                        </a:spcAft>
                      </a:pPr>
                      <a:r>
                        <a:rPr lang="zh-CN" sz="1400" kern="100" dirty="0">
                          <a:effectLst/>
                        </a:rPr>
                        <a:t>示例</a:t>
                      </a:r>
                      <a:endParaRPr lang="zh-CN" sz="1200" kern="100" dirty="0">
                        <a:effectLst/>
                        <a:latin typeface="Calibri"/>
                        <a:ea typeface="宋体"/>
                        <a:cs typeface="Times New Roman"/>
                      </a:endParaRPr>
                    </a:p>
                  </a:txBody>
                  <a:tcPr marL="68580" marR="68580" marT="0" marB="0"/>
                </a:tc>
                <a:tc>
                  <a:txBody>
                    <a:bodyPr/>
                    <a:lstStyle/>
                    <a:p>
                      <a:pPr algn="just" latinLnBrk="1">
                        <a:spcAft>
                          <a:spcPts val="0"/>
                        </a:spcAft>
                      </a:pPr>
                      <a:r>
                        <a:rPr lang="zh-CN" sz="1400" kern="100" dirty="0">
                          <a:effectLst/>
                        </a:rPr>
                        <a:t>说明</a:t>
                      </a:r>
                      <a:endParaRPr lang="zh-CN" sz="1200" kern="100" dirty="0">
                        <a:effectLst/>
                        <a:latin typeface="Calibri"/>
                        <a:ea typeface="宋体"/>
                        <a:cs typeface="Times New Roman"/>
                      </a:endParaRPr>
                    </a:p>
                  </a:txBody>
                  <a:tcPr marL="68580" marR="68580" marT="0" marB="0"/>
                </a:tc>
              </a:tr>
              <a:tr h="370840">
                <a:tc>
                  <a:txBody>
                    <a:bodyPr/>
                    <a:lstStyle/>
                    <a:p>
                      <a:pPr algn="just" latinLnBrk="1">
                        <a:spcAft>
                          <a:spcPts val="0"/>
                        </a:spcAft>
                      </a:pPr>
                      <a:r>
                        <a:rPr lang="en-US" sz="1100" kern="100" dirty="0">
                          <a:effectLst/>
                        </a:rPr>
                        <a:t>=</a:t>
                      </a:r>
                      <a:endParaRPr lang="zh-CN" sz="1200" kern="100" dirty="0">
                        <a:effectLst/>
                        <a:latin typeface="Calibri"/>
                        <a:ea typeface="宋体"/>
                        <a:cs typeface="Times New Roman"/>
                      </a:endParaRPr>
                    </a:p>
                  </a:txBody>
                  <a:tcPr marL="68580" marR="68580" marT="0" marB="0"/>
                </a:tc>
                <a:tc>
                  <a:txBody>
                    <a:bodyPr/>
                    <a:lstStyle/>
                    <a:p>
                      <a:pPr algn="just" latinLnBrk="1">
                        <a:spcAft>
                          <a:spcPts val="0"/>
                        </a:spcAft>
                      </a:pPr>
                      <a:r>
                        <a:rPr lang="zh-CN" sz="1100" kern="100" dirty="0">
                          <a:effectLst/>
                        </a:rPr>
                        <a:t>等于（赋值）</a:t>
                      </a:r>
                      <a:endParaRPr lang="zh-CN" sz="1200" kern="100" dirty="0">
                        <a:effectLst/>
                        <a:latin typeface="Calibri"/>
                        <a:ea typeface="宋体"/>
                        <a:cs typeface="Times New Roman"/>
                      </a:endParaRPr>
                    </a:p>
                  </a:txBody>
                  <a:tcPr marL="68580" marR="68580" marT="0" marB="0"/>
                </a:tc>
                <a:tc>
                  <a:txBody>
                    <a:bodyPr/>
                    <a:lstStyle/>
                    <a:p>
                      <a:pPr algn="just" latinLnBrk="1">
                        <a:spcAft>
                          <a:spcPts val="0"/>
                        </a:spcAft>
                      </a:pPr>
                      <a:r>
                        <a:rPr lang="en-US" sz="1100" kern="100" dirty="0">
                          <a:effectLst/>
                        </a:rPr>
                        <a:t>$a = 8</a:t>
                      </a:r>
                      <a:endParaRPr lang="zh-CN" sz="1200" kern="100" dirty="0">
                        <a:effectLst/>
                        <a:latin typeface="Calibri"/>
                        <a:ea typeface="宋体"/>
                        <a:cs typeface="Times New Roman"/>
                      </a:endParaRPr>
                    </a:p>
                  </a:txBody>
                  <a:tcPr marL="68580" marR="68580" marT="0" marB="0"/>
                </a:tc>
                <a:tc>
                  <a:txBody>
                    <a:bodyPr/>
                    <a:lstStyle/>
                    <a:p>
                      <a:pPr marL="0" algn="just" rtl="0" eaLnBrk="1" latinLnBrk="1" hangingPunct="1">
                        <a:spcAft>
                          <a:spcPts val="0"/>
                        </a:spcAft>
                      </a:pPr>
                      <a:r>
                        <a:rPr kumimoji="0" lang="en-US" sz="1100" kern="100" dirty="0">
                          <a:solidFill>
                            <a:schemeClr val="dk1"/>
                          </a:solidFill>
                          <a:effectLst/>
                          <a:latin typeface="+mn-lt"/>
                          <a:ea typeface="+mn-ea"/>
                          <a:cs typeface="+mn-cs"/>
                        </a:rPr>
                        <a:t>$a</a:t>
                      </a:r>
                      <a:r>
                        <a:rPr kumimoji="0" lang="zh-CN" sz="1100" kern="100" dirty="0">
                          <a:solidFill>
                            <a:schemeClr val="dk1"/>
                          </a:solidFill>
                          <a:effectLst/>
                          <a:latin typeface="+mn-lt"/>
                          <a:ea typeface="+mn-ea"/>
                          <a:cs typeface="+mn-cs"/>
                        </a:rPr>
                        <a:t>等于</a:t>
                      </a:r>
                      <a:r>
                        <a:rPr kumimoji="0" lang="en-US" sz="1100" kern="100" dirty="0">
                          <a:solidFill>
                            <a:schemeClr val="dk1"/>
                          </a:solidFill>
                          <a:effectLst/>
                          <a:latin typeface="+mn-lt"/>
                          <a:ea typeface="+mn-ea"/>
                          <a:cs typeface="+mn-cs"/>
                        </a:rPr>
                        <a:t>8</a:t>
                      </a:r>
                      <a:endParaRPr kumimoji="0" lang="zh-CN" sz="1100" kern="100" dirty="0">
                        <a:solidFill>
                          <a:schemeClr val="dk1"/>
                        </a:solidFill>
                        <a:effectLst/>
                        <a:latin typeface="+mn-lt"/>
                        <a:ea typeface="+mn-ea"/>
                        <a:cs typeface="+mn-cs"/>
                      </a:endParaRPr>
                    </a:p>
                  </a:txBody>
                  <a:tcPr marL="68580" marR="68580" marT="0" marB="0"/>
                </a:tc>
              </a:tr>
              <a:tr h="370840">
                <a:tc>
                  <a:txBody>
                    <a:bodyPr/>
                    <a:lstStyle/>
                    <a:p>
                      <a:pPr algn="just" latinLnBrk="1">
                        <a:spcAft>
                          <a:spcPts val="0"/>
                        </a:spcAft>
                      </a:pPr>
                      <a:r>
                        <a:rPr lang="en-US" sz="1100" kern="100">
                          <a:effectLst/>
                        </a:rPr>
                        <a:t>+=</a:t>
                      </a:r>
                      <a:endParaRPr lang="zh-CN" sz="1200" kern="100">
                        <a:effectLst/>
                        <a:latin typeface="Calibri"/>
                        <a:ea typeface="宋体"/>
                        <a:cs typeface="Times New Roman"/>
                      </a:endParaRPr>
                    </a:p>
                  </a:txBody>
                  <a:tcPr marL="68580" marR="68580" marT="0" marB="0"/>
                </a:tc>
                <a:tc>
                  <a:txBody>
                    <a:bodyPr/>
                    <a:lstStyle/>
                    <a:p>
                      <a:pPr algn="just" latinLnBrk="1">
                        <a:spcAft>
                          <a:spcPts val="0"/>
                        </a:spcAft>
                      </a:pPr>
                      <a:r>
                        <a:rPr lang="zh-CN" sz="1100" kern="100" dirty="0">
                          <a:effectLst/>
                        </a:rPr>
                        <a:t>加等于（加法赋值）</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en-US" sz="1100" kern="100">
                          <a:effectLst/>
                        </a:rPr>
                        <a:t>$a += 8</a:t>
                      </a:r>
                      <a:r>
                        <a:rPr lang="zh-CN" sz="1100" kern="100">
                          <a:effectLst/>
                        </a:rPr>
                        <a:t>（</a:t>
                      </a:r>
                      <a:r>
                        <a:rPr lang="en-US" sz="1100" kern="100">
                          <a:effectLst/>
                        </a:rPr>
                        <a:t>$a = $a+8</a:t>
                      </a:r>
                      <a:r>
                        <a:rPr lang="zh-CN" sz="1100" kern="100">
                          <a:effectLst/>
                        </a:rPr>
                        <a:t>）</a:t>
                      </a:r>
                      <a:endParaRPr lang="zh-CN" sz="1200" kern="100">
                        <a:effectLst/>
                        <a:latin typeface="Calibri"/>
                        <a:ea typeface="宋体"/>
                        <a:cs typeface="Times New Roman"/>
                      </a:endParaRPr>
                    </a:p>
                  </a:txBody>
                  <a:tcPr marL="68580" marR="68580" marT="0" marB="0"/>
                </a:tc>
                <a:tc>
                  <a:txBody>
                    <a:bodyPr/>
                    <a:lstStyle/>
                    <a:p>
                      <a:pPr algn="just" latinLnBrk="1">
                        <a:spcAft>
                          <a:spcPts val="0"/>
                        </a:spcAft>
                      </a:pPr>
                      <a:r>
                        <a:rPr lang="en-US" sz="1100" kern="100">
                          <a:effectLst/>
                        </a:rPr>
                        <a:t>$a</a:t>
                      </a:r>
                      <a:r>
                        <a:rPr lang="zh-CN" sz="1100" kern="100">
                          <a:effectLst/>
                        </a:rPr>
                        <a:t>等于</a:t>
                      </a:r>
                      <a:r>
                        <a:rPr lang="en-US" sz="1100" kern="100">
                          <a:effectLst/>
                        </a:rPr>
                        <a:t>$a</a:t>
                      </a:r>
                      <a:r>
                        <a:rPr lang="zh-CN" sz="1100" kern="100">
                          <a:effectLst/>
                        </a:rPr>
                        <a:t>加</a:t>
                      </a:r>
                      <a:r>
                        <a:rPr lang="en-US" sz="1100" kern="100">
                          <a:effectLst/>
                        </a:rPr>
                        <a:t>8</a:t>
                      </a:r>
                      <a:endParaRPr lang="zh-CN" sz="1200" kern="100">
                        <a:effectLst/>
                        <a:latin typeface="Calibri"/>
                        <a:ea typeface="宋体"/>
                        <a:cs typeface="Times New Roman"/>
                      </a:endParaRPr>
                    </a:p>
                  </a:txBody>
                  <a:tcPr marL="68580" marR="68580" marT="0" marB="0"/>
                </a:tc>
              </a:tr>
              <a:tr h="370840">
                <a:tc>
                  <a:txBody>
                    <a:bodyPr/>
                    <a:lstStyle/>
                    <a:p>
                      <a:pPr algn="just" latinLnBrk="1">
                        <a:spcAft>
                          <a:spcPts val="0"/>
                        </a:spcAft>
                      </a:pPr>
                      <a:r>
                        <a:rPr lang="en-US" sz="1100" kern="100">
                          <a:effectLst/>
                        </a:rPr>
                        <a:t>-=</a:t>
                      </a:r>
                      <a:endParaRPr lang="zh-CN" sz="1200" kern="100">
                        <a:effectLst/>
                        <a:latin typeface="Calibri"/>
                        <a:ea typeface="宋体"/>
                        <a:cs typeface="Times New Roman"/>
                      </a:endParaRPr>
                    </a:p>
                  </a:txBody>
                  <a:tcPr marL="68580" marR="68580" marT="0" marB="0"/>
                </a:tc>
                <a:tc>
                  <a:txBody>
                    <a:bodyPr/>
                    <a:lstStyle/>
                    <a:p>
                      <a:pPr algn="just" latinLnBrk="1">
                        <a:spcAft>
                          <a:spcPts val="0"/>
                        </a:spcAft>
                      </a:pPr>
                      <a:r>
                        <a:rPr lang="zh-CN" sz="1100" kern="100">
                          <a:effectLst/>
                        </a:rPr>
                        <a:t>减等于（减法赋值）</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$a -= 8</a:t>
                      </a:r>
                      <a:r>
                        <a:rPr lang="zh-CN" sz="1100" kern="100" dirty="0">
                          <a:effectLst/>
                        </a:rPr>
                        <a:t>（</a:t>
                      </a:r>
                      <a:r>
                        <a:rPr lang="en-US" sz="1100" kern="100" dirty="0">
                          <a:effectLst/>
                        </a:rPr>
                        <a:t>$a = $a-8</a:t>
                      </a:r>
                      <a:r>
                        <a:rPr lang="zh-CN" sz="1100" kern="100" dirty="0">
                          <a:effectLst/>
                        </a:rPr>
                        <a:t>）</a:t>
                      </a:r>
                      <a:endParaRPr lang="zh-CN" sz="1200" kern="100" dirty="0">
                        <a:effectLst/>
                        <a:latin typeface="Calibri"/>
                        <a:ea typeface="宋体"/>
                        <a:cs typeface="Times New Roman"/>
                      </a:endParaRPr>
                    </a:p>
                  </a:txBody>
                  <a:tcPr marL="68580" marR="68580" marT="0" marB="0"/>
                </a:tc>
                <a:tc>
                  <a:txBody>
                    <a:bodyPr/>
                    <a:lstStyle/>
                    <a:p>
                      <a:pPr algn="just" latinLnBrk="1">
                        <a:spcAft>
                          <a:spcPts val="0"/>
                        </a:spcAft>
                      </a:pPr>
                      <a:r>
                        <a:rPr lang="en-US" sz="1100" kern="100">
                          <a:effectLst/>
                        </a:rPr>
                        <a:t>$a</a:t>
                      </a:r>
                      <a:r>
                        <a:rPr lang="zh-CN" sz="1100" kern="100">
                          <a:effectLst/>
                        </a:rPr>
                        <a:t>等于</a:t>
                      </a:r>
                      <a:r>
                        <a:rPr lang="en-US" sz="1100" kern="100">
                          <a:effectLst/>
                        </a:rPr>
                        <a:t>$a</a:t>
                      </a:r>
                      <a:r>
                        <a:rPr lang="zh-CN" sz="1100" kern="100">
                          <a:effectLst/>
                        </a:rPr>
                        <a:t>减</a:t>
                      </a:r>
                      <a:r>
                        <a:rPr lang="en-US" sz="1100" kern="100">
                          <a:effectLst/>
                        </a:rPr>
                        <a:t>8</a:t>
                      </a:r>
                      <a:endParaRPr lang="zh-CN" sz="1200" kern="100">
                        <a:effectLst/>
                        <a:latin typeface="Calibri"/>
                        <a:ea typeface="宋体"/>
                        <a:cs typeface="Times New Roman"/>
                      </a:endParaRPr>
                    </a:p>
                  </a:txBody>
                  <a:tcPr marL="68580" marR="68580" marT="0" marB="0"/>
                </a:tc>
              </a:tr>
              <a:tr h="370840">
                <a:tc>
                  <a:txBody>
                    <a:bodyPr/>
                    <a:lstStyle/>
                    <a:p>
                      <a:pPr algn="just" latinLnBrk="1">
                        <a:spcAft>
                          <a:spcPts val="0"/>
                        </a:spcAft>
                      </a:pPr>
                      <a:r>
                        <a:rPr lang="en-US" sz="1100" kern="100">
                          <a:effectLst/>
                        </a:rPr>
                        <a:t>*=</a:t>
                      </a:r>
                      <a:endParaRPr lang="zh-CN" sz="1200" kern="100">
                        <a:effectLst/>
                        <a:latin typeface="Calibri"/>
                        <a:ea typeface="宋体"/>
                        <a:cs typeface="Times New Roman"/>
                      </a:endParaRPr>
                    </a:p>
                  </a:txBody>
                  <a:tcPr marL="68580" marR="68580" marT="0" marB="0"/>
                </a:tc>
                <a:tc>
                  <a:txBody>
                    <a:bodyPr/>
                    <a:lstStyle/>
                    <a:p>
                      <a:pPr algn="just" latinLnBrk="1">
                        <a:spcAft>
                          <a:spcPts val="0"/>
                        </a:spcAft>
                      </a:pPr>
                      <a:r>
                        <a:rPr lang="zh-CN" sz="1100" kern="100">
                          <a:effectLst/>
                        </a:rPr>
                        <a:t>乘等于（乘法赋值）</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$a *= 8</a:t>
                      </a:r>
                      <a:r>
                        <a:rPr lang="zh-CN" sz="1100" kern="100" dirty="0">
                          <a:effectLst/>
                        </a:rPr>
                        <a:t>（</a:t>
                      </a:r>
                      <a:r>
                        <a:rPr lang="en-US" sz="1100" kern="100" dirty="0">
                          <a:effectLst/>
                        </a:rPr>
                        <a:t>$a = $a*8</a:t>
                      </a:r>
                      <a:r>
                        <a:rPr lang="zh-CN" sz="1100" kern="100" dirty="0">
                          <a:effectLst/>
                        </a:rPr>
                        <a:t>）</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en-US" sz="1100" kern="100">
                          <a:effectLst/>
                        </a:rPr>
                        <a:t>$a</a:t>
                      </a:r>
                      <a:r>
                        <a:rPr lang="zh-CN" sz="1100" kern="100">
                          <a:effectLst/>
                        </a:rPr>
                        <a:t>等于</a:t>
                      </a:r>
                      <a:r>
                        <a:rPr lang="en-US" sz="1100" kern="100">
                          <a:effectLst/>
                        </a:rPr>
                        <a:t>$a</a:t>
                      </a:r>
                      <a:r>
                        <a:rPr lang="zh-CN" sz="1100" kern="100">
                          <a:effectLst/>
                        </a:rPr>
                        <a:t>乘以</a:t>
                      </a:r>
                      <a:r>
                        <a:rPr lang="en-US" sz="1100" kern="100">
                          <a:effectLst/>
                        </a:rPr>
                        <a:t>8</a:t>
                      </a:r>
                      <a:endParaRPr lang="zh-CN" sz="1200" kern="100">
                        <a:effectLst/>
                        <a:latin typeface="Calibri"/>
                        <a:ea typeface="宋体"/>
                        <a:cs typeface="Times New Roman"/>
                      </a:endParaRPr>
                    </a:p>
                  </a:txBody>
                  <a:tcPr marL="68580" marR="68580" marT="0" marB="0"/>
                </a:tc>
              </a:tr>
              <a:tr h="370840">
                <a:tc>
                  <a:txBody>
                    <a:bodyPr/>
                    <a:lstStyle/>
                    <a:p>
                      <a:pPr algn="just" latinLnBrk="1">
                        <a:spcAft>
                          <a:spcPts val="0"/>
                        </a:spcAft>
                      </a:pPr>
                      <a:r>
                        <a:rPr lang="en-US" sz="1100" kern="100">
                          <a:effectLst/>
                        </a:rPr>
                        <a:t>/=</a:t>
                      </a:r>
                      <a:endParaRPr lang="zh-CN" sz="1200" kern="100">
                        <a:effectLst/>
                        <a:latin typeface="Calibri"/>
                        <a:ea typeface="宋体"/>
                        <a:cs typeface="Times New Roman"/>
                      </a:endParaRPr>
                    </a:p>
                  </a:txBody>
                  <a:tcPr marL="68580" marR="68580" marT="0" marB="0"/>
                </a:tc>
                <a:tc>
                  <a:txBody>
                    <a:bodyPr/>
                    <a:lstStyle/>
                    <a:p>
                      <a:pPr algn="just" latinLnBrk="1">
                        <a:spcAft>
                          <a:spcPts val="0"/>
                        </a:spcAft>
                      </a:pPr>
                      <a:r>
                        <a:rPr lang="zh-CN" sz="1100" kern="100">
                          <a:effectLst/>
                        </a:rPr>
                        <a:t>除等于（除法赋值）</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$a /= 8</a:t>
                      </a:r>
                      <a:r>
                        <a:rPr lang="zh-CN" sz="1100" kern="100" dirty="0">
                          <a:effectLst/>
                        </a:rPr>
                        <a:t>（</a:t>
                      </a:r>
                      <a:r>
                        <a:rPr lang="en-US" sz="1100" kern="100" dirty="0">
                          <a:effectLst/>
                        </a:rPr>
                        <a:t>$a = $a/8</a:t>
                      </a:r>
                      <a:r>
                        <a:rPr lang="zh-CN" sz="1100" kern="100" dirty="0">
                          <a:effectLst/>
                        </a:rPr>
                        <a:t>）</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$a</a:t>
                      </a:r>
                      <a:r>
                        <a:rPr lang="zh-CN" sz="1100" kern="100" dirty="0">
                          <a:effectLst/>
                        </a:rPr>
                        <a:t>等于</a:t>
                      </a:r>
                      <a:r>
                        <a:rPr lang="en-US" sz="1100" kern="100" dirty="0">
                          <a:effectLst/>
                        </a:rPr>
                        <a:t>$a</a:t>
                      </a:r>
                      <a:r>
                        <a:rPr lang="zh-CN" sz="1100" kern="100" dirty="0">
                          <a:effectLst/>
                        </a:rPr>
                        <a:t>除以</a:t>
                      </a:r>
                      <a:r>
                        <a:rPr lang="en-US" sz="1100" kern="100" dirty="0">
                          <a:effectLst/>
                        </a:rPr>
                        <a:t>8</a:t>
                      </a:r>
                      <a:endParaRPr lang="zh-CN" sz="1200" kern="100" dirty="0">
                        <a:effectLst/>
                        <a:latin typeface="Calibri"/>
                        <a:ea typeface="宋体"/>
                        <a:cs typeface="Times New Roman"/>
                      </a:endParaRPr>
                    </a:p>
                  </a:txBody>
                  <a:tcPr marL="68580" marR="68580" marT="0" marB="0"/>
                </a:tc>
              </a:tr>
              <a:tr h="370840">
                <a:tc>
                  <a:txBody>
                    <a:bodyPr/>
                    <a:lstStyle/>
                    <a:p>
                      <a:pPr algn="just" latinLnBrk="1">
                        <a:spcAft>
                          <a:spcPts val="0"/>
                        </a:spcAft>
                      </a:pPr>
                      <a:r>
                        <a:rPr lang="en-US" sz="1100" kern="100">
                          <a:effectLst/>
                        </a:rPr>
                        <a:t>%=</a:t>
                      </a:r>
                      <a:endParaRPr lang="zh-CN" sz="1200" kern="100">
                        <a:effectLst/>
                        <a:latin typeface="Calibri"/>
                        <a:ea typeface="宋体"/>
                        <a:cs typeface="Times New Roman"/>
                      </a:endParaRPr>
                    </a:p>
                  </a:txBody>
                  <a:tcPr marL="68580" marR="68580" marT="0" marB="0"/>
                </a:tc>
                <a:tc>
                  <a:txBody>
                    <a:bodyPr/>
                    <a:lstStyle/>
                    <a:p>
                      <a:pPr algn="just" latinLnBrk="1">
                        <a:spcAft>
                          <a:spcPts val="0"/>
                        </a:spcAft>
                      </a:pPr>
                      <a:r>
                        <a:rPr lang="zh-CN" sz="1100" kern="100">
                          <a:effectLst/>
                        </a:rPr>
                        <a:t>取模等于（取模赋值）</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a:effectLst/>
                        </a:rPr>
                        <a:t>$a %= 8</a:t>
                      </a:r>
                      <a:r>
                        <a:rPr lang="zh-CN" sz="1100" kern="100">
                          <a:effectLst/>
                        </a:rPr>
                        <a:t>（</a:t>
                      </a:r>
                      <a:r>
                        <a:rPr lang="en-US" sz="1100" kern="100">
                          <a:effectLst/>
                        </a:rPr>
                        <a:t>$a = $a%8</a:t>
                      </a:r>
                      <a:r>
                        <a:rPr lang="zh-CN" sz="1100" kern="100">
                          <a:effectLst/>
                        </a:rPr>
                        <a:t>）</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$a</a:t>
                      </a:r>
                      <a:r>
                        <a:rPr lang="zh-CN" sz="1100" kern="100" dirty="0">
                          <a:effectLst/>
                        </a:rPr>
                        <a:t>等于</a:t>
                      </a:r>
                      <a:r>
                        <a:rPr lang="en-US" sz="1100" kern="100" dirty="0">
                          <a:effectLst/>
                        </a:rPr>
                        <a:t>$a</a:t>
                      </a:r>
                      <a:r>
                        <a:rPr lang="zh-CN" sz="1100" kern="100" dirty="0">
                          <a:effectLst/>
                        </a:rPr>
                        <a:t>对</a:t>
                      </a:r>
                      <a:r>
                        <a:rPr lang="en-US" sz="1100" kern="100" dirty="0">
                          <a:effectLst/>
                        </a:rPr>
                        <a:t>8</a:t>
                      </a:r>
                      <a:r>
                        <a:rPr lang="zh-CN" sz="1100" kern="100" dirty="0">
                          <a:effectLst/>
                        </a:rPr>
                        <a:t>求余</a:t>
                      </a:r>
                      <a:endParaRPr lang="zh-CN" sz="1200" kern="100" dirty="0">
                        <a:effectLst/>
                        <a:latin typeface="Calibri"/>
                        <a:ea typeface="宋体"/>
                        <a:cs typeface="Times New Roman"/>
                      </a:endParaRPr>
                    </a:p>
                  </a:txBody>
                  <a:tcPr marL="68580" marR="68580" marT="0" marB="0"/>
                </a:tc>
              </a:tr>
              <a:tr h="370840">
                <a:tc>
                  <a:txBody>
                    <a:bodyPr/>
                    <a:lstStyle/>
                    <a:p>
                      <a:pPr algn="just" latinLnBrk="1">
                        <a:spcAft>
                          <a:spcPts val="0"/>
                        </a:spcAft>
                      </a:pPr>
                      <a:r>
                        <a:rPr lang="en-US" sz="1100" kern="100">
                          <a:effectLst/>
                        </a:rPr>
                        <a:t>.=</a:t>
                      </a:r>
                      <a:endParaRPr lang="zh-CN" sz="1200" kern="100">
                        <a:effectLst/>
                        <a:latin typeface="Calibri"/>
                        <a:ea typeface="宋体"/>
                        <a:cs typeface="Times New Roman"/>
                      </a:endParaRPr>
                    </a:p>
                  </a:txBody>
                  <a:tcPr marL="68580" marR="68580" marT="0" marB="0"/>
                </a:tc>
                <a:tc>
                  <a:txBody>
                    <a:bodyPr/>
                    <a:lstStyle/>
                    <a:p>
                      <a:pPr algn="just" latinLnBrk="1">
                        <a:spcAft>
                          <a:spcPts val="0"/>
                        </a:spcAft>
                      </a:pPr>
                      <a:r>
                        <a:rPr lang="zh-CN" sz="1100" kern="100">
                          <a:effectLst/>
                        </a:rPr>
                        <a:t>拼接等于（拼接赋值）</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$a .= 8</a:t>
                      </a:r>
                      <a:r>
                        <a:rPr lang="zh-CN" sz="1100" kern="100" dirty="0">
                          <a:effectLst/>
                        </a:rPr>
                        <a:t>（</a:t>
                      </a:r>
                      <a:r>
                        <a:rPr lang="en-US" sz="1100" kern="100" dirty="0">
                          <a:effectLst/>
                        </a:rPr>
                        <a:t>$a = $a.8</a:t>
                      </a:r>
                      <a:r>
                        <a:rPr lang="zh-CN" sz="1100" kern="100" dirty="0">
                          <a:effectLst/>
                        </a:rPr>
                        <a:t>）</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$a</a:t>
                      </a:r>
                      <a:r>
                        <a:rPr lang="zh-CN" sz="1100" kern="100" dirty="0">
                          <a:effectLst/>
                        </a:rPr>
                        <a:t>等于</a:t>
                      </a:r>
                      <a:r>
                        <a:rPr lang="en-US" sz="1100" kern="100" dirty="0">
                          <a:effectLst/>
                        </a:rPr>
                        <a:t>$a</a:t>
                      </a:r>
                      <a:r>
                        <a:rPr lang="zh-CN" sz="1100" kern="100" dirty="0">
                          <a:effectLst/>
                        </a:rPr>
                        <a:t>拼接</a:t>
                      </a:r>
                      <a:r>
                        <a:rPr lang="en-US" sz="1100" kern="100" dirty="0">
                          <a:effectLst/>
                        </a:rPr>
                        <a:t>8</a:t>
                      </a:r>
                      <a:endParaRPr lang="zh-CN" sz="12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xmlns="" val="1738217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逻辑运算符</a:t>
            </a:r>
            <a:endParaRPr lang="zh-CN" altLang="en-US" dirty="0"/>
          </a:p>
        </p:txBody>
      </p:sp>
      <p:sp>
        <p:nvSpPr>
          <p:cNvPr id="4" name="内容占位符 2"/>
          <p:cNvSpPr>
            <a:spLocks noGrp="1"/>
          </p:cNvSpPr>
          <p:nvPr>
            <p:ph idx="1"/>
          </p:nvPr>
        </p:nvSpPr>
        <p:spPr>
          <a:xfrm>
            <a:off x="1219584" y="1700808"/>
            <a:ext cx="7498080" cy="936104"/>
          </a:xfrm>
        </p:spPr>
        <p:txBody>
          <a:bodyPr>
            <a:normAutofit/>
          </a:bodyPr>
          <a:lstStyle/>
          <a:p>
            <a:r>
              <a:rPr lang="zh-CN" altLang="zh-CN" sz="1800" dirty="0"/>
              <a:t>逻辑运算符可在运行时将两个变量或表达式比较后的结果转换为布尔值，通常也被称为布尔运算符。</a:t>
            </a:r>
            <a:endParaRPr lang="zh-CN" altLang="en-US" sz="1800" dirty="0"/>
          </a:p>
        </p:txBody>
      </p:sp>
      <p:graphicFrame>
        <p:nvGraphicFramePr>
          <p:cNvPr id="6" name="表格 5"/>
          <p:cNvGraphicFramePr>
            <a:graphicFrameLocks noGrp="1"/>
          </p:cNvGraphicFramePr>
          <p:nvPr>
            <p:extLst>
              <p:ext uri="{D42A27DB-BD31-4B8C-83A1-F6EECF244321}">
                <p14:modId xmlns:p14="http://schemas.microsoft.com/office/powerpoint/2010/main" xmlns="" val="713374275"/>
              </p:ext>
            </p:extLst>
          </p:nvPr>
        </p:nvGraphicFramePr>
        <p:xfrm>
          <a:off x="1475656" y="2708920"/>
          <a:ext cx="6096000" cy="2595880"/>
        </p:xfrm>
        <a:graphic>
          <a:graphicData uri="http://schemas.openxmlformats.org/drawingml/2006/table">
            <a:tbl>
              <a:tblPr firstRow="1" bandRow="1">
                <a:tableStyleId>{5C22544A-7EE6-4342-B048-85BDC9FD1C3A}</a:tableStyleId>
              </a:tblPr>
              <a:tblGrid>
                <a:gridCol w="792088"/>
                <a:gridCol w="792088"/>
                <a:gridCol w="936104"/>
                <a:gridCol w="3575720"/>
              </a:tblGrid>
              <a:tr h="370840">
                <a:tc>
                  <a:txBody>
                    <a:bodyPr/>
                    <a:lstStyle/>
                    <a:p>
                      <a:pPr algn="just">
                        <a:spcAft>
                          <a:spcPts val="0"/>
                        </a:spcAft>
                      </a:pPr>
                      <a:r>
                        <a:rPr lang="zh-CN" sz="1200" kern="100" dirty="0">
                          <a:effectLst/>
                        </a:rPr>
                        <a:t>运算符</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200" kern="100">
                          <a:effectLst/>
                        </a:rPr>
                        <a:t>名称</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200" kern="100">
                          <a:effectLst/>
                        </a:rPr>
                        <a:t>示例</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200" kern="100" dirty="0">
                          <a:effectLst/>
                        </a:rPr>
                        <a:t>说明</a:t>
                      </a:r>
                      <a:endParaRPr lang="zh-CN" sz="11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050" kern="100" dirty="0">
                          <a:effectLst/>
                        </a:rPr>
                        <a:t>AND</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逻辑与</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en-US" sz="1050" kern="100">
                          <a:effectLst/>
                        </a:rPr>
                        <a:t>$a AND $b</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如果</a:t>
                      </a:r>
                      <a:r>
                        <a:rPr lang="en-US" sz="1050" kern="100" dirty="0">
                          <a:effectLst/>
                        </a:rPr>
                        <a:t>$a</a:t>
                      </a:r>
                      <a:r>
                        <a:rPr lang="zh-CN" sz="1050" kern="100" dirty="0">
                          <a:effectLst/>
                        </a:rPr>
                        <a:t>和</a:t>
                      </a:r>
                      <a:r>
                        <a:rPr lang="en-US" sz="1050" kern="100" dirty="0">
                          <a:effectLst/>
                        </a:rPr>
                        <a:t>$b</a:t>
                      </a:r>
                      <a:r>
                        <a:rPr lang="zh-CN" sz="1050" kern="100" dirty="0">
                          <a:effectLst/>
                        </a:rPr>
                        <a:t>都为</a:t>
                      </a:r>
                      <a:r>
                        <a:rPr lang="en-US" sz="1050" kern="100" dirty="0">
                          <a:effectLst/>
                        </a:rPr>
                        <a:t>true</a:t>
                      </a:r>
                      <a:r>
                        <a:rPr lang="zh-CN" sz="1050" kern="100" dirty="0">
                          <a:effectLst/>
                        </a:rPr>
                        <a:t>，则输出</a:t>
                      </a:r>
                      <a:r>
                        <a:rPr lang="en-US" sz="1050" kern="100" dirty="0">
                          <a:effectLst/>
                        </a:rPr>
                        <a:t>true</a:t>
                      </a:r>
                      <a:endParaRPr lang="zh-CN" sz="11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&amp;&amp;</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逻辑与</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en-US" sz="1050" kern="100">
                          <a:effectLst/>
                        </a:rPr>
                        <a:t>$a &amp;&amp; $b</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如果</a:t>
                      </a:r>
                      <a:r>
                        <a:rPr lang="en-US" sz="1050" kern="100">
                          <a:effectLst/>
                        </a:rPr>
                        <a:t>$a</a:t>
                      </a:r>
                      <a:r>
                        <a:rPr lang="zh-CN" sz="1050" kern="100">
                          <a:effectLst/>
                        </a:rPr>
                        <a:t>与</a:t>
                      </a:r>
                      <a:r>
                        <a:rPr lang="en-US" sz="1050" kern="100">
                          <a:effectLst/>
                        </a:rPr>
                        <a:t>$b</a:t>
                      </a:r>
                      <a:r>
                        <a:rPr lang="zh-CN" sz="1050" kern="100">
                          <a:effectLst/>
                        </a:rPr>
                        <a:t>都为</a:t>
                      </a:r>
                      <a:r>
                        <a:rPr lang="en-US" sz="1050" kern="100">
                          <a:effectLst/>
                        </a:rPr>
                        <a:t>true</a:t>
                      </a:r>
                      <a:r>
                        <a:rPr lang="zh-CN" sz="1050" kern="100">
                          <a:effectLst/>
                        </a:rPr>
                        <a:t>，则输出</a:t>
                      </a:r>
                      <a:r>
                        <a:rPr lang="en-US" sz="1050" kern="100">
                          <a:effectLst/>
                        </a:rPr>
                        <a:t>true</a:t>
                      </a:r>
                      <a:endParaRPr lang="zh-CN" sz="1100" kern="10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OR</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逻辑或</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$a OR $b</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如果</a:t>
                      </a:r>
                      <a:r>
                        <a:rPr lang="en-US" sz="1050" kern="100">
                          <a:effectLst/>
                        </a:rPr>
                        <a:t>$a</a:t>
                      </a:r>
                      <a:r>
                        <a:rPr lang="zh-CN" sz="1050" kern="100">
                          <a:effectLst/>
                        </a:rPr>
                        <a:t>或</a:t>
                      </a:r>
                      <a:r>
                        <a:rPr lang="en-US" sz="1050" kern="100">
                          <a:effectLst/>
                        </a:rPr>
                        <a:t>$b</a:t>
                      </a:r>
                      <a:r>
                        <a:rPr lang="zh-CN" sz="1050" kern="100">
                          <a:effectLst/>
                        </a:rPr>
                        <a:t>其中一个为</a:t>
                      </a:r>
                      <a:r>
                        <a:rPr lang="en-US" sz="1050" kern="100">
                          <a:effectLst/>
                        </a:rPr>
                        <a:t>true</a:t>
                      </a:r>
                      <a:r>
                        <a:rPr lang="zh-CN" sz="1050" kern="100">
                          <a:effectLst/>
                        </a:rPr>
                        <a:t>，则输出</a:t>
                      </a:r>
                      <a:r>
                        <a:rPr lang="en-US" sz="1050" kern="100">
                          <a:effectLst/>
                        </a:rPr>
                        <a:t>true</a:t>
                      </a:r>
                      <a:endParaRPr lang="zh-CN" sz="1100" kern="10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逻辑或</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$a || $b</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如果</a:t>
                      </a:r>
                      <a:r>
                        <a:rPr lang="en-US" sz="1050" kern="100" dirty="0">
                          <a:effectLst/>
                        </a:rPr>
                        <a:t>$a</a:t>
                      </a:r>
                      <a:r>
                        <a:rPr lang="zh-CN" sz="1050" kern="100" dirty="0">
                          <a:effectLst/>
                        </a:rPr>
                        <a:t>或</a:t>
                      </a:r>
                      <a:r>
                        <a:rPr lang="en-US" sz="1050" kern="100" dirty="0">
                          <a:effectLst/>
                        </a:rPr>
                        <a:t>$b</a:t>
                      </a:r>
                      <a:r>
                        <a:rPr lang="zh-CN" sz="1050" kern="100" dirty="0">
                          <a:effectLst/>
                        </a:rPr>
                        <a:t>其中一个为</a:t>
                      </a:r>
                      <a:r>
                        <a:rPr lang="en-US" sz="1050" kern="100" dirty="0">
                          <a:effectLst/>
                        </a:rPr>
                        <a:t>true</a:t>
                      </a:r>
                      <a:r>
                        <a:rPr lang="zh-CN" sz="1050" kern="100" dirty="0">
                          <a:effectLst/>
                        </a:rPr>
                        <a:t>，则输出</a:t>
                      </a:r>
                      <a:r>
                        <a:rPr lang="en-US" sz="1050" kern="100" dirty="0">
                          <a:effectLst/>
                        </a:rPr>
                        <a:t>true</a:t>
                      </a:r>
                      <a:endParaRPr lang="zh-CN" sz="11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逻辑非</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!$a</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如果</a:t>
                      </a:r>
                      <a:r>
                        <a:rPr lang="en-US" sz="1050" kern="100" dirty="0">
                          <a:effectLst/>
                        </a:rPr>
                        <a:t>$a</a:t>
                      </a:r>
                      <a:r>
                        <a:rPr lang="zh-CN" sz="1050" kern="100" dirty="0">
                          <a:effectLst/>
                        </a:rPr>
                        <a:t>不为</a:t>
                      </a:r>
                      <a:r>
                        <a:rPr lang="en-US" sz="1050" kern="100" dirty="0">
                          <a:effectLst/>
                        </a:rPr>
                        <a:t>true</a:t>
                      </a:r>
                      <a:r>
                        <a:rPr lang="zh-CN" sz="1050" kern="100" dirty="0">
                          <a:effectLst/>
                        </a:rPr>
                        <a:t>，则输出</a:t>
                      </a:r>
                      <a:r>
                        <a:rPr lang="en-US" sz="1050" kern="100" dirty="0">
                          <a:effectLst/>
                        </a:rPr>
                        <a:t>true</a:t>
                      </a:r>
                      <a:endParaRPr lang="zh-CN" sz="11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XOR</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逻辑异或</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$a XOR $b</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如果</a:t>
                      </a:r>
                      <a:r>
                        <a:rPr lang="en-US" sz="1050" kern="100" dirty="0">
                          <a:effectLst/>
                        </a:rPr>
                        <a:t>$a</a:t>
                      </a:r>
                      <a:r>
                        <a:rPr lang="zh-CN" sz="1050" kern="100" dirty="0">
                          <a:effectLst/>
                        </a:rPr>
                        <a:t>或</a:t>
                      </a:r>
                      <a:r>
                        <a:rPr lang="en-US" sz="1050" kern="100" dirty="0">
                          <a:effectLst/>
                        </a:rPr>
                        <a:t>$b</a:t>
                      </a:r>
                      <a:r>
                        <a:rPr lang="zh-CN" sz="1050" kern="100" dirty="0">
                          <a:effectLst/>
                        </a:rPr>
                        <a:t>其中一个为</a:t>
                      </a:r>
                      <a:r>
                        <a:rPr lang="en-US" sz="1050" kern="100" dirty="0">
                          <a:effectLst/>
                        </a:rPr>
                        <a:t>true</a:t>
                      </a:r>
                      <a:r>
                        <a:rPr lang="zh-CN" sz="1050" kern="100" dirty="0">
                          <a:effectLst/>
                        </a:rPr>
                        <a:t>，但不同时为</a:t>
                      </a:r>
                      <a:r>
                        <a:rPr lang="en-US" sz="1050" kern="100" dirty="0">
                          <a:effectLst/>
                        </a:rPr>
                        <a:t>true</a:t>
                      </a:r>
                      <a:r>
                        <a:rPr lang="zh-CN" sz="1050" kern="100" dirty="0">
                          <a:effectLst/>
                        </a:rPr>
                        <a:t>，则输出</a:t>
                      </a:r>
                      <a:r>
                        <a:rPr lang="en-US" sz="1050" kern="100" dirty="0">
                          <a:effectLst/>
                        </a:rPr>
                        <a:t>true</a:t>
                      </a:r>
                      <a:endParaRPr lang="zh-CN" sz="11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xmlns="" val="599639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比较运算符</a:t>
            </a:r>
            <a:endParaRPr lang="zh-CN" altLang="en-US" dirty="0"/>
          </a:p>
        </p:txBody>
      </p:sp>
      <p:sp>
        <p:nvSpPr>
          <p:cNvPr id="4" name="内容占位符 2"/>
          <p:cNvSpPr>
            <a:spLocks noGrp="1"/>
          </p:cNvSpPr>
          <p:nvPr>
            <p:ph idx="1"/>
          </p:nvPr>
        </p:nvSpPr>
        <p:spPr>
          <a:xfrm>
            <a:off x="1219584" y="1628800"/>
            <a:ext cx="7498080" cy="936104"/>
          </a:xfrm>
        </p:spPr>
        <p:txBody>
          <a:bodyPr>
            <a:normAutofit fontScale="92500" lnSpcReduction="20000"/>
          </a:bodyPr>
          <a:lstStyle/>
          <a:p>
            <a:r>
              <a:rPr lang="zh-CN" altLang="zh-CN" sz="1800" dirty="0"/>
              <a:t>比较运算符通过比较两个或多个变量值的结果，提供了一种控制程序流程的方式。当操作数是两个字符串时，相比较的关系是按字典中的字母顺序处理；当操作数是数字时，按数字大小比较，比较后返回一个布尔值，即</a:t>
            </a:r>
            <a:r>
              <a:rPr lang="en-US" altLang="zh-CN" sz="1800" dirty="0"/>
              <a:t>true</a:t>
            </a:r>
            <a:r>
              <a:rPr lang="zh-CN" altLang="zh-CN" sz="1800" dirty="0"/>
              <a:t>或</a:t>
            </a:r>
            <a:r>
              <a:rPr lang="en-US" altLang="zh-CN" sz="1800" dirty="0"/>
              <a:t>false</a:t>
            </a:r>
            <a:r>
              <a:rPr lang="zh-CN" altLang="zh-CN" sz="1800" dirty="0"/>
              <a:t>。</a:t>
            </a: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xmlns="" val="3983086414"/>
              </p:ext>
            </p:extLst>
          </p:nvPr>
        </p:nvGraphicFramePr>
        <p:xfrm>
          <a:off x="1619672" y="2564904"/>
          <a:ext cx="6096000" cy="3708400"/>
        </p:xfrm>
        <a:graphic>
          <a:graphicData uri="http://schemas.openxmlformats.org/drawingml/2006/table">
            <a:tbl>
              <a:tblPr firstRow="1" bandRow="1">
                <a:tableStyleId>{5C22544A-7EE6-4342-B048-85BDC9FD1C3A}</a:tableStyleId>
              </a:tblPr>
              <a:tblGrid>
                <a:gridCol w="864096"/>
                <a:gridCol w="792088"/>
                <a:gridCol w="1224136"/>
                <a:gridCol w="3215680"/>
              </a:tblGrid>
              <a:tr h="370840">
                <a:tc>
                  <a:txBody>
                    <a:bodyPr/>
                    <a:lstStyle/>
                    <a:p>
                      <a:pPr algn="just">
                        <a:spcAft>
                          <a:spcPts val="0"/>
                        </a:spcAft>
                      </a:pPr>
                      <a:r>
                        <a:rPr lang="zh-CN" sz="1400" kern="100" dirty="0">
                          <a:effectLst/>
                        </a:rPr>
                        <a:t>运算符</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名称</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示例</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说明</a:t>
                      </a:r>
                      <a:endParaRPr lang="zh-CN" sz="12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100" kern="100" dirty="0">
                          <a:effectLst/>
                        </a:rPr>
                        <a:t>==</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100" kern="100">
                          <a:effectLst/>
                        </a:rPr>
                        <a:t>等于</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a:effectLst/>
                        </a:rPr>
                        <a:t>$num1== $num2</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如果</a:t>
                      </a:r>
                      <a:r>
                        <a:rPr lang="en-US" sz="1100" kern="100">
                          <a:effectLst/>
                        </a:rPr>
                        <a:t>$num1</a:t>
                      </a:r>
                      <a:r>
                        <a:rPr lang="zh-CN" sz="1100" kern="100">
                          <a:effectLst/>
                        </a:rPr>
                        <a:t>等于</a:t>
                      </a:r>
                      <a:r>
                        <a:rPr lang="en-US" sz="1100" kern="100">
                          <a:effectLst/>
                        </a:rPr>
                        <a:t>$num2</a:t>
                      </a:r>
                      <a:r>
                        <a:rPr lang="zh-CN" sz="1100" kern="100">
                          <a:effectLst/>
                        </a:rPr>
                        <a:t>，返回</a:t>
                      </a:r>
                      <a:r>
                        <a:rPr lang="en-US" sz="1100" kern="100">
                          <a:effectLst/>
                        </a:rPr>
                        <a:t>true</a:t>
                      </a:r>
                      <a:r>
                        <a:rPr lang="zh-CN" sz="1100" kern="100">
                          <a:effectLst/>
                        </a:rPr>
                        <a:t>；否则返回</a:t>
                      </a:r>
                      <a:r>
                        <a:rPr lang="en-US" sz="1100" kern="100">
                          <a:effectLst/>
                        </a:rPr>
                        <a:t>false</a:t>
                      </a:r>
                      <a:endParaRPr lang="zh-CN" sz="1200" kern="100">
                        <a:effectLst/>
                        <a:latin typeface="Calibri"/>
                        <a:ea typeface="宋体"/>
                        <a:cs typeface="Times New Roman"/>
                      </a:endParaRPr>
                    </a:p>
                  </a:txBody>
                  <a:tcPr marL="68580" marR="68580" marT="0" marB="0"/>
                </a:tc>
              </a:tr>
              <a:tr h="370840">
                <a:tc>
                  <a:txBody>
                    <a:bodyPr/>
                    <a:lstStyle/>
                    <a:p>
                      <a:pPr algn="just">
                        <a:spcAft>
                          <a:spcPts val="0"/>
                        </a:spcAft>
                      </a:pPr>
                      <a:r>
                        <a:rPr lang="en-US" sz="1100" kern="100" dirty="0">
                          <a:effectLst/>
                        </a:rPr>
                        <a:t>===</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全等</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en-US" sz="1100" kern="100">
                          <a:effectLst/>
                        </a:rPr>
                        <a:t>$num1 === $num2</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如果</a:t>
                      </a:r>
                      <a:r>
                        <a:rPr lang="en-US" sz="1100" kern="100">
                          <a:effectLst/>
                        </a:rPr>
                        <a:t>$num1</a:t>
                      </a:r>
                      <a:r>
                        <a:rPr lang="zh-CN" sz="1100" kern="100">
                          <a:effectLst/>
                        </a:rPr>
                        <a:t>等于</a:t>
                      </a:r>
                      <a:r>
                        <a:rPr lang="en-US" sz="1100" kern="100">
                          <a:effectLst/>
                        </a:rPr>
                        <a:t>$num2</a:t>
                      </a:r>
                      <a:r>
                        <a:rPr lang="zh-CN" sz="1100" kern="100">
                          <a:effectLst/>
                        </a:rPr>
                        <a:t>，并且它们的类型也相同，返回</a:t>
                      </a:r>
                      <a:r>
                        <a:rPr lang="en-US" sz="1100" kern="100">
                          <a:effectLst/>
                        </a:rPr>
                        <a:t>true</a:t>
                      </a:r>
                      <a:endParaRPr lang="zh-CN" sz="1200" kern="100">
                        <a:effectLst/>
                        <a:latin typeface="Calibri"/>
                        <a:ea typeface="宋体"/>
                        <a:cs typeface="Times New Roman"/>
                      </a:endParaRPr>
                    </a:p>
                  </a:txBody>
                  <a:tcPr marL="68580" marR="68580" marT="0" marB="0"/>
                </a:tc>
              </a:tr>
              <a:tr h="370840">
                <a:tc>
                  <a:txBody>
                    <a:bodyPr/>
                    <a:lstStyle/>
                    <a:p>
                      <a:pPr algn="just">
                        <a:spcAft>
                          <a:spcPts val="0"/>
                        </a:spcAft>
                      </a:pPr>
                      <a:r>
                        <a:rPr lang="en-US" sz="1100" kern="100">
                          <a:effectLst/>
                        </a:rPr>
                        <a:t>!=</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不等</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en-US" sz="1100" kern="100">
                          <a:effectLst/>
                        </a:rPr>
                        <a:t>$num1 != $num2</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如果</a:t>
                      </a:r>
                      <a:r>
                        <a:rPr lang="en-US" sz="1100" kern="100">
                          <a:effectLst/>
                        </a:rPr>
                        <a:t>$num1</a:t>
                      </a:r>
                      <a:r>
                        <a:rPr lang="zh-CN" sz="1100" kern="100">
                          <a:effectLst/>
                        </a:rPr>
                        <a:t>不等于</a:t>
                      </a:r>
                      <a:r>
                        <a:rPr lang="en-US" sz="1100" kern="100">
                          <a:effectLst/>
                        </a:rPr>
                        <a:t>$num2</a:t>
                      </a:r>
                      <a:r>
                        <a:rPr lang="zh-CN" sz="1100" kern="100">
                          <a:effectLst/>
                        </a:rPr>
                        <a:t>，返回</a:t>
                      </a:r>
                      <a:r>
                        <a:rPr lang="en-US" sz="1100" kern="100">
                          <a:effectLst/>
                        </a:rPr>
                        <a:t>true</a:t>
                      </a:r>
                      <a:endParaRPr lang="zh-CN" sz="1200" kern="100">
                        <a:effectLst/>
                        <a:latin typeface="Calibri"/>
                        <a:ea typeface="宋体"/>
                        <a:cs typeface="Times New Roman"/>
                      </a:endParaRPr>
                    </a:p>
                  </a:txBody>
                  <a:tcPr marL="68580" marR="68580" marT="0" marB="0"/>
                </a:tc>
              </a:tr>
              <a:tr h="370840">
                <a:tc>
                  <a:txBody>
                    <a:bodyPr/>
                    <a:lstStyle/>
                    <a:p>
                      <a:pPr algn="just">
                        <a:spcAft>
                          <a:spcPts val="0"/>
                        </a:spcAft>
                      </a:pPr>
                      <a:r>
                        <a:rPr lang="en-US" sz="1100" kern="100">
                          <a:effectLst/>
                        </a:rPr>
                        <a:t>&lt;&gt; </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不等</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$num1 &lt;&gt; $num2</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如果</a:t>
                      </a:r>
                      <a:r>
                        <a:rPr lang="en-US" sz="1100" kern="100">
                          <a:effectLst/>
                        </a:rPr>
                        <a:t>$num1</a:t>
                      </a:r>
                      <a:r>
                        <a:rPr lang="zh-CN" sz="1100" kern="100">
                          <a:effectLst/>
                        </a:rPr>
                        <a:t>不等于</a:t>
                      </a:r>
                      <a:r>
                        <a:rPr lang="en-US" sz="1100" kern="100">
                          <a:effectLst/>
                        </a:rPr>
                        <a:t>$num2</a:t>
                      </a:r>
                      <a:r>
                        <a:rPr lang="zh-CN" sz="1100" kern="100">
                          <a:effectLst/>
                        </a:rPr>
                        <a:t>，返回</a:t>
                      </a:r>
                      <a:r>
                        <a:rPr lang="en-US" sz="1100" kern="100">
                          <a:effectLst/>
                        </a:rPr>
                        <a:t>true</a:t>
                      </a:r>
                      <a:endParaRPr lang="zh-CN" sz="1200" kern="100">
                        <a:effectLst/>
                        <a:latin typeface="Calibri"/>
                        <a:ea typeface="宋体"/>
                        <a:cs typeface="Times New Roman"/>
                      </a:endParaRPr>
                    </a:p>
                  </a:txBody>
                  <a:tcPr marL="68580" marR="68580" marT="0" marB="0"/>
                </a:tc>
              </a:tr>
              <a:tr h="370840">
                <a:tc>
                  <a:txBody>
                    <a:bodyPr/>
                    <a:lstStyle/>
                    <a:p>
                      <a:pPr algn="just">
                        <a:spcAft>
                          <a:spcPts val="0"/>
                        </a:spcAft>
                      </a:pPr>
                      <a:r>
                        <a:rPr lang="en-US" sz="1100" kern="100">
                          <a:effectLst/>
                        </a:rPr>
                        <a:t>!===</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a:effectLst/>
                        </a:rPr>
                        <a:t>非全等</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dirty="0">
                          <a:effectLst/>
                        </a:rPr>
                        <a:t>$num1 !== $num2</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如果</a:t>
                      </a:r>
                      <a:r>
                        <a:rPr lang="en-US" sz="1100" kern="100">
                          <a:effectLst/>
                        </a:rPr>
                        <a:t>$num1</a:t>
                      </a:r>
                      <a:r>
                        <a:rPr lang="zh-CN" sz="1100" kern="100">
                          <a:effectLst/>
                        </a:rPr>
                        <a:t>不等于</a:t>
                      </a:r>
                      <a:r>
                        <a:rPr lang="en-US" sz="1100" kern="100">
                          <a:effectLst/>
                        </a:rPr>
                        <a:t>$num2</a:t>
                      </a:r>
                      <a:r>
                        <a:rPr lang="zh-CN" sz="1100" kern="100">
                          <a:effectLst/>
                        </a:rPr>
                        <a:t>，或者它们的类型不同，返回</a:t>
                      </a:r>
                      <a:r>
                        <a:rPr lang="en-US" sz="1100" kern="100">
                          <a:effectLst/>
                        </a:rPr>
                        <a:t>true</a:t>
                      </a:r>
                      <a:endParaRPr lang="zh-CN" sz="1200" kern="100">
                        <a:effectLst/>
                        <a:latin typeface="Calibri"/>
                        <a:ea typeface="宋体"/>
                        <a:cs typeface="Times New Roman"/>
                      </a:endParaRPr>
                    </a:p>
                  </a:txBody>
                  <a:tcPr marL="68580" marR="68580" marT="0" marB="0"/>
                </a:tc>
              </a:tr>
              <a:tr h="370840">
                <a:tc>
                  <a:txBody>
                    <a:bodyPr/>
                    <a:lstStyle/>
                    <a:p>
                      <a:pPr algn="just">
                        <a:spcAft>
                          <a:spcPts val="0"/>
                        </a:spcAft>
                      </a:pPr>
                      <a:r>
                        <a:rPr lang="en-US" sz="1100" kern="100">
                          <a:effectLst/>
                        </a:rPr>
                        <a:t>&lt; </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小于</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a:effectLst/>
                        </a:rPr>
                        <a:t>$num1 &lt; $num2</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如果</a:t>
                      </a:r>
                      <a:r>
                        <a:rPr lang="en-US" sz="1100" kern="100" dirty="0">
                          <a:effectLst/>
                        </a:rPr>
                        <a:t>$num1</a:t>
                      </a:r>
                      <a:r>
                        <a:rPr lang="zh-CN" sz="1100" kern="100" dirty="0">
                          <a:effectLst/>
                        </a:rPr>
                        <a:t>小于</a:t>
                      </a:r>
                      <a:r>
                        <a:rPr lang="en-US" sz="1100" kern="100" dirty="0">
                          <a:effectLst/>
                        </a:rPr>
                        <a:t>$num2</a:t>
                      </a:r>
                      <a:r>
                        <a:rPr lang="zh-CN" sz="1100" kern="100" dirty="0">
                          <a:effectLst/>
                        </a:rPr>
                        <a:t>，返回</a:t>
                      </a:r>
                      <a:r>
                        <a:rPr lang="en-US" sz="1100" kern="100" dirty="0">
                          <a:effectLst/>
                        </a:rPr>
                        <a:t>true</a:t>
                      </a:r>
                      <a:endParaRPr lang="zh-CN" sz="12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100" kern="100">
                          <a:effectLst/>
                        </a:rPr>
                        <a:t>&gt; </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大于</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a:effectLst/>
                        </a:rPr>
                        <a:t>$num1 &gt; $num2</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如果</a:t>
                      </a:r>
                      <a:r>
                        <a:rPr lang="en-US" sz="1100" kern="100" dirty="0">
                          <a:effectLst/>
                        </a:rPr>
                        <a:t>$num1</a:t>
                      </a:r>
                      <a:r>
                        <a:rPr lang="zh-CN" sz="1100" kern="100" dirty="0">
                          <a:effectLst/>
                        </a:rPr>
                        <a:t>大于</a:t>
                      </a:r>
                      <a:r>
                        <a:rPr lang="en-US" sz="1100" kern="100" dirty="0">
                          <a:effectLst/>
                        </a:rPr>
                        <a:t>$num2</a:t>
                      </a:r>
                      <a:r>
                        <a:rPr lang="zh-CN" sz="1100" kern="100" dirty="0">
                          <a:effectLst/>
                        </a:rPr>
                        <a:t>，返回</a:t>
                      </a:r>
                      <a:r>
                        <a:rPr lang="en-US" sz="1100" kern="100" dirty="0">
                          <a:effectLst/>
                        </a:rPr>
                        <a:t>true</a:t>
                      </a:r>
                      <a:endParaRPr lang="zh-CN" sz="12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100" kern="100">
                          <a:effectLst/>
                        </a:rPr>
                        <a:t>&lt;=</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小于等于</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a:effectLst/>
                        </a:rPr>
                        <a:t>$num1 &lt;= $num2</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如果</a:t>
                      </a:r>
                      <a:r>
                        <a:rPr lang="en-US" sz="1100" kern="100" dirty="0">
                          <a:effectLst/>
                        </a:rPr>
                        <a:t>$num1</a:t>
                      </a:r>
                      <a:r>
                        <a:rPr lang="zh-CN" sz="1100" kern="100" dirty="0">
                          <a:effectLst/>
                        </a:rPr>
                        <a:t>小于或等于</a:t>
                      </a:r>
                      <a:r>
                        <a:rPr lang="en-US" sz="1100" kern="100" dirty="0">
                          <a:effectLst/>
                        </a:rPr>
                        <a:t>$num2</a:t>
                      </a:r>
                      <a:r>
                        <a:rPr lang="zh-CN" sz="1100" kern="100" dirty="0">
                          <a:effectLst/>
                        </a:rPr>
                        <a:t>，返回</a:t>
                      </a:r>
                      <a:r>
                        <a:rPr lang="en-US" sz="1100" kern="100" dirty="0">
                          <a:effectLst/>
                        </a:rPr>
                        <a:t>true</a:t>
                      </a:r>
                      <a:endParaRPr lang="zh-CN" sz="12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100" kern="100">
                          <a:effectLst/>
                        </a:rPr>
                        <a:t>&gt;=</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a:effectLst/>
                        </a:rPr>
                        <a:t>大于等于</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en-US" sz="1100" kern="100">
                          <a:effectLst/>
                        </a:rPr>
                        <a:t>$num1 &gt;= $num2</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如果</a:t>
                      </a:r>
                      <a:r>
                        <a:rPr lang="en-US" sz="1100" kern="100" dirty="0">
                          <a:effectLst/>
                        </a:rPr>
                        <a:t>$num1</a:t>
                      </a:r>
                      <a:r>
                        <a:rPr lang="zh-CN" sz="1100" kern="100" dirty="0">
                          <a:effectLst/>
                        </a:rPr>
                        <a:t>大于或等于</a:t>
                      </a:r>
                      <a:r>
                        <a:rPr lang="en-US" sz="1100" kern="100" dirty="0">
                          <a:effectLst/>
                        </a:rPr>
                        <a:t>$num2</a:t>
                      </a:r>
                      <a:r>
                        <a:rPr lang="zh-CN" sz="1100" kern="100" dirty="0">
                          <a:effectLst/>
                        </a:rPr>
                        <a:t>，返回</a:t>
                      </a:r>
                      <a:r>
                        <a:rPr lang="en-US" sz="1100" kern="100" dirty="0">
                          <a:effectLst/>
                        </a:rPr>
                        <a:t>true</a:t>
                      </a:r>
                      <a:endParaRPr lang="zh-CN" sz="12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xmlns="" val="27505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位运算符</a:t>
            </a:r>
            <a:endParaRPr lang="zh-CN" altLang="en-US" dirty="0"/>
          </a:p>
        </p:txBody>
      </p:sp>
      <p:sp>
        <p:nvSpPr>
          <p:cNvPr id="4" name="内容占位符 2"/>
          <p:cNvSpPr>
            <a:spLocks noGrp="1"/>
          </p:cNvSpPr>
          <p:nvPr>
            <p:ph idx="1"/>
          </p:nvPr>
        </p:nvSpPr>
        <p:spPr>
          <a:xfrm>
            <a:off x="1219584" y="1628800"/>
            <a:ext cx="7498080" cy="936104"/>
          </a:xfrm>
        </p:spPr>
        <p:txBody>
          <a:bodyPr>
            <a:normAutofit/>
          </a:bodyPr>
          <a:lstStyle/>
          <a:p>
            <a:r>
              <a:rPr lang="zh-CN" altLang="zh-CN" sz="1800" dirty="0"/>
              <a:t>位运算符是将一个整型变量当作一系列的二进制</a:t>
            </a:r>
            <a:r>
              <a:rPr lang="en-US" altLang="zh-CN" sz="1800" dirty="0"/>
              <a:t>bit</a:t>
            </a:r>
            <a:r>
              <a:rPr lang="zh-CN" altLang="zh-CN" sz="1800" dirty="0"/>
              <a:t>（位）来处理，常在加密处理与用户权限处理时使用。</a:t>
            </a: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xmlns="" val="4199767134"/>
              </p:ext>
            </p:extLst>
          </p:nvPr>
        </p:nvGraphicFramePr>
        <p:xfrm>
          <a:off x="1619672" y="2564904"/>
          <a:ext cx="6096000" cy="2595880"/>
        </p:xfrm>
        <a:graphic>
          <a:graphicData uri="http://schemas.openxmlformats.org/drawingml/2006/table">
            <a:tbl>
              <a:tblPr firstRow="1" bandRow="1">
                <a:tableStyleId>{5C22544A-7EE6-4342-B048-85BDC9FD1C3A}</a:tableStyleId>
              </a:tblPr>
              <a:tblGrid>
                <a:gridCol w="864096"/>
                <a:gridCol w="792088"/>
                <a:gridCol w="1224136"/>
                <a:gridCol w="3215680"/>
              </a:tblGrid>
              <a:tr h="370840">
                <a:tc>
                  <a:txBody>
                    <a:bodyPr/>
                    <a:lstStyle/>
                    <a:p>
                      <a:pPr algn="just">
                        <a:spcAft>
                          <a:spcPts val="0"/>
                        </a:spcAft>
                      </a:pPr>
                      <a:r>
                        <a:rPr lang="zh-CN" sz="1400" kern="100" dirty="0">
                          <a:effectLst/>
                        </a:rPr>
                        <a:t>运算符</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名称</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示例</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说明</a:t>
                      </a:r>
                      <a:endParaRPr lang="zh-CN" sz="12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900" kern="100" dirty="0">
                          <a:effectLst/>
                        </a:rPr>
                        <a:t>&amp;</a:t>
                      </a:r>
                      <a:endParaRPr lang="zh-CN" sz="1000" kern="100" dirty="0">
                        <a:effectLst/>
                        <a:latin typeface="Calibri"/>
                        <a:ea typeface="宋体"/>
                        <a:cs typeface="Times New Roman"/>
                      </a:endParaRPr>
                    </a:p>
                  </a:txBody>
                  <a:tcPr marL="68580" marR="68580" marT="0" marB="0"/>
                </a:tc>
                <a:tc>
                  <a:txBody>
                    <a:bodyPr/>
                    <a:lstStyle/>
                    <a:p>
                      <a:pPr algn="just">
                        <a:spcAft>
                          <a:spcPts val="0"/>
                        </a:spcAft>
                      </a:pPr>
                      <a:r>
                        <a:rPr lang="zh-CN" sz="900" kern="100">
                          <a:effectLst/>
                        </a:rPr>
                        <a:t>按位与</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en-US" sz="900" kern="100">
                          <a:effectLst/>
                        </a:rPr>
                        <a:t>$a &amp; $b</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zh-CN" sz="900" kern="100">
                          <a:effectLst/>
                        </a:rPr>
                        <a:t>将</a:t>
                      </a:r>
                      <a:r>
                        <a:rPr lang="en-US" sz="900" kern="100">
                          <a:effectLst/>
                        </a:rPr>
                        <a:t>$a</a:t>
                      </a:r>
                      <a:r>
                        <a:rPr lang="zh-CN" sz="900" kern="100">
                          <a:effectLst/>
                        </a:rPr>
                        <a:t>和</a:t>
                      </a:r>
                      <a:r>
                        <a:rPr lang="en-US" sz="900" kern="100">
                          <a:effectLst/>
                        </a:rPr>
                        <a:t>$b</a:t>
                      </a:r>
                      <a:r>
                        <a:rPr lang="zh-CN" sz="900" kern="100">
                          <a:effectLst/>
                        </a:rPr>
                        <a:t>中都为</a:t>
                      </a:r>
                      <a:r>
                        <a:rPr lang="en-US" sz="900" kern="100">
                          <a:effectLst/>
                        </a:rPr>
                        <a:t>1</a:t>
                      </a:r>
                      <a:r>
                        <a:rPr lang="zh-CN" sz="900" kern="100">
                          <a:effectLst/>
                        </a:rPr>
                        <a:t>的位设为</a:t>
                      </a:r>
                      <a:r>
                        <a:rPr lang="en-US" sz="900" kern="100">
                          <a:effectLst/>
                        </a:rPr>
                        <a:t>1</a:t>
                      </a:r>
                      <a:endParaRPr lang="zh-CN" sz="1000" kern="100">
                        <a:effectLst/>
                        <a:latin typeface="Calibri"/>
                        <a:ea typeface="宋体"/>
                        <a:cs typeface="Times New Roman"/>
                      </a:endParaRPr>
                    </a:p>
                  </a:txBody>
                  <a:tcPr marL="68580" marR="68580" marT="0" marB="0"/>
                </a:tc>
              </a:tr>
              <a:tr h="370840">
                <a:tc>
                  <a:txBody>
                    <a:bodyPr/>
                    <a:lstStyle/>
                    <a:p>
                      <a:pPr algn="just">
                        <a:spcAft>
                          <a:spcPts val="0"/>
                        </a:spcAft>
                      </a:pPr>
                      <a:r>
                        <a:rPr lang="en-US" sz="900" kern="100" dirty="0">
                          <a:effectLst/>
                        </a:rPr>
                        <a:t>|</a:t>
                      </a:r>
                      <a:endParaRPr lang="zh-CN" sz="1000" kern="100" dirty="0">
                        <a:effectLst/>
                        <a:latin typeface="Calibri"/>
                        <a:ea typeface="宋体"/>
                        <a:cs typeface="Times New Roman"/>
                      </a:endParaRPr>
                    </a:p>
                  </a:txBody>
                  <a:tcPr marL="68580" marR="68580" marT="0" marB="0"/>
                </a:tc>
                <a:tc>
                  <a:txBody>
                    <a:bodyPr/>
                    <a:lstStyle/>
                    <a:p>
                      <a:pPr algn="just">
                        <a:spcAft>
                          <a:spcPts val="0"/>
                        </a:spcAft>
                      </a:pPr>
                      <a:r>
                        <a:rPr lang="zh-CN" sz="900" kern="100" dirty="0">
                          <a:effectLst/>
                        </a:rPr>
                        <a:t>按位同或</a:t>
                      </a:r>
                      <a:endParaRPr lang="zh-CN" sz="1000" kern="100" dirty="0">
                        <a:effectLst/>
                        <a:latin typeface="Calibri"/>
                        <a:ea typeface="宋体"/>
                        <a:cs typeface="Times New Roman"/>
                      </a:endParaRPr>
                    </a:p>
                  </a:txBody>
                  <a:tcPr marL="68580" marR="68580" marT="0" marB="0"/>
                </a:tc>
                <a:tc>
                  <a:txBody>
                    <a:bodyPr/>
                    <a:lstStyle/>
                    <a:p>
                      <a:pPr algn="just">
                        <a:spcAft>
                          <a:spcPts val="0"/>
                        </a:spcAft>
                      </a:pPr>
                      <a:r>
                        <a:rPr lang="en-US" sz="900" kern="100">
                          <a:effectLst/>
                        </a:rPr>
                        <a:t>$a | $b</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zh-CN" sz="900" kern="100">
                          <a:effectLst/>
                        </a:rPr>
                        <a:t>将</a:t>
                      </a:r>
                      <a:r>
                        <a:rPr lang="en-US" sz="900" kern="100">
                          <a:effectLst/>
                        </a:rPr>
                        <a:t>$a</a:t>
                      </a:r>
                      <a:r>
                        <a:rPr lang="zh-CN" sz="900" kern="100">
                          <a:effectLst/>
                        </a:rPr>
                        <a:t>和</a:t>
                      </a:r>
                      <a:r>
                        <a:rPr lang="en-US" sz="900" kern="100">
                          <a:effectLst/>
                        </a:rPr>
                        <a:t>$b</a:t>
                      </a:r>
                      <a:r>
                        <a:rPr lang="zh-CN" sz="900" kern="100">
                          <a:effectLst/>
                        </a:rPr>
                        <a:t>中任何一个为</a:t>
                      </a:r>
                      <a:r>
                        <a:rPr lang="en-US" sz="900" kern="100">
                          <a:effectLst/>
                        </a:rPr>
                        <a:t>1</a:t>
                      </a:r>
                      <a:r>
                        <a:rPr lang="zh-CN" sz="900" kern="100">
                          <a:effectLst/>
                        </a:rPr>
                        <a:t>的位设为</a:t>
                      </a:r>
                      <a:r>
                        <a:rPr lang="en-US" sz="900" kern="100">
                          <a:effectLst/>
                        </a:rPr>
                        <a:t> 1</a:t>
                      </a:r>
                      <a:endParaRPr lang="zh-CN" sz="1000" kern="100">
                        <a:effectLst/>
                        <a:latin typeface="Calibri"/>
                        <a:ea typeface="宋体"/>
                        <a:cs typeface="Times New Roman"/>
                      </a:endParaRPr>
                    </a:p>
                  </a:txBody>
                  <a:tcPr marL="68580" marR="68580" marT="0" marB="0"/>
                </a:tc>
              </a:tr>
              <a:tr h="370840">
                <a:tc>
                  <a:txBody>
                    <a:bodyPr/>
                    <a:lstStyle/>
                    <a:p>
                      <a:pPr algn="just">
                        <a:spcAft>
                          <a:spcPts val="0"/>
                        </a:spcAft>
                      </a:pPr>
                      <a:r>
                        <a:rPr lang="en-US" sz="900" kern="100">
                          <a:effectLst/>
                        </a:rPr>
                        <a:t>^</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zh-CN" sz="900" kern="100" dirty="0">
                          <a:effectLst/>
                        </a:rPr>
                        <a:t>按位异或</a:t>
                      </a:r>
                      <a:endParaRPr lang="zh-CN" sz="1000" kern="100" dirty="0">
                        <a:effectLst/>
                        <a:latin typeface="Calibri"/>
                        <a:ea typeface="宋体"/>
                        <a:cs typeface="Times New Roman"/>
                      </a:endParaRPr>
                    </a:p>
                  </a:txBody>
                  <a:tcPr marL="68580" marR="68580" marT="0" marB="0"/>
                </a:tc>
                <a:tc>
                  <a:txBody>
                    <a:bodyPr/>
                    <a:lstStyle/>
                    <a:p>
                      <a:pPr algn="just">
                        <a:spcAft>
                          <a:spcPts val="0"/>
                        </a:spcAft>
                      </a:pPr>
                      <a:r>
                        <a:rPr lang="en-US" sz="900" kern="100" dirty="0">
                          <a:effectLst/>
                        </a:rPr>
                        <a:t>$a ^ $b</a:t>
                      </a:r>
                      <a:endParaRPr lang="zh-CN" sz="1000" kern="100" dirty="0">
                        <a:effectLst/>
                        <a:latin typeface="Calibri"/>
                        <a:ea typeface="宋体"/>
                        <a:cs typeface="Times New Roman"/>
                      </a:endParaRPr>
                    </a:p>
                  </a:txBody>
                  <a:tcPr marL="68580" marR="68580" marT="0" marB="0"/>
                </a:tc>
                <a:tc>
                  <a:txBody>
                    <a:bodyPr/>
                    <a:lstStyle/>
                    <a:p>
                      <a:pPr algn="just">
                        <a:spcAft>
                          <a:spcPts val="0"/>
                        </a:spcAft>
                      </a:pPr>
                      <a:r>
                        <a:rPr lang="zh-CN" sz="900" kern="100">
                          <a:effectLst/>
                        </a:rPr>
                        <a:t>将</a:t>
                      </a:r>
                      <a:r>
                        <a:rPr lang="en-US" sz="900" kern="100">
                          <a:effectLst/>
                        </a:rPr>
                        <a:t>$a</a:t>
                      </a:r>
                      <a:r>
                        <a:rPr lang="zh-CN" sz="900" kern="100">
                          <a:effectLst/>
                        </a:rPr>
                        <a:t>和</a:t>
                      </a:r>
                      <a:r>
                        <a:rPr lang="en-US" sz="900" kern="100">
                          <a:effectLst/>
                        </a:rPr>
                        <a:t>$b</a:t>
                      </a:r>
                      <a:r>
                        <a:rPr lang="zh-CN" sz="900" kern="100">
                          <a:effectLst/>
                        </a:rPr>
                        <a:t>中一个为</a:t>
                      </a:r>
                      <a:r>
                        <a:rPr lang="en-US" sz="900" kern="100">
                          <a:effectLst/>
                        </a:rPr>
                        <a:t>1</a:t>
                      </a:r>
                      <a:r>
                        <a:rPr lang="zh-CN" sz="900" kern="100">
                          <a:effectLst/>
                        </a:rPr>
                        <a:t>另一个为</a:t>
                      </a:r>
                      <a:r>
                        <a:rPr lang="en-US" sz="900" kern="100">
                          <a:effectLst/>
                        </a:rPr>
                        <a:t>0</a:t>
                      </a:r>
                      <a:r>
                        <a:rPr lang="zh-CN" sz="900" kern="100">
                          <a:effectLst/>
                        </a:rPr>
                        <a:t>的位设为</a:t>
                      </a:r>
                      <a:r>
                        <a:rPr lang="en-US" sz="900" kern="100">
                          <a:effectLst/>
                        </a:rPr>
                        <a:t>1</a:t>
                      </a:r>
                      <a:endParaRPr lang="zh-CN" sz="1000" kern="100">
                        <a:effectLst/>
                        <a:latin typeface="Calibri"/>
                        <a:ea typeface="宋体"/>
                        <a:cs typeface="Times New Roman"/>
                      </a:endParaRPr>
                    </a:p>
                  </a:txBody>
                  <a:tcPr marL="68580" marR="68580" marT="0" marB="0"/>
                </a:tc>
              </a:tr>
              <a:tr h="370840">
                <a:tc>
                  <a:txBody>
                    <a:bodyPr/>
                    <a:lstStyle/>
                    <a:p>
                      <a:pPr algn="just">
                        <a:spcAft>
                          <a:spcPts val="0"/>
                        </a:spcAft>
                      </a:pPr>
                      <a:r>
                        <a:rPr lang="en-US" sz="900" kern="100">
                          <a:effectLst/>
                        </a:rPr>
                        <a:t>~</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zh-CN" sz="900" kern="100">
                          <a:effectLst/>
                        </a:rPr>
                        <a:t>按位取反</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en-US" sz="900" kern="100" dirty="0">
                          <a:effectLst/>
                        </a:rPr>
                        <a:t>~ $a</a:t>
                      </a:r>
                      <a:endParaRPr lang="zh-CN" sz="1000" kern="100" dirty="0">
                        <a:effectLst/>
                        <a:latin typeface="Calibri"/>
                        <a:ea typeface="宋体"/>
                        <a:cs typeface="Times New Roman"/>
                      </a:endParaRPr>
                    </a:p>
                  </a:txBody>
                  <a:tcPr marL="68580" marR="68580" marT="0" marB="0"/>
                </a:tc>
                <a:tc>
                  <a:txBody>
                    <a:bodyPr/>
                    <a:lstStyle/>
                    <a:p>
                      <a:pPr algn="just">
                        <a:spcAft>
                          <a:spcPts val="0"/>
                        </a:spcAft>
                      </a:pPr>
                      <a:r>
                        <a:rPr lang="zh-CN" sz="900" kern="100">
                          <a:effectLst/>
                        </a:rPr>
                        <a:t>将</a:t>
                      </a:r>
                      <a:r>
                        <a:rPr lang="en-US" sz="900" kern="100">
                          <a:effectLst/>
                        </a:rPr>
                        <a:t>$a</a:t>
                      </a:r>
                      <a:r>
                        <a:rPr lang="zh-CN" sz="900" kern="100">
                          <a:effectLst/>
                        </a:rPr>
                        <a:t>中为</a:t>
                      </a:r>
                      <a:r>
                        <a:rPr lang="en-US" sz="900" kern="100">
                          <a:effectLst/>
                        </a:rPr>
                        <a:t>0</a:t>
                      </a:r>
                      <a:r>
                        <a:rPr lang="zh-CN" sz="900" kern="100">
                          <a:effectLst/>
                        </a:rPr>
                        <a:t>的位设为</a:t>
                      </a:r>
                      <a:r>
                        <a:rPr lang="en-US" sz="900" kern="100">
                          <a:effectLst/>
                        </a:rPr>
                        <a:t>1</a:t>
                      </a:r>
                      <a:r>
                        <a:rPr lang="zh-CN" sz="900" kern="100">
                          <a:effectLst/>
                        </a:rPr>
                        <a:t>，反之亦然</a:t>
                      </a:r>
                      <a:endParaRPr lang="zh-CN" sz="1000" kern="100">
                        <a:effectLst/>
                        <a:latin typeface="Calibri"/>
                        <a:ea typeface="宋体"/>
                        <a:cs typeface="Times New Roman"/>
                      </a:endParaRPr>
                    </a:p>
                  </a:txBody>
                  <a:tcPr marL="68580" marR="68580" marT="0" marB="0"/>
                </a:tc>
              </a:tr>
              <a:tr h="370840">
                <a:tc>
                  <a:txBody>
                    <a:bodyPr/>
                    <a:lstStyle/>
                    <a:p>
                      <a:pPr algn="just">
                        <a:spcAft>
                          <a:spcPts val="0"/>
                        </a:spcAft>
                      </a:pPr>
                      <a:r>
                        <a:rPr lang="en-US" sz="900" kern="100">
                          <a:effectLst/>
                        </a:rPr>
                        <a:t>&lt;&lt; </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zh-CN" sz="900" kern="100">
                          <a:effectLst/>
                        </a:rPr>
                        <a:t>左移</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en-US" sz="900" kern="100" dirty="0">
                          <a:effectLst/>
                        </a:rPr>
                        <a:t>$a &lt;&lt; $b</a:t>
                      </a:r>
                      <a:endParaRPr lang="zh-CN" sz="1000" kern="100" dirty="0">
                        <a:effectLst/>
                        <a:latin typeface="Calibri"/>
                        <a:ea typeface="宋体"/>
                        <a:cs typeface="Times New Roman"/>
                      </a:endParaRPr>
                    </a:p>
                  </a:txBody>
                  <a:tcPr marL="68580" marR="68580" marT="0" marB="0"/>
                </a:tc>
                <a:tc>
                  <a:txBody>
                    <a:bodyPr/>
                    <a:lstStyle/>
                    <a:p>
                      <a:pPr algn="just">
                        <a:spcAft>
                          <a:spcPts val="0"/>
                        </a:spcAft>
                      </a:pPr>
                      <a:r>
                        <a:rPr lang="zh-CN" sz="900" kern="100" dirty="0">
                          <a:effectLst/>
                        </a:rPr>
                        <a:t>将</a:t>
                      </a:r>
                      <a:r>
                        <a:rPr lang="en-US" sz="900" kern="100" dirty="0">
                          <a:effectLst/>
                        </a:rPr>
                        <a:t>$a</a:t>
                      </a:r>
                      <a:r>
                        <a:rPr lang="zh-CN" sz="900" kern="100" dirty="0">
                          <a:effectLst/>
                        </a:rPr>
                        <a:t>中的位向左移动</a:t>
                      </a:r>
                      <a:r>
                        <a:rPr lang="en-US" sz="900" kern="100" dirty="0">
                          <a:effectLst/>
                        </a:rPr>
                        <a:t>$b</a:t>
                      </a:r>
                      <a:r>
                        <a:rPr lang="zh-CN" sz="900" kern="100" dirty="0">
                          <a:effectLst/>
                        </a:rPr>
                        <a:t>次（每一次移动都表示“乘以</a:t>
                      </a:r>
                      <a:r>
                        <a:rPr lang="en-US" sz="900" kern="100" dirty="0">
                          <a:effectLst/>
                        </a:rPr>
                        <a:t>2</a:t>
                      </a:r>
                      <a:r>
                        <a:rPr lang="zh-CN" sz="900" kern="100" dirty="0">
                          <a:effectLst/>
                        </a:rPr>
                        <a:t>”）</a:t>
                      </a:r>
                      <a:endParaRPr lang="zh-CN" sz="10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900" kern="100">
                          <a:effectLst/>
                        </a:rPr>
                        <a:t>&gt;&gt; </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zh-CN" sz="900" kern="100">
                          <a:effectLst/>
                        </a:rPr>
                        <a:t>右移</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en-US" sz="900" kern="100">
                          <a:effectLst/>
                        </a:rPr>
                        <a:t>$a &gt;&gt; $b</a:t>
                      </a:r>
                      <a:endParaRPr lang="zh-CN" sz="1000" kern="100">
                        <a:effectLst/>
                        <a:latin typeface="Calibri"/>
                        <a:ea typeface="宋体"/>
                        <a:cs typeface="Times New Roman"/>
                      </a:endParaRPr>
                    </a:p>
                  </a:txBody>
                  <a:tcPr marL="68580" marR="68580" marT="0" marB="0"/>
                </a:tc>
                <a:tc>
                  <a:txBody>
                    <a:bodyPr/>
                    <a:lstStyle/>
                    <a:p>
                      <a:pPr algn="just">
                        <a:spcAft>
                          <a:spcPts val="0"/>
                        </a:spcAft>
                      </a:pPr>
                      <a:r>
                        <a:rPr lang="zh-CN" sz="900" kern="100" dirty="0">
                          <a:effectLst/>
                        </a:rPr>
                        <a:t>将</a:t>
                      </a:r>
                      <a:r>
                        <a:rPr lang="en-US" sz="900" kern="100" dirty="0">
                          <a:effectLst/>
                        </a:rPr>
                        <a:t>$a</a:t>
                      </a:r>
                      <a:r>
                        <a:rPr lang="zh-CN" sz="900" kern="100" dirty="0">
                          <a:effectLst/>
                        </a:rPr>
                        <a:t>中的位向右移动</a:t>
                      </a:r>
                      <a:r>
                        <a:rPr lang="en-US" sz="900" kern="100" dirty="0">
                          <a:effectLst/>
                        </a:rPr>
                        <a:t>$b</a:t>
                      </a:r>
                      <a:r>
                        <a:rPr lang="zh-CN" sz="900" kern="100" dirty="0">
                          <a:effectLst/>
                        </a:rPr>
                        <a:t>次（每一次移动都表示“除以</a:t>
                      </a:r>
                      <a:r>
                        <a:rPr lang="en-US" sz="900" kern="100" dirty="0">
                          <a:effectLst/>
                        </a:rPr>
                        <a:t>2</a:t>
                      </a:r>
                      <a:r>
                        <a:rPr lang="zh-CN" sz="900" kern="100" dirty="0">
                          <a:effectLst/>
                        </a:rPr>
                        <a:t>”）</a:t>
                      </a:r>
                      <a:endParaRPr lang="zh-CN" sz="1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xmlns="" val="228814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递增与递减运算符</a:t>
            </a:r>
            <a:endParaRPr lang="zh-CN" altLang="en-US" dirty="0"/>
          </a:p>
        </p:txBody>
      </p:sp>
      <p:sp>
        <p:nvSpPr>
          <p:cNvPr id="4" name="内容占位符 2"/>
          <p:cNvSpPr>
            <a:spLocks noGrp="1"/>
          </p:cNvSpPr>
          <p:nvPr>
            <p:ph idx="1"/>
          </p:nvPr>
        </p:nvSpPr>
        <p:spPr>
          <a:xfrm>
            <a:off x="1219584" y="1628800"/>
            <a:ext cx="7498080" cy="936104"/>
          </a:xfrm>
        </p:spPr>
        <p:txBody>
          <a:bodyPr>
            <a:normAutofit/>
          </a:bodyPr>
          <a:lstStyle/>
          <a:p>
            <a:r>
              <a:rPr lang="zh-CN" altLang="zh-CN" sz="1800" dirty="0"/>
              <a:t>递增常用的方式有两种，</a:t>
            </a:r>
            <a:r>
              <a:rPr lang="en-US" altLang="zh-CN" sz="1800" dirty="0"/>
              <a:t>$a++</a:t>
            </a:r>
            <a:r>
              <a:rPr lang="zh-CN" altLang="zh-CN" sz="1800" dirty="0"/>
              <a:t>和</a:t>
            </a:r>
            <a:r>
              <a:rPr lang="en-US" altLang="zh-CN" sz="1800" dirty="0"/>
              <a:t>++$a</a:t>
            </a:r>
            <a:r>
              <a:rPr lang="zh-CN" altLang="zh-CN" sz="1800" dirty="0"/>
              <a:t>都是加</a:t>
            </a:r>
            <a:r>
              <a:rPr lang="en-US" altLang="zh-CN" sz="1800" dirty="0"/>
              <a:t>1</a:t>
            </a:r>
            <a:r>
              <a:rPr lang="zh-CN" altLang="zh-CN" sz="1800" dirty="0"/>
              <a:t>；递减常用的方式也有两种，</a:t>
            </a:r>
            <a:r>
              <a:rPr lang="en-US" altLang="zh-CN" sz="1800" dirty="0"/>
              <a:t>$a--</a:t>
            </a:r>
            <a:r>
              <a:rPr lang="zh-CN" altLang="zh-CN" sz="1800" dirty="0"/>
              <a:t>和</a:t>
            </a:r>
            <a:r>
              <a:rPr lang="en-US" altLang="zh-CN" sz="1800" dirty="0"/>
              <a:t>--$a</a:t>
            </a:r>
            <a:r>
              <a:rPr lang="zh-CN" altLang="zh-CN" sz="1800" dirty="0"/>
              <a:t>都是减</a:t>
            </a:r>
            <a:r>
              <a:rPr lang="en-US" altLang="zh-CN" sz="1800" dirty="0"/>
              <a:t>1</a:t>
            </a:r>
            <a:r>
              <a:rPr lang="zh-CN" altLang="zh-CN" sz="1800" dirty="0"/>
              <a:t>。</a:t>
            </a: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xmlns="" val="726537989"/>
              </p:ext>
            </p:extLst>
          </p:nvPr>
        </p:nvGraphicFramePr>
        <p:xfrm>
          <a:off x="1763688" y="2420889"/>
          <a:ext cx="6096000" cy="1926208"/>
        </p:xfrm>
        <a:graphic>
          <a:graphicData uri="http://schemas.openxmlformats.org/drawingml/2006/table">
            <a:tbl>
              <a:tblPr firstRow="1" bandRow="1">
                <a:tableStyleId>{5C22544A-7EE6-4342-B048-85BDC9FD1C3A}</a:tableStyleId>
              </a:tblPr>
              <a:tblGrid>
                <a:gridCol w="864096"/>
                <a:gridCol w="792088"/>
                <a:gridCol w="1224136"/>
                <a:gridCol w="3215680"/>
              </a:tblGrid>
              <a:tr h="442848">
                <a:tc>
                  <a:txBody>
                    <a:bodyPr/>
                    <a:lstStyle/>
                    <a:p>
                      <a:pPr algn="just">
                        <a:spcAft>
                          <a:spcPts val="0"/>
                        </a:spcAft>
                      </a:pPr>
                      <a:r>
                        <a:rPr lang="zh-CN" sz="1400" kern="100" dirty="0">
                          <a:effectLst/>
                        </a:rPr>
                        <a:t>运算符</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名称</a:t>
                      </a:r>
                      <a:endParaRPr lang="zh-CN" sz="1200" kern="10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示例</a:t>
                      </a:r>
                      <a:endParaRPr lang="zh-CN" sz="12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说明</a:t>
                      </a:r>
                      <a:endParaRPr lang="zh-CN" sz="12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$var++</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递增</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$var</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加</a:t>
                      </a:r>
                      <a:r>
                        <a:rPr lang="en-US" sz="1050" kern="100" dirty="0">
                          <a:effectLst/>
                        </a:rPr>
                        <a:t>1</a:t>
                      </a:r>
                      <a:endParaRPr lang="zh-CN" sz="11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++$var</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递增</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$var+1</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加</a:t>
                      </a:r>
                      <a:r>
                        <a:rPr lang="en-US" sz="1050" kern="100" dirty="0">
                          <a:effectLst/>
                        </a:rPr>
                        <a:t>1</a:t>
                      </a:r>
                      <a:endParaRPr lang="zh-CN" sz="1100" kern="100" dirty="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$var--</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递减</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$var</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减</a:t>
                      </a:r>
                      <a:r>
                        <a:rPr lang="en-US" sz="1050" kern="100">
                          <a:effectLst/>
                        </a:rPr>
                        <a:t>1</a:t>
                      </a:r>
                      <a:endParaRPr lang="zh-CN" sz="1100" kern="100">
                        <a:effectLst/>
                        <a:latin typeface="Calibri"/>
                        <a:ea typeface="宋体"/>
                        <a:cs typeface="Times New Roman"/>
                      </a:endParaRPr>
                    </a:p>
                  </a:txBody>
                  <a:tcPr marL="68580" marR="68580" marT="0" marB="0"/>
                </a:tc>
              </a:tr>
              <a:tr h="370840">
                <a:tc>
                  <a:txBody>
                    <a:bodyPr/>
                    <a:lstStyle/>
                    <a:p>
                      <a:pPr algn="just">
                        <a:spcAft>
                          <a:spcPts val="0"/>
                        </a:spcAft>
                      </a:pPr>
                      <a:r>
                        <a:rPr lang="en-US" sz="1050" kern="100">
                          <a:effectLst/>
                        </a:rPr>
                        <a:t>--$var</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递减</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$var-1</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减</a:t>
                      </a:r>
                      <a:r>
                        <a:rPr lang="en-US" sz="1050" kern="100" dirty="0">
                          <a:effectLst/>
                        </a:rPr>
                        <a:t>1</a:t>
                      </a:r>
                      <a:endParaRPr lang="zh-CN" sz="1100" kern="100" dirty="0">
                        <a:effectLst/>
                        <a:latin typeface="Calibri"/>
                        <a:ea typeface="宋体"/>
                        <a:cs typeface="Times New Roman"/>
                      </a:endParaRPr>
                    </a:p>
                  </a:txBody>
                  <a:tcPr marL="68580" marR="68580" marT="0" marB="0"/>
                </a:tc>
              </a:tr>
            </a:tbl>
          </a:graphicData>
        </a:graphic>
      </p:graphicFrame>
      <p:sp>
        <p:nvSpPr>
          <p:cNvPr id="6" name="内容占位符 2"/>
          <p:cNvSpPr txBox="1">
            <a:spLocks/>
          </p:cNvSpPr>
          <p:nvPr/>
        </p:nvSpPr>
        <p:spPr>
          <a:xfrm>
            <a:off x="1219584" y="4581128"/>
            <a:ext cx="7498080" cy="165618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zh-CN" sz="1600" dirty="0"/>
              <a:t>将</a:t>
            </a:r>
            <a:r>
              <a:rPr lang="en-US" altLang="zh-CN" sz="1600" dirty="0"/>
              <a:t>++$a</a:t>
            </a:r>
            <a:r>
              <a:rPr lang="zh-CN" altLang="zh-CN" sz="1600" dirty="0"/>
              <a:t>和</a:t>
            </a:r>
            <a:r>
              <a:rPr lang="en-US" altLang="zh-CN" sz="1600" dirty="0"/>
              <a:t>--$a</a:t>
            </a:r>
            <a:r>
              <a:rPr lang="zh-CN" altLang="zh-CN" sz="1600" dirty="0"/>
              <a:t>称为前置运算；而</a:t>
            </a:r>
            <a:r>
              <a:rPr lang="en-US" altLang="zh-CN" sz="1600" dirty="0"/>
              <a:t>$a++</a:t>
            </a:r>
            <a:r>
              <a:rPr lang="zh-CN" altLang="zh-CN" sz="1600" dirty="0"/>
              <a:t>和</a:t>
            </a:r>
            <a:r>
              <a:rPr lang="en-US" altLang="zh-CN" sz="1600" dirty="0"/>
              <a:t>$--</a:t>
            </a:r>
            <a:r>
              <a:rPr lang="zh-CN" altLang="zh-CN" sz="1600" dirty="0"/>
              <a:t>称为后置运算。如果仅仅是进行前置运算或后置运算，那么结果是相同的。以</a:t>
            </a:r>
            <a:r>
              <a:rPr lang="en-US" altLang="zh-CN" sz="1600" dirty="0"/>
              <a:t>++</a:t>
            </a:r>
            <a:r>
              <a:rPr lang="zh-CN" altLang="zh-CN" sz="1600" dirty="0"/>
              <a:t>为例，假设将变量</a:t>
            </a:r>
            <a:r>
              <a:rPr lang="en-US" altLang="zh-CN" sz="1600" dirty="0"/>
              <a:t>$a</a:t>
            </a:r>
            <a:r>
              <a:rPr lang="zh-CN" altLang="zh-CN" sz="1600" dirty="0"/>
              <a:t>的值设置为</a:t>
            </a:r>
            <a:r>
              <a:rPr lang="en-US" altLang="zh-CN" sz="1600" dirty="0"/>
              <a:t>10</a:t>
            </a:r>
            <a:r>
              <a:rPr lang="zh-CN" altLang="zh-CN" sz="1600" dirty="0"/>
              <a:t>，则无论是</a:t>
            </a:r>
            <a:r>
              <a:rPr lang="en-US" altLang="zh-CN" sz="1600" dirty="0"/>
              <a:t>++$a</a:t>
            </a:r>
            <a:r>
              <a:rPr lang="zh-CN" altLang="zh-CN" sz="1600" dirty="0"/>
              <a:t>或是</a:t>
            </a:r>
            <a:r>
              <a:rPr lang="en-US" altLang="zh-CN" sz="1600" dirty="0"/>
              <a:t>$a++</a:t>
            </a:r>
            <a:r>
              <a:rPr lang="zh-CN" altLang="zh-CN" sz="1600" dirty="0"/>
              <a:t>，执行的结果都是让</a:t>
            </a:r>
            <a:r>
              <a:rPr lang="en-US" altLang="zh-CN" sz="1600" dirty="0"/>
              <a:t>$a</a:t>
            </a:r>
            <a:r>
              <a:rPr lang="zh-CN" altLang="zh-CN" sz="1600" dirty="0"/>
              <a:t>递增</a:t>
            </a:r>
            <a:r>
              <a:rPr lang="en-US" altLang="zh-CN" sz="1600" dirty="0"/>
              <a:t>1</a:t>
            </a:r>
            <a:r>
              <a:rPr lang="zh-CN" altLang="zh-CN" sz="1600" dirty="0"/>
              <a:t>，结果为</a:t>
            </a:r>
            <a:r>
              <a:rPr lang="en-US" altLang="zh-CN" sz="1600" dirty="0"/>
              <a:t>11</a:t>
            </a:r>
            <a:r>
              <a:rPr lang="zh-CN" altLang="zh-CN" sz="1600" dirty="0"/>
              <a:t>。但是，在有其他运算符的复杂表达式中，前置</a:t>
            </a:r>
            <a:r>
              <a:rPr lang="en-US" altLang="zh-CN" sz="1600" dirty="0"/>
              <a:t>++</a:t>
            </a:r>
            <a:r>
              <a:rPr lang="zh-CN" altLang="zh-CN" sz="1600" dirty="0"/>
              <a:t>运算过程是先加</a:t>
            </a:r>
            <a:r>
              <a:rPr lang="en-US" altLang="zh-CN" sz="1600" dirty="0"/>
              <a:t>1</a:t>
            </a:r>
            <a:r>
              <a:rPr lang="zh-CN" altLang="zh-CN" sz="1600" dirty="0"/>
              <a:t>，然后将已经加</a:t>
            </a:r>
            <a:r>
              <a:rPr lang="en-US" altLang="zh-CN" sz="1600" dirty="0"/>
              <a:t>1</a:t>
            </a:r>
            <a:r>
              <a:rPr lang="zh-CN" altLang="zh-CN" sz="1600" dirty="0"/>
              <a:t>的变量参与其他运算；而后置</a:t>
            </a:r>
            <a:r>
              <a:rPr lang="en-US" altLang="zh-CN" sz="1600" dirty="0"/>
              <a:t>++</a:t>
            </a:r>
            <a:r>
              <a:rPr lang="zh-CN" altLang="zh-CN" sz="1600" dirty="0"/>
              <a:t>的运算过程是先用未加</a:t>
            </a:r>
            <a:r>
              <a:rPr lang="en-US" altLang="zh-CN" sz="1600" dirty="0"/>
              <a:t>1</a:t>
            </a:r>
            <a:r>
              <a:rPr lang="zh-CN" altLang="zh-CN" sz="1600" dirty="0"/>
              <a:t>的变量参与其他运算，然后再将该变量加</a:t>
            </a:r>
            <a:r>
              <a:rPr lang="en-US" altLang="zh-CN" sz="1600" dirty="0"/>
              <a:t>1</a:t>
            </a:r>
            <a:r>
              <a:rPr lang="zh-CN" altLang="zh-CN" sz="1600" dirty="0"/>
              <a:t>。这就是例</a:t>
            </a:r>
            <a:r>
              <a:rPr lang="en-US" altLang="zh-CN" sz="1600" dirty="0"/>
              <a:t>2-35</a:t>
            </a:r>
            <a:r>
              <a:rPr lang="zh-CN" altLang="zh-CN" sz="1600" dirty="0"/>
              <a:t>中输出结果不同的原因。</a:t>
            </a:r>
          </a:p>
        </p:txBody>
      </p:sp>
    </p:spTree>
    <p:extLst>
      <p:ext uri="{BB962C8B-B14F-4D97-AF65-F5344CB8AC3E}">
        <p14:creationId xmlns:p14="http://schemas.microsoft.com/office/powerpoint/2010/main" xmlns="" val="2057091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错误控制运算符</a:t>
            </a:r>
            <a:endParaRPr lang="zh-CN" altLang="en-US" dirty="0"/>
          </a:p>
        </p:txBody>
      </p:sp>
      <p:sp>
        <p:nvSpPr>
          <p:cNvPr id="4" name="内容占位符 2"/>
          <p:cNvSpPr>
            <a:spLocks noGrp="1"/>
          </p:cNvSpPr>
          <p:nvPr>
            <p:ph idx="1"/>
          </p:nvPr>
        </p:nvSpPr>
        <p:spPr>
          <a:xfrm>
            <a:off x="1219584" y="1628800"/>
            <a:ext cx="7498080" cy="936104"/>
          </a:xfrm>
        </p:spPr>
        <p:txBody>
          <a:bodyPr>
            <a:normAutofit/>
          </a:bodyPr>
          <a:lstStyle/>
          <a:p>
            <a:pPr latinLnBrk="1"/>
            <a:r>
              <a:rPr lang="es-ES" altLang="zh-CN" sz="1800" dirty="0"/>
              <a:t>PHP</a:t>
            </a:r>
            <a:r>
              <a:rPr lang="zh-CN" altLang="zh-CN" sz="1800" dirty="0"/>
              <a:t>的错误控制运算符就只有一个，那就是</a:t>
            </a:r>
            <a:r>
              <a:rPr lang="en-US" altLang="zh-CN" sz="1800" dirty="0"/>
              <a:t>@</a:t>
            </a:r>
            <a:r>
              <a:rPr lang="zh-CN" altLang="zh-CN" sz="1800" dirty="0"/>
              <a:t>。把他放置在一个</a:t>
            </a:r>
            <a:r>
              <a:rPr lang="en-US" altLang="zh-CN" sz="1800" dirty="0"/>
              <a:t>PHP</a:t>
            </a:r>
            <a:r>
              <a:rPr lang="zh-CN" altLang="zh-CN" sz="1800" dirty="0"/>
              <a:t>表达式之前，将忽略该表达式可能产生的任何错误信息。</a:t>
            </a:r>
          </a:p>
        </p:txBody>
      </p:sp>
      <p:sp>
        <p:nvSpPr>
          <p:cNvPr id="6" name="内容占位符 2"/>
          <p:cNvSpPr txBox="1">
            <a:spLocks/>
          </p:cNvSpPr>
          <p:nvPr/>
        </p:nvSpPr>
        <p:spPr>
          <a:xfrm>
            <a:off x="1219584" y="4581128"/>
            <a:ext cx="7498080" cy="129614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en-US" altLang="zh-CN" sz="1600" dirty="0"/>
              <a:t>@</a:t>
            </a:r>
            <a:r>
              <a:rPr lang="zh-CN" altLang="zh-CN" sz="1600" dirty="0"/>
              <a:t>运算符只对表达式有效。对新手来说一个简单的规则就是：如果能从某处得到值，就能在它前面加上</a:t>
            </a:r>
            <a:r>
              <a:rPr lang="es-ES" altLang="zh-CN" sz="1600" dirty="0"/>
              <a:t>@</a:t>
            </a:r>
            <a:r>
              <a:rPr lang="zh-CN" altLang="zh-CN" sz="1600" dirty="0"/>
              <a:t>运算符。例如，可以把它放在变量，函数和</a:t>
            </a:r>
            <a:r>
              <a:rPr lang="es-ES" altLang="zh-CN" sz="1600" dirty="0"/>
              <a:t>include()</a:t>
            </a:r>
            <a:r>
              <a:rPr lang="zh-CN" altLang="zh-CN" sz="1600" dirty="0"/>
              <a:t>调用，常量，等等之前。不能把它放在函数或类的定义之前，也不能用于条件结构例如</a:t>
            </a:r>
            <a:r>
              <a:rPr lang="es-ES" altLang="zh-CN" sz="1600" dirty="0"/>
              <a:t>if</a:t>
            </a:r>
            <a:r>
              <a:rPr lang="zh-CN" altLang="zh-CN" sz="1600" dirty="0"/>
              <a:t>和</a:t>
            </a:r>
            <a:r>
              <a:rPr lang="es-ES" altLang="zh-CN" sz="1600" dirty="0"/>
              <a:t>foreach</a:t>
            </a:r>
            <a:r>
              <a:rPr lang="zh-CN" altLang="zh-CN" sz="1600" dirty="0"/>
              <a:t>等。</a:t>
            </a:r>
          </a:p>
        </p:txBody>
      </p:sp>
      <p:sp>
        <p:nvSpPr>
          <p:cNvPr id="8" name="矩形 7"/>
          <p:cNvSpPr/>
          <p:nvPr/>
        </p:nvSpPr>
        <p:spPr>
          <a:xfrm>
            <a:off x="1475656" y="2492896"/>
            <a:ext cx="6243214" cy="1384995"/>
          </a:xfrm>
          <a:prstGeom prst="rect">
            <a:avLst/>
          </a:prstGeom>
          <a:solidFill>
            <a:schemeClr val="bg1">
              <a:lumMod val="85000"/>
            </a:schemeClr>
          </a:solidFill>
          <a:ln w="3175">
            <a:solidFill>
              <a:schemeClr val="tx1"/>
            </a:solidFill>
          </a:ln>
        </p:spPr>
        <p:txBody>
          <a:bodyPr wrap="square">
            <a:spAutoFit/>
          </a:bodyPr>
          <a:lstStyle/>
          <a:p>
            <a:r>
              <a:rPr lang="es-ES" altLang="zh-CN" sz="1400" dirty="0"/>
              <a:t>&lt;?php</a:t>
            </a:r>
            <a:endParaRPr lang="zh-CN" altLang="zh-CN" sz="1400" dirty="0"/>
          </a:p>
          <a:p>
            <a:r>
              <a:rPr lang="es-ES" altLang="zh-CN" sz="1400" dirty="0"/>
              <a:t>	$conn=@mysql_connect("localhost","root","123456");</a:t>
            </a:r>
            <a:endParaRPr lang="zh-CN" altLang="zh-CN" sz="1400" dirty="0"/>
          </a:p>
          <a:p>
            <a:r>
              <a:rPr lang="es-ES" altLang="zh-CN" sz="1400" dirty="0"/>
              <a:t>	</a:t>
            </a:r>
            <a:r>
              <a:rPr lang="en-US" altLang="zh-CN" sz="1400" dirty="0"/>
              <a:t>echo "</a:t>
            </a:r>
            <a:r>
              <a:rPr lang="zh-CN" altLang="zh-CN" sz="1400" dirty="0"/>
              <a:t>数据库连接已打开</a:t>
            </a:r>
            <a:r>
              <a:rPr lang="en-US" altLang="zh-CN" sz="1400" dirty="0"/>
              <a:t>";</a:t>
            </a:r>
            <a:endParaRPr lang="zh-CN" altLang="zh-CN" sz="1400" dirty="0"/>
          </a:p>
          <a:p>
            <a:r>
              <a:rPr lang="en-US" altLang="zh-CN" sz="1400" dirty="0"/>
              <a:t>	@</a:t>
            </a:r>
            <a:r>
              <a:rPr lang="en-US" altLang="zh-CN" sz="1400" dirty="0" err="1"/>
              <a:t>mysql_select_db</a:t>
            </a:r>
            <a:r>
              <a:rPr lang="en-US" altLang="zh-CN" sz="1400" dirty="0"/>
              <a:t>("test");</a:t>
            </a:r>
            <a:endParaRPr lang="zh-CN" altLang="zh-CN" sz="1400" dirty="0"/>
          </a:p>
          <a:p>
            <a:r>
              <a:rPr lang="en-US" altLang="zh-CN" sz="1400" dirty="0"/>
              <a:t>	echo "</a:t>
            </a:r>
            <a:r>
              <a:rPr lang="zh-CN" altLang="zh-CN" sz="1400" dirty="0"/>
              <a:t>数据库已打开</a:t>
            </a:r>
            <a:r>
              <a:rPr lang="en-US" altLang="zh-CN" sz="1400" dirty="0"/>
              <a:t>";</a:t>
            </a:r>
            <a:endParaRPr lang="zh-CN" altLang="zh-CN" sz="1400" dirty="0"/>
          </a:p>
          <a:p>
            <a:r>
              <a:rPr lang="en-US" altLang="zh-CN" sz="1400" dirty="0"/>
              <a:t>?&gt;</a:t>
            </a:r>
            <a:endParaRPr lang="zh-CN" altLang="zh-CN" sz="1400" dirty="0"/>
          </a:p>
        </p:txBody>
      </p:sp>
    </p:spTree>
    <p:extLst>
      <p:ext uri="{BB962C8B-B14F-4D97-AF65-F5344CB8AC3E}">
        <p14:creationId xmlns:p14="http://schemas.microsoft.com/office/powerpoint/2010/main" xmlns="" val="105189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166</TotalTime>
  <Words>1654</Words>
  <Application>Microsoft Office PowerPoint</Application>
  <PresentationFormat>全屏显示(4:3)</PresentationFormat>
  <Paragraphs>195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夏至</vt:lpstr>
      <vt:lpstr>运算符</vt:lpstr>
      <vt:lpstr>算术运算符</vt:lpstr>
      <vt:lpstr>赋值运算符</vt:lpstr>
      <vt:lpstr>逻辑运算符</vt:lpstr>
      <vt:lpstr>比较运算符</vt:lpstr>
      <vt:lpstr>位运算符</vt:lpstr>
      <vt:lpstr>递增与递减运算符</vt:lpstr>
      <vt:lpstr>错误控制运算符</vt:lpstr>
    </vt:vector>
  </TitlesOfParts>
  <Company>tangguo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zhht</dc:creator>
  <cp:lastModifiedBy>Administrator</cp:lastModifiedBy>
  <cp:revision>30</cp:revision>
  <dcterms:created xsi:type="dcterms:W3CDTF">2017-05-05T05:05:06Z</dcterms:created>
  <dcterms:modified xsi:type="dcterms:W3CDTF">2017-05-11T15:45:00Z</dcterms:modified>
</cp:coreProperties>
</file>