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3"/>
            <p14:sldId id="264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处理</a:t>
            </a:r>
            <a:r>
              <a:rPr lang="en-US" altLang="zh-CN" sz="5400" dirty="0">
                <a:effectLst/>
              </a:rPr>
              <a:t>JSON</a:t>
            </a:r>
            <a:r>
              <a:rPr lang="zh-CN" altLang="en-US" sz="5400" dirty="0">
                <a:effectLst/>
              </a:rPr>
              <a:t>格式响应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260648"/>
            <a:ext cx="749808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600" dirty="0"/>
              <a:t>JSON</a:t>
            </a:r>
            <a:r>
              <a:rPr lang="zh-CN" altLang="zh-CN" sz="1600" dirty="0"/>
              <a:t>的使用规则很简单：对象是一个无序的“名称</a:t>
            </a:r>
            <a:r>
              <a:rPr lang="en-US" altLang="zh-CN" sz="1600" dirty="0"/>
              <a:t>/</a:t>
            </a:r>
            <a:r>
              <a:rPr lang="zh-CN" altLang="zh-CN" sz="1600" dirty="0"/>
              <a:t>值对”集合。一个对象以“</a:t>
            </a:r>
            <a:r>
              <a:rPr lang="en-US" altLang="zh-CN" sz="1600" dirty="0"/>
              <a:t>{</a:t>
            </a:r>
            <a:r>
              <a:rPr lang="zh-CN" altLang="zh-CN" sz="1600" dirty="0"/>
              <a:t>”开始，以“</a:t>
            </a:r>
            <a:r>
              <a:rPr lang="en-US" altLang="zh-CN" sz="1600" dirty="0"/>
              <a:t>}</a:t>
            </a:r>
            <a:r>
              <a:rPr lang="zh-CN" altLang="zh-CN" sz="1600" dirty="0"/>
              <a:t>”结束。每个“名称”后跟一个“</a:t>
            </a:r>
            <a:r>
              <a:rPr lang="en-US" altLang="zh-CN" sz="1600" dirty="0"/>
              <a:t>:</a:t>
            </a:r>
            <a:r>
              <a:rPr lang="zh-CN" altLang="zh-CN" sz="1600" dirty="0"/>
              <a:t>”（冒号）；“名称</a:t>
            </a:r>
            <a:r>
              <a:rPr lang="en-US" altLang="zh-CN" sz="1600" dirty="0"/>
              <a:t>/</a:t>
            </a:r>
            <a:r>
              <a:rPr lang="zh-CN" altLang="zh-CN" sz="1600" dirty="0"/>
              <a:t>值对”之间使用“</a:t>
            </a:r>
            <a:r>
              <a:rPr lang="en-US" altLang="zh-CN" sz="1600" dirty="0"/>
              <a:t>,</a:t>
            </a:r>
            <a:r>
              <a:rPr lang="zh-CN" altLang="zh-CN" sz="1600" dirty="0"/>
              <a:t>”（逗号）分隔。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75656" y="2636912"/>
            <a:ext cx="324036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&lt;?xml version="1.0" encoding="UTF-8"?&gt;</a:t>
            </a:r>
            <a:endParaRPr lang="zh-CN" altLang="zh-CN" sz="1200" dirty="0"/>
          </a:p>
          <a:p>
            <a:r>
              <a:rPr lang="en-US" altLang="zh-CN" sz="1200" dirty="0"/>
              <a:t>&lt;message&gt;</a:t>
            </a:r>
            <a:endParaRPr lang="zh-CN" altLang="zh-CN" sz="1200" dirty="0"/>
          </a:p>
          <a:p>
            <a:r>
              <a:rPr lang="en-US" altLang="zh-CN" sz="1200" dirty="0"/>
              <a:t>&lt;to&gt;zhht&lt;/to&gt;</a:t>
            </a:r>
            <a:endParaRPr lang="zh-CN" altLang="zh-CN" sz="1200" dirty="0"/>
          </a:p>
          <a:p>
            <a:r>
              <a:rPr lang="en-US" altLang="zh-CN" sz="1200" dirty="0"/>
              <a:t>&lt;from&gt;</a:t>
            </a:r>
            <a:r>
              <a:rPr lang="en-US" altLang="zh-CN" sz="1200" dirty="0" err="1"/>
              <a:t>somboy</a:t>
            </a:r>
            <a:r>
              <a:rPr lang="en-US" altLang="zh-CN" sz="1200" dirty="0"/>
              <a:t>&lt;/from&gt;</a:t>
            </a:r>
            <a:endParaRPr lang="zh-CN" altLang="zh-CN" sz="1200" dirty="0"/>
          </a:p>
          <a:p>
            <a:r>
              <a:rPr lang="en-US" altLang="zh-CN" sz="1200" dirty="0"/>
              <a:t>&lt;title&gt;hi&lt;/title&gt;</a:t>
            </a:r>
            <a:endParaRPr lang="zh-CN" altLang="zh-CN" sz="1200" dirty="0"/>
          </a:p>
          <a:p>
            <a:r>
              <a:rPr lang="en-US" altLang="zh-CN" sz="1200" dirty="0"/>
              <a:t>&lt;body&gt;</a:t>
            </a:r>
            <a:r>
              <a:rPr lang="en-US" altLang="zh-CN" sz="1200" dirty="0" err="1"/>
              <a:t>hi,my</a:t>
            </a:r>
            <a:r>
              <a:rPr lang="en-US" altLang="zh-CN" sz="1200" dirty="0"/>
              <a:t> friend.&lt;/body&gt;</a:t>
            </a:r>
            <a:endParaRPr lang="zh-CN" altLang="zh-CN" sz="1200" dirty="0"/>
          </a:p>
          <a:p>
            <a:r>
              <a:rPr lang="en-US" altLang="zh-CN" sz="1200" dirty="0"/>
              <a:t>&lt;/message&gt;</a:t>
            </a:r>
            <a:endParaRPr lang="zh-CN" altLang="zh-CN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04048" y="2636912"/>
            <a:ext cx="324036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{</a:t>
            </a:r>
            <a:endParaRPr lang="zh-CN" altLang="zh-CN" sz="1200" dirty="0"/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to":"zhht</a:t>
            </a:r>
            <a:r>
              <a:rPr lang="en-US" altLang="zh-CN" sz="1200" dirty="0"/>
              <a:t>",</a:t>
            </a:r>
            <a:endParaRPr lang="zh-CN" altLang="zh-CN" sz="1200" dirty="0"/>
          </a:p>
          <a:p>
            <a:r>
              <a:rPr lang="en-US" altLang="zh-CN" sz="1200" dirty="0"/>
              <a:t>  "from":"</a:t>
            </a:r>
            <a:r>
              <a:rPr lang="en-US" altLang="zh-CN" sz="1200" dirty="0" err="1"/>
              <a:t>somboy</a:t>
            </a:r>
            <a:r>
              <a:rPr lang="en-US" altLang="zh-CN" sz="1200" dirty="0"/>
              <a:t>",</a:t>
            </a:r>
            <a:endParaRPr lang="zh-CN" altLang="zh-CN" sz="1200" dirty="0"/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title":"hi</a:t>
            </a:r>
            <a:r>
              <a:rPr lang="en-US" altLang="zh-CN" sz="1200" dirty="0"/>
              <a:t>",</a:t>
            </a:r>
            <a:endParaRPr lang="zh-CN" altLang="zh-CN" sz="1200" dirty="0"/>
          </a:p>
          <a:p>
            <a:r>
              <a:rPr lang="en-US" altLang="zh-CN" sz="1200" dirty="0"/>
              <a:t>  "body":"</a:t>
            </a:r>
            <a:r>
              <a:rPr lang="en-US" altLang="zh-CN" sz="1200" dirty="0" err="1"/>
              <a:t>hi,my</a:t>
            </a:r>
            <a:r>
              <a:rPr lang="en-US" altLang="zh-CN" sz="1200" dirty="0"/>
              <a:t> friend.",</a:t>
            </a:r>
            <a:endParaRPr lang="zh-CN" altLang="zh-CN" sz="1200" dirty="0"/>
          </a:p>
          <a:p>
            <a:r>
              <a:rPr lang="en-US" altLang="zh-CN" sz="1200" dirty="0"/>
              <a:t>}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24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260648"/>
            <a:ext cx="74980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600" dirty="0" err="1"/>
              <a:t>json_encode</a:t>
            </a:r>
            <a:r>
              <a:rPr lang="en-US" altLang="zh-CN" sz="1600" dirty="0"/>
              <a:t>()</a:t>
            </a:r>
            <a:r>
              <a:rPr lang="zh-CN" altLang="zh-CN" sz="1600" dirty="0"/>
              <a:t>函数用于在</a:t>
            </a:r>
            <a:r>
              <a:rPr lang="en-US" altLang="zh-CN" sz="1600" dirty="0"/>
              <a:t>PHP JSON</a:t>
            </a:r>
            <a:r>
              <a:rPr lang="zh-CN" altLang="zh-CN" sz="1600" dirty="0"/>
              <a:t>编码。这个函数成功返回</a:t>
            </a:r>
            <a:r>
              <a:rPr lang="en-US" altLang="zh-CN" sz="1600" dirty="0"/>
              <a:t>JSON</a:t>
            </a:r>
            <a:r>
              <a:rPr lang="zh-CN" altLang="zh-CN" sz="1600" dirty="0"/>
              <a:t>表示的值，失败则返回</a:t>
            </a:r>
            <a:r>
              <a:rPr lang="en-US" altLang="zh-CN" sz="1600" dirty="0"/>
              <a:t>FALSE</a:t>
            </a:r>
            <a:r>
              <a:rPr lang="zh-CN" altLang="zh-CN" sz="1600" dirty="0"/>
              <a:t>。</a:t>
            </a:r>
          </a:p>
          <a:p>
            <a:r>
              <a:rPr lang="en-US" altLang="zh-CN" sz="1600" dirty="0" err="1"/>
              <a:t>json_encode</a:t>
            </a:r>
            <a:r>
              <a:rPr lang="en-US" altLang="zh-CN" sz="1600" dirty="0"/>
              <a:t>()</a:t>
            </a:r>
            <a:r>
              <a:rPr lang="zh-CN" altLang="zh-CN" sz="1600" dirty="0"/>
              <a:t>函数语法如下：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9084" y="1407259"/>
            <a:ext cx="56752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string </a:t>
            </a:r>
            <a:r>
              <a:rPr lang="en-US" altLang="zh-CN" sz="1200" dirty="0" err="1"/>
              <a:t>json_encode</a:t>
            </a:r>
            <a:r>
              <a:rPr lang="en-US" altLang="zh-CN" sz="1200" dirty="0"/>
              <a:t> ( $value [, $options = 0 ] )</a:t>
            </a:r>
            <a:endParaRPr lang="zh-CN" altLang="zh-CN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331640" y="1916832"/>
            <a:ext cx="7498080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各参数说明如下：</a:t>
            </a:r>
          </a:p>
          <a:p>
            <a:pPr lvl="1" latinLnBrk="1"/>
            <a:r>
              <a:rPr lang="en-US" altLang="zh-CN" sz="1200" dirty="0"/>
              <a:t>value  </a:t>
            </a:r>
            <a:r>
              <a:rPr lang="zh-CN" altLang="zh-CN" sz="1200" dirty="0"/>
              <a:t>即将编码的值，此函数只适用于</a:t>
            </a:r>
            <a:r>
              <a:rPr lang="en-US" altLang="zh-CN" sz="1200" dirty="0"/>
              <a:t>UTF-8</a:t>
            </a:r>
            <a:r>
              <a:rPr lang="zh-CN" altLang="zh-CN" sz="1200" dirty="0"/>
              <a:t>编码的数据。</a:t>
            </a:r>
          </a:p>
          <a:p>
            <a:pPr lvl="1" latinLnBrk="1"/>
            <a:r>
              <a:rPr lang="en-US" altLang="zh-CN" sz="1200" dirty="0"/>
              <a:t>options  </a:t>
            </a:r>
            <a:r>
              <a:rPr lang="zh-CN" altLang="zh-CN" sz="1200" dirty="0"/>
              <a:t>这个可选的值是一个位掩码，由</a:t>
            </a:r>
            <a:r>
              <a:rPr lang="en-US" altLang="zh-CN" sz="1200" dirty="0"/>
              <a:t>JSON_HEX_TAG JSON_HEX_QUOT</a:t>
            </a:r>
            <a:r>
              <a:rPr lang="zh-CN" altLang="zh-CN" sz="1200" dirty="0"/>
              <a:t>，</a:t>
            </a:r>
            <a:r>
              <a:rPr lang="en-US" altLang="zh-CN" sz="1200" dirty="0"/>
              <a:t>JSON_HEX_AMP</a:t>
            </a:r>
            <a:r>
              <a:rPr lang="zh-CN" altLang="zh-CN" sz="1200" dirty="0"/>
              <a:t>，</a:t>
            </a:r>
            <a:r>
              <a:rPr lang="en-US" altLang="zh-CN" sz="1200" dirty="0"/>
              <a:t>JSON_HEX_APOS</a:t>
            </a:r>
            <a:r>
              <a:rPr lang="zh-CN" altLang="zh-CN" sz="1200" dirty="0"/>
              <a:t>，</a:t>
            </a:r>
            <a:r>
              <a:rPr lang="en-US" altLang="zh-CN" sz="1200" dirty="0"/>
              <a:t>JSON_NUMERIC_CHECK</a:t>
            </a:r>
            <a:r>
              <a:rPr lang="zh-CN" altLang="zh-CN" sz="1200" dirty="0"/>
              <a:t>，</a:t>
            </a:r>
            <a:r>
              <a:rPr lang="en-US" altLang="zh-CN" sz="1200" dirty="0"/>
              <a:t>JSON_PRETTY_PRINT</a:t>
            </a:r>
            <a:r>
              <a:rPr lang="zh-CN" altLang="zh-CN" sz="1200" dirty="0"/>
              <a:t>，</a:t>
            </a:r>
            <a:r>
              <a:rPr lang="en-US" altLang="zh-CN" sz="1200" dirty="0"/>
              <a:t>JSON_UNESCAPED_SLASHES</a:t>
            </a:r>
            <a:r>
              <a:rPr lang="zh-CN" altLang="zh-CN" sz="1200" dirty="0"/>
              <a:t>，</a:t>
            </a:r>
            <a:r>
              <a:rPr lang="en-US" altLang="zh-CN" sz="1200" dirty="0"/>
              <a:t>JSON_FORCE_OBJECT</a:t>
            </a:r>
            <a:endParaRPr lang="zh-CN" altLang="zh-CN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470521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下面的例子演示了如何用</a:t>
            </a:r>
            <a:r>
              <a:rPr lang="en-US" altLang="zh-CN" sz="1600" dirty="0"/>
              <a:t>PHP</a:t>
            </a:r>
            <a:r>
              <a:rPr lang="zh-CN" altLang="zh-CN" sz="1600" dirty="0"/>
              <a:t>数组转换成</a:t>
            </a:r>
            <a:r>
              <a:rPr lang="en-US" altLang="zh-CN" sz="1600" dirty="0"/>
              <a:t>JSON</a:t>
            </a:r>
            <a:r>
              <a:rPr lang="zh-CN" altLang="zh-CN" sz="1600" dirty="0"/>
              <a:t>：</a:t>
            </a:r>
          </a:p>
        </p:txBody>
      </p:sp>
      <p:sp>
        <p:nvSpPr>
          <p:cNvPr id="10" name="矩形 9"/>
          <p:cNvSpPr/>
          <p:nvPr/>
        </p:nvSpPr>
        <p:spPr>
          <a:xfrm>
            <a:off x="1489084" y="3986512"/>
            <a:ext cx="567520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 $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 = array('a' =&gt; 1, 'b' =&gt; 2, 'c' =&gt; 3, 'd' =&gt; 4, 'e' =&gt; 5);</a:t>
            </a:r>
            <a:endParaRPr lang="zh-CN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echo </a:t>
            </a:r>
            <a:r>
              <a:rPr lang="en-US" altLang="zh-CN" sz="1200" dirty="0" err="1"/>
              <a:t>json_encode</a:t>
            </a:r>
            <a:r>
              <a:rPr lang="en-US" altLang="zh-CN" sz="1200" dirty="0"/>
              <a:t>($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);</a:t>
            </a:r>
            <a:endParaRPr lang="zh-CN" altLang="zh-CN" sz="12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31640" y="4653136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执行后的</a:t>
            </a:r>
            <a:r>
              <a:rPr lang="en-US" altLang="zh-CN" sz="1600" dirty="0" smtClean="0"/>
              <a:t>JSON</a:t>
            </a:r>
            <a:r>
              <a:rPr lang="zh-CN" altLang="en-US" sz="1600" dirty="0" smtClean="0"/>
              <a:t>结果如下：</a:t>
            </a:r>
            <a:endParaRPr lang="zh-CN" altLang="zh-CN" sz="1600" dirty="0"/>
          </a:p>
        </p:txBody>
      </p:sp>
      <p:sp>
        <p:nvSpPr>
          <p:cNvPr id="14" name="矩形 13"/>
          <p:cNvSpPr/>
          <p:nvPr/>
        </p:nvSpPr>
        <p:spPr>
          <a:xfrm>
            <a:off x="1489084" y="5157192"/>
            <a:ext cx="56752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{"a":1,"b":2,"c":3,"d":4,"e":5}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21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404664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下面的示例显示如何将</a:t>
            </a:r>
            <a:r>
              <a:rPr lang="en-US" altLang="zh-CN" sz="1600" dirty="0"/>
              <a:t>PHP</a:t>
            </a:r>
            <a:r>
              <a:rPr lang="zh-CN" altLang="zh-CN" sz="1600" dirty="0"/>
              <a:t>对象可以转换成</a:t>
            </a:r>
            <a:r>
              <a:rPr lang="en-US" altLang="zh-CN" sz="1600" dirty="0"/>
              <a:t>JSON</a:t>
            </a:r>
            <a:r>
              <a:rPr lang="zh-CN" altLang="zh-CN" sz="1600" dirty="0"/>
              <a:t>：</a:t>
            </a:r>
          </a:p>
        </p:txBody>
      </p:sp>
      <p:sp>
        <p:nvSpPr>
          <p:cNvPr id="10" name="矩形 9"/>
          <p:cNvSpPr/>
          <p:nvPr/>
        </p:nvSpPr>
        <p:spPr>
          <a:xfrm>
            <a:off x="1489084" y="920655"/>
            <a:ext cx="567520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 $e = new </a:t>
            </a:r>
            <a:r>
              <a:rPr lang="en-US" altLang="zh-CN" sz="1200" dirty="0" err="1"/>
              <a:t>Emp</a:t>
            </a:r>
            <a:r>
              <a:rPr lang="en-US" altLang="zh-CN" sz="1200" dirty="0"/>
              <a:t>();</a:t>
            </a:r>
            <a:endParaRPr lang="zh-CN" altLang="zh-CN" sz="1200" dirty="0"/>
          </a:p>
          <a:p>
            <a:r>
              <a:rPr lang="en-US" altLang="zh-CN" sz="1200" dirty="0"/>
              <a:t>   $e-&gt;name = "</a:t>
            </a:r>
            <a:r>
              <a:rPr lang="en-US" altLang="zh-CN" sz="1200" dirty="0" err="1"/>
              <a:t>sachin</a:t>
            </a:r>
            <a:r>
              <a:rPr lang="en-US" altLang="zh-CN" sz="1200" dirty="0"/>
              <a:t>";</a:t>
            </a:r>
            <a:endParaRPr lang="zh-CN" altLang="zh-CN" sz="1200" dirty="0"/>
          </a:p>
          <a:p>
            <a:r>
              <a:rPr lang="en-US" altLang="zh-CN" sz="1200" dirty="0"/>
              <a:t>   $e-&gt;hobbies  = "sports";</a:t>
            </a:r>
            <a:endParaRPr lang="zh-CN" altLang="zh-CN" sz="1200" dirty="0"/>
          </a:p>
          <a:p>
            <a:r>
              <a:rPr lang="en-US" altLang="zh-CN" sz="1200" dirty="0"/>
              <a:t>   $e-&gt;birthdate = date('m/d/Y h:i:s', </a:t>
            </a:r>
            <a:r>
              <a:rPr lang="en-US" altLang="zh-CN" sz="1200" dirty="0" err="1"/>
              <a:t>strtotime</a:t>
            </a:r>
            <a:r>
              <a:rPr lang="en-US" altLang="zh-CN" sz="1200" dirty="0"/>
              <a:t>("8/5/2016 12:20:03"));</a:t>
            </a:r>
            <a:endParaRPr lang="zh-CN" altLang="zh-CN" sz="12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   echo </a:t>
            </a:r>
            <a:r>
              <a:rPr lang="en-US" altLang="zh-CN" sz="1200" dirty="0" err="1"/>
              <a:t>json_encode</a:t>
            </a:r>
            <a:r>
              <a:rPr lang="en-US" altLang="zh-CN" sz="1200" dirty="0"/>
              <a:t>($e);</a:t>
            </a:r>
            <a:endParaRPr lang="zh-CN" altLang="zh-CN" sz="12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31640" y="2097028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执行后的</a:t>
            </a:r>
            <a:r>
              <a:rPr lang="en-US" altLang="zh-CN" sz="1600" dirty="0" smtClean="0"/>
              <a:t>JSON</a:t>
            </a:r>
            <a:r>
              <a:rPr lang="zh-CN" altLang="en-US" sz="1600" dirty="0" smtClean="0"/>
              <a:t>结果如下：</a:t>
            </a:r>
            <a:endParaRPr lang="zh-CN" altLang="zh-CN" sz="1600" dirty="0"/>
          </a:p>
        </p:txBody>
      </p:sp>
      <p:sp>
        <p:nvSpPr>
          <p:cNvPr id="14" name="矩形 13"/>
          <p:cNvSpPr/>
          <p:nvPr/>
        </p:nvSpPr>
        <p:spPr>
          <a:xfrm>
            <a:off x="1489084" y="2601084"/>
            <a:ext cx="56752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{"name":"sachin","hobbies":"sports","birthdate":"08/05/2016 12:20:03"}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881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260648"/>
            <a:ext cx="74980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600" dirty="0" err="1"/>
              <a:t>json_decode</a:t>
            </a:r>
            <a:r>
              <a:rPr lang="en-US" altLang="zh-CN" sz="1600" dirty="0"/>
              <a:t>()</a:t>
            </a:r>
            <a:r>
              <a:rPr lang="zh-CN" altLang="zh-CN" sz="1600" dirty="0"/>
              <a:t>函数用于解码</a:t>
            </a:r>
            <a:r>
              <a:rPr lang="en-US" altLang="zh-CN" sz="1600" dirty="0"/>
              <a:t>JSON</a:t>
            </a:r>
            <a:r>
              <a:rPr lang="zh-CN" altLang="zh-CN" sz="1600" dirty="0"/>
              <a:t>在</a:t>
            </a:r>
            <a:r>
              <a:rPr lang="en-US" altLang="zh-CN" sz="1600" dirty="0"/>
              <a:t>PHP</a:t>
            </a:r>
            <a:r>
              <a:rPr lang="zh-CN" altLang="zh-CN" sz="1600" dirty="0"/>
              <a:t>。这个函数返回值从</a:t>
            </a:r>
            <a:r>
              <a:rPr lang="en-US" altLang="zh-CN" sz="1600" dirty="0"/>
              <a:t>JSON</a:t>
            </a:r>
            <a:r>
              <a:rPr lang="zh-CN" altLang="zh-CN" sz="1600" dirty="0"/>
              <a:t>解码成适当的</a:t>
            </a:r>
            <a:r>
              <a:rPr lang="en-US" altLang="zh-CN" sz="1600" dirty="0"/>
              <a:t>PHP</a:t>
            </a:r>
            <a:r>
              <a:rPr lang="zh-CN" altLang="zh-CN" sz="1600" dirty="0"/>
              <a:t>类型。</a:t>
            </a:r>
          </a:p>
          <a:p>
            <a:r>
              <a:rPr lang="en-US" altLang="zh-CN" sz="1600" dirty="0" err="1"/>
              <a:t>json_decode</a:t>
            </a:r>
            <a:r>
              <a:rPr lang="en-US" altLang="zh-CN" sz="1600" dirty="0"/>
              <a:t>()</a:t>
            </a:r>
            <a:r>
              <a:rPr lang="zh-CN" altLang="zh-CN" sz="1600" dirty="0"/>
              <a:t>函数语法如下：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9084" y="1407259"/>
            <a:ext cx="56752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mixed </a:t>
            </a:r>
            <a:r>
              <a:rPr lang="en-US" altLang="zh-CN" sz="1200" dirty="0" err="1"/>
              <a:t>json_decode</a:t>
            </a:r>
            <a:r>
              <a:rPr lang="en-US" altLang="zh-CN" sz="1200" dirty="0"/>
              <a:t> ($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 [,$</a:t>
            </a:r>
            <a:r>
              <a:rPr lang="en-US" altLang="zh-CN" sz="1200" dirty="0" err="1"/>
              <a:t>assoc</a:t>
            </a:r>
            <a:r>
              <a:rPr lang="en-US" altLang="zh-CN" sz="1200" dirty="0"/>
              <a:t> = false [, $depth = 512 [, $options = 0 ]]])</a:t>
            </a:r>
            <a:endParaRPr lang="zh-CN" altLang="zh-CN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331640" y="1916832"/>
            <a:ext cx="7498080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各参数说明如下：</a:t>
            </a:r>
          </a:p>
          <a:p>
            <a:pPr lvl="1" latinLnBrk="1"/>
            <a:r>
              <a:rPr lang="en-US" altLang="zh-CN" sz="1200" dirty="0" err="1"/>
              <a:t>json_string</a:t>
            </a:r>
            <a:r>
              <a:rPr lang="en-US" altLang="zh-CN" sz="1200" dirty="0"/>
              <a:t>  </a:t>
            </a:r>
            <a:r>
              <a:rPr lang="zh-CN" altLang="zh-CN" sz="1200" dirty="0"/>
              <a:t>它必须是</a:t>
            </a:r>
            <a:r>
              <a:rPr lang="en-US" altLang="zh-CN" sz="1200" dirty="0"/>
              <a:t>UTF-8</a:t>
            </a:r>
            <a:r>
              <a:rPr lang="zh-CN" altLang="zh-CN" sz="1200" dirty="0"/>
              <a:t>编码的数据编码的字符串</a:t>
            </a:r>
          </a:p>
          <a:p>
            <a:pPr lvl="1" latinLnBrk="1"/>
            <a:r>
              <a:rPr lang="en-US" altLang="zh-CN" sz="1200" dirty="0" err="1"/>
              <a:t>assoc</a:t>
            </a:r>
            <a:r>
              <a:rPr lang="en-US" altLang="zh-CN" sz="1200" dirty="0"/>
              <a:t>  </a:t>
            </a:r>
            <a:r>
              <a:rPr lang="zh-CN" altLang="zh-CN" sz="1200" dirty="0"/>
              <a:t>这是一个布尔类型参数设置为</a:t>
            </a:r>
            <a:r>
              <a:rPr lang="en-US" altLang="zh-CN" sz="1200" dirty="0"/>
              <a:t>TRUE</a:t>
            </a:r>
            <a:r>
              <a:rPr lang="zh-CN" altLang="zh-CN" sz="1200" dirty="0"/>
              <a:t>时，返回的对象将被转换成关联数组</a:t>
            </a:r>
          </a:p>
          <a:p>
            <a:pPr lvl="1" latinLnBrk="1"/>
            <a:r>
              <a:rPr lang="en-US" altLang="zh-CN" sz="1200" dirty="0"/>
              <a:t>depth  </a:t>
            </a:r>
            <a:r>
              <a:rPr lang="zh-CN" altLang="zh-CN" sz="1200" dirty="0"/>
              <a:t>它是一个整数类型的参数，它指定递归深度</a:t>
            </a:r>
          </a:p>
          <a:p>
            <a:pPr lvl="1"/>
            <a:r>
              <a:rPr lang="en-US" altLang="zh-CN" sz="1200" dirty="0"/>
              <a:t>options  </a:t>
            </a:r>
            <a:r>
              <a:rPr lang="zh-CN" altLang="zh-CN" sz="1200" dirty="0"/>
              <a:t>它是一个整数类型的位掩码</a:t>
            </a:r>
            <a:r>
              <a:rPr lang="en-US" altLang="zh-CN" sz="1200" dirty="0"/>
              <a:t>JSON</a:t>
            </a:r>
            <a:r>
              <a:rPr lang="zh-CN" altLang="zh-CN" sz="1200" dirty="0"/>
              <a:t>解码，支持</a:t>
            </a:r>
            <a:r>
              <a:rPr lang="en-US" altLang="zh-CN" sz="1200" dirty="0"/>
              <a:t>JSON_BIGINT_AS_STRING</a:t>
            </a:r>
            <a:endParaRPr lang="zh-CN" altLang="zh-CN" sz="800" dirty="0"/>
          </a:p>
        </p:txBody>
      </p:sp>
    </p:spTree>
    <p:extLst>
      <p:ext uri="{BB962C8B-B14F-4D97-AF65-F5344CB8AC3E}">
        <p14:creationId xmlns:p14="http://schemas.microsoft.com/office/powerpoint/2010/main" val="40858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404664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下面的示例显示了如何使用</a:t>
            </a:r>
            <a:r>
              <a:rPr lang="en-US" altLang="zh-CN" sz="1600" dirty="0"/>
              <a:t>PHP</a:t>
            </a:r>
            <a:r>
              <a:rPr lang="zh-CN" altLang="zh-CN" sz="1600" dirty="0"/>
              <a:t>来解码</a:t>
            </a:r>
            <a:r>
              <a:rPr lang="en-US" altLang="zh-CN" sz="1600" dirty="0"/>
              <a:t>JSON</a:t>
            </a:r>
            <a:r>
              <a:rPr lang="zh-CN" altLang="zh-CN" sz="1600" dirty="0"/>
              <a:t>对象：</a:t>
            </a:r>
          </a:p>
        </p:txBody>
      </p:sp>
      <p:sp>
        <p:nvSpPr>
          <p:cNvPr id="10" name="矩形 9"/>
          <p:cNvSpPr/>
          <p:nvPr/>
        </p:nvSpPr>
        <p:spPr>
          <a:xfrm>
            <a:off x="1489084" y="920655"/>
            <a:ext cx="567520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/>
              <a:t>php</a:t>
            </a:r>
            <a:endParaRPr lang="zh-CN" altLang="zh-CN" sz="1200" dirty="0"/>
          </a:p>
          <a:p>
            <a:r>
              <a:rPr lang="en-US" altLang="zh-CN" sz="1200" dirty="0"/>
              <a:t>   $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 = '{"a":1,"b":2,"c":3,"d":4,"e":5}';</a:t>
            </a:r>
            <a:endParaRPr lang="zh-CN" altLang="zh-CN" sz="12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var_dump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json_decode</a:t>
            </a:r>
            <a:r>
              <a:rPr lang="en-US" altLang="zh-CN" sz="1200" dirty="0"/>
              <a:t>($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));</a:t>
            </a:r>
            <a:endParaRPr lang="zh-CN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var_dump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json_decode</a:t>
            </a:r>
            <a:r>
              <a:rPr lang="en-US" altLang="zh-CN" sz="1200" dirty="0"/>
              <a:t>($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, true));</a:t>
            </a:r>
            <a:endParaRPr lang="zh-CN" altLang="zh-CN" sz="1200" dirty="0"/>
          </a:p>
          <a:p>
            <a:r>
              <a:rPr lang="en-US" altLang="zh-CN" sz="1200" dirty="0"/>
              <a:t>?&gt;</a:t>
            </a:r>
            <a:endParaRPr lang="zh-CN" altLang="zh-CN" sz="12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31640" y="2097028"/>
            <a:ext cx="7498080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执行后的结果如下：</a:t>
            </a:r>
            <a:endParaRPr lang="zh-CN" altLang="zh-CN" sz="1600" dirty="0"/>
          </a:p>
        </p:txBody>
      </p:sp>
      <p:sp>
        <p:nvSpPr>
          <p:cNvPr id="14" name="矩形 13"/>
          <p:cNvSpPr/>
          <p:nvPr/>
        </p:nvSpPr>
        <p:spPr>
          <a:xfrm>
            <a:off x="1489084" y="2601084"/>
            <a:ext cx="5675203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object(</a:t>
            </a:r>
            <a:r>
              <a:rPr lang="en-US" altLang="zh-CN" sz="1200" dirty="0" err="1"/>
              <a:t>stdClass</a:t>
            </a:r>
            <a:r>
              <a:rPr lang="en-US" altLang="zh-CN" sz="1200" dirty="0"/>
              <a:t>)#1 (5) {</a:t>
            </a:r>
            <a:endParaRPr lang="zh-CN" altLang="zh-CN" sz="1200" dirty="0"/>
          </a:p>
          <a:p>
            <a:r>
              <a:rPr lang="en-US" altLang="zh-CN" sz="1200" dirty="0"/>
              <a:t>    ["a"]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(1)</a:t>
            </a:r>
            <a:endParaRPr lang="zh-CN" altLang="zh-CN" sz="1200" dirty="0"/>
          </a:p>
          <a:p>
            <a:r>
              <a:rPr lang="en-US" altLang="zh-CN" sz="1200" dirty="0"/>
              <a:t>    ["b"]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(2)</a:t>
            </a:r>
            <a:endParaRPr lang="zh-CN" altLang="zh-CN" sz="1200" dirty="0"/>
          </a:p>
          <a:p>
            <a:r>
              <a:rPr lang="en-US" altLang="zh-CN" sz="1200" dirty="0"/>
              <a:t>    ["c"]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(3)</a:t>
            </a:r>
            <a:endParaRPr lang="zh-CN" altLang="zh-CN" sz="1200" dirty="0"/>
          </a:p>
          <a:p>
            <a:r>
              <a:rPr lang="en-US" altLang="zh-CN" sz="1200" dirty="0"/>
              <a:t>    ["d"]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(4)</a:t>
            </a:r>
            <a:endParaRPr lang="zh-CN" altLang="zh-CN" sz="1200" dirty="0"/>
          </a:p>
          <a:p>
            <a:r>
              <a:rPr lang="en-US" altLang="zh-CN" sz="1200" dirty="0"/>
              <a:t>    ["e"]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(5)</a:t>
            </a:r>
            <a:endParaRPr lang="zh-CN" altLang="zh-CN" sz="1200" dirty="0"/>
          </a:p>
          <a:p>
            <a:r>
              <a:rPr lang="en-US" altLang="zh-CN" sz="1200" dirty="0"/>
              <a:t>}</a:t>
            </a:r>
            <a:endParaRPr lang="zh-CN" altLang="zh-CN" sz="12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array(5) {</a:t>
            </a:r>
            <a:endParaRPr lang="zh-CN" altLang="zh-CN" sz="1200" dirty="0"/>
          </a:p>
          <a:p>
            <a:r>
              <a:rPr lang="en-US" altLang="zh-CN" sz="1200" dirty="0"/>
              <a:t>    ["a"]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(1)</a:t>
            </a:r>
            <a:endParaRPr lang="zh-CN" altLang="zh-CN" sz="1200" dirty="0"/>
          </a:p>
          <a:p>
            <a:r>
              <a:rPr lang="en-US" altLang="zh-CN" sz="1200" dirty="0"/>
              <a:t>    ["b"]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(2)</a:t>
            </a:r>
            <a:endParaRPr lang="zh-CN" altLang="zh-CN" sz="1200" dirty="0"/>
          </a:p>
          <a:p>
            <a:r>
              <a:rPr lang="en-US" altLang="zh-CN" sz="1200" dirty="0"/>
              <a:t>    ["c"]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(3)</a:t>
            </a:r>
            <a:endParaRPr lang="zh-CN" altLang="zh-CN" sz="1200" dirty="0"/>
          </a:p>
          <a:p>
            <a:r>
              <a:rPr lang="en-US" altLang="zh-CN" sz="1200" dirty="0"/>
              <a:t>    ["d"]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(4)</a:t>
            </a:r>
            <a:endParaRPr lang="zh-CN" altLang="zh-CN" sz="1200" dirty="0"/>
          </a:p>
          <a:p>
            <a:r>
              <a:rPr lang="en-US" altLang="zh-CN" sz="1200" dirty="0"/>
              <a:t>    ["e"] =&gt;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(5)</a:t>
            </a:r>
            <a:endParaRPr lang="zh-CN" altLang="zh-CN" sz="1200" dirty="0"/>
          </a:p>
          <a:p>
            <a:r>
              <a:rPr lang="en-US" altLang="zh-CN" sz="1200"/>
              <a:t>}</a:t>
            </a:r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6771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1041</TotalTime>
  <Words>568</Words>
  <Application>Microsoft Office PowerPoint</Application>
  <PresentationFormat>全屏显示(4:3)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处理JSON格式响应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251</cp:revision>
  <dcterms:created xsi:type="dcterms:W3CDTF">2017-05-05T05:05:06Z</dcterms:created>
  <dcterms:modified xsi:type="dcterms:W3CDTF">2017-06-21T08:36:17Z</dcterms:modified>
</cp:coreProperties>
</file>