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9" r:id="rId4"/>
    <p:sldId id="270"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8FC571-715D-4BD6-81BD-9F936DB464B2}">
          <p14:sldIdLst>
            <p14:sldId id="256"/>
            <p14:sldId id="263"/>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3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E7D108D-6791-4B7B-A9B8-4BF985B87909}" type="datetimeFigureOut">
              <a:rPr lang="zh-CN" altLang="en-US" smtClean="0"/>
              <a:t>2017/6/21</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3E14869-4D53-40FA-BB30-CBF80A14FF62}"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just"/>
            <a:r>
              <a:rPr lang="zh-CN" altLang="zh-CN" sz="5400" dirty="0">
                <a:effectLst/>
              </a:rPr>
              <a:t>正则表达式概述</a:t>
            </a:r>
            <a:endParaRPr lang="zh-CN" altLang="en-US" sz="54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476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a:spLocks/>
          </p:cNvSpPr>
          <p:nvPr/>
        </p:nvSpPr>
        <p:spPr>
          <a:xfrm>
            <a:off x="1331640" y="260648"/>
            <a:ext cx="7498080" cy="216024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zh-CN" altLang="zh-CN" sz="1600" dirty="0"/>
              <a:t>正则表达式使用中括号、特殊符号、数字、字母和预定义字符来描述字符串所要遵循的模式，其模式的构成可分为</a:t>
            </a:r>
            <a:r>
              <a:rPr lang="en-US" altLang="zh-CN" sz="1600" dirty="0"/>
              <a:t>3</a:t>
            </a:r>
            <a:r>
              <a:rPr lang="zh-CN" altLang="zh-CN" sz="1600" dirty="0"/>
              <a:t>种：特殊字符、由反斜杠和字母构成的元字符和预定义字符</a:t>
            </a:r>
            <a:r>
              <a:rPr lang="zh-CN" altLang="zh-CN" sz="1600" dirty="0" smtClean="0"/>
              <a:t>。</a:t>
            </a:r>
            <a:endParaRPr lang="en-US" altLang="zh-CN" sz="1600" dirty="0" smtClean="0"/>
          </a:p>
          <a:p>
            <a:endParaRPr lang="en-US" altLang="zh-CN" sz="1600" dirty="0"/>
          </a:p>
          <a:p>
            <a:r>
              <a:rPr lang="zh-CN" altLang="zh-CN" sz="1600" dirty="0"/>
              <a:t>通过使用特殊字符的正则表达式来处理一些字符串是非常方便的操作，可以通过使用正则表达式来规范输入内容的字符串格式</a:t>
            </a:r>
            <a:r>
              <a:rPr lang="zh-CN" altLang="zh-CN" sz="1600" dirty="0" smtClean="0"/>
              <a:t>。</a:t>
            </a:r>
            <a:r>
              <a:rPr lang="zh-CN" altLang="en-US" sz="1600" dirty="0" smtClean="0"/>
              <a:t>常用特殊字符如下表。</a:t>
            </a:r>
            <a:endParaRPr lang="zh-CN" altLang="zh-CN" sz="1600" dirty="0"/>
          </a:p>
        </p:txBody>
      </p:sp>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表格 17"/>
          <p:cNvGraphicFramePr>
            <a:graphicFrameLocks noGrp="1"/>
          </p:cNvGraphicFramePr>
          <p:nvPr>
            <p:extLst>
              <p:ext uri="{D42A27DB-BD31-4B8C-83A1-F6EECF244321}">
                <p14:modId xmlns:p14="http://schemas.microsoft.com/office/powerpoint/2010/main" val="86842400"/>
              </p:ext>
            </p:extLst>
          </p:nvPr>
        </p:nvGraphicFramePr>
        <p:xfrm>
          <a:off x="2123728" y="2276872"/>
          <a:ext cx="5411470" cy="3744413"/>
        </p:xfrm>
        <a:graphic>
          <a:graphicData uri="http://schemas.openxmlformats.org/drawingml/2006/table">
            <a:tbl>
              <a:tblPr firstRow="1" firstCol="1" lastRow="1" lastCol="1" bandRow="1" bandCol="1">
                <a:tableStyleId>{5C22544A-7EE6-4342-B048-85BDC9FD1C3A}</a:tableStyleId>
              </a:tblPr>
              <a:tblGrid>
                <a:gridCol w="1148715"/>
                <a:gridCol w="4262755"/>
              </a:tblGrid>
              <a:tr h="275325">
                <a:tc>
                  <a:txBody>
                    <a:bodyPr/>
                    <a:lstStyle/>
                    <a:p>
                      <a:pPr algn="l">
                        <a:spcAft>
                          <a:spcPts val="0"/>
                        </a:spcAft>
                      </a:pPr>
                      <a:r>
                        <a:rPr lang="zh-CN" sz="1000" kern="100" dirty="0">
                          <a:effectLst/>
                        </a:rPr>
                        <a:t>常用形式</a:t>
                      </a:r>
                      <a:endParaRPr lang="zh-CN" sz="1000" kern="100" dirty="0">
                        <a:effectLst/>
                        <a:latin typeface="Calibri"/>
                        <a:ea typeface="宋体"/>
                        <a:cs typeface="Times New Roman"/>
                      </a:endParaRPr>
                    </a:p>
                  </a:txBody>
                  <a:tcPr marL="68580" marR="68580" marT="0" marB="0" anchor="ctr"/>
                </a:tc>
                <a:tc>
                  <a:txBody>
                    <a:bodyPr/>
                    <a:lstStyle/>
                    <a:p>
                      <a:pPr algn="l">
                        <a:spcAft>
                          <a:spcPts val="0"/>
                        </a:spcAft>
                      </a:pPr>
                      <a:r>
                        <a:rPr lang="zh-CN" sz="1000" kern="100">
                          <a:effectLst/>
                        </a:rPr>
                        <a:t>说明</a:t>
                      </a:r>
                      <a:endParaRPr lang="zh-CN" sz="1000" kern="10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p+</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匹配任何一个至少包含</a:t>
                      </a:r>
                      <a:r>
                        <a:rPr lang="en-US" sz="900" kern="100" dirty="0">
                          <a:effectLst/>
                        </a:rPr>
                        <a:t>p</a:t>
                      </a:r>
                      <a:r>
                        <a:rPr lang="zh-CN" sz="900" kern="100" dirty="0">
                          <a:effectLst/>
                        </a:rPr>
                        <a:t>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p*</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匹配任何包含零个或多个</a:t>
                      </a:r>
                      <a:r>
                        <a:rPr lang="en-US" sz="900" kern="100" dirty="0">
                          <a:effectLst/>
                        </a:rPr>
                        <a:t>p</a:t>
                      </a:r>
                      <a:r>
                        <a:rPr lang="zh-CN" sz="900" kern="100" dirty="0">
                          <a:effectLst/>
                        </a:rPr>
                        <a:t>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p?</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匹配任何包含零个或一个</a:t>
                      </a:r>
                      <a:r>
                        <a:rPr lang="en-US" sz="900" kern="100" dirty="0">
                          <a:effectLst/>
                        </a:rPr>
                        <a:t>p</a:t>
                      </a:r>
                      <a:r>
                        <a:rPr lang="zh-CN" sz="900" kern="100" dirty="0">
                          <a:effectLst/>
                        </a:rPr>
                        <a:t>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p{2}</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匹配任何包含两个</a:t>
                      </a:r>
                      <a:r>
                        <a:rPr lang="en-US" sz="900" kern="100" dirty="0">
                          <a:effectLst/>
                        </a:rPr>
                        <a:t>p</a:t>
                      </a:r>
                      <a:r>
                        <a:rPr lang="zh-CN" sz="900" kern="100" dirty="0">
                          <a:effectLst/>
                        </a:rPr>
                        <a:t>序列的字符串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p{2,3}</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匹配任何包含两个或三个</a:t>
                      </a:r>
                      <a:r>
                        <a:rPr lang="en-US" sz="900" kern="100" dirty="0">
                          <a:effectLst/>
                        </a:rPr>
                        <a:t>p</a:t>
                      </a:r>
                      <a:r>
                        <a:rPr lang="zh-CN" sz="900" kern="100" dirty="0">
                          <a:effectLst/>
                        </a:rPr>
                        <a:t>序列的字符串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p{2.}</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匹配任何至少包含两个</a:t>
                      </a:r>
                      <a:r>
                        <a:rPr lang="en-US" sz="900" kern="100" dirty="0">
                          <a:effectLst/>
                        </a:rPr>
                        <a:t>p</a:t>
                      </a:r>
                      <a:r>
                        <a:rPr lang="zh-CN" sz="900" kern="100" dirty="0">
                          <a:effectLst/>
                        </a:rPr>
                        <a:t>序列的字符串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p$</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匹配任何以</a:t>
                      </a:r>
                      <a:r>
                        <a:rPr lang="en-US" sz="900" kern="100" dirty="0">
                          <a:effectLst/>
                        </a:rPr>
                        <a:t>p</a:t>
                      </a:r>
                      <a:r>
                        <a:rPr lang="zh-CN" sz="900" kern="100" dirty="0">
                          <a:effectLst/>
                        </a:rPr>
                        <a:t>结尾的字符串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^p</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匹配任何以</a:t>
                      </a:r>
                      <a:r>
                        <a:rPr lang="en-US" sz="900" kern="100" dirty="0">
                          <a:effectLst/>
                        </a:rPr>
                        <a:t>p</a:t>
                      </a:r>
                      <a:r>
                        <a:rPr lang="zh-CN" sz="900" kern="100" dirty="0">
                          <a:effectLst/>
                        </a:rPr>
                        <a:t>开头的字符串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[^a-zA-Z]</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匹配任何不包含从</a:t>
                      </a:r>
                      <a:r>
                        <a:rPr lang="en-US" sz="900" kern="100" dirty="0">
                          <a:effectLst/>
                        </a:rPr>
                        <a:t>a</a:t>
                      </a:r>
                      <a:r>
                        <a:rPr lang="zh-CN" sz="900" kern="100" dirty="0">
                          <a:effectLst/>
                        </a:rPr>
                        <a:t>到</a:t>
                      </a:r>
                      <a:r>
                        <a:rPr lang="en-US" sz="900" kern="100" dirty="0">
                          <a:effectLst/>
                        </a:rPr>
                        <a:t>z</a:t>
                      </a:r>
                      <a:r>
                        <a:rPr lang="zh-CN" sz="900" kern="100" dirty="0">
                          <a:effectLst/>
                        </a:rPr>
                        <a:t>和从</a:t>
                      </a:r>
                      <a:r>
                        <a:rPr lang="en-US" sz="900" kern="100" dirty="0">
                          <a:effectLst/>
                        </a:rPr>
                        <a:t>A</a:t>
                      </a:r>
                      <a:r>
                        <a:rPr lang="zh-CN" sz="900" kern="100" dirty="0">
                          <a:effectLst/>
                        </a:rPr>
                        <a:t>到</a:t>
                      </a:r>
                      <a:r>
                        <a:rPr lang="en-US" sz="900" kern="100" dirty="0">
                          <a:effectLst/>
                        </a:rPr>
                        <a:t>Z</a:t>
                      </a:r>
                      <a:r>
                        <a:rPr lang="zh-CN" sz="900" kern="100" dirty="0">
                          <a:effectLst/>
                        </a:rPr>
                        <a:t>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p.p</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匹配任何包含字符</a:t>
                      </a:r>
                      <a:r>
                        <a:rPr lang="en-US" sz="900" kern="100" dirty="0">
                          <a:effectLst/>
                        </a:rPr>
                        <a:t>p</a:t>
                      </a:r>
                      <a:r>
                        <a:rPr lang="zh-CN" sz="900" kern="100" dirty="0">
                          <a:effectLst/>
                        </a:rPr>
                        <a:t>、接下来是任何字符串、再接下来又是</a:t>
                      </a:r>
                      <a:r>
                        <a:rPr lang="en-US" sz="900" kern="100" dirty="0">
                          <a:effectLst/>
                        </a:rPr>
                        <a:t>p</a:t>
                      </a:r>
                      <a:r>
                        <a:rPr lang="zh-CN" sz="900" kern="100" dirty="0">
                          <a:effectLst/>
                        </a:rPr>
                        <a:t>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^.{2}$</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匹配任何只包含两个字符的字符串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&lt;b&gt;(.*)&lt;/b&gt;</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匹配任何被</a:t>
                      </a:r>
                      <a:r>
                        <a:rPr lang="en-US" sz="900" kern="100" dirty="0">
                          <a:effectLst/>
                        </a:rPr>
                        <a:t>&lt;b&gt;</a:t>
                      </a:r>
                      <a:r>
                        <a:rPr lang="zh-CN" sz="900" kern="100" dirty="0">
                          <a:effectLst/>
                        </a:rPr>
                        <a:t>和</a:t>
                      </a:r>
                      <a:r>
                        <a:rPr lang="en-US" sz="900" kern="100" dirty="0">
                          <a:effectLst/>
                        </a:rPr>
                        <a:t>&lt;/b&gt;</a:t>
                      </a:r>
                      <a:r>
                        <a:rPr lang="zh-CN" sz="900" kern="100" dirty="0">
                          <a:effectLst/>
                        </a:rPr>
                        <a:t>包围的字符串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p(hp)*</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匹配任何包含一个</a:t>
                      </a:r>
                      <a:r>
                        <a:rPr lang="en-US" sz="900" kern="100" dirty="0">
                          <a:effectLst/>
                        </a:rPr>
                        <a:t>p</a:t>
                      </a:r>
                      <a:r>
                        <a:rPr lang="zh-CN" sz="900" kern="100" dirty="0">
                          <a:effectLst/>
                        </a:rPr>
                        <a:t>，后面是零个或多个</a:t>
                      </a:r>
                      <a:r>
                        <a:rPr lang="en-US" sz="900" kern="100" dirty="0" err="1">
                          <a:effectLst/>
                        </a:rPr>
                        <a:t>hp</a:t>
                      </a:r>
                      <a:r>
                        <a:rPr lang="zh-CN" sz="900" kern="100" dirty="0">
                          <a:effectLst/>
                        </a:rPr>
                        <a:t>的字符串</a:t>
                      </a:r>
                      <a:endParaRPr lang="zh-CN" sz="1000" kern="100" dirty="0">
                        <a:effectLst/>
                        <a:latin typeface="Calibri"/>
                        <a:ea typeface="宋体"/>
                        <a:cs typeface="Times New Roman"/>
                      </a:endParaRPr>
                    </a:p>
                  </a:txBody>
                  <a:tcPr marL="68580" marR="68580" marT="0" marB="0" anchor="ctr"/>
                </a:tc>
              </a:tr>
              <a:tr h="247792">
                <a:tc>
                  <a:txBody>
                    <a:bodyPr/>
                    <a:lstStyle/>
                    <a:p>
                      <a:pPr algn="just">
                        <a:spcAft>
                          <a:spcPts val="0"/>
                        </a:spcAft>
                      </a:pPr>
                      <a:r>
                        <a:rPr lang="en-US" sz="900" kern="100">
                          <a:effectLst/>
                        </a:rPr>
                        <a:t>(a|b)</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匹配任何包含</a:t>
                      </a:r>
                      <a:r>
                        <a:rPr lang="en-US" sz="900" kern="100" dirty="0">
                          <a:effectLst/>
                        </a:rPr>
                        <a:t>a</a:t>
                      </a:r>
                      <a:r>
                        <a:rPr lang="zh-CN" sz="900" kern="100" dirty="0">
                          <a:effectLst/>
                        </a:rPr>
                        <a:t>或者</a:t>
                      </a:r>
                      <a:r>
                        <a:rPr lang="en-US" sz="900" kern="100" dirty="0">
                          <a:effectLst/>
                        </a:rPr>
                        <a:t>b</a:t>
                      </a:r>
                      <a:r>
                        <a:rPr lang="zh-CN" sz="900" kern="100" dirty="0">
                          <a:effectLst/>
                        </a:rPr>
                        <a:t>的字符串</a:t>
                      </a:r>
                      <a:endParaRPr lang="zh-CN" sz="10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124844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a:spLocks/>
          </p:cNvSpPr>
          <p:nvPr/>
        </p:nvSpPr>
        <p:spPr>
          <a:xfrm>
            <a:off x="1331640" y="260648"/>
            <a:ext cx="7498080" cy="50405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zh-CN" altLang="zh-CN" sz="1600" dirty="0"/>
              <a:t>由字母和反斜杠构成另一种描述字符串格式的元字符，</a:t>
            </a:r>
            <a:r>
              <a:rPr lang="zh-CN" altLang="zh-CN" sz="1600" dirty="0" smtClean="0"/>
              <a:t>如</a:t>
            </a:r>
            <a:r>
              <a:rPr lang="zh-CN" altLang="en-US" sz="1600" dirty="0" smtClean="0"/>
              <a:t>下</a:t>
            </a:r>
            <a:r>
              <a:rPr lang="zh-CN" altLang="zh-CN" sz="1600" dirty="0" smtClean="0"/>
              <a:t>表所</a:t>
            </a:r>
            <a:r>
              <a:rPr lang="zh-CN" altLang="zh-CN" sz="1600" dirty="0"/>
              <a:t>示。</a:t>
            </a:r>
          </a:p>
        </p:txBody>
      </p:sp>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355922504"/>
              </p:ext>
            </p:extLst>
          </p:nvPr>
        </p:nvGraphicFramePr>
        <p:xfrm>
          <a:off x="1331640" y="980728"/>
          <a:ext cx="7416824" cy="4896548"/>
        </p:xfrm>
        <a:graphic>
          <a:graphicData uri="http://schemas.openxmlformats.org/drawingml/2006/table">
            <a:tbl>
              <a:tblPr firstRow="1" firstCol="1" bandRow="1">
                <a:tableStyleId>{5C22544A-7EE6-4342-B048-85BDC9FD1C3A}</a:tableStyleId>
              </a:tblPr>
              <a:tblGrid>
                <a:gridCol w="834632"/>
                <a:gridCol w="6582192"/>
              </a:tblGrid>
              <a:tr h="417998">
                <a:tc>
                  <a:txBody>
                    <a:bodyPr/>
                    <a:lstStyle/>
                    <a:p>
                      <a:pPr indent="266700" algn="l" latinLnBrk="1">
                        <a:spcAft>
                          <a:spcPts val="0"/>
                        </a:spcAft>
                      </a:pPr>
                      <a:r>
                        <a:rPr lang="zh-CN" sz="1050" kern="100">
                          <a:effectLst/>
                        </a:rPr>
                        <a:t>标记</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1050" kern="100" dirty="0">
                          <a:effectLst/>
                        </a:rPr>
                        <a:t>说明</a:t>
                      </a:r>
                      <a:endParaRPr lang="zh-CN" sz="1050" kern="100" dirty="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\b</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匹配一个单词边界，也就是指单词和空格间的位置</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\B</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匹配非单词边界</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\cx</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匹配由</a:t>
                      </a:r>
                      <a:r>
                        <a:rPr lang="en-US" sz="900" kern="100">
                          <a:effectLst/>
                        </a:rPr>
                        <a:t>x</a:t>
                      </a:r>
                      <a:r>
                        <a:rPr lang="zh-CN" sz="900" kern="100">
                          <a:effectLst/>
                        </a:rPr>
                        <a:t>指明的控制字符</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\d</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匹配一个数字字符。等价于</a:t>
                      </a:r>
                      <a:r>
                        <a:rPr lang="en-US" sz="900" kern="100">
                          <a:effectLst/>
                        </a:rPr>
                        <a:t>[0-9]</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\D</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匹配一个非数字字符。等价于</a:t>
                      </a:r>
                      <a:r>
                        <a:rPr lang="en-US" sz="900" kern="100">
                          <a:effectLst/>
                        </a:rPr>
                        <a:t>[^0-9]</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\f</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匹配一个换页符。等价于</a:t>
                      </a:r>
                      <a:r>
                        <a:rPr lang="en-US" sz="900" kern="100">
                          <a:effectLst/>
                        </a:rPr>
                        <a:t>\x0c</a:t>
                      </a:r>
                      <a:r>
                        <a:rPr lang="zh-CN" sz="900" kern="100">
                          <a:effectLst/>
                        </a:rPr>
                        <a:t>和</a:t>
                      </a:r>
                      <a:r>
                        <a:rPr lang="en-US" sz="900" kern="100">
                          <a:effectLst/>
                        </a:rPr>
                        <a:t>\cL</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\n</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匹配一个换行符。等价于</a:t>
                      </a:r>
                      <a:r>
                        <a:rPr lang="en-US" sz="900" kern="100">
                          <a:effectLst/>
                        </a:rPr>
                        <a:t>\x0a</a:t>
                      </a:r>
                      <a:r>
                        <a:rPr lang="zh-CN" sz="900" kern="100">
                          <a:effectLst/>
                        </a:rPr>
                        <a:t>和</a:t>
                      </a:r>
                      <a:r>
                        <a:rPr lang="en-US" sz="900" kern="100">
                          <a:effectLst/>
                        </a:rPr>
                        <a:t>\cJ</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\r</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匹配一个回车符。等价于</a:t>
                      </a:r>
                      <a:r>
                        <a:rPr lang="en-US" sz="900" kern="100">
                          <a:effectLst/>
                        </a:rPr>
                        <a:t>\x0d</a:t>
                      </a:r>
                      <a:r>
                        <a:rPr lang="zh-CN" sz="900" kern="100">
                          <a:effectLst/>
                        </a:rPr>
                        <a:t>和</a:t>
                      </a:r>
                      <a:r>
                        <a:rPr lang="en-US" sz="900" kern="100">
                          <a:effectLst/>
                        </a:rPr>
                        <a:t>\cM</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\s</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匹配任何空白字符，包括空格、制表符、换页符等等。等价于</a:t>
                      </a:r>
                      <a:r>
                        <a:rPr lang="en-US" sz="900" kern="100">
                          <a:effectLst/>
                        </a:rPr>
                        <a:t>[\f\n\r\t\v]</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\S</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匹配任何非空白字符。等价于</a:t>
                      </a:r>
                      <a:r>
                        <a:rPr lang="en-US" sz="900" kern="100">
                          <a:effectLst/>
                        </a:rPr>
                        <a:t>[^\f\n\r\t\v]</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\t</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匹配一个制表符。等价于</a:t>
                      </a:r>
                      <a:r>
                        <a:rPr lang="en-US" sz="900" kern="100">
                          <a:effectLst/>
                        </a:rPr>
                        <a:t>\x09</a:t>
                      </a:r>
                      <a:r>
                        <a:rPr lang="zh-CN" sz="900" kern="100">
                          <a:effectLst/>
                        </a:rPr>
                        <a:t>和</a:t>
                      </a:r>
                      <a:r>
                        <a:rPr lang="en-US" sz="900" kern="100">
                          <a:effectLst/>
                        </a:rPr>
                        <a:t>\cI</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\v</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匹配一个垂直制表符。等价于</a:t>
                      </a:r>
                      <a:r>
                        <a:rPr lang="en-US" sz="900" kern="100">
                          <a:effectLst/>
                        </a:rPr>
                        <a:t>\x0b</a:t>
                      </a:r>
                      <a:r>
                        <a:rPr lang="zh-CN" sz="900" kern="100">
                          <a:effectLst/>
                        </a:rPr>
                        <a:t>和</a:t>
                      </a:r>
                      <a:r>
                        <a:rPr lang="en-US" sz="900" kern="100">
                          <a:effectLst/>
                        </a:rPr>
                        <a:t>\cK</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\w</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匹配包括下划线的任何单词字符。等价于</a:t>
                      </a:r>
                      <a:r>
                        <a:rPr lang="en-US" sz="900" kern="100">
                          <a:effectLst/>
                        </a:rPr>
                        <a:t>[A-Za-z0-9_]</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\W</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匹配任何非单词字符。等价于</a:t>
                      </a:r>
                      <a:r>
                        <a:rPr lang="en-US" sz="900" kern="100">
                          <a:effectLst/>
                        </a:rPr>
                        <a:t>[^A-Za-z0-9_]</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\xn</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a:t>
                      </a:r>
                      <a:r>
                        <a:rPr lang="en-US" sz="900" kern="100">
                          <a:effectLst/>
                        </a:rPr>
                        <a:t>n</a:t>
                      </a:r>
                      <a:r>
                        <a:rPr lang="zh-CN" sz="900" kern="100">
                          <a:effectLst/>
                        </a:rPr>
                        <a:t>，其中</a:t>
                      </a:r>
                      <a:r>
                        <a:rPr lang="en-US" sz="900" kern="100">
                          <a:effectLst/>
                        </a:rPr>
                        <a:t>n</a:t>
                      </a:r>
                      <a:r>
                        <a:rPr lang="zh-CN" sz="900" kern="100">
                          <a:effectLst/>
                        </a:rPr>
                        <a:t>为十六进制转义值。十六进制转义值必须为确定的两个数字长</a:t>
                      </a:r>
                      <a:endParaRPr lang="zh-CN" sz="1050" kern="100">
                        <a:effectLst/>
                        <a:latin typeface="Calibri"/>
                        <a:ea typeface="宋体"/>
                        <a:cs typeface="Times New Roman"/>
                      </a:endParaRPr>
                    </a:p>
                  </a:txBody>
                  <a:tcPr marL="68580" marR="68580" marT="0" marB="0" anchor="ctr"/>
                </a:tc>
              </a:tr>
              <a:tr h="358284">
                <a:tc>
                  <a:txBody>
                    <a:bodyPr/>
                    <a:lstStyle/>
                    <a:p>
                      <a:pPr indent="266700" algn="l" latinLnBrk="1">
                        <a:spcAft>
                          <a:spcPts val="0"/>
                        </a:spcAft>
                      </a:pPr>
                      <a:r>
                        <a:rPr lang="en-US" sz="900" kern="100">
                          <a:effectLst/>
                        </a:rPr>
                        <a:t>\num</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匹配</a:t>
                      </a:r>
                      <a:r>
                        <a:rPr lang="en-US" sz="900" kern="100">
                          <a:effectLst/>
                        </a:rPr>
                        <a:t>num</a:t>
                      </a:r>
                      <a:r>
                        <a:rPr lang="zh-CN" sz="900" kern="100">
                          <a:effectLst/>
                        </a:rPr>
                        <a:t>，其中</a:t>
                      </a:r>
                      <a:r>
                        <a:rPr lang="en-US" sz="900" kern="100">
                          <a:effectLst/>
                        </a:rPr>
                        <a:t>num</a:t>
                      </a:r>
                      <a:r>
                        <a:rPr lang="zh-CN" sz="900" kern="100">
                          <a:effectLst/>
                        </a:rPr>
                        <a:t>是一个正整数。对所获取的匹配的引用</a:t>
                      </a:r>
                      <a:endParaRPr lang="zh-CN" sz="1050" kern="100">
                        <a:effectLst/>
                        <a:latin typeface="Calibri"/>
                        <a:ea typeface="宋体"/>
                        <a:cs typeface="Times New Roman"/>
                      </a:endParaRPr>
                    </a:p>
                  </a:txBody>
                  <a:tcPr marL="68580" marR="68580" marT="0" marB="0" anchor="ctr"/>
                </a:tc>
              </a:tr>
              <a:tr h="358284">
                <a:tc>
                  <a:txBody>
                    <a:bodyPr/>
                    <a:lstStyle/>
                    <a:p>
                      <a:pPr indent="266700" algn="l" latinLnBrk="1">
                        <a:spcAft>
                          <a:spcPts val="0"/>
                        </a:spcAft>
                      </a:pPr>
                      <a:r>
                        <a:rPr lang="en-US" sz="900" kern="100">
                          <a:effectLst/>
                        </a:rPr>
                        <a:t>\n</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标识一个八进制转义值或一个后向引用。如果</a:t>
                      </a:r>
                      <a:r>
                        <a:rPr lang="en-US" sz="900" kern="100">
                          <a:effectLst/>
                        </a:rPr>
                        <a:t>\n</a:t>
                      </a:r>
                      <a:r>
                        <a:rPr lang="zh-CN" sz="900" kern="100">
                          <a:effectLst/>
                        </a:rPr>
                        <a:t>之前至少</a:t>
                      </a:r>
                      <a:r>
                        <a:rPr lang="en-US" sz="900" kern="100">
                          <a:effectLst/>
                        </a:rPr>
                        <a:t>n</a:t>
                      </a:r>
                      <a:r>
                        <a:rPr lang="zh-CN" sz="900" kern="100">
                          <a:effectLst/>
                        </a:rPr>
                        <a:t>个获取的子表达式，则</a:t>
                      </a:r>
                      <a:r>
                        <a:rPr lang="en-US" sz="900" kern="100">
                          <a:effectLst/>
                        </a:rPr>
                        <a:t>n</a:t>
                      </a:r>
                      <a:r>
                        <a:rPr lang="zh-CN" sz="900" kern="100">
                          <a:effectLst/>
                        </a:rPr>
                        <a:t>为后向引用。否则，如果</a:t>
                      </a:r>
                      <a:r>
                        <a:rPr lang="en-US" sz="900" kern="100">
                          <a:effectLst/>
                        </a:rPr>
                        <a:t>n</a:t>
                      </a:r>
                      <a:r>
                        <a:rPr lang="zh-CN" sz="900" kern="100">
                          <a:effectLst/>
                        </a:rPr>
                        <a:t>为八进制数字</a:t>
                      </a:r>
                      <a:r>
                        <a:rPr lang="en-US" sz="900" kern="100">
                          <a:effectLst/>
                        </a:rPr>
                        <a:t>(0-7)</a:t>
                      </a:r>
                      <a:r>
                        <a:rPr lang="zh-CN" sz="900" kern="100">
                          <a:effectLst/>
                        </a:rPr>
                        <a:t>，则</a:t>
                      </a:r>
                      <a:r>
                        <a:rPr lang="en-US" sz="900" kern="100">
                          <a:effectLst/>
                        </a:rPr>
                        <a:t>n</a:t>
                      </a:r>
                      <a:r>
                        <a:rPr lang="zh-CN" sz="900" kern="100">
                          <a:effectLst/>
                        </a:rPr>
                        <a:t>为一个八进制转义值</a:t>
                      </a:r>
                      <a:endParaRPr lang="zh-CN" sz="1050" kern="100">
                        <a:effectLst/>
                        <a:latin typeface="Calibri"/>
                        <a:ea typeface="宋体"/>
                        <a:cs typeface="Times New Roman"/>
                      </a:endParaRPr>
                    </a:p>
                  </a:txBody>
                  <a:tcPr marL="68580" marR="68580" marT="0" marB="0" anchor="ctr"/>
                </a:tc>
              </a:tr>
              <a:tr h="537426">
                <a:tc>
                  <a:txBody>
                    <a:bodyPr/>
                    <a:lstStyle/>
                    <a:p>
                      <a:pPr indent="266700" algn="l" latinLnBrk="1">
                        <a:spcAft>
                          <a:spcPts val="0"/>
                        </a:spcAft>
                      </a:pPr>
                      <a:r>
                        <a:rPr lang="en-US" sz="900" kern="100">
                          <a:effectLst/>
                        </a:rPr>
                        <a:t>\nm</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标识一个八进制转义值或一个后向引用。如果</a:t>
                      </a:r>
                      <a:r>
                        <a:rPr lang="en-US" sz="900" kern="100">
                          <a:effectLst/>
                        </a:rPr>
                        <a:t>\nm</a:t>
                      </a:r>
                      <a:r>
                        <a:rPr lang="zh-CN" sz="900" kern="100">
                          <a:effectLst/>
                        </a:rPr>
                        <a:t>之前至少有</a:t>
                      </a:r>
                      <a:r>
                        <a:rPr lang="en-US" sz="900" kern="100">
                          <a:effectLst/>
                        </a:rPr>
                        <a:t>n</a:t>
                      </a:r>
                      <a:r>
                        <a:rPr lang="zh-CN" sz="900" kern="100">
                          <a:effectLst/>
                        </a:rPr>
                        <a:t>个获取得子表达式，则</a:t>
                      </a:r>
                      <a:r>
                        <a:rPr lang="en-US" sz="900" kern="100">
                          <a:effectLst/>
                        </a:rPr>
                        <a:t>nm</a:t>
                      </a:r>
                      <a:r>
                        <a:rPr lang="zh-CN" sz="900" kern="100">
                          <a:effectLst/>
                        </a:rPr>
                        <a:t>为后向引用。如果</a:t>
                      </a:r>
                      <a:r>
                        <a:rPr lang="en-US" sz="900" kern="100">
                          <a:effectLst/>
                        </a:rPr>
                        <a:t>\nm</a:t>
                      </a:r>
                      <a:r>
                        <a:rPr lang="zh-CN" sz="900" kern="100">
                          <a:effectLst/>
                        </a:rPr>
                        <a:t>之前至少有</a:t>
                      </a:r>
                      <a:r>
                        <a:rPr lang="en-US" sz="900" kern="100">
                          <a:effectLst/>
                        </a:rPr>
                        <a:t>n</a:t>
                      </a:r>
                      <a:r>
                        <a:rPr lang="zh-CN" sz="900" kern="100">
                          <a:effectLst/>
                        </a:rPr>
                        <a:t>个获取，则</a:t>
                      </a:r>
                      <a:r>
                        <a:rPr lang="en-US" sz="900" kern="100">
                          <a:effectLst/>
                        </a:rPr>
                        <a:t>n</a:t>
                      </a:r>
                      <a:r>
                        <a:rPr lang="zh-CN" sz="900" kern="100">
                          <a:effectLst/>
                        </a:rPr>
                        <a:t>为一个后跟文字</a:t>
                      </a:r>
                      <a:r>
                        <a:rPr lang="en-US" sz="900" kern="100">
                          <a:effectLst/>
                        </a:rPr>
                        <a:t>m</a:t>
                      </a:r>
                      <a:r>
                        <a:rPr lang="zh-CN" sz="900" kern="100">
                          <a:effectLst/>
                        </a:rPr>
                        <a:t>的后向引用。如果前面的条件都不满足，若</a:t>
                      </a:r>
                      <a:r>
                        <a:rPr lang="en-US" sz="900" kern="100">
                          <a:effectLst/>
                        </a:rPr>
                        <a:t>n</a:t>
                      </a:r>
                      <a:r>
                        <a:rPr lang="zh-CN" sz="900" kern="100">
                          <a:effectLst/>
                        </a:rPr>
                        <a:t>和</a:t>
                      </a:r>
                      <a:r>
                        <a:rPr lang="en-US" sz="900" kern="100">
                          <a:effectLst/>
                        </a:rPr>
                        <a:t>m</a:t>
                      </a:r>
                      <a:r>
                        <a:rPr lang="zh-CN" sz="900" kern="100">
                          <a:effectLst/>
                        </a:rPr>
                        <a:t>均为八进制数字</a:t>
                      </a:r>
                      <a:r>
                        <a:rPr lang="en-US" sz="900" kern="100">
                          <a:effectLst/>
                        </a:rPr>
                        <a:t>(0-7)</a:t>
                      </a:r>
                      <a:r>
                        <a:rPr lang="zh-CN" sz="900" kern="100">
                          <a:effectLst/>
                        </a:rPr>
                        <a:t>，则</a:t>
                      </a:r>
                      <a:r>
                        <a:rPr lang="en-US" sz="900" kern="100">
                          <a:effectLst/>
                        </a:rPr>
                        <a:t>\nm</a:t>
                      </a:r>
                      <a:r>
                        <a:rPr lang="zh-CN" sz="900" kern="100">
                          <a:effectLst/>
                        </a:rPr>
                        <a:t>将匹配八进制转义值</a:t>
                      </a:r>
                      <a:r>
                        <a:rPr lang="en-US" sz="900" kern="100">
                          <a:effectLst/>
                        </a:rPr>
                        <a:t>nm</a:t>
                      </a:r>
                      <a:endParaRPr lang="zh-CN" sz="1050" kern="100">
                        <a:effectLst/>
                        <a:latin typeface="Calibri"/>
                        <a:ea typeface="宋体"/>
                        <a:cs typeface="Times New Roman"/>
                      </a:endParaRPr>
                    </a:p>
                  </a:txBody>
                  <a:tcPr marL="68580" marR="68580" marT="0" marB="0" anchor="ctr"/>
                </a:tc>
              </a:tr>
              <a:tr h="358284">
                <a:tc>
                  <a:txBody>
                    <a:bodyPr/>
                    <a:lstStyle/>
                    <a:p>
                      <a:pPr indent="266700" algn="l" latinLnBrk="1">
                        <a:spcAft>
                          <a:spcPts val="0"/>
                        </a:spcAft>
                      </a:pPr>
                      <a:r>
                        <a:rPr lang="en-US" sz="900" kern="100">
                          <a:effectLst/>
                        </a:rPr>
                        <a:t>\nml</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a:effectLst/>
                        </a:rPr>
                        <a:t>如果</a:t>
                      </a:r>
                      <a:r>
                        <a:rPr lang="en-US" sz="900" kern="100">
                          <a:effectLst/>
                        </a:rPr>
                        <a:t>n</a:t>
                      </a:r>
                      <a:r>
                        <a:rPr lang="zh-CN" sz="900" kern="100">
                          <a:effectLst/>
                        </a:rPr>
                        <a:t>为八进制数字</a:t>
                      </a:r>
                      <a:r>
                        <a:rPr lang="en-US" sz="900" kern="100">
                          <a:effectLst/>
                        </a:rPr>
                        <a:t>(0-3)</a:t>
                      </a:r>
                      <a:r>
                        <a:rPr lang="zh-CN" sz="900" kern="100">
                          <a:effectLst/>
                        </a:rPr>
                        <a:t>，且</a:t>
                      </a:r>
                      <a:r>
                        <a:rPr lang="en-US" sz="900" kern="100">
                          <a:effectLst/>
                        </a:rPr>
                        <a:t>m</a:t>
                      </a:r>
                      <a:r>
                        <a:rPr lang="zh-CN" sz="900" kern="100">
                          <a:effectLst/>
                        </a:rPr>
                        <a:t>和</a:t>
                      </a:r>
                      <a:r>
                        <a:rPr lang="en-US" sz="900" kern="100">
                          <a:effectLst/>
                        </a:rPr>
                        <a:t>l</a:t>
                      </a:r>
                      <a:r>
                        <a:rPr lang="zh-CN" sz="900" kern="100">
                          <a:effectLst/>
                        </a:rPr>
                        <a:t>均为八进制数字</a:t>
                      </a:r>
                      <a:r>
                        <a:rPr lang="en-US" sz="900" kern="100">
                          <a:effectLst/>
                        </a:rPr>
                        <a:t>(0-7)</a:t>
                      </a:r>
                      <a:r>
                        <a:rPr lang="zh-CN" sz="900" kern="100">
                          <a:effectLst/>
                        </a:rPr>
                        <a:t>，则匹配八进制转义值</a:t>
                      </a:r>
                      <a:r>
                        <a:rPr lang="en-US" sz="900" kern="100">
                          <a:effectLst/>
                        </a:rPr>
                        <a:t>nml</a:t>
                      </a:r>
                      <a:endParaRPr lang="zh-CN" sz="1050" kern="100">
                        <a:effectLst/>
                        <a:latin typeface="Calibri"/>
                        <a:ea typeface="宋体"/>
                        <a:cs typeface="Times New Roman"/>
                      </a:endParaRPr>
                    </a:p>
                  </a:txBody>
                  <a:tcPr marL="68580" marR="68580" marT="0" marB="0" anchor="ctr"/>
                </a:tc>
              </a:tr>
              <a:tr h="179142">
                <a:tc>
                  <a:txBody>
                    <a:bodyPr/>
                    <a:lstStyle/>
                    <a:p>
                      <a:pPr indent="266700" algn="l" latinLnBrk="1">
                        <a:spcAft>
                          <a:spcPts val="0"/>
                        </a:spcAft>
                      </a:pPr>
                      <a:r>
                        <a:rPr lang="en-US" sz="900" kern="100">
                          <a:effectLst/>
                        </a:rPr>
                        <a:t>\un</a:t>
                      </a:r>
                      <a:endParaRPr lang="zh-CN" sz="1050" kern="100">
                        <a:effectLst/>
                        <a:latin typeface="Calibri"/>
                        <a:ea typeface="宋体"/>
                        <a:cs typeface="Times New Roman"/>
                      </a:endParaRPr>
                    </a:p>
                  </a:txBody>
                  <a:tcPr marL="68580" marR="68580" marT="0" marB="0" anchor="ctr"/>
                </a:tc>
                <a:tc>
                  <a:txBody>
                    <a:bodyPr/>
                    <a:lstStyle/>
                    <a:p>
                      <a:pPr indent="266700" algn="l" latinLnBrk="1">
                        <a:spcAft>
                          <a:spcPts val="0"/>
                        </a:spcAft>
                      </a:pPr>
                      <a:r>
                        <a:rPr lang="zh-CN" sz="900" kern="100" dirty="0">
                          <a:effectLst/>
                        </a:rPr>
                        <a:t>匹配</a:t>
                      </a:r>
                      <a:r>
                        <a:rPr lang="en-US" sz="900" kern="100" dirty="0">
                          <a:effectLst/>
                        </a:rPr>
                        <a:t>n</a:t>
                      </a:r>
                      <a:r>
                        <a:rPr lang="zh-CN" sz="900" kern="100" dirty="0">
                          <a:effectLst/>
                        </a:rPr>
                        <a:t>，其中</a:t>
                      </a:r>
                      <a:r>
                        <a:rPr lang="en-US" sz="900" kern="100" dirty="0">
                          <a:effectLst/>
                        </a:rPr>
                        <a:t>n</a:t>
                      </a:r>
                      <a:r>
                        <a:rPr lang="zh-CN" sz="900" kern="100" dirty="0">
                          <a:effectLst/>
                        </a:rPr>
                        <a:t>是一个用四个十六进制数字表示的</a:t>
                      </a:r>
                      <a:r>
                        <a:rPr lang="en-US" sz="900" kern="100" dirty="0">
                          <a:effectLst/>
                        </a:rPr>
                        <a:t>Unicode</a:t>
                      </a:r>
                      <a:r>
                        <a:rPr lang="zh-CN" sz="900" kern="100" dirty="0">
                          <a:effectLst/>
                        </a:rPr>
                        <a:t>字符</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996936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a:spLocks/>
          </p:cNvSpPr>
          <p:nvPr/>
        </p:nvSpPr>
        <p:spPr>
          <a:xfrm>
            <a:off x="1331640" y="260648"/>
            <a:ext cx="7498080" cy="792088"/>
          </a:xfrm>
          <a:prstGeom prst="rect">
            <a:avLst/>
          </a:prstGeom>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zh-CN" altLang="zh-CN" sz="1600" dirty="0"/>
              <a:t>通常在使用</a:t>
            </a:r>
            <a:r>
              <a:rPr lang="en-US" altLang="zh-CN" sz="1600" dirty="0"/>
              <a:t>PHP</a:t>
            </a:r>
            <a:r>
              <a:rPr lang="zh-CN" altLang="zh-CN" sz="1600" dirty="0"/>
              <a:t>正则表达式时，为了方便程序员的使用和开发，还可以使用一些预定义的字符范围，称之为字符类。字符类可以指定整个字符范围，例如字母或整数集。预定义字符类</a:t>
            </a:r>
            <a:r>
              <a:rPr lang="zh-CN" altLang="zh-CN" sz="1600" dirty="0" smtClean="0"/>
              <a:t>如</a:t>
            </a:r>
            <a:r>
              <a:rPr lang="zh-CN" altLang="en-US" sz="1600" dirty="0" smtClean="0"/>
              <a:t>下</a:t>
            </a:r>
            <a:r>
              <a:rPr lang="zh-CN" altLang="zh-CN" sz="1600" dirty="0" smtClean="0"/>
              <a:t>表所</a:t>
            </a:r>
            <a:r>
              <a:rPr lang="zh-CN" altLang="zh-CN" sz="1600" dirty="0"/>
              <a:t>示。</a:t>
            </a:r>
          </a:p>
        </p:txBody>
      </p:sp>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340265361"/>
              </p:ext>
            </p:extLst>
          </p:nvPr>
        </p:nvGraphicFramePr>
        <p:xfrm>
          <a:off x="1524000" y="1340768"/>
          <a:ext cx="6096000" cy="5191760"/>
        </p:xfrm>
        <a:graphic>
          <a:graphicData uri="http://schemas.openxmlformats.org/drawingml/2006/table">
            <a:tbl>
              <a:tblPr firstRow="1" bandRow="1">
                <a:tableStyleId>{5C22544A-7EE6-4342-B048-85BDC9FD1C3A}</a:tableStyleId>
              </a:tblPr>
              <a:tblGrid>
                <a:gridCol w="1175792"/>
                <a:gridCol w="2888208"/>
                <a:gridCol w="2032000"/>
              </a:tblGrid>
              <a:tr h="370840">
                <a:tc>
                  <a:txBody>
                    <a:bodyPr/>
                    <a:lstStyle/>
                    <a:p>
                      <a:pPr algn="l">
                        <a:spcAft>
                          <a:spcPts val="0"/>
                        </a:spcAft>
                      </a:pPr>
                      <a:r>
                        <a:rPr lang="zh-CN" sz="1000" kern="100" dirty="0">
                          <a:effectLst/>
                        </a:rPr>
                        <a:t>类</a:t>
                      </a:r>
                      <a:endParaRPr lang="zh-CN" sz="1000" kern="100" dirty="0">
                        <a:effectLst/>
                        <a:latin typeface="Calibri"/>
                        <a:ea typeface="宋体"/>
                        <a:cs typeface="Times New Roman"/>
                      </a:endParaRPr>
                    </a:p>
                  </a:txBody>
                  <a:tcPr marL="68580" marR="68580" marT="0" marB="0" anchor="ctr"/>
                </a:tc>
                <a:tc>
                  <a:txBody>
                    <a:bodyPr/>
                    <a:lstStyle/>
                    <a:p>
                      <a:pPr algn="l">
                        <a:spcAft>
                          <a:spcPts val="0"/>
                        </a:spcAft>
                      </a:pPr>
                      <a:r>
                        <a:rPr lang="zh-CN" sz="1000" kern="100" dirty="0">
                          <a:effectLst/>
                        </a:rPr>
                        <a:t>描述</a:t>
                      </a:r>
                      <a:endParaRPr lang="zh-CN" sz="1000" kern="100" dirty="0">
                        <a:effectLst/>
                        <a:latin typeface="Calibri"/>
                        <a:ea typeface="宋体"/>
                        <a:cs typeface="Times New Roman"/>
                      </a:endParaRPr>
                    </a:p>
                  </a:txBody>
                  <a:tcPr marL="68580" marR="68580" marT="0" marB="0" anchor="ctr"/>
                </a:tc>
                <a:tc>
                  <a:txBody>
                    <a:bodyPr/>
                    <a:lstStyle/>
                    <a:p>
                      <a:pPr algn="l">
                        <a:spcAft>
                          <a:spcPts val="0"/>
                        </a:spcAft>
                      </a:pPr>
                      <a:r>
                        <a:rPr lang="zh-CN" sz="1000" kern="100" dirty="0">
                          <a:effectLst/>
                        </a:rPr>
                        <a:t>扩展</a:t>
                      </a:r>
                      <a:endParaRPr lang="zh-CN" sz="1000" kern="100" dirty="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dirty="0">
                          <a:effectLst/>
                        </a:rPr>
                        <a:t>[:</a:t>
                      </a:r>
                      <a:r>
                        <a:rPr lang="en-US" sz="900" kern="100" dirty="0" err="1">
                          <a:effectLst/>
                        </a:rPr>
                        <a:t>alnum</a:t>
                      </a:r>
                      <a:r>
                        <a:rPr lang="en-US" sz="9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字母和数字字符</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en-US" sz="900" kern="100">
                          <a:effectLst/>
                        </a:rPr>
                        <a:t>[0-9a-zA-Z]</a:t>
                      </a:r>
                      <a:endParaRPr lang="zh-CN" sz="1000" kern="10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[:alpha:]</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字母字符（字母）</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en-US" sz="900" kern="100">
                          <a:effectLst/>
                        </a:rPr>
                        <a:t>[a-zA-Z]</a:t>
                      </a:r>
                      <a:endParaRPr lang="zh-CN" sz="1000" kern="10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[:ascii:]</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en-US" sz="900" kern="100" dirty="0">
                          <a:effectLst/>
                        </a:rPr>
                        <a:t>7</a:t>
                      </a:r>
                      <a:r>
                        <a:rPr lang="zh-CN" sz="900" kern="100" dirty="0">
                          <a:effectLst/>
                        </a:rPr>
                        <a:t>位</a:t>
                      </a:r>
                      <a:r>
                        <a:rPr lang="en-US" sz="900" kern="100" dirty="0">
                          <a:effectLst/>
                        </a:rPr>
                        <a:t>ASCII</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en-US" sz="900" kern="100">
                          <a:effectLst/>
                        </a:rPr>
                        <a:t>[\x01-\x7F]</a:t>
                      </a:r>
                      <a:endParaRPr lang="zh-CN" sz="1000" kern="10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[:blank:]</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水平空白符（空格、制表符）</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en-US" sz="900" kern="100">
                          <a:effectLst/>
                        </a:rPr>
                        <a:t>[ \t]</a:t>
                      </a:r>
                      <a:endParaRPr lang="zh-CN" sz="1000" kern="10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[:cntrl:]</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控制字符</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en-US" sz="900" kern="100">
                          <a:effectLst/>
                        </a:rPr>
                        <a:t>[\x01-\x1F]</a:t>
                      </a:r>
                      <a:endParaRPr lang="zh-CN" sz="1000" kern="10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[:digit:]</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数字</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en-US" sz="900" kern="100">
                          <a:effectLst/>
                        </a:rPr>
                        <a:t>[0-9]</a:t>
                      </a:r>
                      <a:endParaRPr lang="zh-CN" sz="1000" kern="10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[:graph:]</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用墨水打印的字符（非空格、非控制字符）</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en-US" sz="900" kern="100">
                          <a:effectLst/>
                        </a:rPr>
                        <a:t>[^\x01-\x20]</a:t>
                      </a:r>
                      <a:endParaRPr lang="zh-CN" sz="1000" kern="10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[:lower:]</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小写字母</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en-US" sz="900" kern="100">
                          <a:effectLst/>
                        </a:rPr>
                        <a:t>[a-z]</a:t>
                      </a:r>
                      <a:endParaRPr lang="zh-CN" sz="1000" kern="10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[:print:]</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dirty="0">
                          <a:effectLst/>
                        </a:rPr>
                        <a:t>可打印字符（图形类加空格和制表符）</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en-US" sz="900" kern="100">
                          <a:effectLst/>
                        </a:rPr>
                        <a:t>[\t\x20-\xFF]</a:t>
                      </a:r>
                      <a:endParaRPr lang="zh-CN" sz="1000" kern="10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[:punct:]</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a:effectLst/>
                        </a:rPr>
                        <a:t>任意标点符号，如句点（</a:t>
                      </a:r>
                      <a:r>
                        <a:rPr lang="en-US" sz="900" kern="100">
                          <a:effectLst/>
                        </a:rPr>
                        <a:t>.</a:t>
                      </a:r>
                      <a:r>
                        <a:rPr lang="zh-CN" sz="900" kern="100">
                          <a:effectLst/>
                        </a:rPr>
                        <a:t>）和分号（</a:t>
                      </a:r>
                      <a:r>
                        <a:rPr lang="en-US" sz="900" kern="100">
                          <a:effectLst/>
                        </a:rPr>
                        <a:t>;</a:t>
                      </a:r>
                      <a:r>
                        <a:rPr lang="zh-CN" sz="900" kern="100">
                          <a:effectLst/>
                        </a:rPr>
                        <a:t>）</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en-US" sz="900" kern="100" dirty="0">
                          <a:effectLst/>
                        </a:rPr>
                        <a:t>[-!"#$%&amp;'( )*+,./:;&lt;=&gt;?@[\\\]^_'{|}~]</a:t>
                      </a:r>
                      <a:endParaRPr lang="zh-CN" sz="1000" kern="100" dirty="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[:space:]</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a:effectLst/>
                        </a:rPr>
                        <a:t>空白（换行、回车、制表符、空格、垂直制表符）</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en-US" sz="900" kern="100" dirty="0">
                          <a:effectLst/>
                        </a:rPr>
                        <a:t>[\n\r\t \x0B]</a:t>
                      </a:r>
                      <a:endParaRPr lang="zh-CN" sz="1000" kern="100" dirty="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[:upper:]</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a:effectLst/>
                        </a:rPr>
                        <a:t>大写字母</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en-US" sz="900" kern="100" dirty="0">
                          <a:effectLst/>
                        </a:rPr>
                        <a:t>[A-Z]</a:t>
                      </a:r>
                      <a:endParaRPr lang="zh-CN" sz="1000" kern="100" dirty="0">
                        <a:effectLst/>
                        <a:latin typeface="Calibri"/>
                        <a:ea typeface="宋体"/>
                        <a:cs typeface="Times New Roman"/>
                      </a:endParaRPr>
                    </a:p>
                  </a:txBody>
                  <a:tcPr marL="68580" marR="68580" marT="0" marB="0" anchor="ctr"/>
                </a:tc>
              </a:tr>
              <a:tr h="370840">
                <a:tc>
                  <a:txBody>
                    <a:bodyPr/>
                    <a:lstStyle/>
                    <a:p>
                      <a:pPr algn="just">
                        <a:spcAft>
                          <a:spcPts val="0"/>
                        </a:spcAft>
                      </a:pPr>
                      <a:r>
                        <a:rPr lang="en-US" sz="900" kern="100">
                          <a:effectLst/>
                        </a:rPr>
                        <a:t>[:xdigit:]</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zh-CN" sz="900" kern="100">
                          <a:effectLst/>
                        </a:rPr>
                        <a:t>十六进制数字</a:t>
                      </a:r>
                      <a:endParaRPr lang="zh-CN" sz="1000" kern="100">
                        <a:effectLst/>
                        <a:latin typeface="Calibri"/>
                        <a:ea typeface="宋体"/>
                        <a:cs typeface="Times New Roman"/>
                      </a:endParaRPr>
                    </a:p>
                  </a:txBody>
                  <a:tcPr marL="68580" marR="68580" marT="0" marB="0" anchor="ctr"/>
                </a:tc>
                <a:tc>
                  <a:txBody>
                    <a:bodyPr/>
                    <a:lstStyle/>
                    <a:p>
                      <a:pPr algn="just">
                        <a:spcAft>
                          <a:spcPts val="0"/>
                        </a:spcAft>
                      </a:pPr>
                      <a:r>
                        <a:rPr lang="en-US" sz="900" kern="100" dirty="0">
                          <a:effectLst/>
                        </a:rPr>
                        <a:t>[0-9a-fA-F]</a:t>
                      </a:r>
                      <a:endParaRPr lang="zh-CN" sz="10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2981733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1063</TotalTime>
  <Words>931</Words>
  <Application>Microsoft Office PowerPoint</Application>
  <PresentationFormat>全屏显示(4:3)</PresentationFormat>
  <Paragraphs>120</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夏至</vt:lpstr>
      <vt:lpstr>正则表达式概述</vt:lpstr>
      <vt:lpstr>PowerPoint 演示文稿</vt:lpstr>
      <vt:lpstr>PowerPoint 演示文稿</vt:lpstr>
      <vt:lpstr>PowerPoint 演示文稿</vt:lpstr>
    </vt:vector>
  </TitlesOfParts>
  <Company>tangguo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zhht</dc:creator>
  <cp:lastModifiedBy>zhht</cp:lastModifiedBy>
  <cp:revision>260</cp:revision>
  <dcterms:created xsi:type="dcterms:W3CDTF">2017-05-05T05:05:06Z</dcterms:created>
  <dcterms:modified xsi:type="dcterms:W3CDTF">2017-06-21T08:58:53Z</dcterms:modified>
</cp:coreProperties>
</file>