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4" r:id="rId3"/>
    <p:sldId id="285" r:id="rId4"/>
    <p:sldId id="286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84"/>
            <p14:sldId id="285"/>
            <p14:sldId id="28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2017/6/24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 smtClean="0">
                <a:effectLst/>
              </a:rPr>
              <a:t>表</a:t>
            </a:r>
            <a:r>
              <a:rPr lang="zh-CN" altLang="en-US" sz="5400" dirty="0">
                <a:effectLst/>
              </a:rPr>
              <a:t>单的组成元素</a:t>
            </a:r>
            <a:endParaRPr lang="zh-CN" altLang="en-US" sz="5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>
          <a:xfrm>
            <a:off x="1043608" y="548680"/>
            <a:ext cx="7498080" cy="460851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表单标签包含处理表单数据所用程序的</a:t>
            </a:r>
            <a:r>
              <a:rPr lang="en-US" altLang="zh-CN" sz="1800" dirty="0"/>
              <a:t>URL</a:t>
            </a:r>
            <a:r>
              <a:rPr lang="zh-CN" altLang="zh-CN" sz="1800" dirty="0"/>
              <a:t>以及数据提交到服务器的方法。表单域包含让用户选择和输入的区域，像文本框、密码框和复选框等等。表单按钮一般用于将数据提交到服务器进行处理，包括提交按钮、复位按钮和一般按钮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atinLnBrk="1"/>
            <a:endParaRPr lang="zh-CN" altLang="zh-CN" sz="1800" dirty="0"/>
          </a:p>
          <a:p>
            <a:pPr latinLnBrk="1"/>
            <a:r>
              <a:rPr lang="zh-CN" altLang="zh-CN" sz="1800" dirty="0"/>
              <a:t>一个表单有三个基本组成部分。</a:t>
            </a:r>
          </a:p>
          <a:p>
            <a:pPr lvl="1"/>
            <a:r>
              <a:rPr lang="zh-CN" altLang="zh-CN" sz="1400" dirty="0"/>
              <a:t>表单标签</a:t>
            </a:r>
            <a:r>
              <a:rPr lang="en-US" altLang="zh-CN" sz="1400" dirty="0"/>
              <a:t>  </a:t>
            </a:r>
            <a:r>
              <a:rPr lang="zh-CN" altLang="zh-CN" sz="1400" dirty="0"/>
              <a:t>包含了处理表单数据所用</a:t>
            </a:r>
            <a:r>
              <a:rPr lang="en-US" altLang="zh-CN" sz="1400" dirty="0"/>
              <a:t>CGI</a:t>
            </a:r>
            <a:r>
              <a:rPr lang="zh-CN" altLang="zh-CN" sz="1400" dirty="0"/>
              <a:t>程序的</a:t>
            </a:r>
            <a:r>
              <a:rPr lang="en-US" altLang="zh-CN" sz="1400" dirty="0"/>
              <a:t>URL</a:t>
            </a:r>
            <a:r>
              <a:rPr lang="zh-CN" altLang="zh-CN" sz="1400" dirty="0"/>
              <a:t>以及数据提交到服务器的方法。</a:t>
            </a:r>
          </a:p>
          <a:p>
            <a:pPr lvl="1"/>
            <a:r>
              <a:rPr lang="zh-CN" altLang="zh-CN" sz="1400" dirty="0"/>
              <a:t>表单域</a:t>
            </a:r>
            <a:r>
              <a:rPr lang="en-US" altLang="zh-CN" sz="1400" dirty="0"/>
              <a:t>  </a:t>
            </a:r>
            <a:r>
              <a:rPr lang="zh-CN" altLang="zh-CN" sz="1400" dirty="0"/>
              <a:t>包含了文本框、密码框、隐藏域、多行文本框、复选框、单选框、下拉选择框和文件上传框等。</a:t>
            </a:r>
          </a:p>
          <a:p>
            <a:pPr lvl="1"/>
            <a:r>
              <a:rPr lang="zh-CN" altLang="zh-CN" sz="1400" dirty="0"/>
              <a:t>表单按钮</a:t>
            </a:r>
            <a:r>
              <a:rPr lang="en-US" altLang="zh-CN" sz="1400" dirty="0"/>
              <a:t>  </a:t>
            </a:r>
            <a:r>
              <a:rPr lang="zh-CN" altLang="zh-CN" sz="1400" dirty="0"/>
              <a:t>包括提交按钮、重置按钮和一般按钮；用于将数据传送到服务器上的</a:t>
            </a:r>
            <a:r>
              <a:rPr lang="en-US" altLang="zh-CN" sz="1400" dirty="0"/>
              <a:t>CGI</a:t>
            </a:r>
            <a:r>
              <a:rPr lang="zh-CN" altLang="zh-CN" sz="1400" dirty="0"/>
              <a:t>脚本或者取消输入，还可以用表单按钮来控制其他定义了处理脚本的处理工作</a:t>
            </a:r>
            <a:r>
              <a:rPr lang="zh-CN" altLang="zh-CN" sz="1400" dirty="0" smtClean="0"/>
              <a:t>。</a:t>
            </a:r>
            <a:endParaRPr lang="en-US" altLang="zh-CN" sz="1400" dirty="0" smtClean="0"/>
          </a:p>
          <a:p>
            <a:pPr lvl="1"/>
            <a:endParaRPr lang="zh-CN" altLang="zh-CN" sz="1400" dirty="0"/>
          </a:p>
          <a:p>
            <a:r>
              <a:rPr lang="zh-CN" altLang="zh-CN" sz="1800" dirty="0"/>
              <a:t>如</a:t>
            </a:r>
            <a:r>
              <a:rPr lang="zh-CN" altLang="zh-CN" sz="1800" dirty="0" smtClean="0"/>
              <a:t>图所</a:t>
            </a:r>
            <a:r>
              <a:rPr lang="zh-CN" altLang="zh-CN" sz="1800" dirty="0"/>
              <a:t>示的效果使用了上面的大部分表单元素。例如，使用</a:t>
            </a:r>
            <a:r>
              <a:rPr lang="en-US" altLang="zh-CN" sz="1800" dirty="0"/>
              <a:t>input</a:t>
            </a:r>
            <a:r>
              <a:rPr lang="zh-CN" altLang="zh-CN" sz="1800" dirty="0"/>
              <a:t>定义表单中的单行输入文本框、输入密码框、单行按钮、复选框、隐藏控件、重置按钮及提交按钮；使用</a:t>
            </a:r>
            <a:r>
              <a:rPr lang="en-US" altLang="zh-CN" sz="1800" dirty="0"/>
              <a:t>select</a:t>
            </a:r>
            <a:r>
              <a:rPr lang="zh-CN" altLang="zh-CN" sz="1800" dirty="0"/>
              <a:t>在表单定义下拉菜单和列表框；使用</a:t>
            </a:r>
            <a:r>
              <a:rPr lang="en-US" altLang="zh-CN" sz="1800" dirty="0" err="1"/>
              <a:t>textarea</a:t>
            </a:r>
            <a:r>
              <a:rPr lang="zh-CN" altLang="zh-CN" sz="1800" dirty="0"/>
              <a:t>在表单中创建多行文本框（文本区域）等。</a:t>
            </a: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44361" y="6981401"/>
            <a:ext cx="514331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383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40629E-7 L -0.00313 -0.779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90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1563008"/>
              </p:ext>
            </p:extLst>
          </p:nvPr>
        </p:nvGraphicFramePr>
        <p:xfrm>
          <a:off x="1187624" y="764704"/>
          <a:ext cx="7200800" cy="5112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107"/>
                <a:gridCol w="5584693"/>
              </a:tblGrid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表单元素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说明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input type="checkbox"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复选框，允许用户选择多个选择项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 type="file"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文件浏览框，当文件上传时，可用来打开一个模式窗口以选择文件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 type="hidden"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隐藏标签，用于在表单中以隐含方式提交变量值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 type="password"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密码文本框，用户在该文本框输入字符时将被替换显示为</a:t>
                      </a:r>
                      <a:r>
                        <a:rPr lang="en-US" sz="1100" kern="100">
                          <a:effectLst/>
                        </a:rPr>
                        <a:t>*</a:t>
                      </a:r>
                      <a:r>
                        <a:rPr lang="zh-CN" sz="1100" kern="100">
                          <a:effectLst/>
                        </a:rPr>
                        <a:t>号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 type="radio"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单选项，用于设置一组选择项，用户只能选择一个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 type="reset"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清除与重置表单内容，用户清除表单中所有文本框的内容，而且使选择菜单项恢复到初始值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 type="submit"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表单提交按钮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input type="text"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单行文本框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select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下拉列表框，可单选和多选。默认为单选，如果增加多项选择功能，增加</a:t>
                      </a:r>
                      <a:r>
                        <a:rPr lang="en-US" sz="1100" kern="100">
                          <a:effectLst/>
                        </a:rPr>
                        <a:t>&lt;select name="select" size="</a:t>
                      </a:r>
                      <a:r>
                        <a:rPr lang="zh-CN" sz="1100" kern="100">
                          <a:effectLst/>
                        </a:rPr>
                        <a:t>自定义列数</a:t>
                      </a:r>
                      <a:r>
                        <a:rPr lang="en-US" sz="1100" kern="100">
                          <a:effectLst/>
                        </a:rPr>
                        <a:t>" multiple="multiple"&gt;</a:t>
                      </a:r>
                      <a:r>
                        <a:rPr lang="zh-CN" sz="1100" kern="100">
                          <a:effectLst/>
                        </a:rPr>
                        <a:t>即可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option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列表下拉菜单，和</a:t>
                      </a:r>
                      <a:r>
                        <a:rPr lang="en-US" sz="1100" kern="100">
                          <a:effectLst/>
                        </a:rPr>
                        <a:t>select</a:t>
                      </a:r>
                      <a:r>
                        <a:rPr lang="zh-CN" sz="1100" kern="100">
                          <a:effectLst/>
                        </a:rPr>
                        <a:t>配合使用，显示供选择的值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textarea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多行文本框，在使用文本框时需要关闭标签之间的文本内容，形成如下格式：</a:t>
                      </a:r>
                      <a:r>
                        <a:rPr lang="en-US" sz="1100" kern="100" dirty="0">
                          <a:effectLst/>
                        </a:rPr>
                        <a:t>&lt;</a:t>
                      </a:r>
                      <a:r>
                        <a:rPr lang="en-US" sz="1100" kern="100" dirty="0" err="1">
                          <a:effectLst/>
                        </a:rPr>
                        <a:t>Textarea</a:t>
                      </a:r>
                      <a:r>
                        <a:rPr lang="en-US" sz="1100" kern="100" dirty="0">
                          <a:effectLst/>
                        </a:rPr>
                        <a:t>&gt;</a:t>
                      </a:r>
                      <a:r>
                        <a:rPr lang="zh-CN" sz="1100" kern="100" dirty="0">
                          <a:effectLst/>
                        </a:rPr>
                        <a:t>文字</a:t>
                      </a:r>
                      <a:r>
                        <a:rPr lang="en-US" sz="1100" kern="100" dirty="0">
                          <a:effectLst/>
                        </a:rPr>
                        <a:t>&lt;/</a:t>
                      </a:r>
                      <a:r>
                        <a:rPr lang="en-US" sz="1100" kern="100" dirty="0" err="1">
                          <a:effectLst/>
                        </a:rPr>
                        <a:t>Textarea</a:t>
                      </a:r>
                      <a:r>
                        <a:rPr lang="en-US" sz="1100" kern="100" dirty="0">
                          <a:effectLst/>
                        </a:rPr>
                        <a:t>&gt;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502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5273513"/>
              </p:ext>
            </p:extLst>
          </p:nvPr>
        </p:nvGraphicFramePr>
        <p:xfrm>
          <a:off x="1187624" y="764704"/>
          <a:ext cx="7200800" cy="2982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107"/>
                <a:gridCol w="5584693"/>
              </a:tblGrid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属性名称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100" kern="100" dirty="0">
                          <a:effectLst/>
                        </a:rPr>
                        <a:t>说明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name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文本框的名称，</a:t>
                      </a:r>
                      <a:r>
                        <a:rPr lang="en-US" sz="1050" kern="100" dirty="0">
                          <a:effectLst/>
                        </a:rPr>
                        <a:t>PHP</a:t>
                      </a:r>
                      <a:r>
                        <a:rPr lang="zh-CN" sz="1050" kern="100" dirty="0">
                          <a:effectLst/>
                        </a:rPr>
                        <a:t>根据该名称，在超级全局数组中建立以</a:t>
                      </a:r>
                      <a:r>
                        <a:rPr lang="en-US" sz="1050" kern="100" dirty="0">
                          <a:effectLst/>
                        </a:rPr>
                        <a:t>name</a:t>
                      </a:r>
                      <a:r>
                        <a:rPr lang="zh-CN" sz="1050" kern="100" dirty="0">
                          <a:effectLst/>
                        </a:rPr>
                        <a:t>为名称的键名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size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文本框的宽度，在</a:t>
                      </a:r>
                      <a:r>
                        <a:rPr lang="en-US" sz="1050" kern="100" dirty="0">
                          <a:effectLst/>
                        </a:rPr>
                        <a:t>select</a:t>
                      </a:r>
                      <a:r>
                        <a:rPr lang="zh-CN" sz="1050" kern="100" dirty="0">
                          <a:effectLst/>
                        </a:rPr>
                        <a:t>下拉菜单中，表示可以看到的选项行数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value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文本框中的默认值，注意，该值不能应用到</a:t>
                      </a:r>
                      <a:r>
                        <a:rPr lang="en-US" sz="1050" kern="100" dirty="0">
                          <a:effectLst/>
                        </a:rPr>
                        <a:t>type=password</a:t>
                      </a:r>
                      <a:r>
                        <a:rPr lang="zh-CN" sz="1050" kern="100" dirty="0">
                          <a:effectLst/>
                        </a:rPr>
                        <a:t>密码文本框，以及</a:t>
                      </a:r>
                      <a:r>
                        <a:rPr lang="en-US" sz="1050" kern="100" dirty="0">
                          <a:effectLst/>
                        </a:rPr>
                        <a:t>type=file</a:t>
                      </a:r>
                      <a:r>
                        <a:rPr lang="zh-CN" sz="1050" kern="100" dirty="0">
                          <a:effectLst/>
                        </a:rPr>
                        <a:t>文件文本框中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multiple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此属性用于下拉列表菜单</a:t>
                      </a:r>
                      <a:r>
                        <a:rPr lang="en-US" sz="1050" kern="100" dirty="0">
                          <a:effectLst/>
                        </a:rPr>
                        <a:t>select</a:t>
                      </a:r>
                      <a:r>
                        <a:rPr lang="zh-CN" sz="1050" kern="100" dirty="0">
                          <a:effectLst/>
                        </a:rPr>
                        <a:t>中，指定该选项用户可以使用</a:t>
                      </a:r>
                      <a:r>
                        <a:rPr lang="en-US" sz="1050" kern="100" dirty="0">
                          <a:effectLst/>
                        </a:rPr>
                        <a:t>Ctrl</a:t>
                      </a:r>
                      <a:r>
                        <a:rPr lang="zh-CN" sz="1050" kern="100" dirty="0">
                          <a:effectLst/>
                        </a:rPr>
                        <a:t>和</a:t>
                      </a:r>
                      <a:r>
                        <a:rPr lang="en-US" sz="1050" kern="100" dirty="0">
                          <a:effectLst/>
                        </a:rPr>
                        <a:t>Shift</a:t>
                      </a:r>
                      <a:r>
                        <a:rPr lang="zh-CN" sz="1050" kern="100" dirty="0">
                          <a:effectLst/>
                        </a:rPr>
                        <a:t>键进行多选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rows</a:t>
                      </a:r>
                      <a:endParaRPr lang="zh-CN" sz="11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多行文本框显示时可以容纳的字符列数宽度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260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cols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多行文本框显示时可以容纳的字符行数高度</a:t>
                      </a:r>
                      <a:endParaRPr lang="zh-CN" sz="11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0428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730</TotalTime>
  <Words>602</Words>
  <Application>Microsoft Office PowerPoint</Application>
  <PresentationFormat>全屏显示(4:3)</PresentationFormat>
  <Paragraphs>47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夏至</vt:lpstr>
      <vt:lpstr>表单的组成元素</vt:lpstr>
      <vt:lpstr>幻灯片 2</vt:lpstr>
      <vt:lpstr>幻灯片 3</vt:lpstr>
      <vt:lpstr>幻灯片 4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175</cp:revision>
  <dcterms:created xsi:type="dcterms:W3CDTF">2017-05-05T05:05:06Z</dcterms:created>
  <dcterms:modified xsi:type="dcterms:W3CDTF">2017-06-24T01:28:52Z</dcterms:modified>
</cp:coreProperties>
</file>