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p:restoredTop sz="94762"/>
  </p:normalViewPr>
  <p:slideViewPr>
    <p:cSldViewPr snapToGrid="0" snapToObjects="1">
      <p:cViewPr varScale="1">
        <p:scale>
          <a:sx n="121" d="100"/>
          <a:sy n="121"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58728-E201-4D34-AD43-256F045993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313A86A-8E34-43CC-820E-3F5086E247BE}">
      <dgm:prSet/>
      <dgm:spPr/>
      <dgm:t>
        <a:bodyPr/>
        <a:lstStyle/>
        <a:p>
          <a:pPr algn="l">
            <a:lnSpc>
              <a:spcPct val="100000"/>
            </a:lnSpc>
            <a:defRPr cap="all"/>
          </a:pPr>
          <a:r>
            <a:rPr lang="en-US" dirty="0" err="1"/>
            <a:t>現状はと言うと文字情報からいる情報を拾い上げなくてはいけない状況</a:t>
          </a:r>
          <a:br>
            <a:rPr lang="en-US" dirty="0"/>
          </a:br>
          <a:r>
            <a:rPr lang="en-US" dirty="0" err="1"/>
            <a:t>表情報としてあげている県市町村と文字情報として全て挙げてしまっている県市町村の二形態存在してしまっている</a:t>
          </a:r>
          <a:endParaRPr lang="en-US" dirty="0"/>
        </a:p>
      </dgm:t>
    </dgm:pt>
    <dgm:pt modelId="{2007C8E9-B8F4-4561-AE1A-AE31DAAB34A8}" type="parTrans" cxnId="{46031375-98CF-44DD-A993-8C5DF54B8657}">
      <dgm:prSet/>
      <dgm:spPr/>
      <dgm:t>
        <a:bodyPr/>
        <a:lstStyle/>
        <a:p>
          <a:endParaRPr lang="en-US"/>
        </a:p>
      </dgm:t>
    </dgm:pt>
    <dgm:pt modelId="{6403843B-D633-4AC3-A2CE-C4CFB06A120E}" type="sibTrans" cxnId="{46031375-98CF-44DD-A993-8C5DF54B8657}">
      <dgm:prSet/>
      <dgm:spPr/>
      <dgm:t>
        <a:bodyPr/>
        <a:lstStyle/>
        <a:p>
          <a:endParaRPr lang="en-US"/>
        </a:p>
      </dgm:t>
    </dgm:pt>
    <dgm:pt modelId="{A3619E3F-B0D1-4083-921C-A71361FF5DD2}">
      <dgm:prSet/>
      <dgm:spPr/>
      <dgm:t>
        <a:bodyPr/>
        <a:lstStyle/>
        <a:p>
          <a:pPr algn="l">
            <a:lnSpc>
              <a:spcPct val="100000"/>
            </a:lnSpc>
            <a:defRPr cap="all"/>
          </a:pPr>
          <a:r>
            <a:rPr lang="ja-JP"/>
            <a:t>私達クライシスマッピング参加者は常日頃情報としてあげているのはこれらの</a:t>
          </a:r>
          <a:r>
            <a:rPr lang="ja-JP" altLang="en-US"/>
            <a:t>膨大な</a:t>
          </a:r>
          <a:r>
            <a:rPr lang="ja-JP"/>
            <a:t>文字情報から情報を拾い上げるといった地道な</a:t>
          </a:r>
          <a:r>
            <a:rPr lang="ja-JP" altLang="en-US"/>
            <a:t>根気が必要な</a:t>
          </a:r>
          <a:r>
            <a:rPr lang="ja-JP"/>
            <a:t>作業を</a:t>
          </a:r>
          <a:r>
            <a:rPr lang="ja-JP" altLang="en-US"/>
            <a:t>している</a:t>
          </a:r>
          <a:r>
            <a:rPr lang="ja-JP"/>
            <a:t>。</a:t>
          </a:r>
          <a:endParaRPr lang="en-US" dirty="0"/>
        </a:p>
      </dgm:t>
    </dgm:pt>
    <dgm:pt modelId="{9FEB0270-2830-4ACD-9ACF-3B475C3D332B}" type="parTrans" cxnId="{0A466038-5D78-4101-A38E-7A8162A3A03F}">
      <dgm:prSet/>
      <dgm:spPr/>
      <dgm:t>
        <a:bodyPr/>
        <a:lstStyle/>
        <a:p>
          <a:endParaRPr lang="en-US"/>
        </a:p>
      </dgm:t>
    </dgm:pt>
    <dgm:pt modelId="{9474E76B-75A5-4A46-ACEB-27A2BE860959}" type="sibTrans" cxnId="{0A466038-5D78-4101-A38E-7A8162A3A03F}">
      <dgm:prSet/>
      <dgm:spPr/>
      <dgm:t>
        <a:bodyPr/>
        <a:lstStyle/>
        <a:p>
          <a:endParaRPr lang="en-US"/>
        </a:p>
      </dgm:t>
    </dgm:pt>
    <dgm:pt modelId="{F2CBD4C2-92A5-432B-A4DD-218ECBD9012C}">
      <dgm:prSet/>
      <dgm:spPr/>
      <dgm:t>
        <a:bodyPr/>
        <a:lstStyle/>
        <a:p>
          <a:pPr algn="l">
            <a:lnSpc>
              <a:spcPct val="100000"/>
            </a:lnSpc>
            <a:defRPr cap="all"/>
          </a:pPr>
          <a:r>
            <a:rPr lang="en-US" dirty="0" err="1"/>
            <a:t>作業としては</a:t>
          </a:r>
          <a:br>
            <a:rPr lang="en-US" dirty="0"/>
          </a:br>
          <a:r>
            <a:rPr lang="en-US" dirty="0"/>
            <a:t>・</a:t>
          </a:r>
          <a:r>
            <a:rPr lang="en-US" dirty="0" err="1"/>
            <a:t>実際の情報から表示情報へのレイヤ構築</a:t>
          </a:r>
          <a:br>
            <a:rPr lang="en-US" dirty="0"/>
          </a:br>
          <a:r>
            <a:rPr lang="en-US" dirty="0"/>
            <a:t>・</a:t>
          </a:r>
          <a:r>
            <a:rPr lang="en-US" dirty="0" err="1"/>
            <a:t>施設名からの情報検索を行い位置情報の登録</a:t>
          </a:r>
          <a:br>
            <a:rPr lang="en-US" dirty="0"/>
          </a:br>
          <a:r>
            <a:rPr lang="en-US" dirty="0"/>
            <a:t>・</a:t>
          </a:r>
          <a:r>
            <a:rPr lang="en-US" dirty="0" err="1"/>
            <a:t>縦展開できるように提供情報の入力</a:t>
          </a:r>
          <a:br>
            <a:rPr lang="en-US" dirty="0"/>
          </a:br>
          <a:r>
            <a:rPr lang="en-US" dirty="0"/>
            <a:t>・</a:t>
          </a:r>
          <a:r>
            <a:rPr lang="en-US" dirty="0" err="1"/>
            <a:t>レイヤ色を塗り替え</a:t>
          </a:r>
          <a:br>
            <a:rPr lang="en-US" dirty="0"/>
          </a:br>
          <a:r>
            <a:rPr lang="en-US" dirty="0" err="1"/>
            <a:t>を行っている</a:t>
          </a:r>
          <a:r>
            <a:rPr lang="en-US" dirty="0"/>
            <a:t>。</a:t>
          </a:r>
        </a:p>
      </dgm:t>
    </dgm:pt>
    <dgm:pt modelId="{A6779940-7356-48B9-84D4-0E185D1247BF}" type="parTrans" cxnId="{3B1C44C3-EF66-4AD5-B424-CC9EDCA72A94}">
      <dgm:prSet/>
      <dgm:spPr/>
      <dgm:t>
        <a:bodyPr/>
        <a:lstStyle/>
        <a:p>
          <a:endParaRPr lang="en-US"/>
        </a:p>
      </dgm:t>
    </dgm:pt>
    <dgm:pt modelId="{709A7873-5526-442F-82A6-62996E3220F1}" type="sibTrans" cxnId="{3B1C44C3-EF66-4AD5-B424-CC9EDCA72A94}">
      <dgm:prSet/>
      <dgm:spPr/>
      <dgm:t>
        <a:bodyPr/>
        <a:lstStyle/>
        <a:p>
          <a:endParaRPr lang="en-US"/>
        </a:p>
      </dgm:t>
    </dgm:pt>
    <dgm:pt modelId="{62281611-27E7-4BA7-8582-6E2AE49CCDCB}" type="pres">
      <dgm:prSet presAssocID="{42D58728-E201-4D34-AD43-256F045993D2}" presName="root" presStyleCnt="0">
        <dgm:presLayoutVars>
          <dgm:dir/>
          <dgm:resizeHandles val="exact"/>
        </dgm:presLayoutVars>
      </dgm:prSet>
      <dgm:spPr/>
    </dgm:pt>
    <dgm:pt modelId="{5F40AEEC-AF99-45A3-8337-4B4161FA9BE1}" type="pres">
      <dgm:prSet presAssocID="{2313A86A-8E34-43CC-820E-3F5086E247BE}" presName="compNode" presStyleCnt="0"/>
      <dgm:spPr/>
    </dgm:pt>
    <dgm:pt modelId="{163C1798-87E9-47B5-B959-942C0244D594}" type="pres">
      <dgm:prSet presAssocID="{2313A86A-8E34-43CC-820E-3F5086E247BE}" presName="iconBgRect" presStyleLbl="bgShp" presStyleIdx="0" presStyleCnt="3"/>
      <dgm:spPr/>
    </dgm:pt>
    <dgm:pt modelId="{73A13A36-45DC-4FA2-9599-157E7866945D}" type="pres">
      <dgm:prSet presAssocID="{2313A86A-8E34-43CC-820E-3F5086E24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4F926A1-0349-487C-8746-8022B3DFFFF6}" type="pres">
      <dgm:prSet presAssocID="{2313A86A-8E34-43CC-820E-3F5086E247BE}" presName="spaceRect" presStyleCnt="0"/>
      <dgm:spPr/>
    </dgm:pt>
    <dgm:pt modelId="{65218023-C996-4C48-84BE-4D6233A256D2}" type="pres">
      <dgm:prSet presAssocID="{2313A86A-8E34-43CC-820E-3F5086E247BE}" presName="textRect" presStyleLbl="revTx" presStyleIdx="0" presStyleCnt="3">
        <dgm:presLayoutVars>
          <dgm:chMax val="1"/>
          <dgm:chPref val="1"/>
        </dgm:presLayoutVars>
      </dgm:prSet>
      <dgm:spPr/>
    </dgm:pt>
    <dgm:pt modelId="{A55E4EC2-1516-4BB5-A7CB-66DF53C4E490}" type="pres">
      <dgm:prSet presAssocID="{6403843B-D633-4AC3-A2CE-C4CFB06A120E}" presName="sibTrans" presStyleCnt="0"/>
      <dgm:spPr/>
    </dgm:pt>
    <dgm:pt modelId="{58D52617-CB76-4DE2-858D-E77AEC362CFF}" type="pres">
      <dgm:prSet presAssocID="{A3619E3F-B0D1-4083-921C-A71361FF5DD2}" presName="compNode" presStyleCnt="0"/>
      <dgm:spPr/>
    </dgm:pt>
    <dgm:pt modelId="{D492FC8E-26E9-48F4-956B-A7BAC44B3839}" type="pres">
      <dgm:prSet presAssocID="{A3619E3F-B0D1-4083-921C-A71361FF5DD2}" presName="iconBgRect" presStyleLbl="bgShp" presStyleIdx="1" presStyleCnt="3"/>
      <dgm:spPr/>
    </dgm:pt>
    <dgm:pt modelId="{8415D0E8-92E1-4B96-9524-D5F98B0B1426}" type="pres">
      <dgm:prSet presAssocID="{A3619E3F-B0D1-4083-921C-A71361FF5D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5F42A574-E90A-4EA8-AB0F-0F6905D66157}" type="pres">
      <dgm:prSet presAssocID="{A3619E3F-B0D1-4083-921C-A71361FF5DD2}" presName="spaceRect" presStyleCnt="0"/>
      <dgm:spPr/>
    </dgm:pt>
    <dgm:pt modelId="{70158A4F-E816-4E27-98E0-890394B62C74}" type="pres">
      <dgm:prSet presAssocID="{A3619E3F-B0D1-4083-921C-A71361FF5DD2}" presName="textRect" presStyleLbl="revTx" presStyleIdx="1" presStyleCnt="3">
        <dgm:presLayoutVars>
          <dgm:chMax val="1"/>
          <dgm:chPref val="1"/>
        </dgm:presLayoutVars>
      </dgm:prSet>
      <dgm:spPr/>
    </dgm:pt>
    <dgm:pt modelId="{B7431873-141B-4F79-805D-2D9AC1040672}" type="pres">
      <dgm:prSet presAssocID="{9474E76B-75A5-4A46-ACEB-27A2BE860959}" presName="sibTrans" presStyleCnt="0"/>
      <dgm:spPr/>
    </dgm:pt>
    <dgm:pt modelId="{3E088C6B-0622-4A28-861F-88746E38B323}" type="pres">
      <dgm:prSet presAssocID="{F2CBD4C2-92A5-432B-A4DD-218ECBD9012C}" presName="compNode" presStyleCnt="0"/>
      <dgm:spPr/>
    </dgm:pt>
    <dgm:pt modelId="{B223397A-75C9-441C-A3C3-6054D810E837}" type="pres">
      <dgm:prSet presAssocID="{F2CBD4C2-92A5-432B-A4DD-218ECBD9012C}" presName="iconBgRect" presStyleLbl="bgShp" presStyleIdx="2" presStyleCnt="3"/>
      <dgm:spPr/>
    </dgm:pt>
    <dgm:pt modelId="{141F19D5-1005-4F72-8319-F77CB4EC5E47}" type="pres">
      <dgm:prSet presAssocID="{F2CBD4C2-92A5-432B-A4DD-218ECBD9012C}"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8C491987-36B5-497A-B33C-5011F6DF196C}" type="pres">
      <dgm:prSet presAssocID="{F2CBD4C2-92A5-432B-A4DD-218ECBD9012C}" presName="spaceRect" presStyleCnt="0"/>
      <dgm:spPr/>
    </dgm:pt>
    <dgm:pt modelId="{F92C160F-92E3-4AA4-87C0-6AE9D4952FA9}" type="pres">
      <dgm:prSet presAssocID="{F2CBD4C2-92A5-432B-A4DD-218ECBD9012C}" presName="textRect" presStyleLbl="revTx" presStyleIdx="2" presStyleCnt="3" custScaleX="137079">
        <dgm:presLayoutVars>
          <dgm:chMax val="1"/>
          <dgm:chPref val="1"/>
        </dgm:presLayoutVars>
      </dgm:prSet>
      <dgm:spPr/>
    </dgm:pt>
  </dgm:ptLst>
  <dgm:cxnLst>
    <dgm:cxn modelId="{8A1D6B12-93DD-EC45-AEE0-D16D6F6999E0}" type="presOf" srcId="{42D58728-E201-4D34-AD43-256F045993D2}" destId="{62281611-27E7-4BA7-8582-6E2AE49CCDCB}" srcOrd="0" destOrd="0" presId="urn:microsoft.com/office/officeart/2018/5/layout/IconCircleLabelList"/>
    <dgm:cxn modelId="{0A466038-5D78-4101-A38E-7A8162A3A03F}" srcId="{42D58728-E201-4D34-AD43-256F045993D2}" destId="{A3619E3F-B0D1-4083-921C-A71361FF5DD2}" srcOrd="1" destOrd="0" parTransId="{9FEB0270-2830-4ACD-9ACF-3B475C3D332B}" sibTransId="{9474E76B-75A5-4A46-ACEB-27A2BE860959}"/>
    <dgm:cxn modelId="{CCC9FA6A-F2C6-D242-87FF-598086E87547}" type="presOf" srcId="{2313A86A-8E34-43CC-820E-3F5086E247BE}" destId="{65218023-C996-4C48-84BE-4D6233A256D2}" srcOrd="0" destOrd="0" presId="urn:microsoft.com/office/officeart/2018/5/layout/IconCircleLabelList"/>
    <dgm:cxn modelId="{46031375-98CF-44DD-A993-8C5DF54B8657}" srcId="{42D58728-E201-4D34-AD43-256F045993D2}" destId="{2313A86A-8E34-43CC-820E-3F5086E247BE}" srcOrd="0" destOrd="0" parTransId="{2007C8E9-B8F4-4561-AE1A-AE31DAAB34A8}" sibTransId="{6403843B-D633-4AC3-A2CE-C4CFB06A120E}"/>
    <dgm:cxn modelId="{65C2E8C2-047C-C244-B260-12B2EC0ED937}" type="presOf" srcId="{F2CBD4C2-92A5-432B-A4DD-218ECBD9012C}" destId="{F92C160F-92E3-4AA4-87C0-6AE9D4952FA9}" srcOrd="0" destOrd="0" presId="urn:microsoft.com/office/officeart/2018/5/layout/IconCircleLabelList"/>
    <dgm:cxn modelId="{3B1C44C3-EF66-4AD5-B424-CC9EDCA72A94}" srcId="{42D58728-E201-4D34-AD43-256F045993D2}" destId="{F2CBD4C2-92A5-432B-A4DD-218ECBD9012C}" srcOrd="2" destOrd="0" parTransId="{A6779940-7356-48B9-84D4-0E185D1247BF}" sibTransId="{709A7873-5526-442F-82A6-62996E3220F1}"/>
    <dgm:cxn modelId="{C5247DEB-5019-3048-87AE-D745F88A35A9}" type="presOf" srcId="{A3619E3F-B0D1-4083-921C-A71361FF5DD2}" destId="{70158A4F-E816-4E27-98E0-890394B62C74}" srcOrd="0" destOrd="0" presId="urn:microsoft.com/office/officeart/2018/5/layout/IconCircleLabelList"/>
    <dgm:cxn modelId="{C03A8C40-28FD-0943-A699-7150F8EA28E6}" type="presParOf" srcId="{62281611-27E7-4BA7-8582-6E2AE49CCDCB}" destId="{5F40AEEC-AF99-45A3-8337-4B4161FA9BE1}" srcOrd="0" destOrd="0" presId="urn:microsoft.com/office/officeart/2018/5/layout/IconCircleLabelList"/>
    <dgm:cxn modelId="{A80BCB03-5EF7-754D-B2BD-0B8C4EB0F81A}" type="presParOf" srcId="{5F40AEEC-AF99-45A3-8337-4B4161FA9BE1}" destId="{163C1798-87E9-47B5-B959-942C0244D594}" srcOrd="0" destOrd="0" presId="urn:microsoft.com/office/officeart/2018/5/layout/IconCircleLabelList"/>
    <dgm:cxn modelId="{6CE21298-7ADA-2840-8A81-2B31051C95B7}" type="presParOf" srcId="{5F40AEEC-AF99-45A3-8337-4B4161FA9BE1}" destId="{73A13A36-45DC-4FA2-9599-157E7866945D}" srcOrd="1" destOrd="0" presId="urn:microsoft.com/office/officeart/2018/5/layout/IconCircleLabelList"/>
    <dgm:cxn modelId="{314946C4-56D0-BF4A-A2E8-36C07EF8F68C}" type="presParOf" srcId="{5F40AEEC-AF99-45A3-8337-4B4161FA9BE1}" destId="{64F926A1-0349-487C-8746-8022B3DFFFF6}" srcOrd="2" destOrd="0" presId="urn:microsoft.com/office/officeart/2018/5/layout/IconCircleLabelList"/>
    <dgm:cxn modelId="{3CA0C93A-F3A0-774A-8BB2-CB4A1E507A41}" type="presParOf" srcId="{5F40AEEC-AF99-45A3-8337-4B4161FA9BE1}" destId="{65218023-C996-4C48-84BE-4D6233A256D2}" srcOrd="3" destOrd="0" presId="urn:microsoft.com/office/officeart/2018/5/layout/IconCircleLabelList"/>
    <dgm:cxn modelId="{565194CA-71A4-2840-8F38-FD9D21966D91}" type="presParOf" srcId="{62281611-27E7-4BA7-8582-6E2AE49CCDCB}" destId="{A55E4EC2-1516-4BB5-A7CB-66DF53C4E490}" srcOrd="1" destOrd="0" presId="urn:microsoft.com/office/officeart/2018/5/layout/IconCircleLabelList"/>
    <dgm:cxn modelId="{8C542631-863F-B44B-BDB2-57D3AB050ABC}" type="presParOf" srcId="{62281611-27E7-4BA7-8582-6E2AE49CCDCB}" destId="{58D52617-CB76-4DE2-858D-E77AEC362CFF}" srcOrd="2" destOrd="0" presId="urn:microsoft.com/office/officeart/2018/5/layout/IconCircleLabelList"/>
    <dgm:cxn modelId="{E01FDC5F-0049-F740-AA21-4D8C58518D9F}" type="presParOf" srcId="{58D52617-CB76-4DE2-858D-E77AEC362CFF}" destId="{D492FC8E-26E9-48F4-956B-A7BAC44B3839}" srcOrd="0" destOrd="0" presId="urn:microsoft.com/office/officeart/2018/5/layout/IconCircleLabelList"/>
    <dgm:cxn modelId="{5CA16991-E4DD-0347-8C15-76D8BDE45F08}" type="presParOf" srcId="{58D52617-CB76-4DE2-858D-E77AEC362CFF}" destId="{8415D0E8-92E1-4B96-9524-D5F98B0B1426}" srcOrd="1" destOrd="0" presId="urn:microsoft.com/office/officeart/2018/5/layout/IconCircleLabelList"/>
    <dgm:cxn modelId="{BEBE8C51-B176-5B46-9FC0-900E772D45E6}" type="presParOf" srcId="{58D52617-CB76-4DE2-858D-E77AEC362CFF}" destId="{5F42A574-E90A-4EA8-AB0F-0F6905D66157}" srcOrd="2" destOrd="0" presId="urn:microsoft.com/office/officeart/2018/5/layout/IconCircleLabelList"/>
    <dgm:cxn modelId="{8E6DDCB2-9309-9548-A15B-849FABC10968}" type="presParOf" srcId="{58D52617-CB76-4DE2-858D-E77AEC362CFF}" destId="{70158A4F-E816-4E27-98E0-890394B62C74}" srcOrd="3" destOrd="0" presId="urn:microsoft.com/office/officeart/2018/5/layout/IconCircleLabelList"/>
    <dgm:cxn modelId="{1D93DACE-464D-B047-8D35-0C60496C25CF}" type="presParOf" srcId="{62281611-27E7-4BA7-8582-6E2AE49CCDCB}" destId="{B7431873-141B-4F79-805D-2D9AC1040672}" srcOrd="3" destOrd="0" presId="urn:microsoft.com/office/officeart/2018/5/layout/IconCircleLabelList"/>
    <dgm:cxn modelId="{792B4986-7931-2C48-8BE2-3418FA46F5A1}" type="presParOf" srcId="{62281611-27E7-4BA7-8582-6E2AE49CCDCB}" destId="{3E088C6B-0622-4A28-861F-88746E38B323}" srcOrd="4" destOrd="0" presId="urn:microsoft.com/office/officeart/2018/5/layout/IconCircleLabelList"/>
    <dgm:cxn modelId="{93690D62-99C2-FC4F-8080-050A57674FF8}" type="presParOf" srcId="{3E088C6B-0622-4A28-861F-88746E38B323}" destId="{B223397A-75C9-441C-A3C3-6054D810E837}" srcOrd="0" destOrd="0" presId="urn:microsoft.com/office/officeart/2018/5/layout/IconCircleLabelList"/>
    <dgm:cxn modelId="{0C1AFB0F-DAF7-7449-9BFD-DDB86D637452}" type="presParOf" srcId="{3E088C6B-0622-4A28-861F-88746E38B323}" destId="{141F19D5-1005-4F72-8319-F77CB4EC5E47}" srcOrd="1" destOrd="0" presId="urn:microsoft.com/office/officeart/2018/5/layout/IconCircleLabelList"/>
    <dgm:cxn modelId="{27CD2DF1-C560-CF40-AB09-2FAB7488F31A}" type="presParOf" srcId="{3E088C6B-0622-4A28-861F-88746E38B323}" destId="{8C491987-36B5-497A-B33C-5011F6DF196C}" srcOrd="2" destOrd="0" presId="urn:microsoft.com/office/officeart/2018/5/layout/IconCircleLabelList"/>
    <dgm:cxn modelId="{14097B31-7D24-3D4D-8240-AE9958A7AD9A}" type="presParOf" srcId="{3E088C6B-0622-4A28-861F-88746E38B323}" destId="{F92C160F-92E3-4AA4-87C0-6AE9D4952F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C1798-87E9-47B5-B959-942C0244D594}">
      <dsp:nvSpPr>
        <dsp:cNvPr id="0" name=""/>
        <dsp:cNvSpPr/>
      </dsp:nvSpPr>
      <dsp:spPr>
        <a:xfrm>
          <a:off x="598559" y="272727"/>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13A36-45DC-4FA2-9599-157E7866945D}">
      <dsp:nvSpPr>
        <dsp:cNvPr id="0" name=""/>
        <dsp:cNvSpPr/>
      </dsp:nvSpPr>
      <dsp:spPr>
        <a:xfrm>
          <a:off x="949559"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18023-C996-4C48-84BE-4D6233A256D2}">
      <dsp:nvSpPr>
        <dsp:cNvPr id="0" name=""/>
        <dsp:cNvSpPr/>
      </dsp:nvSpPr>
      <dsp:spPr>
        <a:xfrm>
          <a:off x="720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現状はと言うと文字情報からいる情報を拾い上げなくてはいけない状況</a:t>
          </a:r>
          <a:br>
            <a:rPr lang="en-US" sz="1100" kern="1200" dirty="0"/>
          </a:br>
          <a:r>
            <a:rPr lang="en-US" sz="1100" kern="1200" dirty="0" err="1"/>
            <a:t>表情報としてあげている県市町村と文字情報として全て挙げてしまっている県市町村の二形態存在してしまっている</a:t>
          </a:r>
          <a:endParaRPr lang="en-US" sz="1100" kern="1200" dirty="0"/>
        </a:p>
      </dsp:txBody>
      <dsp:txXfrm>
        <a:off x="72059" y="2432727"/>
        <a:ext cx="2700000" cy="1408808"/>
      </dsp:txXfrm>
    </dsp:sp>
    <dsp:sp modelId="{D492FC8E-26E9-48F4-956B-A7BAC44B3839}">
      <dsp:nvSpPr>
        <dsp:cNvPr id="0" name=""/>
        <dsp:cNvSpPr/>
      </dsp:nvSpPr>
      <dsp:spPr>
        <a:xfrm>
          <a:off x="3771059" y="272727"/>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5D0E8-92E1-4B96-9524-D5F98B0B1426}">
      <dsp:nvSpPr>
        <dsp:cNvPr id="0" name=""/>
        <dsp:cNvSpPr/>
      </dsp:nvSpPr>
      <dsp:spPr>
        <a:xfrm>
          <a:off x="4122059" y="62372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58A4F-E816-4E27-98E0-890394B62C74}">
      <dsp:nvSpPr>
        <dsp:cNvPr id="0" name=""/>
        <dsp:cNvSpPr/>
      </dsp:nvSpPr>
      <dsp:spPr>
        <a:xfrm>
          <a:off x="32445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ja-JP" sz="1100" kern="1200"/>
            <a:t>私達クライシスマッピング参加者は常日頃情報としてあげているのはこれらの</a:t>
          </a:r>
          <a:r>
            <a:rPr lang="ja-JP" altLang="en-US" sz="1100" kern="1200"/>
            <a:t>膨大な</a:t>
          </a:r>
          <a:r>
            <a:rPr lang="ja-JP" sz="1100" kern="1200"/>
            <a:t>文字情報から情報を拾い上げるといった地道な</a:t>
          </a:r>
          <a:r>
            <a:rPr lang="ja-JP" altLang="en-US" sz="1100" kern="1200"/>
            <a:t>根気が必要な</a:t>
          </a:r>
          <a:r>
            <a:rPr lang="ja-JP" sz="1100" kern="1200"/>
            <a:t>作業を</a:t>
          </a:r>
          <a:r>
            <a:rPr lang="ja-JP" altLang="en-US" sz="1100" kern="1200"/>
            <a:t>している</a:t>
          </a:r>
          <a:r>
            <a:rPr lang="ja-JP" sz="1100" kern="1200"/>
            <a:t>。</a:t>
          </a:r>
          <a:endParaRPr lang="en-US" sz="1100" kern="1200" dirty="0"/>
        </a:p>
      </dsp:txBody>
      <dsp:txXfrm>
        <a:off x="3244559" y="2432727"/>
        <a:ext cx="2700000" cy="1408808"/>
      </dsp:txXfrm>
    </dsp:sp>
    <dsp:sp modelId="{B223397A-75C9-441C-A3C3-6054D810E837}">
      <dsp:nvSpPr>
        <dsp:cNvPr id="0" name=""/>
        <dsp:cNvSpPr/>
      </dsp:nvSpPr>
      <dsp:spPr>
        <a:xfrm>
          <a:off x="7444126" y="272727"/>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F19D5-1005-4F72-8319-F77CB4EC5E47}">
      <dsp:nvSpPr>
        <dsp:cNvPr id="0" name=""/>
        <dsp:cNvSpPr/>
      </dsp:nvSpPr>
      <dsp:spPr>
        <a:xfrm>
          <a:off x="7795126"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C160F-92E3-4AA4-87C0-6AE9D4952FA9}">
      <dsp:nvSpPr>
        <dsp:cNvPr id="0" name=""/>
        <dsp:cNvSpPr/>
      </dsp:nvSpPr>
      <dsp:spPr>
        <a:xfrm>
          <a:off x="6417059" y="2432727"/>
          <a:ext cx="3701133"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作業としては</a:t>
          </a:r>
          <a:br>
            <a:rPr lang="en-US" sz="1100" kern="1200" dirty="0"/>
          </a:br>
          <a:r>
            <a:rPr lang="en-US" sz="1100" kern="1200" dirty="0"/>
            <a:t>・</a:t>
          </a:r>
          <a:r>
            <a:rPr lang="en-US" sz="1100" kern="1200" dirty="0" err="1"/>
            <a:t>実際の情報から表示情報へのレイヤ構築</a:t>
          </a:r>
          <a:br>
            <a:rPr lang="en-US" sz="1100" kern="1200" dirty="0"/>
          </a:br>
          <a:r>
            <a:rPr lang="en-US" sz="1100" kern="1200" dirty="0"/>
            <a:t>・</a:t>
          </a:r>
          <a:r>
            <a:rPr lang="en-US" sz="1100" kern="1200" dirty="0" err="1"/>
            <a:t>施設名からの情報検索を行い位置情報の登録</a:t>
          </a:r>
          <a:br>
            <a:rPr lang="en-US" sz="1100" kern="1200" dirty="0"/>
          </a:br>
          <a:r>
            <a:rPr lang="en-US" sz="1100" kern="1200" dirty="0"/>
            <a:t>・</a:t>
          </a:r>
          <a:r>
            <a:rPr lang="en-US" sz="1100" kern="1200" dirty="0" err="1"/>
            <a:t>縦展開できるように提供情報の入力</a:t>
          </a:r>
          <a:br>
            <a:rPr lang="en-US" sz="1100" kern="1200" dirty="0"/>
          </a:br>
          <a:r>
            <a:rPr lang="en-US" sz="1100" kern="1200" dirty="0"/>
            <a:t>・</a:t>
          </a:r>
          <a:r>
            <a:rPr lang="en-US" sz="1100" kern="1200" dirty="0" err="1"/>
            <a:t>レイヤ色を塗り替え</a:t>
          </a:r>
          <a:br>
            <a:rPr lang="en-US" sz="1100" kern="1200" dirty="0"/>
          </a:br>
          <a:r>
            <a:rPr lang="en-US" sz="1100" kern="1200" dirty="0" err="1"/>
            <a:t>を行っている</a:t>
          </a:r>
          <a:r>
            <a:rPr lang="en-US" sz="1100" kern="1200" dirty="0"/>
            <a:t>。</a:t>
          </a:r>
        </a:p>
      </dsp:txBody>
      <dsp:txXfrm>
        <a:off x="6417059" y="2432727"/>
        <a:ext cx="3701133" cy="1408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13770-14DE-BD4A-8422-173CB54FB7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543C64-AF19-514E-8D9F-0BDE32DF8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8E0921-3D95-344F-B840-8BAAFF56F894}"/>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65838AF2-537B-0B49-AF58-94ECA02BB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CB905-934F-C347-B8CB-ED14CEF30448}"/>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0487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80CD2-9F46-0A4A-B5F4-8CFCA3F19F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A7E057-9115-7F47-9BAE-B25DBD055B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692BD4-2F24-064F-9CEF-25C4EA69A87D}"/>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D37CC519-3575-C743-8EA2-952624C76B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6E8AB-95D6-6F42-A0D8-D529FACC4055}"/>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2420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EC3219-60E9-254B-A212-66F094FFB3F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6E2F17-5168-574B-9D7A-457FC8092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FDA651-C165-B042-9B02-2D4CA2528D8D}"/>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EE062A34-844E-1643-B94A-7F3A573152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FC58EB-171B-254F-ABB0-2B15F57DBFB3}"/>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8573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F08A2-B99C-024C-898F-688F0F2EE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CE2B4A-5531-E041-9DF6-9718B4C07C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BFF942-BEAC-8D49-B785-32DDE112D0FF}"/>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97F8673E-5000-974A-A1EE-4650C506F9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7E83F6-3C45-D44C-9EB0-E114C881EC41}"/>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4475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D5251D-94B6-1F4D-9290-CEC663DA96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D1A029-4E40-134E-802C-59162BE4A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E963C7-A8C1-6E4C-A7B0-D8967C108A71}"/>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E6BB0B54-1E28-5E4A-9AE4-0BB3ADC655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C8185-6410-6A48-808C-69735D588D3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08527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27C8C-5BF5-FB4D-B09A-4D83C31355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345CF9-9CD5-C747-8909-54325A13393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5DE4D4-55F9-8B4E-B94B-FE8FC808AA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45AAC7-440D-A240-9C3E-F5CAE590C0AE}"/>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6" name="フッター プレースホルダー 5">
            <a:extLst>
              <a:ext uri="{FF2B5EF4-FFF2-40B4-BE49-F238E27FC236}">
                <a16:creationId xmlns:a16="http://schemas.microsoft.com/office/drawing/2014/main" id="{0A7BAD00-88EB-3C4F-A872-36ED42A028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10E9B9-6092-524A-84B3-6A22D2DB342C}"/>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25949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26F84-3BD6-0747-915A-F568FF598F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2EAE69-DF96-ED4C-B775-F8B90F826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6EA5B6-0C2C-E141-A11C-06CE43BEB82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0231209-AA9B-884E-A307-2FE70904A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BC2B0B-C56E-7C46-B588-7B7642A903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1C6340-24BD-3047-ADBA-D22CB0276D38}"/>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8" name="フッター プレースホルダー 7">
            <a:extLst>
              <a:ext uri="{FF2B5EF4-FFF2-40B4-BE49-F238E27FC236}">
                <a16:creationId xmlns:a16="http://schemas.microsoft.com/office/drawing/2014/main" id="{47E42B5D-8DAD-454B-A3FC-AFCE1624A9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A86640-A55A-9A4A-A9A1-BC996D95D39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157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12776-C5EC-A048-A139-934DD7035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84BAC6-4DDA-E543-9955-31B5C4A4B31F}"/>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4" name="フッター プレースホルダー 3">
            <a:extLst>
              <a:ext uri="{FF2B5EF4-FFF2-40B4-BE49-F238E27FC236}">
                <a16:creationId xmlns:a16="http://schemas.microsoft.com/office/drawing/2014/main" id="{59EE91C9-FAD3-7C4F-B399-02F12D819B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57DA27-DD29-D34E-8756-4D92B1660226}"/>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0003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54E9D4-A485-1A4E-8DF5-2467B152388F}"/>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3" name="フッター プレースホルダー 2">
            <a:extLst>
              <a:ext uri="{FF2B5EF4-FFF2-40B4-BE49-F238E27FC236}">
                <a16:creationId xmlns:a16="http://schemas.microsoft.com/office/drawing/2014/main" id="{A8ADE253-57AA-E046-85CF-70732496CF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623E6-CECB-FE4A-83FC-6B9833E4D5AD}"/>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2965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F7983-F439-B548-89D4-338BAD5199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E12EAE-C3E4-AC40-B3F2-E67D85BB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644197-77F2-5E4C-89C0-C77225D38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1A667-0475-E248-A4BD-EDFB1C396130}"/>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6" name="フッター プレースホルダー 5">
            <a:extLst>
              <a:ext uri="{FF2B5EF4-FFF2-40B4-BE49-F238E27FC236}">
                <a16:creationId xmlns:a16="http://schemas.microsoft.com/office/drawing/2014/main" id="{39E2E22A-F69F-9B47-959D-265488472F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D211A-F6D7-D442-8436-8CB3B5F50854}"/>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368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854C6-A416-514B-BEF0-DC3760ED5C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EF9790-AC46-B542-8989-91CD5D835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65F47D-8EA2-4740-9754-C6AA023B3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11CE27-D43B-3947-9230-9D8A6CC27371}"/>
              </a:ext>
            </a:extLst>
          </p:cNvPr>
          <p:cNvSpPr>
            <a:spLocks noGrp="1"/>
          </p:cNvSpPr>
          <p:nvPr>
            <p:ph type="dt" sz="half" idx="10"/>
          </p:nvPr>
        </p:nvSpPr>
        <p:spPr/>
        <p:txBody>
          <a:bodyPr/>
          <a:lstStyle/>
          <a:p>
            <a:fld id="{0394A5F2-EE4E-8D43-8095-7BEE3FF37D66}" type="datetimeFigureOut">
              <a:rPr kumimoji="1" lang="ja-JP" altLang="en-US" smtClean="0"/>
              <a:t>2019/12/31</a:t>
            </a:fld>
            <a:endParaRPr kumimoji="1" lang="ja-JP" altLang="en-US"/>
          </a:p>
        </p:txBody>
      </p:sp>
      <p:sp>
        <p:nvSpPr>
          <p:cNvPr id="6" name="フッター プレースホルダー 5">
            <a:extLst>
              <a:ext uri="{FF2B5EF4-FFF2-40B4-BE49-F238E27FC236}">
                <a16:creationId xmlns:a16="http://schemas.microsoft.com/office/drawing/2014/main" id="{DA1E4A44-B93F-164C-B524-6A80BA05AE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68C9F-E6F4-8749-A990-859EAA06E297}"/>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29159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496DB9-6E59-2F47-8824-2A9485FA7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AD3C4-31C1-BE4C-BB50-003200344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F605AE-23ED-F345-8F43-33CDB8231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4A5F2-EE4E-8D43-8095-7BEE3FF37D66}" type="datetimeFigureOut">
              <a:rPr kumimoji="1" lang="ja-JP" altLang="en-US" smtClean="0"/>
              <a:t>2019/12/31</a:t>
            </a:fld>
            <a:endParaRPr kumimoji="1" lang="ja-JP" altLang="en-US"/>
          </a:p>
        </p:txBody>
      </p:sp>
      <p:sp>
        <p:nvSpPr>
          <p:cNvPr id="5" name="フッター プレースホルダー 4">
            <a:extLst>
              <a:ext uri="{FF2B5EF4-FFF2-40B4-BE49-F238E27FC236}">
                <a16:creationId xmlns:a16="http://schemas.microsoft.com/office/drawing/2014/main" id="{6D4D0042-2327-7445-A072-93FC69C54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51690E-2AD1-8546-8A40-E1B749A65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79470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maps/d/u/0/edit?hl=ja&amp;mid=1WPFr_Veo-rrw7aPY9TnSn2h5NoFI1b4f&amp;ll=35.44266680322754%2C140.1888399500001&amp;z=9" TargetMode="External"/><Relationship Id="rId2" Type="http://schemas.openxmlformats.org/officeDocument/2006/relationships/hyperlink" Target="http://google.com/maps/d/u/0/edit?hl=ja&amp;mid=1Qc5q9x_z-HAepca54Z0buj-LU-RI86Am&amp;ll=35.38045448065999%2C138.68978455&amp;z=8" TargetMode="External"/><Relationship Id="rId1" Type="http://schemas.openxmlformats.org/officeDocument/2006/relationships/slideLayout" Target="../slideLayouts/slideLayout2.xml"/><Relationship Id="rId5" Type="http://schemas.openxmlformats.org/officeDocument/2006/relationships/hyperlink" Target="https://www.google.com/maps/d/u/0/edit?hl=ja&amp;mid=1sDNfmcdJMo8ZHvWu2D_tNafqbl3c6ZvC&amp;ll=37.906726324268085%2C140.05337999999995&amp;z=7" TargetMode="External"/><Relationship Id="rId4" Type="http://schemas.openxmlformats.org/officeDocument/2006/relationships/hyperlink" Target="https://www.google.com/maps/d/u/0/edit?hl=ja&amp;mid=1SoLaVeQsOiBEUDjmEzQBuxAtkwffxdqD&amp;ll=35.38785410859266%2C138.48462695&amp;z=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8C3B200A-3D74-9E44-BB79-C283D09D9CB4}"/>
              </a:ext>
            </a:extLst>
          </p:cNvPr>
          <p:cNvSpPr>
            <a:spLocks noGrp="1"/>
          </p:cNvSpPr>
          <p:nvPr>
            <p:ph type="ctrTitle"/>
          </p:nvPr>
        </p:nvSpPr>
        <p:spPr>
          <a:xfrm>
            <a:off x="3045368" y="2043663"/>
            <a:ext cx="6105194" cy="2031055"/>
          </a:xfrm>
        </p:spPr>
        <p:txBody>
          <a:bodyPr>
            <a:normAutofit/>
          </a:bodyPr>
          <a:lstStyle/>
          <a:p>
            <a:r>
              <a:rPr lang="ja-JP" altLang="en-US" sz="3800">
                <a:solidFill>
                  <a:srgbClr val="FFFFFF"/>
                </a:solidFill>
              </a:rPr>
              <a:t>クライシスマッピングとは。</a:t>
            </a:r>
            <a:br>
              <a:rPr lang="en-US" altLang="ja-JP" sz="3800">
                <a:solidFill>
                  <a:srgbClr val="FFFFFF"/>
                </a:solidFill>
              </a:rPr>
            </a:br>
            <a:r>
              <a:rPr lang="ja-JP" altLang="en-US" sz="3800">
                <a:solidFill>
                  <a:srgbClr val="FFFFFF"/>
                </a:solidFill>
              </a:rPr>
              <a:t>現在の状況から次の災害に向けての展開について</a:t>
            </a:r>
            <a:r>
              <a:rPr lang="en-US" altLang="ja-JP" sz="3800">
                <a:solidFill>
                  <a:srgbClr val="FFFFFF"/>
                </a:solidFill>
              </a:rPr>
              <a:t>	</a:t>
            </a:r>
            <a:endParaRPr kumimoji="1" lang="ja-JP" altLang="en-US" sz="3800">
              <a:solidFill>
                <a:srgbClr val="FFFFFF"/>
              </a:solidFill>
            </a:endParaRPr>
          </a:p>
        </p:txBody>
      </p:sp>
      <p:sp>
        <p:nvSpPr>
          <p:cNvPr id="3" name="字幕 2">
            <a:extLst>
              <a:ext uri="{FF2B5EF4-FFF2-40B4-BE49-F238E27FC236}">
                <a16:creationId xmlns:a16="http://schemas.microsoft.com/office/drawing/2014/main" id="{6D746026-87A9-4447-B5DD-C02FA748A38C}"/>
              </a:ext>
            </a:extLst>
          </p:cNvPr>
          <p:cNvSpPr>
            <a:spLocks noGrp="1"/>
          </p:cNvSpPr>
          <p:nvPr>
            <p:ph type="subTitle" idx="1"/>
          </p:nvPr>
        </p:nvSpPr>
        <p:spPr>
          <a:xfrm>
            <a:off x="3045368" y="4074718"/>
            <a:ext cx="6105194" cy="991552"/>
          </a:xfrm>
        </p:spPr>
        <p:txBody>
          <a:bodyPr>
            <a:normAutofit/>
          </a:bodyPr>
          <a:lstStyle/>
          <a:p>
            <a:pPr algn="l"/>
            <a:r>
              <a:rPr kumimoji="1" lang="ja-JP" altLang="en-US" sz="1600">
                <a:solidFill>
                  <a:srgbClr val="FFFFFF"/>
                </a:solidFill>
              </a:rPr>
              <a:t>現在起きている現状を打破しこれから起きうる災害を対策するためにどうすべきか。</a:t>
            </a:r>
            <a:br>
              <a:rPr lang="en-US" altLang="ja-JP" sz="1600" dirty="0">
                <a:solidFill>
                  <a:srgbClr val="FFFFFF"/>
                </a:solidFill>
              </a:rPr>
            </a:br>
            <a:r>
              <a:rPr lang="ja-JP" altLang="en-US" sz="1600">
                <a:solidFill>
                  <a:srgbClr val="FFFFFF"/>
                </a:solidFill>
              </a:rPr>
              <a:t>今回は現時点で行っている作業からどう簡単に誰にでもできるクライシスマッピングを提供するかを考えていきたいと思います。</a:t>
            </a:r>
            <a:endParaRPr kumimoji="1" lang="ja-JP" altLang="en-US" sz="1600">
              <a:solidFill>
                <a:srgbClr val="FFFFFF"/>
              </a:solidFill>
            </a:endParaRPr>
          </a:p>
        </p:txBody>
      </p:sp>
    </p:spTree>
    <p:extLst>
      <p:ext uri="{BB962C8B-B14F-4D97-AF65-F5344CB8AC3E}">
        <p14:creationId xmlns:p14="http://schemas.microsoft.com/office/powerpoint/2010/main" val="255335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0EF2E59-A9A4-824B-8F85-E27596E8F7D0}"/>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現在の自分の活動について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4FE7980-EB52-2347-869D-28D1B2A7010C}"/>
              </a:ext>
            </a:extLst>
          </p:cNvPr>
          <p:cNvSpPr>
            <a:spLocks noGrp="1"/>
          </p:cNvSpPr>
          <p:nvPr>
            <p:ph idx="1"/>
          </p:nvPr>
        </p:nvSpPr>
        <p:spPr>
          <a:xfrm>
            <a:off x="4976031" y="543697"/>
            <a:ext cx="6377769" cy="5251622"/>
          </a:xfrm>
        </p:spPr>
        <p:txBody>
          <a:bodyPr anchor="ctr">
            <a:normAutofit/>
          </a:bodyPr>
          <a:lstStyle/>
          <a:p>
            <a:r>
              <a:rPr kumimoji="1" lang="ja-JP" altLang="en-US" sz="2400"/>
              <a:t>松野弘法です。</a:t>
            </a:r>
            <a:endParaRPr kumimoji="1" lang="en-US" altLang="ja-JP" sz="2400" dirty="0"/>
          </a:p>
          <a:p>
            <a:r>
              <a:rPr lang="ja-JP" altLang="en-US" sz="2400"/>
              <a:t>現在はフロントエンジニアとしてプログラミングを行いながら災害時の</a:t>
            </a:r>
            <a:r>
              <a:rPr lang="en-US" altLang="ja-JP" sz="2400" dirty="0"/>
              <a:t>IT</a:t>
            </a:r>
            <a:r>
              <a:rPr lang="ja-JP" altLang="en-US" sz="2400"/>
              <a:t>を使ったボランティア活動を行っています。</a:t>
            </a:r>
            <a:endParaRPr lang="en-US" altLang="ja-JP" sz="2400" dirty="0"/>
          </a:p>
          <a:p>
            <a:r>
              <a:rPr kumimoji="1" lang="ja-JP" altLang="en-US" sz="2400"/>
              <a:t>今は</a:t>
            </a:r>
            <a:r>
              <a:rPr kumimoji="1" lang="en-US" altLang="ja-JP" sz="2400" dirty="0"/>
              <a:t>Code</a:t>
            </a:r>
            <a:r>
              <a:rPr kumimoji="1" lang="ja-JP" altLang="en-US" sz="2400"/>
              <a:t> </a:t>
            </a:r>
            <a:r>
              <a:rPr kumimoji="1" lang="en-US" altLang="ja-JP" sz="2400" dirty="0"/>
              <a:t>for Japan</a:t>
            </a:r>
            <a:r>
              <a:rPr lang="ja-JP" altLang="en-US" sz="2400"/>
              <a:t>および各地のブリゲードで活動と</a:t>
            </a:r>
            <a:r>
              <a:rPr lang="en-US" altLang="ja-JP" sz="2400" dirty="0"/>
              <a:t>IT-DART</a:t>
            </a:r>
            <a:r>
              <a:rPr lang="ja-JP" altLang="en-US" sz="2400"/>
              <a:t>コーディネーターとして活動しています。</a:t>
            </a:r>
            <a:endParaRPr lang="en-US" altLang="ja-JP" sz="2400" dirty="0"/>
          </a:p>
          <a:p>
            <a:r>
              <a:rPr lang="ja-JP" altLang="en-US" sz="2400"/>
              <a:t>今年の山形地震は情報コーディネーターとして・台風１５号・台風１９号災害にてクライシスマッパーとして活躍しています。</a:t>
            </a:r>
            <a:endParaRPr lang="en-US" altLang="ja-JP" sz="2400" dirty="0"/>
          </a:p>
          <a:p>
            <a:r>
              <a:rPr lang="en-US" altLang="ja-JP" sz="2400" dirty="0"/>
              <a:t>MA</a:t>
            </a:r>
            <a:r>
              <a:rPr lang="ja-JP" altLang="en-US" sz="2400"/>
              <a:t>（旧</a:t>
            </a:r>
            <a:r>
              <a:rPr lang="en-US" altLang="ja-JP" sz="2400" dirty="0" err="1"/>
              <a:t>MashupAward</a:t>
            </a:r>
            <a:r>
              <a:rPr lang="ja-JP" altLang="en-US" sz="2400"/>
              <a:t>）にてハッカソン参加者として活躍しています。</a:t>
            </a:r>
            <a:endParaRPr lang="en-US" altLang="ja-JP" sz="2400" dirty="0"/>
          </a:p>
        </p:txBody>
      </p:sp>
    </p:spTree>
    <p:extLst>
      <p:ext uri="{BB962C8B-B14F-4D97-AF65-F5344CB8AC3E}">
        <p14:creationId xmlns:p14="http://schemas.microsoft.com/office/powerpoint/2010/main" val="22749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C36CC7A-15CA-7847-80D3-D44F7858990B}"/>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私が作ったクライシスマップについて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FF419741-EE1A-F54F-83C0-580E93B52B69}"/>
              </a:ext>
            </a:extLst>
          </p:cNvPr>
          <p:cNvSpPr>
            <a:spLocks noGrp="1"/>
          </p:cNvSpPr>
          <p:nvPr>
            <p:ph idx="1"/>
          </p:nvPr>
        </p:nvSpPr>
        <p:spPr>
          <a:xfrm>
            <a:off x="4976031" y="963877"/>
            <a:ext cx="6377769" cy="4930246"/>
          </a:xfrm>
        </p:spPr>
        <p:txBody>
          <a:bodyPr anchor="ctr">
            <a:normAutofit/>
          </a:bodyPr>
          <a:lstStyle/>
          <a:p>
            <a:r>
              <a:rPr kumimoji="1" lang="ja-JP" altLang="en-US" sz="1900"/>
              <a:t>現在私が作った</a:t>
            </a:r>
            <a:r>
              <a:rPr lang="ja-JP" altLang="en-US" sz="1900"/>
              <a:t>クライシスマップ</a:t>
            </a:r>
            <a:r>
              <a:rPr kumimoji="1" lang="ja-JP" altLang="en-US" sz="1900"/>
              <a:t>に関しては公開ベースに上がっています。</a:t>
            </a:r>
            <a:br>
              <a:rPr kumimoji="1" lang="en-US" altLang="ja-JP" sz="1900" dirty="0"/>
            </a:br>
            <a:r>
              <a:rPr kumimoji="1" lang="ja-JP" altLang="en-US" sz="1600"/>
              <a:t>１．</a:t>
            </a:r>
            <a:r>
              <a:rPr kumimoji="1" lang="ja-JP" altLang="en-US" sz="1600">
                <a:hlinkClick r:id="rId2"/>
              </a:rPr>
              <a:t>千葉県台風</a:t>
            </a:r>
            <a:r>
              <a:rPr kumimoji="1" lang="en-US" altLang="ja-JP" sz="1600" dirty="0">
                <a:hlinkClick r:id="rId2"/>
              </a:rPr>
              <a:t>15</a:t>
            </a:r>
            <a:r>
              <a:rPr kumimoji="1" lang="ja-JP" altLang="en-US" sz="1600">
                <a:hlinkClick r:id="rId2"/>
              </a:rPr>
              <a:t>号被災地区ボランティア及び施設提供地区</a:t>
            </a:r>
            <a:br>
              <a:rPr kumimoji="1" lang="en-US" altLang="ja-JP" sz="1600" dirty="0"/>
            </a:br>
            <a:r>
              <a:rPr kumimoji="1" lang="ja-JP" altLang="en-US" sz="1600"/>
              <a:t>２．</a:t>
            </a:r>
            <a:r>
              <a:rPr kumimoji="1" lang="en-US" altLang="ja-JP" sz="1600" dirty="0">
                <a:hlinkClick r:id="rId3"/>
              </a:rPr>
              <a:t>20190908</a:t>
            </a:r>
            <a:r>
              <a:rPr kumimoji="1" lang="ja-JP" altLang="en-US" sz="1600">
                <a:hlinkClick r:id="rId3"/>
              </a:rPr>
              <a:t>台風</a:t>
            </a:r>
            <a:r>
              <a:rPr kumimoji="1" lang="en-US" altLang="ja-JP" sz="1600" dirty="0">
                <a:hlinkClick r:id="rId3"/>
              </a:rPr>
              <a:t>15</a:t>
            </a:r>
            <a:r>
              <a:rPr kumimoji="1" lang="ja-JP" altLang="en-US" sz="1600">
                <a:hlinkClick r:id="rId3"/>
              </a:rPr>
              <a:t>号災害ボランティアセンターマップ</a:t>
            </a:r>
            <a:br>
              <a:rPr kumimoji="1" lang="en-US" altLang="ja-JP" sz="1600" dirty="0"/>
            </a:br>
            <a:r>
              <a:rPr kumimoji="1" lang="ja-JP" altLang="en-US" sz="1600"/>
              <a:t>３．</a:t>
            </a:r>
            <a:r>
              <a:rPr kumimoji="1" lang="ja-JP" altLang="en-US" sz="1600">
                <a:hlinkClick r:id="rId4"/>
              </a:rPr>
              <a:t>令和元年</a:t>
            </a:r>
            <a:r>
              <a:rPr kumimoji="1" lang="en-US" altLang="ja-JP" sz="1600" dirty="0">
                <a:hlinkClick r:id="rId4"/>
              </a:rPr>
              <a:t>10</a:t>
            </a:r>
            <a:r>
              <a:rPr kumimoji="1" lang="ja-JP" altLang="en-US" sz="1600">
                <a:hlinkClick r:id="rId4"/>
              </a:rPr>
              <a:t>月台風</a:t>
            </a:r>
            <a:r>
              <a:rPr kumimoji="1" lang="en-US" altLang="ja-JP" sz="1600" dirty="0">
                <a:hlinkClick r:id="rId4"/>
              </a:rPr>
              <a:t>19</a:t>
            </a:r>
            <a:r>
              <a:rPr kumimoji="1" lang="ja-JP" altLang="en-US" sz="1600">
                <a:hlinkClick r:id="rId4"/>
              </a:rPr>
              <a:t>号関連避難所マップ</a:t>
            </a:r>
            <a:br>
              <a:rPr lang="en-US" altLang="ja-JP" sz="1600" dirty="0"/>
            </a:br>
            <a:r>
              <a:rPr lang="ja-JP" altLang="en-US" sz="1600"/>
              <a:t>４．</a:t>
            </a:r>
            <a:r>
              <a:rPr lang="ja-JP" altLang="en-US" sz="1600">
                <a:hlinkClick r:id="rId5"/>
              </a:rPr>
              <a:t>令和元年</a:t>
            </a:r>
            <a:r>
              <a:rPr lang="en-US" altLang="ja-JP" sz="1600" dirty="0">
                <a:hlinkClick r:id="rId5"/>
              </a:rPr>
              <a:t>10</a:t>
            </a:r>
            <a:r>
              <a:rPr lang="ja-JP" altLang="en-US" sz="1600">
                <a:hlinkClick r:id="rId5"/>
              </a:rPr>
              <a:t>月台風</a:t>
            </a:r>
            <a:r>
              <a:rPr lang="en-US" altLang="ja-JP" sz="1600" dirty="0">
                <a:hlinkClick r:id="rId5"/>
              </a:rPr>
              <a:t>19</a:t>
            </a:r>
            <a:r>
              <a:rPr lang="ja-JP" altLang="en-US" sz="1600">
                <a:hlinkClick r:id="rId5"/>
              </a:rPr>
              <a:t>号関連避難所マップその２</a:t>
            </a:r>
            <a:endParaRPr lang="en-US" altLang="ja-JP" sz="1600" dirty="0"/>
          </a:p>
          <a:p>
            <a:pPr marL="0" indent="0">
              <a:buNone/>
            </a:pPr>
            <a:r>
              <a:rPr lang="ja-JP" altLang="en-US" sz="1900"/>
              <a:t>これらを作るために悩んだことは実はすべて地道な手作業での入力を行っています。</a:t>
            </a:r>
            <a:endParaRPr lang="en-US" altLang="ja-JP" sz="1900" dirty="0"/>
          </a:p>
          <a:p>
            <a:pPr marL="0" indent="0">
              <a:buNone/>
            </a:pPr>
            <a:r>
              <a:rPr lang="ja-JP" altLang="en-US" sz="1900"/>
              <a:t>情報源として</a:t>
            </a:r>
            <a:br>
              <a:rPr lang="en-US" altLang="ja-JP" sz="1900" dirty="0"/>
            </a:br>
            <a:r>
              <a:rPr lang="ja-JP" altLang="en-US" sz="1600"/>
              <a:t>・</a:t>
            </a:r>
            <a:r>
              <a:rPr lang="en-US" altLang="ja-JP" sz="1600" dirty="0"/>
              <a:t>NHK</a:t>
            </a:r>
            <a:r>
              <a:rPr lang="ja-JP" altLang="en-US" sz="1600"/>
              <a:t>災害情報</a:t>
            </a:r>
            <a:br>
              <a:rPr lang="en-US" altLang="ja-JP" sz="1600" dirty="0"/>
            </a:br>
            <a:r>
              <a:rPr lang="ja-JP" altLang="en-US" sz="1600"/>
              <a:t>・県市町村が出している災害情報</a:t>
            </a:r>
            <a:br>
              <a:rPr lang="en-US" altLang="ja-JP" sz="1600" dirty="0"/>
            </a:br>
            <a:r>
              <a:rPr lang="ja-JP" altLang="en-US" sz="1600"/>
              <a:t>・</a:t>
            </a:r>
            <a:r>
              <a:rPr lang="en-US" altLang="ja-JP" sz="1600" dirty="0"/>
              <a:t>Facebook</a:t>
            </a:r>
            <a:r>
              <a:rPr lang="ja-JP" altLang="en-US" sz="1600"/>
              <a:t>災害ボランティアグループからの情報</a:t>
            </a:r>
            <a:br>
              <a:rPr lang="en-US" altLang="ja-JP" sz="1600" dirty="0"/>
            </a:br>
            <a:r>
              <a:rPr lang="ja-JP" altLang="en-US" sz="1900"/>
              <a:t>を洗い出しマッピングを行い情報を入力するという地道な作業をしています。</a:t>
            </a:r>
            <a:endParaRPr lang="en-US" altLang="ja-JP" sz="1900" dirty="0"/>
          </a:p>
          <a:p>
            <a:pPr marL="0" indent="0">
              <a:buNone/>
            </a:pPr>
            <a:r>
              <a:rPr kumimoji="1" lang="ja-JP" altLang="en-US" sz="1900"/>
              <a:t>これらの情報をなんとかしたいと思って次の災害に向けたツールを作り今後の災害対策を皆さんと検討していきたいと思っています。</a:t>
            </a:r>
            <a:endParaRPr kumimoji="1" lang="en-US" altLang="ja-JP" sz="1900" dirty="0"/>
          </a:p>
        </p:txBody>
      </p:sp>
    </p:spTree>
    <p:extLst>
      <p:ext uri="{BB962C8B-B14F-4D97-AF65-F5344CB8AC3E}">
        <p14:creationId xmlns:p14="http://schemas.microsoft.com/office/powerpoint/2010/main" val="427544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420BCD-E8CA-464A-B8E1-47BF54527BCD}"/>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本来のクライシスマップの姿</a:t>
            </a:r>
            <a:br>
              <a:rPr kumimoji="1" lang="en-US" altLang="ja-JP" dirty="0">
                <a:solidFill>
                  <a:schemeClr val="accent1"/>
                </a:solidFill>
              </a:rPr>
            </a:br>
            <a:r>
              <a:rPr lang="ja-JP" altLang="en-US">
                <a:solidFill>
                  <a:schemeClr val="accent1"/>
                </a:solidFill>
              </a:rPr>
              <a:t>とは？</a:t>
            </a:r>
            <a:endParaRPr kumimoji="1" lang="ja-JP" alt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94C8FC8F-C792-204C-A853-0E15A5169AAD}"/>
              </a:ext>
            </a:extLst>
          </p:cNvPr>
          <p:cNvSpPr>
            <a:spLocks noGrp="1"/>
          </p:cNvSpPr>
          <p:nvPr>
            <p:ph idx="1"/>
          </p:nvPr>
        </p:nvSpPr>
        <p:spPr>
          <a:xfrm>
            <a:off x="4976031" y="963877"/>
            <a:ext cx="6377769" cy="4930246"/>
          </a:xfrm>
        </p:spPr>
        <p:txBody>
          <a:bodyPr anchor="ctr">
            <a:normAutofit/>
          </a:bodyPr>
          <a:lstStyle/>
          <a:p>
            <a:pPr marL="0" indent="0">
              <a:buNone/>
            </a:pPr>
            <a:r>
              <a:rPr kumimoji="1" lang="ja-JP" altLang="en-US" b="1"/>
              <a:t>常にリアルタイム的なクライシスマップへの情報表示</a:t>
            </a:r>
            <a:br>
              <a:rPr lang="en-US" altLang="ja-JP" dirty="0"/>
            </a:br>
            <a:r>
              <a:rPr lang="ja-JP" altLang="en-US" sz="2400"/>
              <a:t>　実はこれが一番難しい課題です。</a:t>
            </a:r>
            <a:br>
              <a:rPr lang="en-US" altLang="ja-JP" sz="2400" dirty="0"/>
            </a:br>
            <a:r>
              <a:rPr lang="ja-JP" altLang="en-US" sz="2400"/>
              <a:t>　現状ですが県市町村によって情報形態がまちまちになっている状況です。</a:t>
            </a:r>
            <a:br>
              <a:rPr lang="en-US" altLang="ja-JP" sz="2400" dirty="0"/>
            </a:br>
            <a:r>
              <a:rPr lang="ja-JP" altLang="en-US" sz="2400"/>
              <a:t>　できれば県市町村の皆さんと私達でフォーマットなどを統一できるように考えていきたいと思っています。</a:t>
            </a:r>
            <a:br>
              <a:rPr lang="en-US" altLang="ja-JP" sz="2400" dirty="0"/>
            </a:br>
            <a:r>
              <a:rPr lang="ja-JP" altLang="en-US" sz="2400"/>
              <a:t>　</a:t>
            </a:r>
            <a:br>
              <a:rPr lang="en-US" altLang="ja-JP" sz="2400" dirty="0"/>
            </a:br>
            <a:r>
              <a:rPr lang="ja-JP" altLang="en-US" sz="2400"/>
              <a:t>　</a:t>
            </a:r>
            <a:endParaRPr lang="en-US" altLang="ja-JP" sz="2400" dirty="0"/>
          </a:p>
        </p:txBody>
      </p:sp>
    </p:spTree>
    <p:extLst>
      <p:ext uri="{BB962C8B-B14F-4D97-AF65-F5344CB8AC3E}">
        <p14:creationId xmlns:p14="http://schemas.microsoft.com/office/powerpoint/2010/main" val="8470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98C50-1C4D-2241-8113-B85397C4111E}"/>
              </a:ext>
            </a:extLst>
          </p:cNvPr>
          <p:cNvSpPr>
            <a:spLocks noGrp="1"/>
          </p:cNvSpPr>
          <p:nvPr>
            <p:ph type="title"/>
          </p:nvPr>
        </p:nvSpPr>
        <p:spPr>
          <a:xfrm>
            <a:off x="870204" y="606564"/>
            <a:ext cx="10451592" cy="1325563"/>
          </a:xfrm>
        </p:spPr>
        <p:txBody>
          <a:bodyPr anchor="ctr">
            <a:normAutofit/>
          </a:bodyPr>
          <a:lstStyle/>
          <a:p>
            <a:r>
              <a:rPr lang="ja-JP" altLang="en-US"/>
              <a:t>現時点の災害情報の現状とクライシスマップの作成現状は</a:t>
            </a:r>
          </a:p>
        </p:txBody>
      </p:sp>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コンテンツ プレースホルダー 2">
            <a:extLst>
              <a:ext uri="{FF2B5EF4-FFF2-40B4-BE49-F238E27FC236}">
                <a16:creationId xmlns:a16="http://schemas.microsoft.com/office/drawing/2014/main" id="{0FD2E1F2-54F4-4F1D-882E-26F735D63E6A}"/>
              </a:ext>
            </a:extLst>
          </p:cNvPr>
          <p:cNvGraphicFramePr>
            <a:graphicFrameLocks noGrp="1"/>
          </p:cNvGraphicFramePr>
          <p:nvPr>
            <p:ph idx="1"/>
            <p:extLst>
              <p:ext uri="{D42A27DB-BD31-4B8C-83A1-F6EECF244321}">
                <p14:modId xmlns:p14="http://schemas.microsoft.com/office/powerpoint/2010/main" val="2781295601"/>
              </p:ext>
            </p:extLst>
          </p:nvPr>
        </p:nvGraphicFramePr>
        <p:xfrm>
          <a:off x="1000874" y="2385390"/>
          <a:ext cx="10190252" cy="4114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6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7D0E7FA-80C5-974D-AD90-DCE05255C0FA}"/>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今後の災害の備えとして考えていかないといけないこと</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448B301-FA6D-6A49-BCB5-0DC2B506B80B}"/>
              </a:ext>
            </a:extLst>
          </p:cNvPr>
          <p:cNvSpPr>
            <a:spLocks noGrp="1"/>
          </p:cNvSpPr>
          <p:nvPr>
            <p:ph idx="1"/>
          </p:nvPr>
        </p:nvSpPr>
        <p:spPr>
          <a:xfrm>
            <a:off x="4976031" y="506627"/>
            <a:ext cx="6377769" cy="5387496"/>
          </a:xfrm>
        </p:spPr>
        <p:txBody>
          <a:bodyPr anchor="ctr">
            <a:normAutofit lnSpcReduction="10000"/>
          </a:bodyPr>
          <a:lstStyle/>
          <a:p>
            <a:pPr marL="0" indent="0">
              <a:buNone/>
            </a:pPr>
            <a:r>
              <a:rPr kumimoji="1" lang="ja-JP" altLang="en-US" sz="1800" b="1"/>
              <a:t>災害情報の</a:t>
            </a:r>
            <a:r>
              <a:rPr kumimoji="1" lang="en-US" altLang="ja-JP" sz="1800" b="1" dirty="0"/>
              <a:t>Web</a:t>
            </a:r>
            <a:r>
              <a:rPr kumimoji="1" lang="ja-JP" altLang="en-US" sz="1800" b="1"/>
              <a:t>統一フォーマットの準備</a:t>
            </a:r>
            <a:br>
              <a:rPr kumimoji="1" lang="en-US" altLang="ja-JP" sz="1600" dirty="0"/>
            </a:br>
            <a:r>
              <a:rPr kumimoji="1" lang="ja-JP" altLang="en-US" sz="1400"/>
              <a:t>　これは考えていかないといけない最大の課題です。</a:t>
            </a:r>
            <a:br>
              <a:rPr kumimoji="1" lang="en-US" altLang="ja-JP" sz="1400" dirty="0"/>
            </a:br>
            <a:r>
              <a:rPr kumimoji="1" lang="ja-JP" altLang="en-US" sz="1400"/>
              <a:t>　現在は文字情報ベースを優先している自治体や表ベースで投稿してくれる自治体と別れています。</a:t>
            </a:r>
            <a:br>
              <a:rPr lang="en-US" altLang="ja-JP" sz="1400" dirty="0"/>
            </a:br>
            <a:r>
              <a:rPr lang="ja-JP" altLang="en-US" sz="1400"/>
              <a:t>　今後は表ベースの統一フォーマットを自治体の皆さんと考えていきながら、読み込み自動化に向けて私は作業していきたいと思っています。</a:t>
            </a:r>
            <a:br>
              <a:rPr lang="en-US" altLang="ja-JP" sz="1400" dirty="0"/>
            </a:br>
            <a:r>
              <a:rPr lang="ja-JP" altLang="en-US" sz="1400"/>
              <a:t>　今回悩んでしまったことですが集会所や公民館などの施設の住所の特定に手間取っています。</a:t>
            </a:r>
            <a:br>
              <a:rPr lang="en-US" altLang="ja-JP" sz="1400" dirty="0"/>
            </a:br>
            <a:r>
              <a:rPr lang="ja-JP" altLang="en-US" sz="1400"/>
              <a:t>　今後は以下の情報いただければ助かります。</a:t>
            </a:r>
            <a:endParaRPr lang="en-US" altLang="ja-JP" sz="1400" dirty="0"/>
          </a:p>
          <a:p>
            <a:r>
              <a:rPr lang="ja-JP" altLang="en-US" sz="1400"/>
              <a:t>いただきたい施設情報として</a:t>
            </a:r>
            <a:br>
              <a:rPr lang="en-US" altLang="ja-JP" sz="1400" dirty="0"/>
            </a:br>
            <a:r>
              <a:rPr lang="ja-JP" altLang="en-US" sz="1400"/>
              <a:t>・施設名</a:t>
            </a:r>
            <a:br>
              <a:rPr lang="en-US" altLang="ja-JP" sz="1400" dirty="0"/>
            </a:br>
            <a:r>
              <a:rPr lang="ja-JP" altLang="en-US" sz="1400"/>
              <a:t>・施設住所</a:t>
            </a:r>
            <a:br>
              <a:rPr lang="en-US" altLang="ja-JP" sz="1400" dirty="0"/>
            </a:br>
            <a:r>
              <a:rPr lang="ja-JP" altLang="en-US" sz="1400"/>
              <a:t>・電話番号</a:t>
            </a:r>
            <a:br>
              <a:rPr lang="en-US" altLang="ja-JP" sz="1400" dirty="0"/>
            </a:br>
            <a:r>
              <a:rPr lang="ja-JP" altLang="en-US" sz="1400"/>
              <a:t>・施設の</a:t>
            </a:r>
            <a:r>
              <a:rPr lang="en-US" altLang="ja-JP" sz="1400" dirty="0"/>
              <a:t>URL</a:t>
            </a:r>
            <a:r>
              <a:rPr lang="ja-JP" altLang="en-US" sz="1400"/>
              <a:t>情報</a:t>
            </a:r>
            <a:endParaRPr lang="en-US" altLang="ja-JP" sz="1400" dirty="0"/>
          </a:p>
          <a:p>
            <a:pPr marL="0" indent="0">
              <a:buNone/>
            </a:pPr>
            <a:r>
              <a:rPr lang="ja-JP" altLang="en-US" sz="1400"/>
              <a:t>・災害状況にて必要な情報</a:t>
            </a:r>
            <a:br>
              <a:rPr lang="en-US" altLang="ja-JP" sz="1400" dirty="0"/>
            </a:br>
            <a:r>
              <a:rPr lang="ja-JP" altLang="en-US" sz="1400"/>
              <a:t>　・避難所情報</a:t>
            </a:r>
            <a:br>
              <a:rPr lang="en-US" altLang="ja-JP" sz="1400" dirty="0"/>
            </a:br>
            <a:r>
              <a:rPr lang="ja-JP" altLang="en-US" sz="1400"/>
              <a:t>　・入浴施設</a:t>
            </a:r>
            <a:br>
              <a:rPr lang="en-US" altLang="ja-JP" sz="1400" dirty="0"/>
            </a:br>
            <a:r>
              <a:rPr lang="ja-JP" altLang="en-US" sz="1400"/>
              <a:t>　・給水所</a:t>
            </a:r>
            <a:br>
              <a:rPr lang="en-US" altLang="ja-JP" sz="1400" dirty="0"/>
            </a:br>
            <a:r>
              <a:rPr lang="ja-JP" altLang="en-US" sz="1400"/>
              <a:t>　・携帯電話などの充電提供施設</a:t>
            </a:r>
            <a:br>
              <a:rPr lang="en-US" altLang="ja-JP" sz="1400" dirty="0"/>
            </a:br>
            <a:r>
              <a:rPr lang="ja-JP" altLang="en-US" sz="1400"/>
              <a:t>　・ボランティアセンター</a:t>
            </a:r>
            <a:br>
              <a:rPr lang="en-US" altLang="ja-JP" sz="1400" dirty="0"/>
            </a:br>
            <a:r>
              <a:rPr lang="ja-JP" altLang="en-US" sz="1400"/>
              <a:t>　・物資配給所</a:t>
            </a:r>
            <a:br>
              <a:rPr lang="en-US" altLang="ja-JP" sz="1400" dirty="0"/>
            </a:br>
            <a:r>
              <a:rPr lang="ja-JP" altLang="en-US" sz="1400"/>
              <a:t>　・休憩所などの施設開放情報</a:t>
            </a:r>
            <a:br>
              <a:rPr lang="en-US" altLang="ja-JP" sz="1400" dirty="0"/>
            </a:br>
            <a:r>
              <a:rPr lang="ja-JP" altLang="en-US" sz="1400"/>
              <a:t>　・無料</a:t>
            </a:r>
            <a:r>
              <a:rPr lang="en-US" altLang="ja-JP" sz="1400" dirty="0" err="1"/>
              <a:t>Wifi</a:t>
            </a:r>
            <a:r>
              <a:rPr lang="ja-JP" altLang="en-US" sz="1400"/>
              <a:t>提供場所</a:t>
            </a:r>
            <a:br>
              <a:rPr lang="en-US" altLang="ja-JP" sz="1400" dirty="0"/>
            </a:br>
            <a:r>
              <a:rPr lang="ja-JP" altLang="en-US" sz="1400"/>
              <a:t>　・災害時の道路通行止情報</a:t>
            </a:r>
            <a:endParaRPr lang="en-US" altLang="ja-JP" sz="1400" dirty="0"/>
          </a:p>
          <a:p>
            <a:pPr marL="0" indent="0">
              <a:buNone/>
            </a:pPr>
            <a:r>
              <a:rPr lang="ja-JP" altLang="en-US" sz="1400"/>
              <a:t>被災地（ハザードマップ）の点群データがあれば提供いただければ反映できるようにします。</a:t>
            </a:r>
            <a:br>
              <a:rPr lang="en-US" altLang="ja-JP" sz="1400" dirty="0"/>
            </a:br>
            <a:r>
              <a:rPr lang="ja-JP" altLang="en-US" sz="1400"/>
              <a:t>上記の情報を表形式で災害情報としてご準備いただけると助かります。</a:t>
            </a:r>
          </a:p>
        </p:txBody>
      </p:sp>
    </p:spTree>
    <p:extLst>
      <p:ext uri="{BB962C8B-B14F-4D97-AF65-F5344CB8AC3E}">
        <p14:creationId xmlns:p14="http://schemas.microsoft.com/office/powerpoint/2010/main" val="28994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7FD33AA-9C1F-F241-8674-206506FAF2F1}"/>
              </a:ext>
            </a:extLst>
          </p:cNvPr>
          <p:cNvSpPr>
            <a:spLocks noGrp="1"/>
          </p:cNvSpPr>
          <p:nvPr>
            <p:ph type="title"/>
          </p:nvPr>
        </p:nvSpPr>
        <p:spPr>
          <a:xfrm>
            <a:off x="838200" y="963877"/>
            <a:ext cx="3202459" cy="4930246"/>
          </a:xfrm>
        </p:spPr>
        <p:txBody>
          <a:bodyPr>
            <a:normAutofit/>
          </a:bodyPr>
          <a:lstStyle/>
          <a:p>
            <a:pPr algn="r"/>
            <a:r>
              <a:rPr kumimoji="1" lang="ja-JP" altLang="en-US" sz="4000">
                <a:solidFill>
                  <a:schemeClr val="accent1"/>
                </a:solidFill>
              </a:rPr>
              <a:t>今後私が出来うる限りの作業として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416E9951-7B28-6B47-8DFA-39FA38539E95}"/>
              </a:ext>
            </a:extLst>
          </p:cNvPr>
          <p:cNvSpPr>
            <a:spLocks noGrp="1"/>
          </p:cNvSpPr>
          <p:nvPr>
            <p:ph idx="1"/>
          </p:nvPr>
        </p:nvSpPr>
        <p:spPr>
          <a:xfrm>
            <a:off x="4905634" y="963877"/>
            <a:ext cx="6964801" cy="4930246"/>
          </a:xfrm>
        </p:spPr>
        <p:txBody>
          <a:bodyPr anchor="ctr">
            <a:normAutofit fontScale="85000" lnSpcReduction="10000"/>
          </a:bodyPr>
          <a:lstStyle/>
          <a:p>
            <a:r>
              <a:rPr kumimoji="1" lang="ja-JP" altLang="en-US" sz="2000"/>
              <a:t>今後できる作業としては</a:t>
            </a:r>
            <a:endParaRPr kumimoji="1" lang="en-US" altLang="ja-JP" sz="2000" dirty="0"/>
          </a:p>
          <a:p>
            <a:pPr marL="0" indent="0">
              <a:buNone/>
            </a:pPr>
            <a:r>
              <a:rPr kumimoji="1" lang="ja-JP" altLang="en-US" sz="1700"/>
              <a:t>　</a:t>
            </a:r>
            <a:r>
              <a:rPr kumimoji="1" lang="ja-JP" altLang="en-US" sz="1500"/>
              <a:t>・</a:t>
            </a:r>
            <a:r>
              <a:rPr kumimoji="1" lang="en-US" altLang="ja-JP" sz="1500" dirty="0"/>
              <a:t>Web</a:t>
            </a:r>
            <a:r>
              <a:rPr kumimoji="1" lang="ja-JP" altLang="en-US" sz="1500"/>
              <a:t>統一フォーマットの提案や災害情報の運用のお手伝い</a:t>
            </a:r>
            <a:br>
              <a:rPr kumimoji="1" lang="en-US" altLang="ja-JP" sz="1500" dirty="0"/>
            </a:br>
            <a:r>
              <a:rPr kumimoji="1" lang="ja-JP" altLang="en-US" sz="1500"/>
              <a:t>　・</a:t>
            </a:r>
            <a:r>
              <a:rPr kumimoji="1" lang="en-US" altLang="ja-JP" sz="1500" dirty="0"/>
              <a:t>OpenStreetMap</a:t>
            </a:r>
            <a:r>
              <a:rPr kumimoji="1" lang="ja-JP" altLang="en-US" sz="1500"/>
              <a:t>を使ったオープンなクライシスマップの提供</a:t>
            </a:r>
            <a:br>
              <a:rPr kumimoji="1" lang="en-US" altLang="ja-JP" sz="1500" dirty="0"/>
            </a:br>
            <a:r>
              <a:rPr kumimoji="1" lang="ja-JP" altLang="en-US" sz="1500"/>
              <a:t>　</a:t>
            </a:r>
            <a:r>
              <a:rPr lang="ja-JP" altLang="en-US" sz="1500"/>
              <a:t>・</a:t>
            </a:r>
            <a:r>
              <a:rPr kumimoji="1" lang="ja-JP" altLang="en-US" sz="1500"/>
              <a:t>県市町村が提供している災害情報を</a:t>
            </a:r>
            <a:r>
              <a:rPr kumimoji="1" lang="en-US" altLang="ja-JP" sz="1500" dirty="0"/>
              <a:t>Web</a:t>
            </a:r>
            <a:r>
              <a:rPr kumimoji="1" lang="ja-JP" altLang="en-US" sz="1500"/>
              <a:t>スクレイピング技術使用したクライシス　　</a:t>
            </a:r>
            <a:br>
              <a:rPr kumimoji="1" lang="en-US" altLang="ja-JP" sz="1500" dirty="0"/>
            </a:br>
            <a:r>
              <a:rPr kumimoji="1" lang="en-US" altLang="ja-JP" sz="1500" dirty="0"/>
              <a:t>    </a:t>
            </a:r>
            <a:r>
              <a:rPr kumimoji="1" lang="ja-JP" altLang="en-US" sz="1500"/>
              <a:t>マップへの自動登録システムの作成</a:t>
            </a:r>
            <a:br>
              <a:rPr kumimoji="1" lang="en-US" altLang="ja-JP" sz="1500" dirty="0"/>
            </a:br>
            <a:r>
              <a:rPr kumimoji="1" lang="ja-JP" altLang="en-US" sz="1500"/>
              <a:t>　・</a:t>
            </a:r>
            <a:r>
              <a:rPr kumimoji="1" lang="en-US" altLang="ja-JP" sz="1500" dirty="0"/>
              <a:t>CSV</a:t>
            </a:r>
            <a:r>
              <a:rPr kumimoji="1" lang="ja-JP" altLang="en-US" sz="1500"/>
              <a:t>データや</a:t>
            </a:r>
            <a:r>
              <a:rPr kumimoji="1" lang="en-US" altLang="ja-JP" sz="1500" dirty="0"/>
              <a:t>Excel</a:t>
            </a:r>
            <a:r>
              <a:rPr kumimoji="1" lang="ja-JP" altLang="en-US" sz="1500"/>
              <a:t>データを使ったクライシスマップへの自動登録システムの作成</a:t>
            </a:r>
            <a:br>
              <a:rPr kumimoji="1" lang="en-US" altLang="ja-JP" sz="1500" dirty="0"/>
            </a:br>
            <a:r>
              <a:rPr kumimoji="1" lang="ja-JP" altLang="en-US" sz="1500"/>
              <a:t>　・クライシスマップ作成参加者への入力の簡略化及び負担軽減に向けた入力システムの</a:t>
            </a:r>
            <a:br>
              <a:rPr kumimoji="1" lang="en-US" altLang="ja-JP" sz="1500" dirty="0"/>
            </a:br>
            <a:r>
              <a:rPr kumimoji="1" lang="en-US" altLang="ja-JP" sz="1500" dirty="0"/>
              <a:t>    </a:t>
            </a:r>
            <a:r>
              <a:rPr kumimoji="1" lang="ja-JP" altLang="en-US" sz="1500"/>
              <a:t>構築</a:t>
            </a:r>
            <a:endParaRPr kumimoji="1" lang="en-US" altLang="ja-JP" sz="1500" dirty="0"/>
          </a:p>
          <a:p>
            <a:pPr marL="0" indent="0">
              <a:buNone/>
            </a:pPr>
            <a:r>
              <a:rPr lang="ja-JP" altLang="en-US" sz="2000"/>
              <a:t>以上のことを行いたいと思っています。</a:t>
            </a:r>
            <a:br>
              <a:rPr lang="en-US" altLang="ja-JP" sz="2000" dirty="0"/>
            </a:br>
            <a:br>
              <a:rPr lang="en-US" altLang="ja-JP" sz="2000" dirty="0"/>
            </a:br>
            <a:r>
              <a:rPr lang="ja-JP" altLang="en-US" sz="2000"/>
              <a:t>　今現状のやり方では実は人数が集まらず一人での作業が多かったように思っています。</a:t>
            </a:r>
            <a:br>
              <a:rPr lang="en-US" altLang="ja-JP" sz="2000" dirty="0"/>
            </a:br>
            <a:r>
              <a:rPr lang="ja-JP" altLang="en-US" sz="2000"/>
              <a:t>　台風</a:t>
            </a:r>
            <a:r>
              <a:rPr lang="en-US" altLang="ja-JP" sz="2000" dirty="0"/>
              <a:t>15</a:t>
            </a:r>
            <a:r>
              <a:rPr lang="ja-JP" altLang="en-US" sz="2000"/>
              <a:t>号のクライシスマップですが約３日間で作りましたが大半の時間を私自身の自由時間を削って作業時間に当ててました。</a:t>
            </a:r>
            <a:br>
              <a:rPr lang="en-US" altLang="ja-JP" sz="2000" dirty="0"/>
            </a:br>
            <a:r>
              <a:rPr lang="ja-JP" altLang="en-US" sz="2000"/>
              <a:t>　クライシスマップ作成参加者に非常に重い負担と早く作らないといけないという事実から無言の重圧をかけていたように思っています。</a:t>
            </a:r>
            <a:br>
              <a:rPr lang="en-US" altLang="ja-JP" sz="2000" dirty="0"/>
            </a:br>
            <a:r>
              <a:rPr lang="ja-JP" altLang="en-US" sz="2000"/>
              <a:t>　いざとなれば自分ひとりでやり遂げるという気合で無茶なこともしていました。</a:t>
            </a:r>
            <a:br>
              <a:rPr lang="en-US" altLang="ja-JP" sz="2000" dirty="0"/>
            </a:br>
            <a:r>
              <a:rPr lang="ja-JP" altLang="en-US" sz="2000"/>
              <a:t>　少しでも多くの人が参加できるようにしていくことが大切だと常日頃感じています。</a:t>
            </a:r>
            <a:br>
              <a:rPr lang="en-US" altLang="ja-JP" sz="2000" dirty="0"/>
            </a:br>
            <a:r>
              <a:rPr lang="ja-JP" altLang="en-US" sz="2000"/>
              <a:t>　上記を実装やお手伝いをすることによってクライシスマッピングに参加している人が負担を感じず作業ができるようにしたいと考えています。</a:t>
            </a:r>
            <a:endParaRPr kumimoji="1" lang="ja-JP" altLang="en-US" sz="2000"/>
          </a:p>
        </p:txBody>
      </p:sp>
    </p:spTree>
    <p:extLst>
      <p:ext uri="{BB962C8B-B14F-4D97-AF65-F5344CB8AC3E}">
        <p14:creationId xmlns:p14="http://schemas.microsoft.com/office/powerpoint/2010/main" val="31550370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976</Words>
  <Application>Microsoft Macintosh PowerPoint</Application>
  <PresentationFormat>ワイド画面</PresentationFormat>
  <Paragraphs>28</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Calibri</vt:lpstr>
      <vt:lpstr>Office テーマ</vt:lpstr>
      <vt:lpstr>クライシスマッピングとは。 現在の状況から次の災害に向けての展開について </vt:lpstr>
      <vt:lpstr>現在の自分の活動について</vt:lpstr>
      <vt:lpstr>私が作ったクライシスマップについて</vt:lpstr>
      <vt:lpstr>本来のクライシスマップの姿 とは？</vt:lpstr>
      <vt:lpstr>現時点の災害情報の現状とクライシスマップの作成現状は</vt:lpstr>
      <vt:lpstr>今後の災害の備えとして考えていかないといけないこと</vt:lpstr>
      <vt:lpstr>今後私が出来うる限りの作業として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クライシスマッピングとは。 現在の状況から次の災害に向けての展開について </dc:title>
  <dc:creator>松野弘法</dc:creator>
  <cp:lastModifiedBy>松野弘法</cp:lastModifiedBy>
  <cp:revision>14</cp:revision>
  <dcterms:created xsi:type="dcterms:W3CDTF">2019-11-24T04:56:52Z</dcterms:created>
  <dcterms:modified xsi:type="dcterms:W3CDTF">2019-12-31T09:26:13Z</dcterms:modified>
</cp:coreProperties>
</file>