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221631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788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8769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2761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0699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913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6741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5743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縦書きテキスト"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付きのコンテンツ"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google.com/maps/d/u/0/edit?hl=ja&amp;mid=1Qc5q9x_z-HAepca54Z0buj-LU-RI86Am&amp;ll=35.38045448065999,138.68978455&amp;z=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google.com/maps/d/u/0/edit?hl=ja&amp;mid=1sDNfmcdJMo8ZHvWu2D_tNafqbl3c6ZvC&amp;ll=37.906726324268085,140.05337999999995&amp;z=7" TargetMode="External"/><Relationship Id="rId5" Type="http://schemas.openxmlformats.org/officeDocument/2006/relationships/hyperlink" Target="https://www.google.com/maps/d/u/0/edit?hl=ja&amp;mid=1SoLaVeQsOiBEUDjmEzQBuxAtkwffxdqD&amp;ll=35.38785410859266,138.48462695&amp;z=8" TargetMode="External"/><Relationship Id="rId4" Type="http://schemas.openxmlformats.org/officeDocument/2006/relationships/hyperlink" Target="https://www.google.com/maps/d/u/0/edit?hl=ja&amp;mid=1WPFr_Veo-rrw7aPY9TnSn2h5NoFI1b4f&amp;ll=35.44266680322754,140.1888399500001&amp;z=9"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3"/>
          <p:cNvSpPr/>
          <p:nvPr/>
        </p:nvSpPr>
        <p:spPr>
          <a:xfrm>
            <a:off x="475488" y="0"/>
            <a:ext cx="10910292"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85" name="Google Shape;85;p13"/>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86" name="Google Shape;86;p13"/>
          <p:cNvSpPr txBox="1">
            <a:spLocks noGrp="1"/>
          </p:cNvSpPr>
          <p:nvPr>
            <p:ph type="ctrTitle"/>
          </p:nvPr>
        </p:nvSpPr>
        <p:spPr>
          <a:xfrm>
            <a:off x="3045368" y="2043663"/>
            <a:ext cx="6105194" cy="2031055"/>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FFFFFF"/>
              </a:buClr>
              <a:buSzPts val="3800"/>
              <a:buFont typeface="Arial"/>
              <a:buNone/>
            </a:pPr>
            <a:r>
              <a:rPr lang="ja-JP" sz="3800">
                <a:solidFill>
                  <a:srgbClr val="FFFFFF"/>
                </a:solidFill>
              </a:rPr>
              <a:t>クライシスマッピングとは。</a:t>
            </a:r>
            <a:br>
              <a:rPr lang="ja-JP" sz="3800">
                <a:solidFill>
                  <a:srgbClr val="FFFFFF"/>
                </a:solidFill>
              </a:rPr>
            </a:br>
            <a:r>
              <a:rPr lang="ja-JP" sz="3800">
                <a:solidFill>
                  <a:srgbClr val="FFFFFF"/>
                </a:solidFill>
              </a:rPr>
              <a:t>現在の状況から次の災害に向けての展開について	</a:t>
            </a:r>
            <a:endParaRPr sz="3800">
              <a:solidFill>
                <a:srgbClr val="FFFFFF"/>
              </a:solidFill>
            </a:endParaRPr>
          </a:p>
        </p:txBody>
      </p:sp>
      <p:sp>
        <p:nvSpPr>
          <p:cNvPr id="87" name="Google Shape;87;p13"/>
          <p:cNvSpPr txBox="1">
            <a:spLocks noGrp="1"/>
          </p:cNvSpPr>
          <p:nvPr>
            <p:ph type="subTitle" idx="1"/>
          </p:nvPr>
        </p:nvSpPr>
        <p:spPr>
          <a:xfrm>
            <a:off x="3045368" y="4074718"/>
            <a:ext cx="6105194" cy="99155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FFFFFF"/>
              </a:buClr>
              <a:buSzPts val="1600"/>
              <a:buNone/>
            </a:pPr>
            <a:r>
              <a:rPr lang="ja-JP" sz="1600">
                <a:solidFill>
                  <a:srgbClr val="FFFFFF"/>
                </a:solidFill>
              </a:rPr>
              <a:t>現在起きている現状を打破しこれから起きうる災害を対策するためにどうすべきか。</a:t>
            </a:r>
            <a:br>
              <a:rPr lang="ja-JP" sz="1600">
                <a:solidFill>
                  <a:srgbClr val="FFFFFF"/>
                </a:solidFill>
              </a:rPr>
            </a:br>
            <a:r>
              <a:rPr lang="ja-JP" sz="1600">
                <a:solidFill>
                  <a:srgbClr val="FFFFFF"/>
                </a:solidFill>
              </a:rPr>
              <a:t>今回は現時点で行っている作業からどう簡単に誰にでもできるクライシスマッピングを提供するかを考えていきたいと思います。</a:t>
            </a:r>
            <a:endParaRPr sz="16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1"/>
        <p:cNvGrpSpPr/>
        <p:nvPr/>
      </p:nvGrpSpPr>
      <p:grpSpPr>
        <a:xfrm>
          <a:off x="0" y="0"/>
          <a:ext cx="0" cy="0"/>
          <a:chOff x="0" y="0"/>
          <a:chExt cx="0" cy="0"/>
        </a:xfrm>
      </p:grpSpPr>
      <p:sp>
        <p:nvSpPr>
          <p:cNvPr id="92" name="Google Shape;92;p14"/>
          <p:cNvSpPr/>
          <p:nvPr/>
        </p:nvSpPr>
        <p:spPr>
          <a:xfrm>
            <a:off x="321564" y="320040"/>
            <a:ext cx="11548872"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3" name="Google Shape;93;p14"/>
          <p:cNvSpPr txBox="1">
            <a:spLocks noGrp="1"/>
          </p:cNvSpPr>
          <p:nvPr>
            <p:ph type="title"/>
          </p:nvPr>
        </p:nvSpPr>
        <p:spPr>
          <a:xfrm>
            <a:off x="838200" y="963877"/>
            <a:ext cx="3494362" cy="4930246"/>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accent1"/>
              </a:buClr>
              <a:buSzPts val="4400"/>
              <a:buFont typeface="Arial"/>
              <a:buNone/>
            </a:pPr>
            <a:r>
              <a:rPr lang="ja-JP">
                <a:solidFill>
                  <a:schemeClr val="accent1"/>
                </a:solidFill>
              </a:rPr>
              <a:t>現在の自分の活動について</a:t>
            </a:r>
            <a:endParaRPr/>
          </a:p>
        </p:txBody>
      </p:sp>
      <p:cxnSp>
        <p:nvCxnSpPr>
          <p:cNvPr id="94" name="Google Shape;94;p14"/>
          <p:cNvCxnSpPr/>
          <p:nvPr/>
        </p:nvCxnSpPr>
        <p:spPr>
          <a:xfrm>
            <a:off x="4654296" y="2057400"/>
            <a:ext cx="0" cy="2743200"/>
          </a:xfrm>
          <a:prstGeom prst="straightConnector1">
            <a:avLst/>
          </a:prstGeom>
          <a:noFill/>
          <a:ln w="19050" cap="flat" cmpd="sng">
            <a:solidFill>
              <a:srgbClr val="262626"/>
            </a:solidFill>
            <a:prstDash val="solid"/>
            <a:miter lim="800000"/>
            <a:headEnd type="none" w="sm" len="sm"/>
            <a:tailEnd type="none" w="sm" len="sm"/>
          </a:ln>
        </p:spPr>
      </p:cxnSp>
      <p:sp>
        <p:nvSpPr>
          <p:cNvPr id="95" name="Google Shape;95;p14"/>
          <p:cNvSpPr txBox="1">
            <a:spLocks noGrp="1"/>
          </p:cNvSpPr>
          <p:nvPr>
            <p:ph type="body" idx="1"/>
          </p:nvPr>
        </p:nvSpPr>
        <p:spPr>
          <a:xfrm>
            <a:off x="4976031" y="543697"/>
            <a:ext cx="6377769" cy="5251622"/>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2400"/>
              <a:buChar char="•"/>
            </a:pPr>
            <a:r>
              <a:rPr lang="ja-JP" sz="2400"/>
              <a:t>松野弘法です。</a:t>
            </a:r>
            <a:endParaRPr sz="2400"/>
          </a:p>
          <a:p>
            <a:pPr marL="228600" lvl="0" indent="-228600" algn="l" rtl="0">
              <a:lnSpc>
                <a:spcPct val="90000"/>
              </a:lnSpc>
              <a:spcBef>
                <a:spcPts val="1000"/>
              </a:spcBef>
              <a:spcAft>
                <a:spcPts val="0"/>
              </a:spcAft>
              <a:buClr>
                <a:schemeClr val="dk1"/>
              </a:buClr>
              <a:buSzPts val="2400"/>
              <a:buChar char="•"/>
            </a:pPr>
            <a:r>
              <a:rPr lang="ja-JP" sz="2400"/>
              <a:t>現在はフロントエンジニアとしてプログラミングを行いながら災害時のITを使ったボランティア活動を行っています。</a:t>
            </a:r>
            <a:endParaRPr sz="2400"/>
          </a:p>
          <a:p>
            <a:pPr marL="228600" lvl="0" indent="-228600" algn="l" rtl="0">
              <a:lnSpc>
                <a:spcPct val="90000"/>
              </a:lnSpc>
              <a:spcBef>
                <a:spcPts val="1000"/>
              </a:spcBef>
              <a:spcAft>
                <a:spcPts val="0"/>
              </a:spcAft>
              <a:buClr>
                <a:schemeClr val="dk1"/>
              </a:buClr>
              <a:buSzPts val="2400"/>
              <a:buChar char="•"/>
            </a:pPr>
            <a:r>
              <a:rPr lang="ja-JP" sz="2400"/>
              <a:t>今はCode for Japanおよび各地のブリゲードで活動とIT-DARTコーディネーターとして活動しています。</a:t>
            </a:r>
            <a:endParaRPr sz="2400"/>
          </a:p>
          <a:p>
            <a:pPr marL="228600" lvl="0" indent="-228600" algn="l" rtl="0">
              <a:lnSpc>
                <a:spcPct val="90000"/>
              </a:lnSpc>
              <a:spcBef>
                <a:spcPts val="1000"/>
              </a:spcBef>
              <a:spcAft>
                <a:spcPts val="0"/>
              </a:spcAft>
              <a:buClr>
                <a:schemeClr val="dk1"/>
              </a:buClr>
              <a:buSzPts val="2400"/>
              <a:buChar char="•"/>
            </a:pPr>
            <a:r>
              <a:rPr lang="ja-JP" sz="2400"/>
              <a:t>今年の山形地震は情報コーディネーターとして・台風１５号・台風１９号災害にてクライシスマッパーとして活躍しています。</a:t>
            </a:r>
            <a:endParaRPr sz="2400"/>
          </a:p>
          <a:p>
            <a:pPr marL="228600" lvl="0" indent="-228600" algn="l" rtl="0">
              <a:lnSpc>
                <a:spcPct val="90000"/>
              </a:lnSpc>
              <a:spcBef>
                <a:spcPts val="1000"/>
              </a:spcBef>
              <a:spcAft>
                <a:spcPts val="0"/>
              </a:spcAft>
              <a:buClr>
                <a:schemeClr val="dk1"/>
              </a:buClr>
              <a:buSzPts val="2400"/>
              <a:buChar char="•"/>
            </a:pPr>
            <a:r>
              <a:rPr lang="ja-JP" sz="2400"/>
              <a:t>MA（旧MashupAward）にてハッカソン参加者として活躍しています。</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9"/>
        <p:cNvGrpSpPr/>
        <p:nvPr/>
      </p:nvGrpSpPr>
      <p:grpSpPr>
        <a:xfrm>
          <a:off x="0" y="0"/>
          <a:ext cx="0" cy="0"/>
          <a:chOff x="0" y="0"/>
          <a:chExt cx="0" cy="0"/>
        </a:xfrm>
      </p:grpSpPr>
      <p:sp>
        <p:nvSpPr>
          <p:cNvPr id="100" name="Google Shape;100;p15"/>
          <p:cNvSpPr/>
          <p:nvPr/>
        </p:nvSpPr>
        <p:spPr>
          <a:xfrm>
            <a:off x="321564" y="320040"/>
            <a:ext cx="11548872"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1" name="Google Shape;101;p15"/>
          <p:cNvSpPr txBox="1">
            <a:spLocks noGrp="1"/>
          </p:cNvSpPr>
          <p:nvPr>
            <p:ph type="title"/>
          </p:nvPr>
        </p:nvSpPr>
        <p:spPr>
          <a:xfrm>
            <a:off x="838200" y="963877"/>
            <a:ext cx="3494362" cy="4930246"/>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accent1"/>
              </a:buClr>
              <a:buSzPts val="4400"/>
              <a:buFont typeface="Arial"/>
              <a:buNone/>
            </a:pPr>
            <a:r>
              <a:rPr lang="ja-JP">
                <a:solidFill>
                  <a:schemeClr val="accent1"/>
                </a:solidFill>
              </a:rPr>
              <a:t>私が作ったクライシスマップについて</a:t>
            </a:r>
            <a:endParaRPr/>
          </a:p>
        </p:txBody>
      </p:sp>
      <p:cxnSp>
        <p:nvCxnSpPr>
          <p:cNvPr id="102" name="Google Shape;102;p15"/>
          <p:cNvCxnSpPr/>
          <p:nvPr/>
        </p:nvCxnSpPr>
        <p:spPr>
          <a:xfrm>
            <a:off x="4654296" y="2057400"/>
            <a:ext cx="0" cy="2743200"/>
          </a:xfrm>
          <a:prstGeom prst="straightConnector1">
            <a:avLst/>
          </a:prstGeom>
          <a:noFill/>
          <a:ln w="19050" cap="flat" cmpd="sng">
            <a:solidFill>
              <a:srgbClr val="262626"/>
            </a:solidFill>
            <a:prstDash val="solid"/>
            <a:miter lim="800000"/>
            <a:headEnd type="none" w="sm" len="sm"/>
            <a:tailEnd type="none" w="sm" len="sm"/>
          </a:ln>
        </p:spPr>
      </p:cxnSp>
      <p:sp>
        <p:nvSpPr>
          <p:cNvPr id="103" name="Google Shape;103;p15"/>
          <p:cNvSpPr txBox="1">
            <a:spLocks noGrp="1"/>
          </p:cNvSpPr>
          <p:nvPr>
            <p:ph type="body" idx="1"/>
          </p:nvPr>
        </p:nvSpPr>
        <p:spPr>
          <a:xfrm>
            <a:off x="4976031" y="963877"/>
            <a:ext cx="6377769" cy="4930246"/>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1900"/>
              <a:buChar char="•"/>
            </a:pPr>
            <a:r>
              <a:rPr lang="ja-JP" sz="1900"/>
              <a:t>現在私が作ったクライシスマップに関しては公開ベースに上がっています。</a:t>
            </a:r>
            <a:br>
              <a:rPr lang="ja-JP" sz="1900"/>
            </a:br>
            <a:r>
              <a:rPr lang="ja-JP" sz="1600"/>
              <a:t>１．</a:t>
            </a:r>
            <a:r>
              <a:rPr lang="ja-JP" sz="1600" u="sng">
                <a:solidFill>
                  <a:schemeClr val="hlink"/>
                </a:solidFill>
                <a:hlinkClick r:id="rId3"/>
              </a:rPr>
              <a:t>千葉県台風15号被災地区ボランティア及び施設提供地区</a:t>
            </a:r>
            <a:r>
              <a:rPr lang="ja-JP" sz="1600"/>
              <a:t/>
            </a:r>
            <a:br>
              <a:rPr lang="ja-JP" sz="1600"/>
            </a:br>
            <a:r>
              <a:rPr lang="ja-JP" sz="1600"/>
              <a:t>２．</a:t>
            </a:r>
            <a:r>
              <a:rPr lang="ja-JP" sz="1600" u="sng">
                <a:solidFill>
                  <a:schemeClr val="hlink"/>
                </a:solidFill>
                <a:hlinkClick r:id="rId4"/>
              </a:rPr>
              <a:t>20190908台風15号災害ボランティアセンターマップ</a:t>
            </a:r>
            <a:r>
              <a:rPr lang="ja-JP" sz="1600"/>
              <a:t/>
            </a:r>
            <a:br>
              <a:rPr lang="ja-JP" sz="1600"/>
            </a:br>
            <a:r>
              <a:rPr lang="ja-JP" sz="1600"/>
              <a:t>３．</a:t>
            </a:r>
            <a:r>
              <a:rPr lang="ja-JP" sz="1600" u="sng">
                <a:solidFill>
                  <a:schemeClr val="hlink"/>
                </a:solidFill>
                <a:hlinkClick r:id="rId5"/>
              </a:rPr>
              <a:t>令和元年10月台風19号関連避難所マップ</a:t>
            </a:r>
            <a:r>
              <a:rPr lang="ja-JP" sz="1600"/>
              <a:t/>
            </a:r>
            <a:br>
              <a:rPr lang="ja-JP" sz="1600"/>
            </a:br>
            <a:r>
              <a:rPr lang="ja-JP" sz="1600"/>
              <a:t>４．</a:t>
            </a:r>
            <a:r>
              <a:rPr lang="ja-JP" sz="1600" u="sng">
                <a:solidFill>
                  <a:schemeClr val="hlink"/>
                </a:solidFill>
                <a:hlinkClick r:id="rId6"/>
              </a:rPr>
              <a:t>令和元年10月台風19号関連避難所マップその２</a:t>
            </a:r>
            <a:endParaRPr sz="1600"/>
          </a:p>
          <a:p>
            <a:pPr marL="0" lvl="0" indent="0" algn="l" rtl="0">
              <a:lnSpc>
                <a:spcPct val="90000"/>
              </a:lnSpc>
              <a:spcBef>
                <a:spcPts val="1000"/>
              </a:spcBef>
              <a:spcAft>
                <a:spcPts val="0"/>
              </a:spcAft>
              <a:buClr>
                <a:schemeClr val="dk1"/>
              </a:buClr>
              <a:buSzPts val="1900"/>
              <a:buNone/>
            </a:pPr>
            <a:r>
              <a:rPr lang="ja-JP" sz="1900"/>
              <a:t>これらを作るために悩んだことは実はすべて地道な手作業での入力を行っています。</a:t>
            </a:r>
            <a:endParaRPr sz="1900"/>
          </a:p>
          <a:p>
            <a:pPr marL="0" lvl="0" indent="0" algn="l" rtl="0">
              <a:lnSpc>
                <a:spcPct val="90000"/>
              </a:lnSpc>
              <a:spcBef>
                <a:spcPts val="1000"/>
              </a:spcBef>
              <a:spcAft>
                <a:spcPts val="0"/>
              </a:spcAft>
              <a:buClr>
                <a:schemeClr val="dk1"/>
              </a:buClr>
              <a:buSzPts val="1900"/>
              <a:buNone/>
            </a:pPr>
            <a:r>
              <a:rPr lang="ja-JP" sz="1900"/>
              <a:t>情報源として</a:t>
            </a:r>
            <a:br>
              <a:rPr lang="ja-JP" sz="1900"/>
            </a:br>
            <a:r>
              <a:rPr lang="ja-JP" sz="1600"/>
              <a:t>・NHK災害情報</a:t>
            </a:r>
            <a:br>
              <a:rPr lang="ja-JP" sz="1600"/>
            </a:br>
            <a:r>
              <a:rPr lang="ja-JP" sz="1600"/>
              <a:t>・県市町村が出している災害情報</a:t>
            </a:r>
            <a:br>
              <a:rPr lang="ja-JP" sz="1600"/>
            </a:br>
            <a:r>
              <a:rPr lang="ja-JP" sz="1600"/>
              <a:t>・Facebook災害ボランティアグループからの情報</a:t>
            </a:r>
            <a:br>
              <a:rPr lang="ja-JP" sz="1600"/>
            </a:br>
            <a:r>
              <a:rPr lang="ja-JP" sz="1900"/>
              <a:t>を洗い出しマッピングを行い情報を入力するという地道な作業をしています。</a:t>
            </a:r>
            <a:endParaRPr sz="1900"/>
          </a:p>
          <a:p>
            <a:pPr marL="0" lvl="0" indent="0" algn="l" rtl="0">
              <a:lnSpc>
                <a:spcPct val="90000"/>
              </a:lnSpc>
              <a:spcBef>
                <a:spcPts val="1000"/>
              </a:spcBef>
              <a:spcAft>
                <a:spcPts val="0"/>
              </a:spcAft>
              <a:buClr>
                <a:schemeClr val="dk1"/>
              </a:buClr>
              <a:buSzPts val="1900"/>
              <a:buNone/>
            </a:pPr>
            <a:r>
              <a:rPr lang="ja-JP" sz="1900"/>
              <a:t>これらの情報をなんとかしたいと思って次の災害に向けたツールを作り今後の災害対策を皆さんと検討していきたいと思っています。</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sp>
        <p:nvSpPr>
          <p:cNvPr id="108" name="Google Shape;108;p16"/>
          <p:cNvSpPr/>
          <p:nvPr/>
        </p:nvSpPr>
        <p:spPr>
          <a:xfrm>
            <a:off x="321564" y="320040"/>
            <a:ext cx="11548872"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9" name="Google Shape;109;p16"/>
          <p:cNvSpPr txBox="1">
            <a:spLocks noGrp="1"/>
          </p:cNvSpPr>
          <p:nvPr>
            <p:ph type="title"/>
          </p:nvPr>
        </p:nvSpPr>
        <p:spPr>
          <a:xfrm>
            <a:off x="838200" y="963877"/>
            <a:ext cx="3494362" cy="4930246"/>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accent1"/>
              </a:buClr>
              <a:buSzPts val="4400"/>
              <a:buFont typeface="Arial"/>
              <a:buNone/>
            </a:pPr>
            <a:r>
              <a:rPr lang="ja-JP">
                <a:solidFill>
                  <a:schemeClr val="accent1"/>
                </a:solidFill>
              </a:rPr>
              <a:t>本来のクライシスマップの姿</a:t>
            </a:r>
            <a:br>
              <a:rPr lang="ja-JP">
                <a:solidFill>
                  <a:schemeClr val="accent1"/>
                </a:solidFill>
              </a:rPr>
            </a:br>
            <a:r>
              <a:rPr lang="ja-JP">
                <a:solidFill>
                  <a:schemeClr val="accent1"/>
                </a:solidFill>
              </a:rPr>
              <a:t>とは？</a:t>
            </a:r>
            <a:endParaRPr>
              <a:solidFill>
                <a:schemeClr val="accent1"/>
              </a:solidFill>
            </a:endParaRPr>
          </a:p>
        </p:txBody>
      </p:sp>
      <p:cxnSp>
        <p:nvCxnSpPr>
          <p:cNvPr id="110" name="Google Shape;110;p16"/>
          <p:cNvCxnSpPr/>
          <p:nvPr/>
        </p:nvCxnSpPr>
        <p:spPr>
          <a:xfrm>
            <a:off x="4654296" y="2057400"/>
            <a:ext cx="0" cy="2743200"/>
          </a:xfrm>
          <a:prstGeom prst="straightConnector1">
            <a:avLst/>
          </a:prstGeom>
          <a:noFill/>
          <a:ln w="19050" cap="flat" cmpd="sng">
            <a:solidFill>
              <a:srgbClr val="262626"/>
            </a:solidFill>
            <a:prstDash val="solid"/>
            <a:miter lim="800000"/>
            <a:headEnd type="none" w="sm" len="sm"/>
            <a:tailEnd type="none" w="sm" len="sm"/>
          </a:ln>
        </p:spPr>
      </p:cxnSp>
      <p:sp>
        <p:nvSpPr>
          <p:cNvPr id="111" name="Google Shape;111;p16"/>
          <p:cNvSpPr txBox="1">
            <a:spLocks noGrp="1"/>
          </p:cNvSpPr>
          <p:nvPr>
            <p:ph type="body" idx="1"/>
          </p:nvPr>
        </p:nvSpPr>
        <p:spPr>
          <a:xfrm>
            <a:off x="4976031" y="963877"/>
            <a:ext cx="6377769" cy="493024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800"/>
              <a:buNone/>
            </a:pPr>
            <a:r>
              <a:rPr lang="ja-JP" b="1"/>
              <a:t>常にリアルタイム的なクライシスマップへの情報表示</a:t>
            </a:r>
            <a:r>
              <a:rPr lang="ja-JP"/>
              <a:t/>
            </a:r>
            <a:br>
              <a:rPr lang="ja-JP"/>
            </a:br>
            <a:r>
              <a:rPr lang="ja-JP" sz="2400"/>
              <a:t>　実はこれが一番難しい課題です。</a:t>
            </a:r>
            <a:br>
              <a:rPr lang="ja-JP" sz="2400"/>
            </a:br>
            <a:r>
              <a:rPr lang="ja-JP" sz="2400"/>
              <a:t>　現状ですが県市町村によって情報形態がまちまちになっている状況です。</a:t>
            </a:r>
            <a:br>
              <a:rPr lang="ja-JP" sz="2400"/>
            </a:br>
            <a:r>
              <a:rPr lang="ja-JP" sz="2400"/>
              <a:t>　できれば県市町村の皆さんと私達でフォーマットなどを統一できるように考えていきたいと思っています。</a:t>
            </a:r>
            <a:br>
              <a:rPr lang="ja-JP" sz="2400"/>
            </a:br>
            <a:r>
              <a:rPr lang="ja-JP" sz="2400"/>
              <a:t>　</a:t>
            </a:r>
            <a:br>
              <a:rPr lang="ja-JP" sz="2400"/>
            </a:br>
            <a:r>
              <a:rPr lang="ja-JP" sz="2400"/>
              <a:t>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870204" y="606564"/>
            <a:ext cx="10451592"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a:t>現時点の災害情報の現状とクライシスマップの作成現状は</a:t>
            </a:r>
            <a:endParaRPr/>
          </a:p>
        </p:txBody>
      </p:sp>
      <p:sp>
        <p:nvSpPr>
          <p:cNvPr id="117" name="Google Shape;117;p17"/>
          <p:cNvSpPr/>
          <p:nvPr/>
        </p:nvSpPr>
        <p:spPr>
          <a:xfrm>
            <a:off x="1000874" y="2043803"/>
            <a:ext cx="10190252" cy="80683"/>
          </a:xfrm>
          <a:prstGeom prst="rect">
            <a:avLst/>
          </a:prstGeom>
          <a:solidFill>
            <a:srgbClr val="7F7F7F">
              <a:alpha val="6470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grpSp>
        <p:nvGrpSpPr>
          <p:cNvPr id="118" name="Google Shape;118;p17"/>
          <p:cNvGrpSpPr/>
          <p:nvPr/>
        </p:nvGrpSpPr>
        <p:grpSpPr>
          <a:xfrm>
            <a:off x="1072933" y="2658117"/>
            <a:ext cx="10046133" cy="3568808"/>
            <a:chOff x="72059" y="272727"/>
            <a:chExt cx="10046133" cy="3568808"/>
          </a:xfrm>
        </p:grpSpPr>
        <p:sp>
          <p:nvSpPr>
            <p:cNvPr id="119" name="Google Shape;119;p17"/>
            <p:cNvSpPr/>
            <p:nvPr/>
          </p:nvSpPr>
          <p:spPr>
            <a:xfrm>
              <a:off x="598559" y="272727"/>
              <a:ext cx="1647000" cy="164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p:nvPr/>
          </p:nvSpPr>
          <p:spPr>
            <a:xfrm>
              <a:off x="949559" y="623727"/>
              <a:ext cx="945000" cy="945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7"/>
            <p:cNvSpPr/>
            <p:nvPr/>
          </p:nvSpPr>
          <p:spPr>
            <a:xfrm>
              <a:off x="72059" y="2432727"/>
              <a:ext cx="2700000" cy="140880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7"/>
            <p:cNvSpPr txBox="1"/>
            <p:nvPr/>
          </p:nvSpPr>
          <p:spPr>
            <a:xfrm>
              <a:off x="72059" y="2432727"/>
              <a:ext cx="2700000" cy="14088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ja-JP" sz="1100" b="0" i="0" u="none" strike="noStrike" cap="none">
                  <a:solidFill>
                    <a:schemeClr val="dk1"/>
                  </a:solidFill>
                  <a:latin typeface="Arial"/>
                  <a:ea typeface="Arial"/>
                  <a:cs typeface="Arial"/>
                  <a:sym typeface="Arial"/>
                </a:rPr>
                <a:t>現状はと言うと文字情報からいる情報を拾い上げなくてはいけない状況</a:t>
              </a:r>
              <a:br>
                <a:rPr lang="ja-JP" sz="1100" b="0" i="0" u="none" strike="noStrike" cap="none">
                  <a:solidFill>
                    <a:schemeClr val="dk1"/>
                  </a:solidFill>
                  <a:latin typeface="Arial"/>
                  <a:ea typeface="Arial"/>
                  <a:cs typeface="Arial"/>
                  <a:sym typeface="Arial"/>
                </a:rPr>
              </a:br>
              <a:r>
                <a:rPr lang="ja-JP" sz="1100" b="0" i="0" u="none" strike="noStrike" cap="none">
                  <a:solidFill>
                    <a:schemeClr val="dk1"/>
                  </a:solidFill>
                  <a:latin typeface="Arial"/>
                  <a:ea typeface="Arial"/>
                  <a:cs typeface="Arial"/>
                  <a:sym typeface="Arial"/>
                </a:rPr>
                <a:t>表情報としてあげている県市町村と文字情報として全て挙げてしまっている県市町村の二形態存在してしまっている</a:t>
              </a:r>
              <a:endParaRPr sz="1100" b="0" i="0" u="none" strike="noStrike" cap="none">
                <a:solidFill>
                  <a:schemeClr val="dk1"/>
                </a:solidFill>
                <a:latin typeface="Arial"/>
                <a:ea typeface="Arial"/>
                <a:cs typeface="Arial"/>
                <a:sym typeface="Arial"/>
              </a:endParaRPr>
            </a:p>
          </p:txBody>
        </p:sp>
        <p:sp>
          <p:nvSpPr>
            <p:cNvPr id="123" name="Google Shape;123;p17"/>
            <p:cNvSpPr/>
            <p:nvPr/>
          </p:nvSpPr>
          <p:spPr>
            <a:xfrm>
              <a:off x="3771059" y="272727"/>
              <a:ext cx="1647000" cy="1647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7"/>
            <p:cNvSpPr/>
            <p:nvPr/>
          </p:nvSpPr>
          <p:spPr>
            <a:xfrm>
              <a:off x="4122059" y="623727"/>
              <a:ext cx="945000" cy="945000"/>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7"/>
            <p:cNvSpPr/>
            <p:nvPr/>
          </p:nvSpPr>
          <p:spPr>
            <a:xfrm>
              <a:off x="3244559" y="2432727"/>
              <a:ext cx="2700000" cy="140880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7"/>
            <p:cNvSpPr txBox="1"/>
            <p:nvPr/>
          </p:nvSpPr>
          <p:spPr>
            <a:xfrm>
              <a:off x="3244559" y="2432727"/>
              <a:ext cx="2700000" cy="14088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ja-JP" sz="1100" b="0" i="0" u="none" strike="noStrike" cap="none">
                  <a:solidFill>
                    <a:schemeClr val="dk1"/>
                  </a:solidFill>
                  <a:latin typeface="Arial"/>
                  <a:ea typeface="Arial"/>
                  <a:cs typeface="Arial"/>
                  <a:sym typeface="Arial"/>
                </a:rPr>
                <a:t>私達クライシスマッピング参加者は常日頃情報としてあげているのはこれらの膨大な文字情報から情報を拾い上げるといった地道な根気が必要な作業をしている。</a:t>
              </a:r>
              <a:endParaRPr sz="1100" b="0" i="0" u="none" strike="noStrike" cap="none">
                <a:solidFill>
                  <a:schemeClr val="dk1"/>
                </a:solidFill>
                <a:latin typeface="Arial"/>
                <a:ea typeface="Arial"/>
                <a:cs typeface="Arial"/>
                <a:sym typeface="Arial"/>
              </a:endParaRPr>
            </a:p>
          </p:txBody>
        </p:sp>
        <p:sp>
          <p:nvSpPr>
            <p:cNvPr id="127" name="Google Shape;127;p17"/>
            <p:cNvSpPr/>
            <p:nvPr/>
          </p:nvSpPr>
          <p:spPr>
            <a:xfrm>
              <a:off x="7444126" y="272727"/>
              <a:ext cx="1647000" cy="1647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7795126" y="623727"/>
              <a:ext cx="945000" cy="945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6417059" y="2432727"/>
              <a:ext cx="3701133" cy="140880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txBox="1"/>
            <p:nvPr/>
          </p:nvSpPr>
          <p:spPr>
            <a:xfrm>
              <a:off x="6417059" y="2432727"/>
              <a:ext cx="3701133" cy="14088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ja-JP" sz="1100" b="0" i="0" u="none" strike="noStrike" cap="none">
                  <a:solidFill>
                    <a:schemeClr val="dk1"/>
                  </a:solidFill>
                  <a:latin typeface="Arial"/>
                  <a:ea typeface="Arial"/>
                  <a:cs typeface="Arial"/>
                  <a:sym typeface="Arial"/>
                </a:rPr>
                <a:t>作業としては</a:t>
              </a:r>
              <a:br>
                <a:rPr lang="ja-JP" sz="1100" b="0" i="0" u="none" strike="noStrike" cap="none">
                  <a:solidFill>
                    <a:schemeClr val="dk1"/>
                  </a:solidFill>
                  <a:latin typeface="Arial"/>
                  <a:ea typeface="Arial"/>
                  <a:cs typeface="Arial"/>
                  <a:sym typeface="Arial"/>
                </a:rPr>
              </a:br>
              <a:r>
                <a:rPr lang="ja-JP" sz="1100" b="0" i="0" u="none" strike="noStrike" cap="none">
                  <a:solidFill>
                    <a:schemeClr val="dk1"/>
                  </a:solidFill>
                  <a:latin typeface="Arial"/>
                  <a:ea typeface="Arial"/>
                  <a:cs typeface="Arial"/>
                  <a:sym typeface="Arial"/>
                </a:rPr>
                <a:t>・実際の情報から表示情報へのレイヤ構築</a:t>
              </a:r>
              <a:br>
                <a:rPr lang="ja-JP" sz="1100" b="0" i="0" u="none" strike="noStrike" cap="none">
                  <a:solidFill>
                    <a:schemeClr val="dk1"/>
                  </a:solidFill>
                  <a:latin typeface="Arial"/>
                  <a:ea typeface="Arial"/>
                  <a:cs typeface="Arial"/>
                  <a:sym typeface="Arial"/>
                </a:rPr>
              </a:br>
              <a:r>
                <a:rPr lang="ja-JP" sz="1100" b="0" i="0" u="none" strike="noStrike" cap="none">
                  <a:solidFill>
                    <a:schemeClr val="dk1"/>
                  </a:solidFill>
                  <a:latin typeface="Arial"/>
                  <a:ea typeface="Arial"/>
                  <a:cs typeface="Arial"/>
                  <a:sym typeface="Arial"/>
                </a:rPr>
                <a:t>・施設名からの情報検索を行い位置情報の登録</a:t>
              </a:r>
              <a:br>
                <a:rPr lang="ja-JP" sz="1100" b="0" i="0" u="none" strike="noStrike" cap="none">
                  <a:solidFill>
                    <a:schemeClr val="dk1"/>
                  </a:solidFill>
                  <a:latin typeface="Arial"/>
                  <a:ea typeface="Arial"/>
                  <a:cs typeface="Arial"/>
                  <a:sym typeface="Arial"/>
                </a:rPr>
              </a:br>
              <a:r>
                <a:rPr lang="ja-JP" sz="1100" b="0" i="0" u="none" strike="noStrike" cap="none">
                  <a:solidFill>
                    <a:schemeClr val="dk1"/>
                  </a:solidFill>
                  <a:latin typeface="Arial"/>
                  <a:ea typeface="Arial"/>
                  <a:cs typeface="Arial"/>
                  <a:sym typeface="Arial"/>
                </a:rPr>
                <a:t>・縦展開できるように提供情報の入力</a:t>
              </a:r>
              <a:br>
                <a:rPr lang="ja-JP" sz="1100" b="0" i="0" u="none" strike="noStrike" cap="none">
                  <a:solidFill>
                    <a:schemeClr val="dk1"/>
                  </a:solidFill>
                  <a:latin typeface="Arial"/>
                  <a:ea typeface="Arial"/>
                  <a:cs typeface="Arial"/>
                  <a:sym typeface="Arial"/>
                </a:rPr>
              </a:br>
              <a:r>
                <a:rPr lang="ja-JP" sz="1100" b="0" i="0" u="none" strike="noStrike" cap="none">
                  <a:solidFill>
                    <a:schemeClr val="dk1"/>
                  </a:solidFill>
                  <a:latin typeface="Arial"/>
                  <a:ea typeface="Arial"/>
                  <a:cs typeface="Arial"/>
                  <a:sym typeface="Arial"/>
                </a:rPr>
                <a:t>・レイヤ色を塗り替え</a:t>
              </a:r>
              <a:br>
                <a:rPr lang="ja-JP" sz="1100" b="0" i="0" u="none" strike="noStrike" cap="none">
                  <a:solidFill>
                    <a:schemeClr val="dk1"/>
                  </a:solidFill>
                  <a:latin typeface="Arial"/>
                  <a:ea typeface="Arial"/>
                  <a:cs typeface="Arial"/>
                  <a:sym typeface="Arial"/>
                </a:rPr>
              </a:br>
              <a:r>
                <a:rPr lang="ja-JP" sz="1100" b="0" i="0" u="none" strike="noStrike" cap="none">
                  <a:solidFill>
                    <a:schemeClr val="dk1"/>
                  </a:solidFill>
                  <a:latin typeface="Arial"/>
                  <a:ea typeface="Arial"/>
                  <a:cs typeface="Arial"/>
                  <a:sym typeface="Arial"/>
                </a:rPr>
                <a:t>を行っている。</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sp>
        <p:nvSpPr>
          <p:cNvPr id="135" name="Google Shape;135;p18"/>
          <p:cNvSpPr/>
          <p:nvPr/>
        </p:nvSpPr>
        <p:spPr>
          <a:xfrm>
            <a:off x="321564" y="320040"/>
            <a:ext cx="11548872"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6" name="Google Shape;136;p18"/>
          <p:cNvSpPr txBox="1">
            <a:spLocks noGrp="1"/>
          </p:cNvSpPr>
          <p:nvPr>
            <p:ph type="title"/>
          </p:nvPr>
        </p:nvSpPr>
        <p:spPr>
          <a:xfrm>
            <a:off x="838200" y="963877"/>
            <a:ext cx="3494362" cy="4930246"/>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accent1"/>
              </a:buClr>
              <a:buSzPts val="4400"/>
              <a:buFont typeface="Arial"/>
              <a:buNone/>
            </a:pPr>
            <a:r>
              <a:rPr lang="ja-JP">
                <a:solidFill>
                  <a:schemeClr val="accent1"/>
                </a:solidFill>
              </a:rPr>
              <a:t>今後の災害の備えとして考えていかないといけないこと</a:t>
            </a:r>
            <a:endParaRPr/>
          </a:p>
        </p:txBody>
      </p:sp>
      <p:cxnSp>
        <p:nvCxnSpPr>
          <p:cNvPr id="137" name="Google Shape;137;p18"/>
          <p:cNvCxnSpPr/>
          <p:nvPr/>
        </p:nvCxnSpPr>
        <p:spPr>
          <a:xfrm>
            <a:off x="4654296" y="2057400"/>
            <a:ext cx="0" cy="2743200"/>
          </a:xfrm>
          <a:prstGeom prst="straightConnector1">
            <a:avLst/>
          </a:prstGeom>
          <a:noFill/>
          <a:ln w="19050" cap="flat" cmpd="sng">
            <a:solidFill>
              <a:srgbClr val="262626"/>
            </a:solidFill>
            <a:prstDash val="solid"/>
            <a:miter lim="800000"/>
            <a:headEnd type="none" w="sm" len="sm"/>
            <a:tailEnd type="none" w="sm" len="sm"/>
          </a:ln>
        </p:spPr>
      </p:cxnSp>
      <p:sp>
        <p:nvSpPr>
          <p:cNvPr id="138" name="Google Shape;138;p18"/>
          <p:cNvSpPr txBox="1">
            <a:spLocks noGrp="1"/>
          </p:cNvSpPr>
          <p:nvPr>
            <p:ph type="body" idx="1"/>
          </p:nvPr>
        </p:nvSpPr>
        <p:spPr>
          <a:xfrm>
            <a:off x="4976031" y="506627"/>
            <a:ext cx="6377769" cy="53874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ja-JP" sz="1800" b="1"/>
              <a:t>災害情報のWeb統一フォーマットの準備</a:t>
            </a:r>
            <a:r>
              <a:rPr lang="ja-JP" sz="1600"/>
              <a:t/>
            </a:r>
            <a:br>
              <a:rPr lang="ja-JP" sz="1600"/>
            </a:br>
            <a:r>
              <a:rPr lang="ja-JP" sz="1400"/>
              <a:t>　これは考えていかないといけない最大の課題です。</a:t>
            </a:r>
            <a:br>
              <a:rPr lang="ja-JP" sz="1400"/>
            </a:br>
            <a:r>
              <a:rPr lang="ja-JP" sz="1400"/>
              <a:t>　現在は文字情報ベースを優先している自治体や表ベースで投稿してくれる自治体と別れています。</a:t>
            </a:r>
            <a:br>
              <a:rPr lang="ja-JP" sz="1400"/>
            </a:br>
            <a:r>
              <a:rPr lang="ja-JP" sz="1400"/>
              <a:t>　今後は表ベースの統一フォーマットを自治体の皆さんと考えていきながら、読み込み自動化に向けて私は作業していきたいと思っています。</a:t>
            </a:r>
            <a:br>
              <a:rPr lang="ja-JP" sz="1400"/>
            </a:br>
            <a:r>
              <a:rPr lang="ja-JP" sz="1400"/>
              <a:t>　今回悩んでしまったことですが集会所や公民館などの施設の住所の特定に手間取っています。</a:t>
            </a:r>
            <a:br>
              <a:rPr lang="ja-JP" sz="1400"/>
            </a:br>
            <a:r>
              <a:rPr lang="ja-JP" sz="1400"/>
              <a:t>　今後は以下の情報いただければ助かります。</a:t>
            </a:r>
            <a:endParaRPr sz="1400"/>
          </a:p>
          <a:p>
            <a:pPr marL="228600" lvl="0" indent="-228600" algn="l" rtl="0">
              <a:lnSpc>
                <a:spcPct val="90000"/>
              </a:lnSpc>
              <a:spcBef>
                <a:spcPts val="1000"/>
              </a:spcBef>
              <a:spcAft>
                <a:spcPts val="0"/>
              </a:spcAft>
              <a:buClr>
                <a:schemeClr val="dk1"/>
              </a:buClr>
              <a:buSzPts val="1400"/>
              <a:buChar char="•"/>
            </a:pPr>
            <a:r>
              <a:rPr lang="ja-JP" sz="1400"/>
              <a:t>いただきたい施設情報として</a:t>
            </a:r>
            <a:br>
              <a:rPr lang="ja-JP" sz="1400"/>
            </a:br>
            <a:r>
              <a:rPr lang="ja-JP" sz="1400"/>
              <a:t>・施設名</a:t>
            </a:r>
            <a:br>
              <a:rPr lang="ja-JP" sz="1400"/>
            </a:br>
            <a:r>
              <a:rPr lang="ja-JP" sz="1400"/>
              <a:t>・施設住所</a:t>
            </a:r>
            <a:br>
              <a:rPr lang="ja-JP" sz="1400"/>
            </a:br>
            <a:r>
              <a:rPr lang="ja-JP" sz="1400"/>
              <a:t>・電話番号</a:t>
            </a:r>
            <a:br>
              <a:rPr lang="ja-JP" sz="1400"/>
            </a:br>
            <a:r>
              <a:rPr lang="ja-JP" sz="1400"/>
              <a:t>・施設のURL情報</a:t>
            </a:r>
            <a:endParaRPr sz="1400"/>
          </a:p>
          <a:p>
            <a:pPr marL="0" lvl="0" indent="0" algn="l" rtl="0">
              <a:lnSpc>
                <a:spcPct val="90000"/>
              </a:lnSpc>
              <a:spcBef>
                <a:spcPts val="1000"/>
              </a:spcBef>
              <a:spcAft>
                <a:spcPts val="0"/>
              </a:spcAft>
              <a:buClr>
                <a:schemeClr val="dk1"/>
              </a:buClr>
              <a:buSzPts val="1400"/>
              <a:buNone/>
            </a:pPr>
            <a:r>
              <a:rPr lang="ja-JP" sz="1400"/>
              <a:t>・災害状況にて必要な情報</a:t>
            </a:r>
            <a:br>
              <a:rPr lang="ja-JP" sz="1400"/>
            </a:br>
            <a:r>
              <a:rPr lang="ja-JP" sz="1400"/>
              <a:t>　・避難所情報</a:t>
            </a:r>
            <a:br>
              <a:rPr lang="ja-JP" sz="1400"/>
            </a:br>
            <a:r>
              <a:rPr lang="ja-JP" sz="1400"/>
              <a:t>　・入浴施設</a:t>
            </a:r>
            <a:br>
              <a:rPr lang="ja-JP" sz="1400"/>
            </a:br>
            <a:r>
              <a:rPr lang="ja-JP" sz="1400"/>
              <a:t>　・給水所</a:t>
            </a:r>
            <a:br>
              <a:rPr lang="ja-JP" sz="1400"/>
            </a:br>
            <a:r>
              <a:rPr lang="ja-JP" sz="1400"/>
              <a:t>　・携帯電話などの充電提供施設</a:t>
            </a:r>
            <a:br>
              <a:rPr lang="ja-JP" sz="1400"/>
            </a:br>
            <a:r>
              <a:rPr lang="ja-JP" sz="1400"/>
              <a:t>　・ボランティアセンター</a:t>
            </a:r>
            <a:br>
              <a:rPr lang="ja-JP" sz="1400"/>
            </a:br>
            <a:r>
              <a:rPr lang="ja-JP" sz="1400"/>
              <a:t>　・物資配給所</a:t>
            </a:r>
            <a:br>
              <a:rPr lang="ja-JP" sz="1400"/>
            </a:br>
            <a:r>
              <a:rPr lang="ja-JP" sz="1400"/>
              <a:t>　・休憩所などの施設開放情報</a:t>
            </a:r>
            <a:br>
              <a:rPr lang="ja-JP" sz="1400"/>
            </a:br>
            <a:r>
              <a:rPr lang="ja-JP" sz="1400"/>
              <a:t>　・無料Wifi提供場所</a:t>
            </a:r>
            <a:br>
              <a:rPr lang="ja-JP" sz="1400"/>
            </a:br>
            <a:r>
              <a:rPr lang="ja-JP" sz="1400"/>
              <a:t>　・災害時の道路通行止情報</a:t>
            </a:r>
            <a:br>
              <a:rPr lang="ja-JP" sz="1400"/>
            </a:br>
            <a:r>
              <a:rPr lang="ja-JP" sz="1400"/>
              <a:t>上記の情報を表形式で災害情報としてご準備いただけると助かります。</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
        <p:cNvGrpSpPr/>
        <p:nvPr/>
      </p:nvGrpSpPr>
      <p:grpSpPr>
        <a:xfrm>
          <a:off x="0" y="0"/>
          <a:ext cx="0" cy="0"/>
          <a:chOff x="0" y="0"/>
          <a:chExt cx="0" cy="0"/>
        </a:xfrm>
      </p:grpSpPr>
      <p:sp>
        <p:nvSpPr>
          <p:cNvPr id="143" name="Google Shape;143;p19"/>
          <p:cNvSpPr/>
          <p:nvPr/>
        </p:nvSpPr>
        <p:spPr>
          <a:xfrm>
            <a:off x="321564" y="320040"/>
            <a:ext cx="11548872"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4" name="Google Shape;144;p19"/>
          <p:cNvSpPr txBox="1">
            <a:spLocks noGrp="1"/>
          </p:cNvSpPr>
          <p:nvPr>
            <p:ph type="title"/>
          </p:nvPr>
        </p:nvSpPr>
        <p:spPr>
          <a:xfrm>
            <a:off x="758390" y="963877"/>
            <a:ext cx="3026203" cy="4930246"/>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accent1"/>
              </a:buClr>
              <a:buSzPts val="4000"/>
              <a:buFont typeface="Arial"/>
              <a:buNone/>
            </a:pPr>
            <a:r>
              <a:rPr lang="ja-JP" sz="3600" dirty="0">
                <a:solidFill>
                  <a:schemeClr val="accent1"/>
                </a:solidFill>
              </a:rPr>
              <a:t>今後私が出来うる限りの作業として</a:t>
            </a:r>
            <a:endParaRPr sz="3600" dirty="0"/>
          </a:p>
        </p:txBody>
      </p:sp>
      <p:cxnSp>
        <p:nvCxnSpPr>
          <p:cNvPr id="145" name="Google Shape;145;p19"/>
          <p:cNvCxnSpPr/>
          <p:nvPr/>
        </p:nvCxnSpPr>
        <p:spPr>
          <a:xfrm>
            <a:off x="3928056" y="2057400"/>
            <a:ext cx="0" cy="2743200"/>
          </a:xfrm>
          <a:prstGeom prst="straightConnector1">
            <a:avLst/>
          </a:prstGeom>
          <a:noFill/>
          <a:ln w="19050" cap="flat" cmpd="sng">
            <a:solidFill>
              <a:srgbClr val="262626"/>
            </a:solidFill>
            <a:prstDash val="solid"/>
            <a:miter lim="800000"/>
            <a:headEnd type="none" w="sm" len="sm"/>
            <a:tailEnd type="none" w="sm" len="sm"/>
          </a:ln>
        </p:spPr>
      </p:cxnSp>
      <p:sp>
        <p:nvSpPr>
          <p:cNvPr id="146" name="Google Shape;146;p19"/>
          <p:cNvSpPr txBox="1">
            <a:spLocks noGrp="1"/>
          </p:cNvSpPr>
          <p:nvPr>
            <p:ph type="body" idx="1"/>
          </p:nvPr>
        </p:nvSpPr>
        <p:spPr>
          <a:xfrm>
            <a:off x="4071520" y="770800"/>
            <a:ext cx="7821445" cy="5574083"/>
          </a:xfrm>
          <a:prstGeom prst="rect">
            <a:avLst/>
          </a:prstGeom>
          <a:noFill/>
          <a:ln>
            <a:noFill/>
          </a:ln>
        </p:spPr>
        <p:txBody>
          <a:bodyPr spcFirstLastPara="1" wrap="square" lIns="91425" tIns="45700" rIns="91425" bIns="45700" anchor="ctr" anchorCtr="0">
            <a:noAutofit/>
          </a:bodyPr>
          <a:lstStyle/>
          <a:p>
            <a:pPr marL="228600" lvl="0" indent="-228600" algn="l" rtl="0">
              <a:lnSpc>
                <a:spcPct val="80000"/>
              </a:lnSpc>
              <a:spcBef>
                <a:spcPts val="0"/>
              </a:spcBef>
              <a:spcAft>
                <a:spcPts val="0"/>
              </a:spcAft>
              <a:buClr>
                <a:schemeClr val="dk1"/>
              </a:buClr>
              <a:buSzPts val="1700"/>
              <a:buChar char="•"/>
            </a:pPr>
            <a:r>
              <a:rPr lang="ja-JP" sz="1700" dirty="0"/>
              <a:t>今後できる作業としては</a:t>
            </a:r>
            <a:endParaRPr sz="1700" dirty="0"/>
          </a:p>
          <a:p>
            <a:pPr marL="0" lvl="0" indent="0" algn="l" rtl="0">
              <a:lnSpc>
                <a:spcPct val="80000"/>
              </a:lnSpc>
              <a:spcBef>
                <a:spcPts val="1000"/>
              </a:spcBef>
              <a:spcAft>
                <a:spcPts val="0"/>
              </a:spcAft>
              <a:buClr>
                <a:schemeClr val="dk1"/>
              </a:buClr>
              <a:buSzPts val="1445"/>
              <a:buNone/>
            </a:pPr>
            <a:r>
              <a:rPr lang="ja-JP" sz="1445" dirty="0"/>
              <a:t>　</a:t>
            </a:r>
            <a:r>
              <a:rPr lang="ja-JP" sz="1600" dirty="0"/>
              <a:t>・</a:t>
            </a:r>
            <a:r>
              <a:rPr lang="ja-JP" sz="1500" dirty="0"/>
              <a:t>Web統一フォーマットの提案や災害情報の運用のお手伝い</a:t>
            </a:r>
            <a:br>
              <a:rPr lang="ja-JP" sz="1500" dirty="0"/>
            </a:br>
            <a:r>
              <a:rPr lang="ja-JP" sz="1500" dirty="0"/>
              <a:t>　・OpenStreetMapを使ったオープンなクライシスマップの提供</a:t>
            </a:r>
            <a:br>
              <a:rPr lang="ja-JP" sz="1500" dirty="0"/>
            </a:br>
            <a:r>
              <a:rPr lang="ja-JP" sz="1500" dirty="0"/>
              <a:t>　・県市町村が提供している災害情報をWebスクレイピング技術使用したクライシス　　</a:t>
            </a:r>
            <a:br>
              <a:rPr lang="ja-JP" sz="1500" dirty="0"/>
            </a:br>
            <a:r>
              <a:rPr lang="ja-JP" sz="1500" dirty="0"/>
              <a:t>    マップへの自動登録システムの作成</a:t>
            </a:r>
            <a:br>
              <a:rPr lang="ja-JP" sz="1500" dirty="0"/>
            </a:br>
            <a:r>
              <a:rPr lang="ja-JP" sz="1500" dirty="0"/>
              <a:t>　・CSVデータやExcelデータを使ったクライシスマップへの自動登録システムの作成</a:t>
            </a:r>
            <a:br>
              <a:rPr lang="ja-JP" sz="1500" dirty="0"/>
            </a:br>
            <a:r>
              <a:rPr lang="ja-JP" sz="1500" dirty="0"/>
              <a:t>　・クライシスマップ作成参加者への入力の簡略化及び負担軽減に向けた入力システムの</a:t>
            </a:r>
            <a:br>
              <a:rPr lang="ja-JP" sz="1500" dirty="0"/>
            </a:br>
            <a:r>
              <a:rPr lang="ja-JP" sz="1500" dirty="0"/>
              <a:t>    構築</a:t>
            </a:r>
            <a:endParaRPr sz="1500" dirty="0"/>
          </a:p>
          <a:p>
            <a:pPr marL="0" lvl="0" indent="0" algn="l" rtl="0">
              <a:lnSpc>
                <a:spcPct val="80000"/>
              </a:lnSpc>
              <a:spcBef>
                <a:spcPts val="1000"/>
              </a:spcBef>
              <a:spcAft>
                <a:spcPts val="0"/>
              </a:spcAft>
              <a:buClr>
                <a:schemeClr val="dk1"/>
              </a:buClr>
              <a:buSzPts val="1700"/>
              <a:buNone/>
            </a:pPr>
            <a:r>
              <a:rPr lang="ja-JP" sz="1500" dirty="0"/>
              <a:t>以上のことを行いたいと思っています。</a:t>
            </a:r>
            <a:br>
              <a:rPr lang="ja-JP" sz="1500" dirty="0"/>
            </a:br>
            <a:r>
              <a:rPr lang="ja-JP" sz="1500" dirty="0"/>
              <a:t/>
            </a:r>
            <a:br>
              <a:rPr lang="ja-JP" sz="1500" dirty="0"/>
            </a:br>
            <a:r>
              <a:rPr lang="ja-JP" sz="1500" dirty="0"/>
              <a:t>　今現状のやり方では実は人数が集まらず一人での作業が多かったように思っています。</a:t>
            </a:r>
            <a:br>
              <a:rPr lang="ja-JP" sz="1500" dirty="0"/>
            </a:br>
            <a:r>
              <a:rPr lang="ja-JP" sz="1500" dirty="0"/>
              <a:t>　台風15号のクライシスマップですが約３日間で作りましたが大半の時間を私自身の自由時間を削って作業時間に当ててました。</a:t>
            </a:r>
            <a:br>
              <a:rPr lang="ja-JP" sz="1500" dirty="0"/>
            </a:br>
            <a:r>
              <a:rPr lang="ja-JP" sz="1500" dirty="0"/>
              <a:t>　クライシスマップ作成参加者に非常に重い負担と早く作らないといけないという事実から無言の重圧をかけていたように思っています。</a:t>
            </a:r>
            <a:br>
              <a:rPr lang="ja-JP" sz="1500" dirty="0"/>
            </a:br>
            <a:r>
              <a:rPr lang="ja-JP" sz="1500" dirty="0"/>
              <a:t>　いざとなれば自分ひとりでやり遂げるという気合で無茶なこともしていました。</a:t>
            </a:r>
            <a:br>
              <a:rPr lang="ja-JP" sz="1500" dirty="0"/>
            </a:br>
            <a:r>
              <a:rPr lang="ja-JP" sz="1500" dirty="0"/>
              <a:t>　少しでも多くの人が参加できるようにしていくことが大切だと常日頃感じています。</a:t>
            </a:r>
            <a:br>
              <a:rPr lang="ja-JP" sz="1500" dirty="0"/>
            </a:br>
            <a:r>
              <a:rPr lang="ja-JP" sz="1500" dirty="0"/>
              <a:t>　上記を実装やお手伝いをすることによってクライシスマッピングに参加している人が負担を感じず作業ができるようにしたいと考えています。</a:t>
            </a:r>
            <a:endParaRPr sz="1500" dirty="0"/>
          </a:p>
        </p:txBody>
      </p:sp>
    </p:spTree>
  </p:cSld>
  <p:clrMapOvr>
    <a:masterClrMapping/>
  </p:clrMapOvr>
</p:sld>
</file>

<file path=ppt/theme/theme1.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249</Words>
  <Application>Microsoft Office PowerPoint</Application>
  <PresentationFormat>ワイド画面</PresentationFormat>
  <Paragraphs>27</Paragraphs>
  <Slides>7</Slides>
  <Notes>7</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7</vt:i4>
      </vt:variant>
    </vt:vector>
  </HeadingPairs>
  <TitlesOfParts>
    <vt:vector size="10" baseType="lpstr">
      <vt:lpstr>Arial</vt:lpstr>
      <vt:lpstr>Calibri</vt:lpstr>
      <vt:lpstr>Office テーマ</vt:lpstr>
      <vt:lpstr>クライシスマッピングとは。 現在の状況から次の災害に向けての展開について </vt:lpstr>
      <vt:lpstr>現在の自分の活動について</vt:lpstr>
      <vt:lpstr>私が作ったクライシスマップについて</vt:lpstr>
      <vt:lpstr>本来のクライシスマップの姿 とは？</vt:lpstr>
      <vt:lpstr>現時点の災害情報の現状とクライシスマップの作成現状は</vt:lpstr>
      <vt:lpstr>今後の災害の備えとして考えていかないといけないこと</vt:lpstr>
      <vt:lpstr>今後私が出来うる限りの作業として</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クライシスマッピングとは。 現在の状況から次の災害に向けての展開について </dc:title>
  <cp:lastModifiedBy>GCC002</cp:lastModifiedBy>
  <cp:revision>1</cp:revision>
  <dcterms:modified xsi:type="dcterms:W3CDTF">2022-02-08T03:11:34Z</dcterms:modified>
</cp:coreProperties>
</file>